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92" r:id="rId2"/>
  </p:sldMasterIdLst>
  <p:notesMasterIdLst>
    <p:notesMasterId r:id="rId30"/>
  </p:notesMasterIdLst>
  <p:handoutMasterIdLst>
    <p:handoutMasterId r:id="rId31"/>
  </p:handoutMasterIdLst>
  <p:sldIdLst>
    <p:sldId id="285" r:id="rId3"/>
    <p:sldId id="318" r:id="rId4"/>
    <p:sldId id="288" r:id="rId5"/>
    <p:sldId id="289" r:id="rId6"/>
    <p:sldId id="290" r:id="rId7"/>
    <p:sldId id="291" r:id="rId8"/>
    <p:sldId id="292" r:id="rId9"/>
    <p:sldId id="317" r:id="rId10"/>
    <p:sldId id="338" r:id="rId11"/>
    <p:sldId id="344" r:id="rId12"/>
    <p:sldId id="339" r:id="rId13"/>
    <p:sldId id="319" r:id="rId14"/>
    <p:sldId id="320" r:id="rId15"/>
    <p:sldId id="321" r:id="rId16"/>
    <p:sldId id="322" r:id="rId17"/>
    <p:sldId id="340" r:id="rId18"/>
    <p:sldId id="323" r:id="rId19"/>
    <p:sldId id="324" r:id="rId20"/>
    <p:sldId id="341" r:id="rId21"/>
    <p:sldId id="325" r:id="rId22"/>
    <p:sldId id="327" r:id="rId23"/>
    <p:sldId id="330" r:id="rId24"/>
    <p:sldId id="331" r:id="rId25"/>
    <p:sldId id="342" r:id="rId26"/>
    <p:sldId id="334" r:id="rId27"/>
    <p:sldId id="335" r:id="rId28"/>
    <p:sldId id="343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5" d="100"/>
          <a:sy n="115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5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100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Module Design and General Style Guidelines</a:t>
            </a:r>
          </a:p>
          <a:p>
            <a:r>
              <a:rPr lang="en-US" sz="1800" dirty="0"/>
              <a:t>(Based on slides by Mike Ernst</a:t>
            </a:r>
            <a:r>
              <a:rPr lang="en-US" sz="1800" dirty="0" smtClean="0"/>
              <a:t>, Dan Grossman, </a:t>
            </a:r>
            <a:r>
              <a:rPr lang="en-US" sz="1800" dirty="0"/>
              <a:t>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– Don’t Repeat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“Every piece of knowledge must have a single, unambiguous, authoritative representation in a system”</a:t>
            </a:r>
          </a:p>
          <a:p>
            <a:pPr marL="0" indent="0" algn="r">
              <a:buNone/>
            </a:pPr>
            <a:r>
              <a:rPr lang="en-US" dirty="0" smtClean="0"/>
              <a:t>Pragmatic Programmer sec. 7, tip 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marL="457200" lvl="1" indent="0">
              <a:buNone/>
            </a:pPr>
            <a:r>
              <a:rPr lang="en-US" dirty="0" smtClean="0"/>
              <a:t>If there are copies, they need to be kept consistent – and as things change it’s easy to miss one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But: sometimes you need, e.g., caches or other duplicates for engineering, performance, or other reasons</a:t>
            </a:r>
          </a:p>
          <a:p>
            <a:pPr marL="457200" lvl="1" indent="0">
              <a:buNone/>
            </a:pPr>
            <a:r>
              <a:rPr lang="en-US" dirty="0" smtClean="0"/>
              <a:t>Be absolutely sure you need to do this, document it carefully/obsessively/compulsively, and if it’s duplicate data try to ensure consistency automatically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7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“Flag” variables are often a symptom of poor method cohesion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Constructors should have all the arguments necessary to initialize the object's state – no more, no less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 smtClean="0"/>
              <a:t>(i.e., the rep invariant should hold)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names often 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names: noun or verb phrases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for 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names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noMorePizza</a:t>
            </a:r>
            <a:r>
              <a:rPr lang="en-US" dirty="0"/>
              <a:t>,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it, you’re stuck with it forever (even if almost nobody ever uses it)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useful,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accept parameters in the same order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methods</a:t>
            </a:r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If a program is incorrect, it matters little what the docs say</a:t>
            </a:r>
          </a:p>
          <a:p>
            <a:endParaRPr lang="en-US" sz="2000" dirty="0" smtClean="0"/>
          </a:p>
          <a:p>
            <a:r>
              <a:rPr lang="en-US" sz="2000" dirty="0" smtClean="0"/>
              <a:t>If documentation does not agree with the code, it is not worth much</a:t>
            </a:r>
          </a:p>
          <a:p>
            <a:endParaRPr lang="en-US" sz="2000" dirty="0" smtClean="0"/>
          </a:p>
          <a:p>
            <a:r>
              <a:rPr lang="en-US" sz="2000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sz="2000" dirty="0" smtClean="0"/>
          </a:p>
          <a:p>
            <a:r>
              <a:rPr lang="en-US" sz="2000" dirty="0" smtClean="0"/>
              <a:t>Comments should provide additional information from the code itself.  They should not echo the code.</a:t>
            </a:r>
          </a:p>
          <a:p>
            <a:endParaRPr lang="en-US" sz="2000" dirty="0" smtClean="0"/>
          </a:p>
          <a:p>
            <a:r>
              <a:rPr lang="en-US" sz="2000" dirty="0" smtClean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not put print 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 smtClean="0"/>
              <a:t>Not the implementations of the 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Guideline: </a:t>
            </a:r>
            <a:r>
              <a:rPr lang="en-US" sz="2000" i="1" dirty="0" smtClean="0">
                <a:solidFill>
                  <a:srgbClr val="FF0000"/>
                </a:solidFill>
              </a:rPr>
              <a:t>decrease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coupling, </a:t>
            </a:r>
            <a:r>
              <a:rPr lang="en-US" sz="2000" i="1" dirty="0" smtClean="0">
                <a:solidFill>
                  <a:srgbClr val="008000"/>
                </a:solidFill>
              </a:rPr>
              <a:t>increase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to modules and smaller units</a:t>
            </a:r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common design objective of </a:t>
            </a:r>
            <a:r>
              <a:rPr lang="en-US" sz="2000" i="1" dirty="0" smtClean="0">
                <a:solidFill>
                  <a:schemeClr val="accent6"/>
                </a:solidFill>
              </a:rPr>
              <a:t>separation of concerns </a:t>
            </a:r>
            <a:r>
              <a:rPr lang="en-US" sz="2000" dirty="0" smtClean="0"/>
              <a:t>suggests a module should represent a single concept </a:t>
            </a:r>
          </a:p>
          <a:p>
            <a:pPr lvl="1"/>
            <a:r>
              <a:rPr lang="en-US" sz="2000" dirty="0" smtClean="0"/>
              <a:t>A common kind of “concept”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sp>
        <p:nvSpPr>
          <p:cNvPr id="493572" name="AutoShape 3"/>
          <p:cNvSpPr>
            <a:spLocks noChangeArrowheads="1"/>
          </p:cNvSpPr>
          <p:nvPr/>
        </p:nvSpPr>
        <p:spPr bwMode="auto">
          <a:xfrm>
            <a:off x="304800" y="2895600"/>
            <a:ext cx="1658938" cy="1657350"/>
          </a:xfrm>
          <a:prstGeom prst="roundRect">
            <a:avLst>
              <a:gd name="adj" fmla="val 83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MY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FINAL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PROJECT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01900" y="2944812"/>
            <a:ext cx="2693988" cy="1408113"/>
            <a:chOff x="2501900" y="2944812"/>
            <a:chExt cx="2693988" cy="1408113"/>
          </a:xfrm>
        </p:grpSpPr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328988" y="29448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501900" y="39639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178300" y="39544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501900" y="31384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492500" y="42687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106737" y="32226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3956844" y="32234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492500" y="40401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365625" y="31384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6002338" y="2917825"/>
            <a:ext cx="2697162" cy="1425575"/>
            <a:chOff x="6002338" y="2917825"/>
            <a:chExt cx="2697162" cy="1425575"/>
          </a:xfrm>
        </p:grpSpPr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6853238" y="29178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002338" y="39544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661275" y="39544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002338" y="31130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038975" y="41481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622257" y="32059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88" grpId="0"/>
      <p:bldP spid="4935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much 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2187</TotalTime>
  <Words>1902</Words>
  <Application>Microsoft Macintosh PowerPoint</Application>
  <PresentationFormat>On-screen Show (4:3)</PresentationFormat>
  <Paragraphs>301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simple</vt:lpstr>
      <vt:lpstr>1_simple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DRY – Don’t Repeat Yourself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151</cp:revision>
  <cp:lastPrinted>2013-10-15T22:06:54Z</cp:lastPrinted>
  <dcterms:created xsi:type="dcterms:W3CDTF">2012-02-06T17:35:54Z</dcterms:created>
  <dcterms:modified xsi:type="dcterms:W3CDTF">2015-02-06T02:40:58Z</dcterms:modified>
</cp:coreProperties>
</file>