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285" r:id="rId2"/>
    <p:sldId id="320" r:id="rId3"/>
    <p:sldId id="290" r:id="rId4"/>
    <p:sldId id="297" r:id="rId5"/>
    <p:sldId id="291" r:id="rId6"/>
    <p:sldId id="330" r:id="rId7"/>
    <p:sldId id="332" r:id="rId8"/>
    <p:sldId id="293" r:id="rId9"/>
    <p:sldId id="294" r:id="rId10"/>
    <p:sldId id="295" r:id="rId11"/>
    <p:sldId id="296" r:id="rId12"/>
    <p:sldId id="298" r:id="rId13"/>
    <p:sldId id="299" r:id="rId14"/>
    <p:sldId id="331" r:id="rId15"/>
    <p:sldId id="300" r:id="rId16"/>
    <p:sldId id="301" r:id="rId17"/>
    <p:sldId id="302" r:id="rId18"/>
    <p:sldId id="324" r:id="rId19"/>
    <p:sldId id="325" r:id="rId20"/>
    <p:sldId id="326" r:id="rId21"/>
    <p:sldId id="333" r:id="rId22"/>
    <p:sldId id="303" r:id="rId23"/>
    <p:sldId id="304" r:id="rId24"/>
    <p:sldId id="334" r:id="rId25"/>
    <p:sldId id="305" r:id="rId26"/>
    <p:sldId id="306" r:id="rId27"/>
    <p:sldId id="307" r:id="rId28"/>
    <p:sldId id="308" r:id="rId29"/>
    <p:sldId id="310" r:id="rId30"/>
    <p:sldId id="311" r:id="rId31"/>
    <p:sldId id="316" r:id="rId32"/>
    <p:sldId id="335" r:id="rId33"/>
    <p:sldId id="329" r:id="rId34"/>
    <p:sldId id="337" r:id="rId35"/>
    <p:sldId id="336" r:id="rId36"/>
    <p:sldId id="317" r:id="rId37"/>
    <p:sldId id="318" r:id="rId38"/>
  </p:sldIdLst>
  <p:sldSz cx="9144000" cy="6858000" type="screen4x3"/>
  <p:notesSz cx="6934200" cy="9220200"/>
  <p:custDataLst>
    <p:tags r:id="rId4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0066"/>
    <a:srgbClr val="800080"/>
    <a:srgbClr val="FFFF00"/>
    <a:srgbClr val="FF0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5" autoAdjust="0"/>
    <p:restoredTop sz="87175" autoAdjust="0"/>
  </p:normalViewPr>
  <p:slideViewPr>
    <p:cSldViewPr>
      <p:cViewPr varScale="1">
        <p:scale>
          <a:sx n="114" d="100"/>
          <a:sy n="114" d="100"/>
        </p:scale>
        <p:origin x="-112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194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10-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6C9261-DB11-4E62-860A-6E72E9D7828C}" type="slidenum">
              <a:rPr lang="en-US"/>
              <a:pPr/>
              <a:t>3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16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B84F2-EACD-4165-B004-F135CAFD4AA4}" type="slidenum">
              <a:rPr lang="en-US"/>
              <a:pPr/>
              <a:t>20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E8633A-BAD3-42C3-A97B-55A4E7A890D6}" type="slidenum">
              <a:rPr lang="en-US"/>
              <a:pPr/>
              <a:t>25</a:t>
            </a:fld>
            <a:endParaRPr lang="en-US"/>
          </a:p>
        </p:txBody>
      </p:sp>
      <p:sp>
        <p:nvSpPr>
          <p:cNvPr id="353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B383E-0D54-4D0A-B8A1-9AA7D37C4406}" type="slidenum">
              <a:rPr lang="en-US"/>
              <a:pPr/>
              <a:t>26</a:t>
            </a:fld>
            <a:endParaRPr lang="en-US"/>
          </a:p>
        </p:txBody>
      </p:sp>
      <p:sp>
        <p:nvSpPr>
          <p:cNvPr id="344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62F926-91A6-4C4E-AEA0-5145657F96C6}" type="slidenum">
              <a:rPr lang="en-US"/>
              <a:pPr/>
              <a:t>27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B2D43-DAA1-430A-8F25-15CDFF64B5F7}" type="slidenum">
              <a:rPr lang="en-US"/>
              <a:pPr/>
              <a:t>28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r>
              <a:rPr lang="en-US" dirty="0" smtClean="0"/>
              <a:t>Wi12: Is this really a good thing to do?</a:t>
            </a:r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DD6D82-91D4-45A3-9BF3-9CF572496607}" type="slidenum">
              <a:rPr lang="en-US"/>
              <a:pPr/>
              <a:t>29</a:t>
            </a:fld>
            <a:endParaRPr lang="en-US"/>
          </a:p>
        </p:txBody>
      </p:sp>
      <p:sp>
        <p:nvSpPr>
          <p:cNvPr id="355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B27A3-CFDE-4B2E-8429-80DFC4F78AF8}" type="slidenum">
              <a:rPr lang="en-US"/>
              <a:pPr/>
              <a:t>30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1EA5F-A56E-4413-80D7-CF0386407D38}" type="slidenum">
              <a:rPr lang="en-US"/>
              <a:pPr/>
              <a:t>33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0D7A9-8A70-4B86-87E7-05C822929046}" type="slidenum">
              <a:rPr lang="en-US"/>
              <a:pPr/>
              <a:t>36</a:t>
            </a:fld>
            <a:endParaRPr lang="en-US"/>
          </a:p>
        </p:txBody>
      </p:sp>
      <p:sp>
        <p:nvSpPr>
          <p:cNvPr id="2846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3959" y="4379902"/>
            <a:ext cx="5086284" cy="414817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0776" tIns="45388" rIns="90776" bIns="45388"/>
          <a:lstStyle/>
          <a:p>
            <a:pPr defTabSz="906498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F8DB2F-00A0-4BF0-B56A-1C8D5C0C90B1}" type="slidenum">
              <a:rPr lang="en-US"/>
              <a:pPr/>
              <a:t>4</a:t>
            </a:fld>
            <a:endParaRPr lang="en-US"/>
          </a:p>
        </p:txBody>
      </p:sp>
      <p:sp>
        <p:nvSpPr>
          <p:cNvPr id="349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28CD66-D9DD-4D1E-9D23-A5F14E4EB7C7}" type="slidenum">
              <a:rPr lang="en-US"/>
              <a:pPr/>
              <a:t>37</a:t>
            </a:fld>
            <a:endParaRPr lang="en-US"/>
          </a:p>
        </p:txBody>
      </p:sp>
      <p:sp>
        <p:nvSpPr>
          <p:cNvPr id="30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4113" y="682625"/>
            <a:ext cx="4638675" cy="34798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5901" y="4389048"/>
            <a:ext cx="5135943" cy="4161896"/>
          </a:xfrm>
          <a:prstGeom prst="rect">
            <a:avLst/>
          </a:prstGeom>
          <a:noFill/>
          <a:ln w="12700">
            <a:miter lim="800000"/>
            <a:headEnd type="none" w="sm" len="sm"/>
            <a:tailEnd type="none" w="sm" len="sm"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A0E72-C710-4A4F-902B-B81F461CA37B}" type="slidenum">
              <a:rPr lang="en-US"/>
              <a:pPr/>
              <a:t>5</a:t>
            </a:fld>
            <a:endParaRPr lang="en-US"/>
          </a:p>
        </p:txBody>
      </p:sp>
      <p:sp>
        <p:nvSpPr>
          <p:cNvPr id="346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C98EFC-EE63-4745-81C9-A709FC8CFB5D}" type="slidenum">
              <a:rPr lang="en-US"/>
              <a:pPr/>
              <a:t>7</a:t>
            </a:fld>
            <a:endParaRPr lang="en-US"/>
          </a:p>
        </p:txBody>
      </p:sp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8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4D0777-1723-4FDA-BFA5-2D390B6C0E23}" type="slidenum">
              <a:rPr lang="en-US"/>
              <a:pPr/>
              <a:t>9</a:t>
            </a:fld>
            <a:endParaRPr lang="en-US"/>
          </a:p>
        </p:txBody>
      </p:sp>
      <p:sp>
        <p:nvSpPr>
          <p:cNvPr id="348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D56256-C5B3-49B0-A12C-59E16DD7C0FE}" type="slidenum">
              <a:rPr lang="en-US"/>
              <a:pPr/>
              <a:t>12</a:t>
            </a:fld>
            <a:endParaRPr lang="en-US"/>
          </a:p>
        </p:txBody>
      </p:sp>
      <p:sp>
        <p:nvSpPr>
          <p:cNvPr id="350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E761FE-2D63-4561-A692-E8EC2A9792DC}" type="slidenum">
              <a:rPr lang="en-US"/>
              <a:pPr/>
              <a:t>13</a:t>
            </a:fld>
            <a:endParaRPr lang="en-US"/>
          </a:p>
        </p:txBody>
      </p:sp>
      <p:sp>
        <p:nvSpPr>
          <p:cNvPr id="351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D28878-D644-4C6A-8352-D5CB7C82EBA4}" type="slidenum">
              <a:rPr lang="en-US"/>
              <a:pPr/>
              <a:t>15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62050" y="692150"/>
            <a:ext cx="4611688" cy="3457575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3722" y="4379902"/>
            <a:ext cx="5546758" cy="414817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0720" tIns="45360" rIns="90720" bIns="45360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Exceptions and Assertions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800" dirty="0"/>
              <a:t>(Based on slides by Mike Ernst, </a:t>
            </a:r>
            <a:r>
              <a:rPr lang="en-US" sz="1800" dirty="0" smtClean="0"/>
              <a:t>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Perkins)</a:t>
            </a:r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ssert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848600" cy="3505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CSE 331’s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is another dynamic check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Strategy: use </a:t>
            </a:r>
            <a:r>
              <a:rPr lang="en-US" sz="2000" b="1" dirty="0" smtClean="0">
                <a:latin typeface="Courier New"/>
                <a:cs typeface="Courier New"/>
              </a:rPr>
              <a:t>assert</a:t>
            </a:r>
            <a:r>
              <a:rPr lang="en-US" sz="2000" dirty="0" smtClean="0"/>
              <a:t> in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to test and fail with meaningful </a:t>
            </a:r>
            <a:r>
              <a:rPr lang="en-US" sz="2000" dirty="0" err="1" smtClean="0"/>
              <a:t>traceback</a:t>
            </a:r>
            <a:r>
              <a:rPr lang="en-US" sz="2000" dirty="0" smtClean="0"/>
              <a:t>/message </a:t>
            </a:r>
            <a:r>
              <a:rPr lang="en-US" sz="2000" dirty="0"/>
              <a:t>if trouble </a:t>
            </a:r>
            <a:r>
              <a:rPr lang="en-US" sz="2000" dirty="0" smtClean="0"/>
              <a:t>found</a:t>
            </a:r>
          </a:p>
          <a:p>
            <a:pPr lvl="1" indent="-342900"/>
            <a:r>
              <a:rPr lang="en-US" sz="2000" dirty="0" smtClean="0"/>
              <a:t>Be sure to enable asserts when you do this!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Asserts should be enabled always for CSE 331 projects</a:t>
            </a:r>
          </a:p>
          <a:p>
            <a:pPr lvl="1" indent="-342900"/>
            <a:r>
              <a:rPr lang="en-US" sz="2000" dirty="0" smtClean="0"/>
              <a:t>We will enable them for grading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436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Expensive </a:t>
            </a:r>
            <a:r>
              <a:rPr lang="en-US" b="1" dirty="0" err="1" smtClean="0">
                <a:latin typeface="Courier New"/>
                <a:cs typeface="Courier New"/>
              </a:rPr>
              <a:t>checkRep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2000" dirty="0" smtClean="0"/>
              <a:t>Detailed checks can be too slow in production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But complex tests can be very helpful, particularly during testing/debugging (let the computer find problems for you!)</a:t>
            </a:r>
          </a:p>
          <a:p>
            <a:pPr marL="57150" indent="0">
              <a:buNone/>
            </a:pPr>
            <a:endParaRPr lang="en-US" sz="2000" dirty="0" smtClean="0"/>
          </a:p>
          <a:p>
            <a:pPr marL="57150" indent="0">
              <a:buNone/>
            </a:pPr>
            <a:r>
              <a:rPr lang="en-US" sz="2000" dirty="0" smtClean="0"/>
              <a:t>No perfect answers; suggested strategy for </a:t>
            </a:r>
            <a:r>
              <a:rPr lang="en-US" sz="2000" b="1" dirty="0" err="1" smtClean="0">
                <a:latin typeface="Courier New"/>
                <a:cs typeface="Courier New"/>
              </a:rPr>
              <a:t>checkRep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Create a static, global “debug” or “</a:t>
            </a:r>
            <a:r>
              <a:rPr lang="en-US" sz="2000" dirty="0" err="1" smtClean="0"/>
              <a:t>debugLevel</a:t>
            </a:r>
            <a:r>
              <a:rPr lang="en-US" sz="2000" dirty="0" smtClean="0"/>
              <a:t>” variable </a:t>
            </a:r>
          </a:p>
          <a:p>
            <a:pPr lvl="1"/>
            <a:r>
              <a:rPr lang="en-US" sz="2000" dirty="0" smtClean="0"/>
              <a:t>Run expensive tests when this is enabled</a:t>
            </a:r>
          </a:p>
          <a:p>
            <a:pPr lvl="1"/>
            <a:r>
              <a:rPr lang="en-US" sz="2000" dirty="0" smtClean="0"/>
              <a:t>Turn it off in graded / production code if tests are too expensive</a:t>
            </a:r>
          </a:p>
          <a:p>
            <a:pPr marL="57150" indent="0">
              <a:buNone/>
            </a:pPr>
            <a:endParaRPr lang="en-US" sz="2000" dirty="0"/>
          </a:p>
          <a:p>
            <a:pPr marL="57150" indent="0">
              <a:buNone/>
            </a:pPr>
            <a:r>
              <a:rPr lang="en-US" sz="2000" dirty="0" smtClean="0"/>
              <a:t>Often helpful: put expensive / complex tests in separate methods and call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0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</a:t>
            </a:r>
            <a:endParaRPr lang="en-US" dirty="0"/>
          </a:p>
        </p:txBody>
      </p:sp>
      <p:sp>
        <p:nvSpPr>
          <p:cNvPr id="336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...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143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Square root with assertion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requires: x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sym typeface="Symbol"/>
              </a:rPr>
              <a:t>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0</a:t>
            </a:r>
          </a:p>
          <a:p>
            <a:pPr lvl="1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 smtClean="0">
                <a:latin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assert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(x &gt;= 0.0);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  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 double 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i="1" dirty="0" smtClean="0">
                <a:latin typeface="Courier New" pitchFamily="49" charset="0"/>
              </a:rPr>
              <a:t>  … compute result …</a:t>
            </a:r>
            <a:endParaRPr lang="en-US" sz="2000" b="1" i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assert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Math.abs(result*result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–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x)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&lt; .0001);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  return result;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buNone/>
            </a:pPr>
            <a:endParaRPr lang="en-US" sz="2000" b="1" dirty="0" smtClean="0">
              <a:latin typeface="Courier New" pitchFamily="49" charset="0"/>
            </a:endParaRPr>
          </a:p>
          <a:p>
            <a:pPr lvl="1"/>
            <a:r>
              <a:rPr lang="en-US" sz="2000" dirty="0" smtClean="0">
                <a:latin typeface="+mj-lt"/>
              </a:rPr>
              <a:t>These two assertions serve very different purposes</a:t>
            </a:r>
            <a:endParaRPr lang="en-US" sz="20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96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6"/>
                </a:solidFill>
              </a:rPr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How to throw, catch, and declare exceptions </a:t>
            </a:r>
            <a:r>
              <a:rPr lang="en-US" sz="2000" i="1" dirty="0" smtClean="0">
                <a:solidFill>
                  <a:schemeClr val="accent6"/>
                </a:solidFill>
              </a:rPr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6"/>
                </a:solidFill>
              </a:rPr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86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Square </a:t>
            </a:r>
            <a:r>
              <a:rPr lang="en-US" dirty="0" smtClean="0"/>
              <a:t>root, specified </a:t>
            </a:r>
            <a:r>
              <a:rPr lang="en-US" dirty="0"/>
              <a:t>for all </a:t>
            </a:r>
            <a:r>
              <a:rPr lang="en-US" dirty="0" smtClean="0"/>
              <a:t>inputs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x &lt; 0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approximation to square root of x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  <a:endParaRPr lang="en-US" sz="2000" b="1" dirty="0" smtClean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 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endParaRPr lang="en-US" sz="2000" b="1" dirty="0">
              <a:solidFill>
                <a:srgbClr val="C0000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if (x &lt; 0)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();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>
              <a:latin typeface="Courier New" pitchFamily="49" charset="0"/>
            </a:endParaRP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sz="2000" dirty="0" smtClean="0">
                <a:latin typeface="+mj-lt"/>
              </a:rPr>
              <a:t> is part of a method signature: “it might happen”</a:t>
            </a:r>
          </a:p>
          <a:p>
            <a:pPr lvl="1"/>
            <a:r>
              <a:rPr lang="en-US" sz="2000" dirty="0" smtClean="0">
                <a:latin typeface="+mj-lt"/>
              </a:rPr>
              <a:t>Comma-separated list</a:t>
            </a:r>
          </a:p>
          <a:p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</a:t>
            </a:r>
            <a:r>
              <a:rPr lang="en-US" sz="2000" dirty="0" smtClean="0">
                <a:latin typeface="+mj-lt"/>
              </a:rPr>
              <a:t> is a statement that actually causes exception-throw</a:t>
            </a:r>
          </a:p>
          <a:p>
            <a:pPr lvl="1"/>
            <a:r>
              <a:rPr lang="en-US" sz="2000" dirty="0" smtClean="0">
                <a:latin typeface="+mj-lt"/>
              </a:rPr>
              <a:t>Immediate control transfer [like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dirty="0" smtClean="0">
                <a:latin typeface="+mj-lt"/>
              </a:rPr>
              <a:t> but different]</a:t>
            </a:r>
            <a:endParaRPr lang="en-US" sz="2000" dirty="0">
              <a:latin typeface="+mj-lt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1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Using try-catch to handle exceptions</a:t>
            </a:r>
            <a:endParaRPr lang="en-US" dirty="0"/>
          </a:p>
        </p:txBody>
      </p:sp>
      <p:sp>
        <p:nvSpPr>
          <p:cNvPr id="3379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) 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   			</a:t>
            </a:r>
            <a:r>
              <a:rPr lang="en-US" sz="2000" b="1" dirty="0">
                <a:latin typeface="Courier New" pitchFamily="49" charset="0"/>
              </a:rPr>
              <a:t>throws </a:t>
            </a:r>
            <a:r>
              <a:rPr lang="en-US" sz="2000" b="1" dirty="0" err="1">
                <a:latin typeface="Courier New" pitchFamily="49" charset="0"/>
              </a:rPr>
              <a:t>IllegalArgumentException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</a:rPr>
              <a:t>  …</a:t>
            </a:r>
            <a:endParaRPr lang="en-US" sz="2000" b="1" dirty="0">
              <a:latin typeface="Courier New" pitchFamily="49" charset="0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Client </a:t>
            </a:r>
            <a:r>
              <a:rPr lang="en-US" sz="2000" dirty="0"/>
              <a:t>code: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y =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 smtClean="0">
                <a:latin typeface="Courier New" pitchFamily="49" charset="0"/>
              </a:rPr>
              <a:t>(…);</a:t>
            </a:r>
            <a:endParaRPr lang="en-US" sz="2000" b="1" dirty="0"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e.printStackTrace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//and/or take other actions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}</a:t>
            </a: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Handled by nearest </a:t>
            </a:r>
            <a:r>
              <a:rPr lang="en-US" sz="2000" i="1" dirty="0" smtClean="0"/>
              <a:t>dynamically</a:t>
            </a:r>
            <a:r>
              <a:rPr lang="en-US" sz="2000" dirty="0" smtClean="0"/>
              <a:t> </a:t>
            </a:r>
            <a:r>
              <a:rPr lang="en-US" sz="2000" dirty="0"/>
              <a:t>enclosing </a:t>
            </a:r>
            <a:r>
              <a:rPr lang="en-US" sz="2000" b="1" dirty="0" smtClean="0">
                <a:latin typeface="Courier New"/>
                <a:cs typeface="Courier New"/>
              </a:rPr>
              <a:t>try/catch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Top-level default handler:  stack trace, program terminates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286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Throwing and catching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448" y="1600200"/>
            <a:ext cx="5178552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Executing program has a stack of currently executing methods</a:t>
            </a:r>
          </a:p>
          <a:p>
            <a:pPr lvl="1"/>
            <a:r>
              <a:rPr lang="en-US" sz="2000" dirty="0" smtClean="0"/>
              <a:t>Dynamic: reflects </a:t>
            </a:r>
            <a:r>
              <a:rPr lang="en-US" sz="2000" dirty="0"/>
              <a:t>r</a:t>
            </a:r>
            <a:r>
              <a:rPr lang="en-US" sz="2000" dirty="0" smtClean="0"/>
              <a:t>untime order of method calls</a:t>
            </a:r>
          </a:p>
          <a:p>
            <a:pPr lvl="1"/>
            <a:r>
              <a:rPr lang="en-US" sz="2000" dirty="0" smtClean="0"/>
              <a:t>No relation to static nesting of classes, packages, etc.</a:t>
            </a:r>
          </a:p>
          <a:p>
            <a:r>
              <a:rPr lang="en-US" sz="2000" dirty="0" smtClean="0"/>
              <a:t>When an exception is thrown, control transfers to nearest method with a </a:t>
            </a:r>
            <a:r>
              <a:rPr lang="en-US" sz="2000" i="1" dirty="0" smtClean="0"/>
              <a:t>matching</a:t>
            </a:r>
            <a:r>
              <a:rPr lang="en-US" sz="2000" dirty="0" smtClean="0"/>
              <a:t> catch block</a:t>
            </a:r>
          </a:p>
          <a:p>
            <a:pPr lvl="1"/>
            <a:r>
              <a:rPr lang="en-US" sz="2000" dirty="0" smtClean="0"/>
              <a:t>If none found, top-level handler prints stack trace and terminates</a:t>
            </a:r>
          </a:p>
          <a:p>
            <a:r>
              <a:rPr lang="en-US" sz="2000" dirty="0" smtClean="0"/>
              <a:t>Exceptions allow </a:t>
            </a:r>
            <a:r>
              <a:rPr lang="en-US" sz="2000" i="1" dirty="0" smtClean="0"/>
              <a:t>non-local</a:t>
            </a:r>
            <a:r>
              <a:rPr lang="en-US" sz="2000" dirty="0" smtClean="0"/>
              <a:t> error handling</a:t>
            </a:r>
          </a:p>
          <a:p>
            <a:pPr lvl="1"/>
            <a:r>
              <a:rPr lang="en-US" sz="2000" dirty="0" smtClean="0"/>
              <a:t>A method many levels up the stack can handle a deep error</a:t>
            </a:r>
          </a:p>
        </p:txBody>
      </p:sp>
      <p:pic>
        <p:nvPicPr>
          <p:cNvPr id="570372" name="Picture 4" descr="exceptions-callst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94007"/>
            <a:ext cx="2916237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667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Catching with inheritance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 code…</a:t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fnfe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 file not found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</a:t>
            </a:r>
            <a:r>
              <a:rPr lang="en-US" sz="2000" b="1" dirty="0" err="1" smtClean="0">
                <a:latin typeface="Courier New"/>
                <a:cs typeface="Courier New"/>
              </a:rPr>
              <a:t>IOException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/>
                <a:cs typeface="Courier New"/>
              </a:rPr>
              <a:t>ioe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I/O exception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b="1" dirty="0" smtClean="0">
                <a:latin typeface="Courier New"/>
                <a:cs typeface="Courier New"/>
              </a:rPr>
              <a:t>} catch (Exception </a:t>
            </a:r>
            <a:r>
              <a:rPr lang="en-US" sz="2000" b="1" dirty="0" smtClean="0">
                <a:solidFill>
                  <a:schemeClr val="accent6"/>
                </a:solidFill>
                <a:latin typeface="Courier New"/>
                <a:cs typeface="Courier New"/>
              </a:rPr>
              <a:t>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dirty="0" smtClean="0"/>
              <a:t>    </a:t>
            </a:r>
            <a:r>
              <a:rPr lang="en-US" sz="2000" i="1" dirty="0" smtClean="0"/>
              <a:t>code to handle any other exception</a:t>
            </a:r>
            <a:br>
              <a:rPr lang="en-US" sz="2000" i="1" dirty="0" smtClean="0"/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85800" y="4775537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SocketException</a:t>
            </a:r>
            <a:r>
              <a:rPr lang="en-US" sz="2000" dirty="0">
                <a:latin typeface="+mj-lt"/>
              </a:rPr>
              <a:t> would match the second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ArithmeticException</a:t>
            </a:r>
            <a:r>
              <a:rPr lang="en-US" sz="2000" dirty="0">
                <a:latin typeface="+mj-lt"/>
              </a:rPr>
              <a:t> would match the third </a:t>
            </a:r>
            <a:r>
              <a:rPr lang="en-US" sz="2000" dirty="0" smtClean="0">
                <a:latin typeface="+mj-lt"/>
              </a:rPr>
              <a:t>block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600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Subsequent catch blocks need not be </a:t>
            </a:r>
            <a:r>
              <a:rPr lang="en-US" sz="2000" dirty="0" err="1" smtClean="0">
                <a:latin typeface="+mj-lt"/>
              </a:rPr>
              <a:t>supertypes</a:t>
            </a:r>
            <a:r>
              <a:rPr lang="en-US" sz="2000" dirty="0" smtClean="0">
                <a:latin typeface="+mj-lt"/>
              </a:rPr>
              <a:t> like this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900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Hierarchy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AE8722-9256-42EB-B779-63A99D304B0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7" name="Picture 5" descr="exceptions-hierarc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8305800" cy="387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31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941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Java’s checked/unchecked distinction</a:t>
            </a:r>
            <a:endParaRPr lang="en-US" sz="3200" dirty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4495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en-US" sz="2000" dirty="0">
                <a:solidFill>
                  <a:schemeClr val="accent6"/>
                </a:solidFill>
              </a:rPr>
              <a:t>Checked</a:t>
            </a:r>
            <a:r>
              <a:rPr lang="en-US" sz="2000" dirty="0"/>
              <a:t> 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i="1" dirty="0">
                <a:solidFill>
                  <a:schemeClr val="accent6"/>
                </a:solidFill>
              </a:rPr>
              <a:t>special </a:t>
            </a:r>
            <a:r>
              <a:rPr lang="en-US" sz="2000" i="1" dirty="0" smtClean="0">
                <a:solidFill>
                  <a:schemeClr val="accent6"/>
                </a:solidFill>
              </a:rPr>
              <a:t>cases</a:t>
            </a:r>
            <a:r>
              <a:rPr lang="en-US" sz="2000" dirty="0" smtClean="0"/>
              <a:t>)</a:t>
            </a:r>
            <a:endParaRPr lang="en-US" sz="2000" i="1" dirty="0">
              <a:solidFill>
                <a:schemeClr val="accent6"/>
              </a:solidFill>
            </a:endParaRPr>
          </a:p>
          <a:p>
            <a:pPr lvl="1"/>
            <a:r>
              <a:rPr lang="en-US" sz="2000" dirty="0" err="1" smtClean="0"/>
              <a:t>Callee</a:t>
            </a:r>
            <a:r>
              <a:rPr lang="en-US" sz="2000" dirty="0" smtClean="0"/>
              <a:t>:  </a:t>
            </a:r>
            <a:r>
              <a:rPr lang="en-US" sz="2000" i="1" dirty="0"/>
              <a:t>M</a:t>
            </a:r>
            <a:r>
              <a:rPr lang="en-US" sz="2000" i="1" dirty="0" smtClean="0"/>
              <a:t>ust</a:t>
            </a:r>
            <a:r>
              <a:rPr lang="en-US" sz="2000" dirty="0" smtClean="0"/>
              <a:t> </a:t>
            </a:r>
            <a:r>
              <a:rPr lang="en-US" sz="2000" dirty="0"/>
              <a:t>declare in </a:t>
            </a:r>
            <a:r>
              <a:rPr lang="en-US" sz="2000" dirty="0" smtClean="0"/>
              <a:t>signature (else type error)</a:t>
            </a:r>
            <a:endParaRPr lang="en-US" sz="2000" dirty="0"/>
          </a:p>
          <a:p>
            <a:pPr lvl="1"/>
            <a:r>
              <a:rPr lang="en-US" sz="2000" dirty="0"/>
              <a:t>Client:  </a:t>
            </a:r>
            <a:r>
              <a:rPr lang="en-US" sz="2000" dirty="0" smtClean="0"/>
              <a:t>Must </a:t>
            </a:r>
            <a:r>
              <a:rPr lang="en-US" sz="2000" dirty="0"/>
              <a:t>either catch or </a:t>
            </a:r>
            <a:r>
              <a:rPr lang="en-US" sz="2000" dirty="0" smtClean="0"/>
              <a:t>declare (else type error)</a:t>
            </a:r>
            <a:endParaRPr lang="en-US" sz="2000" dirty="0"/>
          </a:p>
          <a:p>
            <a:pPr lvl="2"/>
            <a:r>
              <a:rPr lang="en-US" sz="2000" dirty="0"/>
              <a:t>Even if </a:t>
            </a:r>
            <a:r>
              <a:rPr lang="en-US" sz="2000" i="1" dirty="0"/>
              <a:t>you</a:t>
            </a:r>
            <a:r>
              <a:rPr lang="en-US" sz="2000" dirty="0"/>
              <a:t> can prove it will never happen at run </a:t>
            </a:r>
            <a:r>
              <a:rPr lang="en-US" sz="2000" dirty="0" smtClean="0"/>
              <a:t>time, the type system does not “believe you”</a:t>
            </a:r>
            <a:endParaRPr lang="en-US" sz="2000" dirty="0"/>
          </a:p>
          <a:p>
            <a:pPr lvl="1"/>
            <a:r>
              <a:rPr lang="en-US" sz="2000" dirty="0"/>
              <a:t>There is guaranteed to be a dynamically enclosing catch</a:t>
            </a:r>
          </a:p>
          <a:p>
            <a:pPr>
              <a:buClr>
                <a:schemeClr val="tx1"/>
              </a:buClr>
              <a:buNone/>
            </a:pPr>
            <a:endParaRPr lang="en-US" sz="1000" dirty="0" smtClean="0">
              <a:solidFill>
                <a:srgbClr val="FF0000"/>
              </a:solidFill>
            </a:endParaRPr>
          </a:p>
          <a:p>
            <a:pPr>
              <a:buClr>
                <a:schemeClr val="tx1"/>
              </a:buClr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Unchecked</a:t>
            </a:r>
            <a:r>
              <a:rPr lang="en-US" sz="2000" dirty="0" smtClean="0"/>
              <a:t> </a:t>
            </a:r>
            <a:r>
              <a:rPr lang="en-US" sz="2000" dirty="0"/>
              <a:t>exceptions </a:t>
            </a:r>
            <a:r>
              <a:rPr lang="en-US" sz="2000" dirty="0" smtClean="0"/>
              <a:t>(</a:t>
            </a:r>
            <a:r>
              <a:rPr lang="en-US" sz="2000" i="1" dirty="0" smtClean="0"/>
              <a:t>style</a:t>
            </a:r>
            <a:r>
              <a:rPr lang="en-US" sz="2000" dirty="0" smtClean="0"/>
              <a:t>: for </a:t>
            </a:r>
            <a:r>
              <a:rPr lang="en-US" sz="2000" dirty="0" smtClean="0">
                <a:solidFill>
                  <a:schemeClr val="accent6"/>
                </a:solidFill>
              </a:rPr>
              <a:t>never-expected</a:t>
            </a:r>
            <a:r>
              <a:rPr lang="en-US" sz="2000" dirty="0" smtClean="0"/>
              <a:t>)</a:t>
            </a:r>
            <a:endParaRPr lang="en-US" sz="2000" dirty="0">
              <a:solidFill>
                <a:schemeClr val="accent6"/>
              </a:solidFill>
            </a:endParaRPr>
          </a:p>
          <a:p>
            <a:pPr lvl="1"/>
            <a:r>
              <a:rPr lang="en-US" sz="2000" dirty="0"/>
              <a:t>Library:  N</a:t>
            </a:r>
            <a:r>
              <a:rPr lang="en-US" sz="2000" dirty="0" smtClean="0"/>
              <a:t>o </a:t>
            </a:r>
            <a:r>
              <a:rPr lang="en-US" sz="2000" dirty="0"/>
              <a:t>need to declare</a:t>
            </a:r>
          </a:p>
          <a:p>
            <a:pPr lvl="1"/>
            <a:r>
              <a:rPr lang="en-US" sz="2000" dirty="0"/>
              <a:t>Client:  N</a:t>
            </a:r>
            <a:r>
              <a:rPr lang="en-US" sz="2000" dirty="0" smtClean="0"/>
              <a:t>o </a:t>
            </a:r>
            <a:r>
              <a:rPr lang="en-US" sz="2000" i="1" dirty="0"/>
              <a:t>need</a:t>
            </a:r>
            <a:r>
              <a:rPr lang="en-US" sz="2000" dirty="0"/>
              <a:t> to catch</a:t>
            </a:r>
          </a:p>
          <a:p>
            <a:pPr lvl="1"/>
            <a:r>
              <a:rPr lang="en-US" sz="2000" dirty="0" smtClean="0"/>
              <a:t>Subclasses of  </a:t>
            </a:r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RuntimeException</a:t>
            </a:r>
            <a:r>
              <a:rPr lang="en-US" sz="2000" dirty="0" smtClean="0"/>
              <a:t> </a:t>
            </a:r>
          </a:p>
          <a:p>
            <a:pPr marL="457200" lvl="1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5236779" y="3695700"/>
            <a:ext cx="3754823" cy="2933700"/>
            <a:chOff x="5236779" y="3695700"/>
            <a:chExt cx="3754823" cy="2933700"/>
          </a:xfrm>
        </p:grpSpPr>
        <p:sp>
          <p:nvSpPr>
            <p:cNvPr id="322564" name="Rectangle 4"/>
            <p:cNvSpPr>
              <a:spLocks noChangeArrowheads="1"/>
            </p:cNvSpPr>
            <p:nvPr/>
          </p:nvSpPr>
          <p:spPr bwMode="auto">
            <a:xfrm>
              <a:off x="6624146" y="3695700"/>
              <a:ext cx="1392621" cy="5743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Throwable</a:t>
              </a:r>
              <a:endParaRPr lang="en-US" sz="2000" b="1" u="none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6781800" y="5674043"/>
              <a:ext cx="1392621" cy="5743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Runtime</a:t>
              </a: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/>
              </a:r>
              <a:b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6" name="Rectangle 6"/>
            <p:cNvSpPr>
              <a:spLocks noChangeArrowheads="1"/>
            </p:cNvSpPr>
            <p:nvPr/>
          </p:nvSpPr>
          <p:spPr bwMode="auto">
            <a:xfrm>
              <a:off x="7598981" y="4716780"/>
              <a:ext cx="1392621" cy="5743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Error</a:t>
              </a:r>
            </a:p>
          </p:txBody>
        </p:sp>
        <p:sp>
          <p:nvSpPr>
            <p:cNvPr id="322567" name="Rectangle 7"/>
            <p:cNvSpPr>
              <a:spLocks noChangeArrowheads="1"/>
            </p:cNvSpPr>
            <p:nvPr/>
          </p:nvSpPr>
          <p:spPr bwMode="auto">
            <a:xfrm>
              <a:off x="5788574" y="4716780"/>
              <a:ext cx="1392621" cy="5743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 b="1" u="none" dirty="0">
                  <a:latin typeface="Courier New" panose="02070309020205020404" pitchFamily="49" charset="0"/>
                  <a:cs typeface="Courier New" panose="02070309020205020404" pitchFamily="49" charset="0"/>
                </a:rPr>
                <a:t>Exception</a:t>
              </a:r>
            </a:p>
          </p:txBody>
        </p:sp>
        <p:sp>
          <p:nvSpPr>
            <p:cNvPr id="322568" name="Line 8"/>
            <p:cNvSpPr>
              <a:spLocks noChangeShapeType="1"/>
            </p:cNvSpPr>
            <p:nvPr/>
          </p:nvSpPr>
          <p:spPr bwMode="auto">
            <a:xfrm flipV="1">
              <a:off x="6902670" y="4270058"/>
              <a:ext cx="0" cy="4467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69" name="Line 9"/>
            <p:cNvSpPr>
              <a:spLocks noChangeShapeType="1"/>
            </p:cNvSpPr>
            <p:nvPr/>
          </p:nvSpPr>
          <p:spPr bwMode="auto">
            <a:xfrm flipV="1">
              <a:off x="7738243" y="4270058"/>
              <a:ext cx="0" cy="4467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2570" name="Line 10"/>
            <p:cNvSpPr>
              <a:spLocks noChangeShapeType="1"/>
            </p:cNvSpPr>
            <p:nvPr/>
          </p:nvSpPr>
          <p:spPr bwMode="auto">
            <a:xfrm flipV="1">
              <a:off x="7060324" y="5291138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5236779" y="5597842"/>
              <a:ext cx="1392621" cy="57435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1" u="none" dirty="0" smtClean="0">
                  <a:latin typeface="Courier New"/>
                </a:rPr>
                <a:t>Checked</a:t>
              </a:r>
              <a:br>
                <a:rPr lang="en-US" sz="1800" b="1" u="none" dirty="0" smtClean="0">
                  <a:latin typeface="Courier New"/>
                </a:rPr>
              </a:br>
              <a:r>
                <a:rPr lang="en-US" sz="1800" b="1" u="none" dirty="0" smtClean="0">
                  <a:latin typeface="Courier New"/>
                </a:rPr>
                <a:t>exceptions</a:t>
              </a:r>
              <a:endParaRPr lang="en-US" sz="1800" b="1" u="none" dirty="0">
                <a:latin typeface="Courier New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6151178" y="5291138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0"/>
            <p:cNvSpPr>
              <a:spLocks noChangeShapeType="1"/>
            </p:cNvSpPr>
            <p:nvPr/>
          </p:nvSpPr>
          <p:spPr bwMode="auto">
            <a:xfrm flipV="1">
              <a:off x="6379778" y="5280080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 flipV="1">
              <a:off x="5922578" y="5280080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 flipV="1">
              <a:off x="7549054" y="6246495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7091854" y="6246495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0"/>
            <p:cNvSpPr>
              <a:spLocks noChangeShapeType="1"/>
            </p:cNvSpPr>
            <p:nvPr/>
          </p:nvSpPr>
          <p:spPr bwMode="auto">
            <a:xfrm flipV="1">
              <a:off x="7320454" y="6246495"/>
              <a:ext cx="0" cy="382905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0655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vs. unchecked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No perfect answer to “should possible exceptions thrown” be part of a method signature</a:t>
            </a:r>
          </a:p>
          <a:p>
            <a:pPr lvl="1"/>
            <a:r>
              <a:rPr lang="en-US" sz="2000" dirty="0" smtClean="0"/>
              <a:t>So Java provided both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Advantages to checked exceptions:</a:t>
            </a:r>
          </a:p>
          <a:p>
            <a:pPr lvl="1"/>
            <a:r>
              <a:rPr lang="en-US" sz="2000" dirty="0" smtClean="0"/>
              <a:t>Static checking of </a:t>
            </a:r>
            <a:r>
              <a:rPr lang="en-US" sz="2000" dirty="0" err="1" smtClean="0"/>
              <a:t>callee</a:t>
            </a:r>
            <a:r>
              <a:rPr lang="en-US" sz="2000" dirty="0" smtClean="0"/>
              <a:t> ensures no other checked exceptions get thrown</a:t>
            </a:r>
          </a:p>
          <a:p>
            <a:pPr lvl="1"/>
            <a:r>
              <a:rPr lang="en-US" sz="2000" dirty="0" smtClean="0"/>
              <a:t>Static checking of caller ensures caller does not forget to check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Impedes implementations and overrides</a:t>
            </a:r>
          </a:p>
          <a:p>
            <a:pPr lvl="1"/>
            <a:r>
              <a:rPr lang="en-US" sz="2000" dirty="0" smtClean="0"/>
              <a:t>Often in your way when prototyping</a:t>
            </a:r>
          </a:p>
          <a:p>
            <a:pPr lvl="1"/>
            <a:r>
              <a:rPr lang="en-US" sz="2000" dirty="0" smtClean="0"/>
              <a:t>Have to catch or declare even in clients where the exception is not possible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08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block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block is always executed</a:t>
            </a:r>
          </a:p>
          <a:p>
            <a:pPr lvl="1" indent="-342900"/>
            <a:r>
              <a:rPr lang="en-US" sz="2000" dirty="0" smtClean="0"/>
              <a:t>Whether an exception is thrown or not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try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code…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catch (Type </a:t>
            </a:r>
            <a:r>
              <a:rPr lang="en-US" sz="2000" b="1" dirty="0" smtClean="0">
                <a:solidFill>
                  <a:schemeClr val="accent2"/>
                </a:solidFill>
                <a:latin typeface="Courier New"/>
                <a:cs typeface="Courier New"/>
              </a:rPr>
              <a:t>name</a:t>
            </a:r>
            <a:r>
              <a:rPr lang="en-US" sz="2000" b="1" dirty="0" smtClean="0">
                <a:latin typeface="Courier New"/>
                <a:cs typeface="Courier New"/>
              </a:rPr>
              <a:t>)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handle the exception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 finally {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    code… to run after the try or catch finishes</a:t>
            </a:r>
            <a:br>
              <a:rPr lang="en-US" sz="2000" b="1" dirty="0" smtClean="0">
                <a:latin typeface="Courier New"/>
                <a:cs typeface="Courier New"/>
              </a:rPr>
            </a:br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612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is for</a:t>
            </a:r>
          </a:p>
        </p:txBody>
      </p:sp>
      <p:sp>
        <p:nvSpPr>
          <p:cNvPr id="581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finally</a:t>
            </a:r>
            <a:r>
              <a:rPr lang="en-US" sz="2000" dirty="0" smtClean="0"/>
              <a:t> is used for common “must-always-run” or “clean-up” code</a:t>
            </a:r>
          </a:p>
          <a:p>
            <a:pPr lvl="1"/>
            <a:r>
              <a:rPr lang="en-US" sz="2000" dirty="0" smtClean="0"/>
              <a:t>Avoids duplicated code in catch branch[</a:t>
            </a:r>
            <a:r>
              <a:rPr lang="en-US" sz="2000" dirty="0" err="1" smtClean="0"/>
              <a:t>es</a:t>
            </a:r>
            <a:r>
              <a:rPr lang="en-US" sz="2000" dirty="0" smtClean="0"/>
              <a:t>] and after</a:t>
            </a:r>
          </a:p>
          <a:p>
            <a:pPr lvl="1"/>
            <a:r>
              <a:rPr lang="en-US" sz="2000" dirty="0" smtClean="0"/>
              <a:t>Avoids having to catch all exceptions</a:t>
            </a:r>
          </a:p>
          <a:p>
            <a:pPr marL="0" indent="0">
              <a:buNone/>
            </a:pPr>
            <a:endParaRPr lang="en-US" sz="2000" dirty="0" smtClean="0"/>
          </a:p>
          <a:p>
            <a:pPr marL="44577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// ... write to out;  might throw exception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("Caught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 "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           +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e.getMessage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finally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ut.close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13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Exceptions: why </a:t>
            </a:r>
            <a:r>
              <a:rPr lang="en-US" sz="2000" i="1" dirty="0" smtClean="0">
                <a:solidFill>
                  <a:schemeClr val="accent2"/>
                </a:solidFill>
              </a:rPr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accent2"/>
                </a:solidFill>
              </a:rPr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02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Propagating an exception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IllegalArgumentException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if no real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soln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 exists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1800" b="1" dirty="0">
                <a:latin typeface="Courier New" pitchFamily="49" charset="0"/>
              </a:rPr>
              <a:t>(double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1800" b="1" dirty="0">
                <a:latin typeface="Courier New" pitchFamily="49" charset="0"/>
              </a:rPr>
              <a:t>, double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</a:rPr>
              <a:t>                        </a:t>
            </a:r>
            <a:r>
              <a:rPr lang="en-US" sz="1800" b="1" dirty="0" smtClean="0">
                <a:latin typeface="Courier New" pitchFamily="49" charset="0"/>
              </a:rPr>
              <a:t>throws </a:t>
            </a:r>
            <a:r>
              <a:rPr lang="en-US" sz="1800" b="1" dirty="0" err="1" smtClean="0">
                <a:latin typeface="Courier New" pitchFamily="49" charset="0"/>
              </a:rPr>
              <a:t>IllegalArgumentException</a:t>
            </a:r>
            <a:endParaRPr lang="en-US" sz="1800" b="1" dirty="0" smtClean="0"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1800" b="1" dirty="0" smtClean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</a:rPr>
              <a:t>// No need to catch exception thrown by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</a:rPr>
              <a:t>sqrt</a:t>
            </a:r>
            <a:endParaRPr lang="en-US" sz="18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  return (-b + </a:t>
            </a:r>
            <a:r>
              <a:rPr lang="en-US" sz="1800" b="1" dirty="0" err="1">
                <a:latin typeface="Courier New" pitchFamily="49" charset="0"/>
              </a:rPr>
              <a:t>sqrt</a:t>
            </a:r>
            <a:r>
              <a:rPr lang="en-US" sz="1800" b="1" dirty="0">
                <a:latin typeface="Courier New" pitchFamily="49" charset="0"/>
              </a:rPr>
              <a:t>(b*b - 4*a*c)) / (2*a);</a:t>
            </a:r>
          </a:p>
          <a:p>
            <a:pPr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2000" dirty="0">
              <a:solidFill>
                <a:schemeClr val="tx1"/>
              </a:solidFill>
              <a:latin typeface="Courier New" pitchFamily="49" charset="0"/>
            </a:endParaRPr>
          </a:p>
          <a:p>
            <a:pPr>
              <a:buNone/>
            </a:pPr>
            <a:endParaRPr lang="en-US" sz="2800" b="0" dirty="0"/>
          </a:p>
          <a:p>
            <a:pPr>
              <a:buNone/>
            </a:pPr>
            <a:r>
              <a:rPr lang="en-US" sz="2000" b="0" dirty="0" smtClean="0"/>
              <a:t>Aside: How </a:t>
            </a:r>
            <a:r>
              <a:rPr lang="en-US" sz="2000" b="0" dirty="0"/>
              <a:t>can clients know </a:t>
            </a:r>
            <a:r>
              <a:rPr lang="en-US" sz="2000" b="0" dirty="0" smtClean="0"/>
              <a:t>if a </a:t>
            </a:r>
            <a:r>
              <a:rPr lang="en-US" sz="2000" b="0" dirty="0"/>
              <a:t>set of arguments 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b="0" dirty="0" smtClean="0"/>
              <a:t>to </a:t>
            </a:r>
            <a:r>
              <a:rPr lang="en-US" sz="2000" b="1" dirty="0" err="1">
                <a:latin typeface="Courier New"/>
                <a:cs typeface="Courier New"/>
              </a:rPr>
              <a:t>solveQuad</a:t>
            </a:r>
            <a:r>
              <a:rPr lang="en-US" sz="2000" b="0" dirty="0"/>
              <a:t> is illegal?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693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Why catch exceptions locally?</a:t>
            </a:r>
          </a:p>
        </p:txBody>
      </p:sp>
      <p:sp>
        <p:nvSpPr>
          <p:cNvPr id="3430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534400" cy="4724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>
                <a:latin typeface="+mj-lt"/>
              </a:rPr>
              <a:t>Failure to catch exceptions </a:t>
            </a:r>
            <a:r>
              <a:rPr lang="en-US" sz="2000" dirty="0" smtClean="0">
                <a:latin typeface="+mj-lt"/>
              </a:rPr>
              <a:t>usually violates </a:t>
            </a:r>
            <a:r>
              <a:rPr lang="en-US" sz="2000" dirty="0">
                <a:latin typeface="+mj-lt"/>
              </a:rPr>
              <a:t>modularity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latin typeface="+mj-lt"/>
              </a:rPr>
              <a:t>Call chain:   A  </a:t>
            </a:r>
            <a:r>
              <a:rPr lang="en-US" sz="2000" dirty="0">
                <a:latin typeface="+mj-lt"/>
                <a:sym typeface="Symbol" pitchFamily="18" charset="2"/>
              </a:rPr>
              <a:t> </a:t>
            </a:r>
            <a:r>
              <a:rPr lang="en-US" sz="2000" dirty="0">
                <a:latin typeface="+mj-lt"/>
              </a:rPr>
              <a:t>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 </a:t>
            </a:r>
            <a:r>
              <a:rPr lang="en-US" sz="2000" dirty="0">
                <a:latin typeface="+mj-lt"/>
                <a:sym typeface="Symbol" pitchFamily="18" charset="2"/>
              </a:rPr>
              <a:t>  </a:t>
            </a:r>
            <a:r>
              <a:rPr lang="en-US" sz="2000" dirty="0" err="1">
                <a:latin typeface="+mj-lt"/>
              </a:rPr>
              <a:t>IntegerList.insert</a:t>
            </a:r>
            <a:endParaRPr lang="en-US" sz="2000" dirty="0">
              <a:latin typeface="+mj-lt"/>
            </a:endParaRPr>
          </a:p>
          <a:p>
            <a:pPr lvl="1">
              <a:lnSpc>
                <a:spcPct val="90000"/>
              </a:lnSpc>
            </a:pPr>
            <a:r>
              <a:rPr lang="en-US" sz="2000" dirty="0" err="1">
                <a:latin typeface="+mj-lt"/>
              </a:rPr>
              <a:t>IntegerList.insert</a:t>
            </a:r>
            <a:r>
              <a:rPr lang="en-US" sz="2000" dirty="0">
                <a:latin typeface="+mj-lt"/>
              </a:rPr>
              <a:t> throws </a:t>
            </a:r>
            <a:r>
              <a:rPr lang="en-US" sz="2000" dirty="0" smtClean="0">
                <a:latin typeface="+mj-lt"/>
              </a:rPr>
              <a:t>some </a:t>
            </a:r>
            <a:r>
              <a:rPr lang="en-US" sz="2000" dirty="0">
                <a:latin typeface="+mj-lt"/>
              </a:rPr>
              <a:t>exception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+mj-lt"/>
              </a:rPr>
              <a:t>Implementer of </a:t>
            </a:r>
            <a:r>
              <a:rPr lang="en-US" sz="2000" dirty="0" err="1">
                <a:latin typeface="+mj-lt"/>
              </a:rPr>
              <a:t>IntegerSet.insert</a:t>
            </a:r>
            <a:r>
              <a:rPr lang="en-US" sz="2000" dirty="0">
                <a:latin typeface="+mj-lt"/>
              </a:rPr>
              <a:t> knows how list is being used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Implementer </a:t>
            </a:r>
            <a:r>
              <a:rPr lang="en-US" sz="2000" dirty="0">
                <a:latin typeface="+mj-lt"/>
              </a:rPr>
              <a:t>of A may not even know that </a:t>
            </a:r>
            <a:r>
              <a:rPr lang="en-US" sz="2000" dirty="0" err="1">
                <a:latin typeface="+mj-lt"/>
              </a:rPr>
              <a:t>IntegerList</a:t>
            </a:r>
            <a:r>
              <a:rPr lang="en-US" sz="2000" dirty="0">
                <a:latin typeface="+mj-lt"/>
              </a:rPr>
              <a:t> exists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+mj-lt"/>
              </a:rPr>
              <a:t>Method </a:t>
            </a:r>
            <a:r>
              <a:rPr lang="en-US" sz="2000" dirty="0">
                <a:latin typeface="+mj-lt"/>
              </a:rPr>
              <a:t>on the stack may think that it is handling an exception raised by </a:t>
            </a: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+mj-lt"/>
              </a:rPr>
              <a:t>a </a:t>
            </a:r>
            <a:r>
              <a:rPr lang="en-US" sz="2000" dirty="0">
                <a:latin typeface="+mj-lt"/>
              </a:rPr>
              <a:t>different call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r>
              <a:rPr lang="en-US" sz="2000" dirty="0" smtClean="0">
                <a:latin typeface="+mj-lt"/>
              </a:rPr>
              <a:t>Better </a:t>
            </a:r>
            <a:r>
              <a:rPr lang="en-US" sz="2000" dirty="0">
                <a:latin typeface="+mj-lt"/>
              </a:rPr>
              <a:t>alternative: </a:t>
            </a:r>
            <a:r>
              <a:rPr lang="en-US" sz="2000" dirty="0" smtClean="0">
                <a:latin typeface="+mj-lt"/>
              </a:rPr>
              <a:t> catch </a:t>
            </a:r>
            <a:r>
              <a:rPr lang="en-US" sz="2000" dirty="0">
                <a:latin typeface="+mj-lt"/>
              </a:rPr>
              <a:t>it and throw </a:t>
            </a:r>
            <a:r>
              <a:rPr lang="en-US" sz="2000" dirty="0" smtClean="0">
                <a:latin typeface="+mj-lt"/>
              </a:rPr>
              <a:t>again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“chaining” or “translation”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Do this even </a:t>
            </a:r>
            <a:r>
              <a:rPr lang="en-US" sz="2000" dirty="0">
                <a:latin typeface="+mj-lt"/>
              </a:rPr>
              <a:t>if </a:t>
            </a:r>
            <a:r>
              <a:rPr lang="en-US" sz="2000" dirty="0" smtClean="0">
                <a:latin typeface="+mj-lt"/>
              </a:rPr>
              <a:t>the exception </a:t>
            </a:r>
            <a:r>
              <a:rPr lang="en-US" sz="2000" dirty="0">
                <a:latin typeface="+mj-lt"/>
              </a:rPr>
              <a:t>is better handled up a level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+mj-lt"/>
              </a:rPr>
              <a:t>Makes </a:t>
            </a:r>
            <a:r>
              <a:rPr lang="en-US" sz="2000" dirty="0">
                <a:latin typeface="+mj-lt"/>
              </a:rPr>
              <a:t>it clear to reader of code that it was not an omission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398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Exception translation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idx="1"/>
          </p:nvPr>
        </p:nvSpPr>
        <p:spPr>
          <a:xfrm>
            <a:off x="-152400" y="1447800"/>
            <a:ext cx="9220200" cy="525780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returns: x such that ax^2 +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bx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+ c = 0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if no real solution exists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double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solveQuad</a:t>
            </a:r>
            <a:r>
              <a:rPr lang="en-US" sz="2000" b="1" dirty="0">
                <a:latin typeface="Courier New" pitchFamily="49" charset="0"/>
              </a:rPr>
              <a:t>(double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b</a:t>
            </a:r>
            <a:r>
              <a:rPr lang="en-US" sz="2000" b="1" dirty="0">
                <a:latin typeface="Courier New" pitchFamily="49" charset="0"/>
              </a:rPr>
              <a:t>, double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</a:rPr>
              <a:t>             					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throws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</a:rPr>
              <a:t>{</a:t>
            </a:r>
            <a:endParaRPr lang="en-US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try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</a:rPr>
              <a:t>return (-b + </a:t>
            </a:r>
            <a:r>
              <a:rPr lang="en-US" sz="2000" b="1" dirty="0" err="1">
                <a:latin typeface="Courier New" pitchFamily="49" charset="0"/>
              </a:rPr>
              <a:t>sqrt</a:t>
            </a:r>
            <a:r>
              <a:rPr lang="en-US" sz="2000" b="1" dirty="0">
                <a:latin typeface="Courier New" pitchFamily="49" charset="0"/>
              </a:rPr>
              <a:t>(b*b - 4*a*c)) / (2*a);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 catch (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IllegalArgumentException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e) {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  throw new 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</a:rPr>
              <a:t>NotRealException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// “chaining”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}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class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 extends Exception {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() { super();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message</a:t>
            </a:r>
            <a:r>
              <a:rPr lang="en-US" sz="1800" b="1" dirty="0">
                <a:latin typeface="Courier New" pitchFamily="49" charset="0"/>
              </a:rPr>
              <a:t>) { super(message);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cause</a:t>
            </a:r>
            <a:r>
              <a:rPr lang="en-US" sz="1800" b="1" dirty="0">
                <a:latin typeface="Courier New" pitchFamily="49" charset="0"/>
              </a:rPr>
              <a:t>) { super(cause);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NotRealException</a:t>
            </a:r>
            <a:r>
              <a:rPr lang="en-US" sz="1800" b="1" dirty="0">
                <a:latin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</a:t>
            </a:r>
            <a:r>
              <a:rPr lang="en-US" sz="1800" b="1" dirty="0" err="1">
                <a:latin typeface="Courier New" pitchFamily="49" charset="0"/>
              </a:rPr>
              <a:t>Throwable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c</a:t>
            </a:r>
            <a:r>
              <a:rPr lang="en-US" sz="1800" b="1" dirty="0">
                <a:latin typeface="Courier New" pitchFamily="49" charset="0"/>
              </a:rPr>
              <a:t>) { super(</a:t>
            </a:r>
            <a:r>
              <a:rPr lang="en-US" sz="1800" b="1" dirty="0" err="1">
                <a:latin typeface="Courier New" pitchFamily="49" charset="0"/>
              </a:rPr>
              <a:t>msg</a:t>
            </a:r>
            <a:r>
              <a:rPr lang="en-US" sz="1800" b="1" dirty="0">
                <a:latin typeface="Courier New" pitchFamily="49" charset="0"/>
              </a:rPr>
              <a:t>, c); }</a:t>
            </a:r>
          </a:p>
          <a:p>
            <a:pPr lvl="1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310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Exceptions as non-local control flow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/>
          <a:lstStyle/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compile</a:t>
            </a:r>
            <a:r>
              <a:rPr lang="en-US" sz="2000" b="1" dirty="0">
                <a:latin typeface="Courier New" pitchFamily="49" charset="0"/>
              </a:rPr>
              <a:t>()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try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parse();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</a:rPr>
              <a:t>typecheck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optimize();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generate():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 catch (</a:t>
            </a:r>
            <a:r>
              <a:rPr lang="en-US" sz="2000" b="1" dirty="0" err="1">
                <a:latin typeface="Courier New" pitchFamily="49" charset="0"/>
              </a:rPr>
              <a:t>RuntimeException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</a:t>
            </a:r>
            <a:r>
              <a:rPr lang="en-US" sz="2000" b="1" dirty="0">
                <a:latin typeface="Courier New" pitchFamily="49" charset="0"/>
              </a:rPr>
              <a:t>) {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Logger.log</a:t>
            </a:r>
            <a:r>
              <a:rPr lang="en-US" sz="2000" b="1" dirty="0" smtClean="0">
                <a:latin typeface="Courier New" pitchFamily="49" charset="0"/>
              </a:rPr>
              <a:t>("Failed</a:t>
            </a:r>
            <a:r>
              <a:rPr lang="en-US" sz="2000" b="1" dirty="0">
                <a:latin typeface="Courier New" pitchFamily="49" charset="0"/>
              </a:rPr>
              <a:t>: </a:t>
            </a:r>
            <a:r>
              <a:rPr lang="en-US" sz="2000" b="1" dirty="0" smtClean="0">
                <a:latin typeface="Courier New" pitchFamily="49" charset="0"/>
              </a:rPr>
              <a:t>" + </a:t>
            </a:r>
            <a:r>
              <a:rPr lang="en-US" sz="2000" b="1" dirty="0" err="1">
                <a:latin typeface="Courier New" pitchFamily="49" charset="0"/>
              </a:rPr>
              <a:t>e.getMessage</a:t>
            </a:r>
            <a:r>
              <a:rPr lang="en-US" sz="2000" b="1" dirty="0">
                <a:latin typeface="Courier New" pitchFamily="49" charset="0"/>
              </a:rPr>
              <a:t>());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b="1" dirty="0" smtClean="0">
                <a:latin typeface="Courier New" pitchFamily="49" charset="0"/>
              </a:rPr>
              <a:t>}</a:t>
            </a:r>
          </a:p>
          <a:p>
            <a:pPr lvl="1">
              <a:lnSpc>
                <a:spcPct val="90000"/>
              </a:lnSpc>
              <a:buNone/>
            </a:pPr>
            <a:endParaRPr lang="en-US" sz="2000" b="1" dirty="0">
              <a:latin typeface="Courier New" pitchFamily="49" charset="0"/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Not common – usually bad style, particularly at small scale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Java/C++, etc. exceptions are expensive if thrown/caught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Reserve exceptions for exceptional conditions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97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Two distinct uses of exceptions</a:t>
            </a:r>
          </a:p>
        </p:txBody>
      </p:sp>
      <p:sp>
        <p:nvSpPr>
          <p:cNvPr id="3409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Unexpected</a:t>
            </a:r>
          </a:p>
          <a:p>
            <a:pPr lvl="1"/>
            <a:r>
              <a:rPr lang="en-US" sz="2000" dirty="0"/>
              <a:t>Should </a:t>
            </a:r>
            <a:r>
              <a:rPr lang="en-US" sz="2000" dirty="0" smtClean="0"/>
              <a:t>be rare with </a:t>
            </a:r>
            <a:r>
              <a:rPr lang="en-US" sz="2000" dirty="0"/>
              <a:t>well-written client and library</a:t>
            </a:r>
          </a:p>
          <a:p>
            <a:pPr lvl="1"/>
            <a:r>
              <a:rPr lang="en-US" sz="2000" dirty="0"/>
              <a:t>Can be the client’s fault or the library’s</a:t>
            </a:r>
          </a:p>
          <a:p>
            <a:pPr lvl="1"/>
            <a:r>
              <a:rPr lang="en-US" sz="2000" dirty="0"/>
              <a:t>Usually unrecoverable</a:t>
            </a:r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 smtClean="0"/>
              <a:t>Expected but not the common case</a:t>
            </a:r>
            <a:endParaRPr lang="en-US" sz="2000" dirty="0"/>
          </a:p>
          <a:p>
            <a:pPr lvl="1"/>
            <a:r>
              <a:rPr lang="en-US" sz="2000" dirty="0"/>
              <a:t>Unpredictable or unpreventable by client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289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Failure causes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dirty="0"/>
              <a:t>Partial failure is inevitable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Goal:  prevent complete failure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Structure your code to be reliable and understandable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Some </a:t>
            </a:r>
            <a:r>
              <a:rPr lang="en-US" sz="2000" dirty="0"/>
              <a:t>failure causes:</a:t>
            </a:r>
          </a:p>
          <a:p>
            <a:pPr>
              <a:lnSpc>
                <a:spcPct val="110000"/>
              </a:lnSpc>
              <a:buNone/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1</a:t>
            </a:r>
            <a:r>
              <a:rPr lang="en-US" sz="2000" dirty="0"/>
              <a:t>. Misuse of your code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Precondition violation</a:t>
            </a:r>
          </a:p>
          <a:p>
            <a:pPr>
              <a:lnSpc>
                <a:spcPct val="110000"/>
              </a:lnSpc>
              <a:buNone/>
            </a:pPr>
            <a:endParaRPr lang="en-US" sz="800" dirty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2</a:t>
            </a:r>
            <a:r>
              <a:rPr lang="en-US" sz="2000" dirty="0"/>
              <a:t>. Errors in your code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Bugs, representation exposure, …</a:t>
            </a:r>
          </a:p>
          <a:p>
            <a:pPr lvl="1">
              <a:lnSpc>
                <a:spcPct val="110000"/>
              </a:lnSpc>
            </a:pPr>
            <a:endParaRPr lang="en-US" sz="800" dirty="0" smtClean="0"/>
          </a:p>
          <a:p>
            <a:pPr>
              <a:lnSpc>
                <a:spcPct val="110000"/>
              </a:lnSpc>
              <a:buNone/>
            </a:pPr>
            <a:r>
              <a:rPr lang="en-US" sz="2000" dirty="0" smtClean="0"/>
              <a:t>3</a:t>
            </a:r>
            <a:r>
              <a:rPr lang="en-US" sz="2000" dirty="0"/>
              <a:t>. Unpredictable external problems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Out of </a:t>
            </a:r>
            <a:r>
              <a:rPr lang="en-US" sz="2000" dirty="0" smtClean="0"/>
              <a:t>memory, missing file, …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27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Handling exceptions</a:t>
            </a:r>
          </a:p>
        </p:txBody>
      </p:sp>
      <p:sp>
        <p:nvSpPr>
          <p:cNvPr id="3420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Failures</a:t>
            </a:r>
          </a:p>
          <a:p>
            <a:pPr lvl="1"/>
            <a:r>
              <a:rPr lang="en-US" sz="2000" dirty="0"/>
              <a:t>Usually can’t recover</a:t>
            </a:r>
          </a:p>
          <a:p>
            <a:pPr lvl="1"/>
            <a:r>
              <a:rPr lang="en-US" sz="2000" dirty="0"/>
              <a:t>If </a:t>
            </a:r>
            <a:r>
              <a:rPr lang="en-US" sz="2000" dirty="0" smtClean="0"/>
              <a:t>condition not </a:t>
            </a:r>
            <a:r>
              <a:rPr lang="en-US" sz="2000" dirty="0"/>
              <a:t>checked, </a:t>
            </a:r>
            <a:r>
              <a:rPr lang="en-US" sz="2000" dirty="0" smtClean="0"/>
              <a:t>exception </a:t>
            </a:r>
            <a:r>
              <a:rPr lang="en-US" sz="2000" dirty="0"/>
              <a:t>propagates up the stack</a:t>
            </a:r>
          </a:p>
          <a:p>
            <a:pPr lvl="1"/>
            <a:r>
              <a:rPr lang="en-US" sz="2000" dirty="0"/>
              <a:t>The top-level handler prints the stack </a:t>
            </a:r>
            <a:r>
              <a:rPr lang="en-US" sz="2000" dirty="0" smtClean="0"/>
              <a:t>trace</a:t>
            </a:r>
          </a:p>
          <a:p>
            <a:pPr lvl="1"/>
            <a:r>
              <a:rPr lang="en-US" sz="2000" dirty="0" smtClean="0"/>
              <a:t>Unchecked exceptions the better choice (else many methods have to declare they could throw it)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Special </a:t>
            </a:r>
            <a:r>
              <a:rPr lang="en-US" sz="2000" dirty="0"/>
              <a:t>results</a:t>
            </a:r>
          </a:p>
          <a:p>
            <a:pPr lvl="1"/>
            <a:r>
              <a:rPr lang="en-US" sz="2000" dirty="0"/>
              <a:t>Take special action and continue computing</a:t>
            </a:r>
          </a:p>
          <a:p>
            <a:pPr lvl="1"/>
            <a:r>
              <a:rPr lang="en-US" sz="2000" dirty="0"/>
              <a:t>Should always check for this condition</a:t>
            </a:r>
          </a:p>
          <a:p>
            <a:pPr lvl="1"/>
            <a:r>
              <a:rPr lang="en-US" sz="2000" dirty="0"/>
              <a:t>Should handle </a:t>
            </a:r>
            <a:r>
              <a:rPr lang="en-US" sz="2000" dirty="0" smtClean="0"/>
              <a:t>locally by code that knows how to continue</a:t>
            </a:r>
          </a:p>
          <a:p>
            <a:pPr lvl="1"/>
            <a:r>
              <a:rPr lang="en-US" sz="2000" dirty="0" smtClean="0"/>
              <a:t>Checked exceptions the better choice (encourages local handling)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713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ignore exceptions</a:t>
            </a:r>
          </a:p>
        </p:txBody>
      </p:sp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772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i="1" dirty="0" smtClean="0"/>
              <a:t>Effective Java</a:t>
            </a:r>
            <a:r>
              <a:rPr lang="en-US" sz="2000" dirty="0" smtClean="0"/>
              <a:t> Tip #65: Don't ignore exceptions</a:t>
            </a: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Empty catch block is (common) poor style – often done to get code to compile despite checked exceptions</a:t>
            </a:r>
          </a:p>
          <a:p>
            <a:pPr lvl="1"/>
            <a:r>
              <a:rPr lang="en-US" sz="2000" dirty="0" smtClean="0"/>
              <a:t>Worse reason: to silently hide an error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try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readFile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(filename);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{}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silent failure</a:t>
            </a:r>
            <a:endParaRPr lang="en-US" sz="2000" dirty="0" smtClean="0">
              <a:solidFill>
                <a:srgbClr val="7030A0"/>
              </a:solidFill>
            </a:endParaRPr>
          </a:p>
          <a:p>
            <a:endParaRPr lang="en-US" sz="1000" dirty="0" smtClean="0"/>
          </a:p>
          <a:p>
            <a:pPr marL="0" indent="0">
              <a:buNone/>
            </a:pPr>
            <a:r>
              <a:rPr lang="en-US" sz="2000" dirty="0" smtClean="0"/>
              <a:t>At a minimum, print out the exception so you know it happened</a:t>
            </a:r>
          </a:p>
          <a:p>
            <a:pPr lvl="1"/>
            <a:r>
              <a:rPr lang="en-US" sz="2000" dirty="0" smtClean="0"/>
              <a:t>And exit if that’s appropriate for the application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 catch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IOException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br>
              <a:rPr lang="en-US" sz="20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40005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0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Informing the client of a problem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181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Special </a:t>
            </a:r>
            <a:r>
              <a:rPr lang="en-US" sz="2000" dirty="0" smtClean="0"/>
              <a:t>value:</a:t>
            </a:r>
            <a:endParaRPr lang="en-US" sz="2000" dirty="0"/>
          </a:p>
          <a:p>
            <a:pPr lvl="1"/>
            <a:r>
              <a:rPr lang="en-US" sz="2000" b="1" dirty="0">
                <a:latin typeface="Courier New" pitchFamily="49" charset="0"/>
              </a:rPr>
              <a:t>null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Map.get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>
                <a:latin typeface="Courier New" pitchFamily="49" charset="0"/>
              </a:rPr>
              <a:t>-1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err="1">
                <a:latin typeface="Courier New" pitchFamily="49" charset="0"/>
              </a:rPr>
              <a:t>NaN</a:t>
            </a:r>
            <a:r>
              <a:rPr lang="en-US" sz="2000" dirty="0"/>
              <a:t> </a:t>
            </a:r>
            <a:r>
              <a:rPr lang="en-US" sz="2000" dirty="0" smtClean="0"/>
              <a:t>for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000" dirty="0"/>
              <a:t> of negative number</a:t>
            </a:r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Advantages:</a:t>
            </a:r>
          </a:p>
          <a:p>
            <a:pPr lvl="1"/>
            <a:r>
              <a:rPr lang="en-US" sz="2000" dirty="0" smtClean="0"/>
              <a:t>For a normal-</a:t>
            </a:r>
            <a:r>
              <a:rPr lang="en-US" sz="2000" dirty="0" err="1" smtClean="0"/>
              <a:t>ish</a:t>
            </a:r>
            <a:r>
              <a:rPr lang="en-US" sz="2000" dirty="0" smtClean="0"/>
              <a:t>, common case, it “is” the result</a:t>
            </a:r>
          </a:p>
          <a:p>
            <a:pPr lvl="1"/>
            <a:r>
              <a:rPr lang="en-US" sz="2000" dirty="0" smtClean="0"/>
              <a:t>Less verbose clients than try/catch machinery</a:t>
            </a:r>
            <a:endParaRPr lang="en-US" sz="2000" dirty="0"/>
          </a:p>
          <a:p>
            <a:pPr>
              <a:buNone/>
            </a:pPr>
            <a:endParaRPr lang="en-US" sz="800" dirty="0" smtClean="0"/>
          </a:p>
          <a:p>
            <a:pPr>
              <a:buNone/>
            </a:pPr>
            <a:r>
              <a:rPr lang="en-US" sz="2000" dirty="0" smtClean="0"/>
              <a:t>Disadvantages:</a:t>
            </a:r>
          </a:p>
          <a:p>
            <a:pPr lvl="1"/>
            <a:r>
              <a:rPr lang="en-US" sz="2000" dirty="0" smtClean="0"/>
              <a:t>Error-prone: Callers forget to check, forget spec, etc.</a:t>
            </a:r>
          </a:p>
          <a:p>
            <a:pPr lvl="1"/>
            <a:r>
              <a:rPr lang="en-US" sz="2000" dirty="0" smtClean="0"/>
              <a:t>Need “extra” result: Doesn’t work if every result could be real </a:t>
            </a:r>
          </a:p>
          <a:p>
            <a:pPr lvl="2"/>
            <a:r>
              <a:rPr lang="en-US" sz="2000" dirty="0" smtClean="0"/>
              <a:t>Example: if a map could store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2000" dirty="0" smtClean="0"/>
              <a:t> keys</a:t>
            </a:r>
          </a:p>
          <a:p>
            <a:pPr lvl="1"/>
            <a:r>
              <a:rPr lang="en-US" sz="2000" dirty="0" smtClean="0"/>
              <a:t>Has to be propagated manually one call at a time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2000" dirty="0" smtClean="0"/>
              <a:t>General Java style advice: Exceptions for exceptional conditions</a:t>
            </a:r>
          </a:p>
          <a:p>
            <a:pPr lvl="1"/>
            <a:r>
              <a:rPr lang="en-US" sz="2000" dirty="0" smtClean="0"/>
              <a:t>Up for debate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sz="2000" dirty="0" smtClean="0"/>
              <a:t> not-present-value is exceptional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1504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values in C/C++/others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sz="2000" dirty="0" smtClean="0"/>
              <a:t>For errors and exceptional conditions in Java, use exceptions!</a:t>
            </a:r>
          </a:p>
          <a:p>
            <a:endParaRPr lang="en-US" sz="1000" dirty="0"/>
          </a:p>
          <a:p>
            <a:r>
              <a:rPr lang="en-US" sz="2000" dirty="0" smtClean="0"/>
              <a:t>But C doesn’t have exceptions and some C++ projects avoid them</a:t>
            </a:r>
          </a:p>
          <a:p>
            <a:endParaRPr lang="en-US" sz="1000" dirty="0"/>
          </a:p>
          <a:p>
            <a:r>
              <a:rPr lang="en-US" sz="2000" dirty="0" smtClean="0"/>
              <a:t>Over decades, a common idiom has emerged</a:t>
            </a:r>
          </a:p>
          <a:p>
            <a:pPr lvl="1"/>
            <a:r>
              <a:rPr lang="en-US" sz="2000" dirty="0" smtClean="0"/>
              <a:t>Error-prone but you can get used to it </a:t>
            </a:r>
            <a:r>
              <a:rPr lang="en-US" sz="2000" dirty="0" smtClean="0">
                <a:sym typeface="Wingdings" panose="05000000000000000000" pitchFamily="2" charset="2"/>
              </a:rPr>
              <a:t></a:t>
            </a:r>
            <a:endParaRPr lang="en-US" sz="2000" dirty="0" smtClean="0"/>
          </a:p>
          <a:p>
            <a:pPr lvl="1"/>
            <a:r>
              <a:rPr lang="en-US" sz="2000" dirty="0" smtClean="0"/>
              <a:t>Affects how you read code</a:t>
            </a:r>
          </a:p>
          <a:p>
            <a:pPr lvl="1"/>
            <a:r>
              <a:rPr lang="en-US" sz="2000" dirty="0" smtClean="0"/>
              <a:t>Put “results” in “out-parameters”</a:t>
            </a:r>
          </a:p>
          <a:p>
            <a:pPr lvl="1"/>
            <a:r>
              <a:rPr lang="en-US" sz="2000" dirty="0" smtClean="0"/>
              <a:t>Result is a </a:t>
            </a:r>
            <a:r>
              <a:rPr lang="en-US" sz="2000" dirty="0" err="1" smtClean="0"/>
              <a:t>boolean</a:t>
            </a:r>
            <a:r>
              <a:rPr lang="en-US" sz="2000" dirty="0" smtClean="0"/>
              <a:t> (</a:t>
            </a:r>
            <a:r>
              <a:rPr lang="en-US" sz="2000" dirty="0" err="1" smtClean="0"/>
              <a:t>int</a:t>
            </a:r>
            <a:r>
              <a:rPr lang="en-US" sz="2000" dirty="0" smtClean="0"/>
              <a:t> in C) to indicate success or failure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marL="457200" lvl="1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ype result;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if(!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computeSomething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(&amp;result)) { … return 1; }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no "exception", use result</a:t>
            </a:r>
          </a:p>
          <a:p>
            <a:pPr marL="457200" lvl="1" indent="0">
              <a:buNone/>
            </a:pP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Bad, but less bad than error-code-in-global-variable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75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/>
              <a:t>Assertions: what, why, how</a:t>
            </a:r>
          </a:p>
          <a:p>
            <a:pPr lvl="1"/>
            <a:r>
              <a:rPr lang="en-US" sz="2000" dirty="0" smtClean="0"/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  <a:r>
              <a:rPr lang="en-US" sz="2000" i="1" dirty="0"/>
              <a:t>in Java</a:t>
            </a:r>
            <a:endParaRPr lang="en-US" sz="20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</a:t>
            </a:r>
            <a:endParaRPr lang="en-US" sz="2000" i="1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>
                <a:solidFill>
                  <a:schemeClr val="accent2"/>
                </a:solidFill>
              </a:rPr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949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endParaRPr lang="en-US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an </a:t>
            </a:r>
            <a:r>
              <a:rPr lang="en-US" sz="2000" dirty="0">
                <a:solidFill>
                  <a:schemeClr val="accent2"/>
                </a:solidFill>
              </a:rPr>
              <a:t>exception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Used in a broad or unpredictable context</a:t>
            </a:r>
          </a:p>
          <a:p>
            <a:pPr lvl="1"/>
            <a:r>
              <a:rPr lang="en-US" sz="2000" dirty="0"/>
              <a:t>Checking the condition is feasible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000" dirty="0" smtClean="0"/>
              <a:t>Use </a:t>
            </a:r>
            <a:r>
              <a:rPr lang="en-US" sz="2000" dirty="0"/>
              <a:t>a </a:t>
            </a:r>
            <a:r>
              <a:rPr lang="en-US" sz="2000" dirty="0">
                <a:solidFill>
                  <a:schemeClr val="accent2"/>
                </a:solidFill>
              </a:rPr>
              <a:t>precondition</a:t>
            </a:r>
            <a:r>
              <a:rPr lang="en-US" sz="2000" dirty="0"/>
              <a:t> when</a:t>
            </a:r>
          </a:p>
          <a:p>
            <a:pPr lvl="1"/>
            <a:r>
              <a:rPr lang="en-US" sz="2000" dirty="0"/>
              <a:t>Checking would be prohibitive</a:t>
            </a:r>
          </a:p>
          <a:p>
            <a:pPr lvl="2"/>
            <a:r>
              <a:rPr lang="en-US" sz="2000" dirty="0"/>
              <a:t>E.g., requiring that a list be sorted</a:t>
            </a:r>
          </a:p>
          <a:p>
            <a:pPr lvl="1"/>
            <a:r>
              <a:rPr lang="en-US" sz="2000" dirty="0"/>
              <a:t>Used in a narrow context in which calls can be </a:t>
            </a:r>
            <a:r>
              <a:rPr lang="en-US" sz="2000" dirty="0" smtClean="0"/>
              <a:t>checked</a:t>
            </a:r>
          </a:p>
          <a:p>
            <a:pPr lvl="1"/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Use a </a:t>
            </a:r>
            <a:r>
              <a:rPr lang="en-US" sz="2000" dirty="0" smtClean="0">
                <a:solidFill>
                  <a:schemeClr val="accent2"/>
                </a:solidFill>
              </a:rPr>
              <a:t>special value </a:t>
            </a:r>
            <a:r>
              <a:rPr lang="en-US" sz="2000" dirty="0" smtClean="0"/>
              <a:t>when</a:t>
            </a:r>
          </a:p>
          <a:p>
            <a:pPr lvl="1"/>
            <a:r>
              <a:rPr lang="en-US" sz="2000" dirty="0" smtClean="0"/>
              <a:t>It is a reasonable common-</a:t>
            </a:r>
            <a:r>
              <a:rPr lang="en-US" sz="2000" dirty="0" err="1" smtClean="0"/>
              <a:t>ish</a:t>
            </a:r>
            <a:r>
              <a:rPr lang="en-US" sz="2000" dirty="0" smtClean="0"/>
              <a:t> situation</a:t>
            </a:r>
          </a:p>
          <a:p>
            <a:pPr lvl="1"/>
            <a:r>
              <a:rPr lang="en-US" sz="2000" dirty="0" smtClean="0"/>
              <a:t>Clients are likely (?) to remember to check for it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Use an </a:t>
            </a:r>
            <a:r>
              <a:rPr lang="en-US" sz="2000" dirty="0" smtClean="0">
                <a:solidFill>
                  <a:schemeClr val="accent2"/>
                </a:solidFill>
              </a:rPr>
              <a:t>assertion</a:t>
            </a:r>
            <a:r>
              <a:rPr lang="en-US" sz="2000" dirty="0" smtClean="0"/>
              <a:t> for internal consistency checks that should not fail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8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Exceptions: review</a:t>
            </a:r>
            <a:r>
              <a:rPr lang="en-US" dirty="0"/>
              <a:t>, continued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/>
              <a:t>Use </a:t>
            </a:r>
            <a:r>
              <a:rPr lang="en-US" sz="2000" i="1" dirty="0"/>
              <a:t>checked</a:t>
            </a:r>
            <a:r>
              <a:rPr lang="en-US" sz="2000" dirty="0"/>
              <a:t> exceptions most of the </a:t>
            </a:r>
            <a:r>
              <a:rPr lang="en-US" sz="2000" dirty="0" smtClean="0"/>
              <a:t>time</a:t>
            </a:r>
          </a:p>
          <a:p>
            <a:pPr lvl="1"/>
            <a:r>
              <a:rPr lang="en-US" sz="2000" dirty="0" smtClean="0"/>
              <a:t>Static checking is helpful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But maybe avoid checked exceptions if possible for many callers to </a:t>
            </a:r>
            <a:r>
              <a:rPr lang="en-US" sz="2000" i="1" dirty="0" smtClean="0"/>
              <a:t>guarantee</a:t>
            </a:r>
            <a:r>
              <a:rPr lang="en-US" sz="2000" dirty="0" smtClean="0"/>
              <a:t> exception cannot occur</a:t>
            </a:r>
            <a:endParaRPr lang="en-US" sz="2000" dirty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Handle </a:t>
            </a:r>
            <a:r>
              <a:rPr lang="en-US" sz="2000" dirty="0"/>
              <a:t>exceptions sooner rather than later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Not </a:t>
            </a:r>
            <a:r>
              <a:rPr lang="en-US" sz="2000" dirty="0"/>
              <a:t>all exceptions are errors</a:t>
            </a:r>
          </a:p>
          <a:p>
            <a:pPr lvl="1"/>
            <a:r>
              <a:rPr lang="en-US" sz="2000" dirty="0" smtClean="0"/>
              <a:t>Example: File not found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Good reference: Effective Java, Chapter 9</a:t>
            </a:r>
          </a:p>
          <a:p>
            <a:pPr lvl="1"/>
            <a:r>
              <a:rPr lang="en-US" sz="2000" dirty="0" smtClean="0"/>
              <a:t>A whole chapter? Exception-handling design matters!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26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something goes wrong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1054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000" dirty="0" smtClean="0">
                <a:solidFill>
                  <a:schemeClr val="accent6"/>
                </a:solidFill>
              </a:rPr>
              <a:t>Fail early, fail friendly </a:t>
            </a:r>
            <a:endParaRPr lang="en-US" sz="2000" dirty="0">
              <a:solidFill>
                <a:schemeClr val="accent6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sz="1000" dirty="0" smtClean="0"/>
          </a:p>
          <a:p>
            <a:pPr>
              <a:lnSpc>
                <a:spcPct val="90000"/>
              </a:lnSpc>
              <a:buNone/>
            </a:pPr>
            <a:r>
              <a:rPr lang="en-US" sz="2000" dirty="0" smtClean="0"/>
              <a:t>Goal </a:t>
            </a:r>
            <a:r>
              <a:rPr lang="en-US" sz="2000" dirty="0"/>
              <a:t>1:  </a:t>
            </a:r>
            <a:r>
              <a:rPr lang="en-US" sz="2000" i="1" dirty="0"/>
              <a:t>Give information about the problem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</a:t>
            </a:r>
            <a:r>
              <a:rPr lang="en-US" sz="2000" dirty="0" smtClean="0"/>
              <a:t>programmer – a good </a:t>
            </a:r>
            <a:r>
              <a:rPr lang="en-US" sz="2000" dirty="0"/>
              <a:t>error message is key</a:t>
            </a:r>
            <a:r>
              <a:rPr lang="en-US" sz="2000" dirty="0" smtClean="0"/>
              <a:t>!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To the client </a:t>
            </a:r>
            <a:r>
              <a:rPr lang="en-US" sz="2000" dirty="0" smtClean="0"/>
              <a:t>code: via exception or return-value or …</a:t>
            </a:r>
          </a:p>
          <a:p>
            <a:pPr lvl="1">
              <a:lnSpc>
                <a:spcPct val="90000"/>
              </a:lnSpc>
            </a:pPr>
            <a:endParaRPr lang="en-US" sz="1000" dirty="0"/>
          </a:p>
          <a:p>
            <a:pPr>
              <a:lnSpc>
                <a:spcPct val="90000"/>
              </a:lnSpc>
              <a:buNone/>
            </a:pPr>
            <a:r>
              <a:rPr lang="en-US" sz="2000" dirty="0"/>
              <a:t>Goal 2:  </a:t>
            </a:r>
            <a:r>
              <a:rPr lang="en-US" sz="2000" i="1" dirty="0"/>
              <a:t>Prevent </a:t>
            </a:r>
            <a:r>
              <a:rPr lang="en-US" sz="2000" i="1" dirty="0" smtClean="0"/>
              <a:t>harm</a:t>
            </a:r>
            <a:endParaRPr lang="en-US" sz="2000" dirty="0"/>
          </a:p>
          <a:p>
            <a:pPr lvl="1">
              <a:lnSpc>
                <a:spcPct val="90000"/>
              </a:lnSpc>
              <a:buNone/>
            </a:pPr>
            <a:r>
              <a:rPr lang="en-US" sz="2000" dirty="0"/>
              <a:t>Abort:  inform a </a:t>
            </a:r>
            <a:r>
              <a:rPr lang="en-US" sz="2000" dirty="0" smtClean="0"/>
              <a:t>human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Perform cleanup actions, log the error, etc.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Re-try: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Problem might be transient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Skip a </a:t>
            </a:r>
            <a:r>
              <a:rPr lang="en-US" sz="2000" dirty="0" err="1" smtClean="0"/>
              <a:t>subcomputation</a:t>
            </a:r>
            <a:r>
              <a:rPr lang="en-US" sz="2000" dirty="0" smtClean="0"/>
              <a:t>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Permit rest of program to continue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000" dirty="0" smtClean="0"/>
              <a:t>Fix </a:t>
            </a:r>
            <a:r>
              <a:rPr lang="en-US" sz="2000" dirty="0"/>
              <a:t>the </a:t>
            </a:r>
            <a:r>
              <a:rPr lang="en-US" sz="2000" dirty="0" smtClean="0"/>
              <a:t>problem? </a:t>
            </a: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i="1" dirty="0" smtClean="0"/>
              <a:t>Usually</a:t>
            </a:r>
            <a:r>
              <a:rPr lang="en-US" sz="2000" dirty="0" smtClean="0"/>
              <a:t> infeasible to repair from an unexpected state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753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Avoiding errors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A precondition prohibits misuse of your code</a:t>
            </a:r>
          </a:p>
          <a:p>
            <a:pPr lvl="1"/>
            <a:r>
              <a:rPr lang="en-US" sz="2000" dirty="0"/>
              <a:t>Adding a precondition weakens the spec</a:t>
            </a:r>
          </a:p>
          <a:p>
            <a:pPr lvl="1"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/>
              <a:t>This ducks the </a:t>
            </a:r>
            <a:r>
              <a:rPr lang="en-US" sz="2000" dirty="0" smtClean="0"/>
              <a:t>problem of errors-will-happen</a:t>
            </a:r>
            <a:endParaRPr lang="en-US" sz="2000" dirty="0"/>
          </a:p>
          <a:p>
            <a:pPr lvl="1"/>
            <a:r>
              <a:rPr lang="en-US" sz="2000" dirty="0" smtClean="0"/>
              <a:t>Mistakes </a:t>
            </a:r>
            <a:r>
              <a:rPr lang="en-US" sz="2000" dirty="0"/>
              <a:t>in your own code</a:t>
            </a:r>
          </a:p>
          <a:p>
            <a:pPr lvl="1"/>
            <a:r>
              <a:rPr lang="en-US" sz="2000" dirty="0" smtClean="0"/>
              <a:t>Misuse of your code by others</a:t>
            </a:r>
            <a:endParaRPr lang="en-US" sz="2000" dirty="0"/>
          </a:p>
          <a:p>
            <a:pPr lvl="1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Removing </a:t>
            </a:r>
            <a:r>
              <a:rPr lang="en-US" sz="2000" dirty="0" smtClean="0"/>
              <a:t>a </a:t>
            </a:r>
            <a:r>
              <a:rPr lang="en-US" sz="2000" dirty="0"/>
              <a:t>precondition requires specifying </a:t>
            </a:r>
            <a:r>
              <a:rPr lang="en-US" sz="2000" dirty="0" smtClean="0"/>
              <a:t>more behavior </a:t>
            </a:r>
          </a:p>
          <a:p>
            <a:pPr lvl="1"/>
            <a:r>
              <a:rPr lang="en-US" sz="2000" dirty="0" smtClean="0"/>
              <a:t>Often a good thing, but there are tradeoffs</a:t>
            </a:r>
            <a:endParaRPr lang="en-US" sz="2000" dirty="0"/>
          </a:p>
          <a:p>
            <a:pPr lvl="1"/>
            <a:r>
              <a:rPr lang="en-US" sz="2000" dirty="0"/>
              <a:t>Strengthens the spec</a:t>
            </a:r>
          </a:p>
          <a:p>
            <a:pPr lvl="1"/>
            <a:r>
              <a:rPr lang="en-US" sz="2000" dirty="0"/>
              <a:t>Example:  specify that an exception is thrown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sz="2000" dirty="0" smtClean="0"/>
              <a:t>General concepts about dealing with errors and failures</a:t>
            </a:r>
          </a:p>
          <a:p>
            <a:endParaRPr lang="en-US" sz="10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Assertions: what, why, how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For things you believe will/should never happen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what, how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How to throw, catch, and declare exceptions </a:t>
            </a:r>
            <a:r>
              <a:rPr lang="en-US" sz="2000" i="1" dirty="0" smtClean="0"/>
              <a:t>in Java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Subtyping of exceptions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Checked vs. unchecked exceptions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Exceptions: why </a:t>
            </a:r>
            <a:r>
              <a:rPr lang="en-US" sz="2000" i="1" dirty="0" smtClean="0"/>
              <a:t>in general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For things you believe are bad and should rarely happen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And many other style issues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Alternative with trade-offs: Returning special values</a:t>
            </a:r>
          </a:p>
          <a:p>
            <a:endParaRPr lang="en-US" sz="1000" dirty="0"/>
          </a:p>
          <a:p>
            <a:r>
              <a:rPr lang="en-US" sz="2000" dirty="0" smtClean="0"/>
              <a:t>Summary and review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4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Defensive programming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8001000" cy="4724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smtClean="0"/>
              <a:t>Check:</a:t>
            </a:r>
            <a:endParaRPr lang="en-US" sz="2000" dirty="0"/>
          </a:p>
          <a:p>
            <a:pPr lvl="1"/>
            <a:r>
              <a:rPr lang="en-US" sz="2000" dirty="0" smtClean="0"/>
              <a:t>Precondition</a:t>
            </a:r>
            <a:endParaRPr lang="en-US" sz="2000" dirty="0"/>
          </a:p>
          <a:p>
            <a:pPr lvl="1"/>
            <a:r>
              <a:rPr lang="en-US" sz="2000" dirty="0" err="1" smtClean="0"/>
              <a:t>Postcondition</a:t>
            </a:r>
            <a:endParaRPr lang="en-US" sz="2000" dirty="0"/>
          </a:p>
          <a:p>
            <a:pPr lvl="1"/>
            <a:r>
              <a:rPr lang="en-US" sz="2000" dirty="0" smtClean="0"/>
              <a:t>Representation </a:t>
            </a:r>
            <a:r>
              <a:rPr lang="en-US" sz="2000" dirty="0"/>
              <a:t>invariant</a:t>
            </a:r>
          </a:p>
          <a:p>
            <a:pPr lvl="1"/>
            <a:r>
              <a:rPr lang="en-US" sz="2000" dirty="0" smtClean="0"/>
              <a:t>Other </a:t>
            </a:r>
            <a:r>
              <a:rPr lang="en-US" sz="2000" dirty="0"/>
              <a:t>properties that you know to be true</a:t>
            </a:r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statically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via </a:t>
            </a:r>
            <a:r>
              <a:rPr lang="en-US" sz="2000" dirty="0" smtClean="0"/>
              <a:t>reasoning and tools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Check </a:t>
            </a:r>
            <a:r>
              <a:rPr lang="en-US" sz="2000" i="1" dirty="0">
                <a:solidFill>
                  <a:schemeClr val="accent6"/>
                </a:solidFill>
              </a:rPr>
              <a:t>dynamically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via </a:t>
            </a:r>
            <a:r>
              <a:rPr lang="en-US" sz="2000" dirty="0">
                <a:solidFill>
                  <a:srgbClr val="0000FF"/>
                </a:solidFill>
              </a:rPr>
              <a:t>assertions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index &gt;= 0</a:t>
            </a:r>
            <a:r>
              <a:rPr lang="en-US" sz="2000" b="1" dirty="0" smtClean="0">
                <a:latin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sz="2000" b="1" dirty="0" smtClean="0">
                <a:latin typeface="Courier New" pitchFamily="49" charset="0"/>
              </a:rPr>
              <a:t>assert items != null : "null item list argument"</a:t>
            </a:r>
            <a:endParaRPr lang="en-US" sz="2000" b="1" dirty="0">
              <a:latin typeface="Courier New" pitchFamily="49" charset="0"/>
            </a:endParaRP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size % 2 == 0 : </a:t>
            </a:r>
            <a:r>
              <a:rPr lang="en-US" sz="2000" b="1" dirty="0" smtClean="0">
                <a:latin typeface="Courier New" pitchFamily="49" charset="0"/>
              </a:rPr>
              <a:t>"Bad </a:t>
            </a:r>
            <a:r>
              <a:rPr lang="en-US" sz="2000" b="1" dirty="0">
                <a:latin typeface="Courier New" pitchFamily="49" charset="0"/>
              </a:rPr>
              <a:t>size for " + </a:t>
            </a:r>
            <a:r>
              <a:rPr lang="en-US" sz="2000" b="1" dirty="0" smtClean="0">
                <a:latin typeface="Courier New" pitchFamily="49" charset="0"/>
              </a:rPr>
              <a:t>						</a:t>
            </a:r>
            <a:r>
              <a:rPr lang="en-US" sz="2000" b="1" dirty="0" err="1" smtClean="0">
                <a:latin typeface="Courier New" pitchFamily="49" charset="0"/>
              </a:rPr>
              <a:t>toString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lvl="1"/>
            <a:r>
              <a:rPr lang="en-US" sz="2000" dirty="0"/>
              <a:t>Write </a:t>
            </a:r>
            <a:r>
              <a:rPr lang="en-US" sz="2000" dirty="0" smtClean="0"/>
              <a:t>assertions </a:t>
            </a:r>
            <a:r>
              <a:rPr lang="en-US" sz="2000" dirty="0"/>
              <a:t>as you write </a:t>
            </a:r>
            <a:r>
              <a:rPr lang="en-US" sz="2000" dirty="0" smtClean="0"/>
              <a:t>code</a:t>
            </a:r>
          </a:p>
          <a:p>
            <a:pPr lvl="1"/>
            <a:r>
              <a:rPr lang="en-US" sz="2000" dirty="0" smtClean="0"/>
              <a:t>Include descriptive messages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46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assertions</a:t>
            </a:r>
            <a:endParaRPr lang="en-US" dirty="0"/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In Java, assertions can be enabled or disabled at runtime without recompiling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Command line: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/>
                <a:cs typeface="Courier New"/>
              </a:rPr>
              <a:t>j</a:t>
            </a:r>
            <a:r>
              <a:rPr lang="en-US" sz="2000" b="1" dirty="0" smtClean="0">
                <a:latin typeface="Courier New"/>
                <a:cs typeface="Courier New"/>
              </a:rPr>
              <a:t>ava –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dirty="0" smtClean="0"/>
              <a:t>runs code with assertions enabled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/>
                <a:cs typeface="Courier New"/>
              </a:rPr>
              <a:t>java </a:t>
            </a:r>
            <a:r>
              <a:rPr lang="en-US" sz="2000" dirty="0" smtClean="0"/>
              <a:t>runs code with assertions disabled (default)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Eclipse:</a:t>
            </a:r>
          </a:p>
          <a:p>
            <a:pPr marL="457200" lvl="1" indent="0">
              <a:buNone/>
            </a:pPr>
            <a:r>
              <a:rPr lang="en-US" sz="2000" dirty="0" smtClean="0"/>
              <a:t>Select Run&gt;Run Configurations… then add </a:t>
            </a:r>
            <a:r>
              <a:rPr lang="en-US" sz="2000" b="1" dirty="0" smtClean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ea</a:t>
            </a:r>
            <a:r>
              <a:rPr lang="en-US" sz="2000" dirty="0" smtClean="0"/>
              <a:t> to VM arguments under (x)=arguments tab</a:t>
            </a:r>
          </a:p>
          <a:p>
            <a:pPr marL="457200" lvl="1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(These tool details were covered in section already)</a:t>
            </a:r>
          </a:p>
          <a:p>
            <a:pPr marL="57150" indent="0">
              <a:buNone/>
            </a:pP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</a:t>
            </a:r>
            <a:r>
              <a:rPr lang="en-US" i="1" dirty="0"/>
              <a:t>not</a:t>
            </a:r>
            <a:r>
              <a:rPr lang="en-US" dirty="0"/>
              <a:t> to use assertions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5029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/>
              <a:t>Don’t clutter the </a:t>
            </a:r>
            <a:r>
              <a:rPr lang="en-US" sz="2000" dirty="0" smtClean="0"/>
              <a:t>code with useless, distracting repetition</a:t>
            </a:r>
            <a:endParaRPr lang="en-US" sz="2000" dirty="0"/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x = y + 1;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x == y + 1;</a:t>
            </a:r>
            <a:r>
              <a:rPr lang="en-US" sz="2000" dirty="0"/>
              <a:t> </a:t>
            </a:r>
            <a:endParaRPr lang="en-US" sz="2000" dirty="0" smtClean="0"/>
          </a:p>
          <a:p>
            <a:pPr lvl="1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Don’t </a:t>
            </a:r>
            <a:r>
              <a:rPr lang="en-US" sz="2000" dirty="0"/>
              <a:t>perform side </a:t>
            </a:r>
            <a:r>
              <a:rPr lang="en-US" sz="2000" dirty="0" smtClean="0"/>
              <a:t>effects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</a:rPr>
              <a:t> assert </a:t>
            </a:r>
            <a:r>
              <a:rPr lang="en-US" sz="2000" b="1" dirty="0" err="1" smtClean="0">
                <a:latin typeface="Courier New" pitchFamily="49" charset="0"/>
              </a:rPr>
              <a:t>list.remove</a:t>
            </a:r>
            <a:r>
              <a:rPr lang="en-US" sz="2000" b="1" dirty="0" smtClean="0">
                <a:latin typeface="Courier New" pitchFamily="49" charset="0"/>
              </a:rPr>
              <a:t>(x);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7030A0"/>
                </a:solidFill>
              </a:rPr>
              <a:t>// won’t happen if disabled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dirty="0">
                <a:solidFill>
                  <a:srgbClr val="7030A0"/>
                </a:solidFill>
              </a:rPr>
              <a:t>Better:</a:t>
            </a:r>
          </a:p>
          <a:p>
            <a:pPr lvl="1">
              <a:buNone/>
            </a:pPr>
            <a:r>
              <a:rPr lang="en-US" sz="2000" b="1" dirty="0" err="1">
                <a:latin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</a:rPr>
              <a:t> found = </a:t>
            </a:r>
            <a:r>
              <a:rPr lang="en-US" sz="2000" b="1" dirty="0" err="1">
                <a:latin typeface="Courier New" pitchFamily="49" charset="0"/>
              </a:rPr>
              <a:t>list.remove</a:t>
            </a:r>
            <a:r>
              <a:rPr lang="en-US" sz="2000" b="1" dirty="0">
                <a:latin typeface="Courier New" pitchFamily="49" charset="0"/>
              </a:rPr>
              <a:t>(x);</a:t>
            </a:r>
          </a:p>
          <a:p>
            <a:pPr lvl="1">
              <a:buNone/>
            </a:pPr>
            <a:r>
              <a:rPr lang="en-US" sz="2000" b="1" dirty="0">
                <a:latin typeface="Courier New" pitchFamily="49" charset="0"/>
              </a:rPr>
              <a:t>assert found</a:t>
            </a:r>
            <a:r>
              <a:rPr lang="en-US" sz="2000" b="1" dirty="0" smtClean="0">
                <a:latin typeface="Courier New" pitchFamily="49" charset="0"/>
              </a:rPr>
              <a:t>;</a:t>
            </a:r>
            <a:endParaRPr lang="en-US" sz="2000" b="1" dirty="0">
              <a:latin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Turn </a:t>
            </a:r>
            <a:r>
              <a:rPr lang="en-US" sz="2000" dirty="0"/>
              <a:t>them off in rare </a:t>
            </a:r>
            <a:r>
              <a:rPr lang="en-US" sz="2000"/>
              <a:t>circumstances </a:t>
            </a:r>
            <a:r>
              <a:rPr lang="en-US" sz="2000" smtClean="0"/>
              <a:t>( production </a:t>
            </a:r>
            <a:r>
              <a:rPr lang="en-US" sz="2000" dirty="0" smtClean="0"/>
              <a:t>code</a:t>
            </a:r>
            <a:r>
              <a:rPr lang="en-US" sz="2000" smtClean="0"/>
              <a:t>(?!) 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smtClean="0"/>
              <a:t>Most </a:t>
            </a:r>
            <a:r>
              <a:rPr lang="en-US" sz="2000" dirty="0"/>
              <a:t>assertions </a:t>
            </a:r>
            <a:r>
              <a:rPr lang="en-US" sz="2000" dirty="0" smtClean="0"/>
              <a:t>better left enabled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695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11560</TotalTime>
  <Words>2628</Words>
  <Application>Microsoft Macintosh PowerPoint</Application>
  <PresentationFormat>On-screen Show (4:3)</PresentationFormat>
  <Paragraphs>563</Paragraphs>
  <Slides>37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simple</vt:lpstr>
      <vt:lpstr>CSE 331 Software Design &amp; Implementation</vt:lpstr>
      <vt:lpstr>Outline</vt:lpstr>
      <vt:lpstr>Failure causes</vt:lpstr>
      <vt:lpstr>What to do when something goes wrong</vt:lpstr>
      <vt:lpstr>Avoiding errors</vt:lpstr>
      <vt:lpstr>Outline</vt:lpstr>
      <vt:lpstr>Defensive programming</vt:lpstr>
      <vt:lpstr>Enabling assertions</vt:lpstr>
      <vt:lpstr>When not to use assertions</vt:lpstr>
      <vt:lpstr>assert and checkRep() </vt:lpstr>
      <vt:lpstr>Expensive checkRep()tests</vt:lpstr>
      <vt:lpstr>Square root</vt:lpstr>
      <vt:lpstr>Square root with assertion</vt:lpstr>
      <vt:lpstr>Outline</vt:lpstr>
      <vt:lpstr>Square root, specified for all inputs</vt:lpstr>
      <vt:lpstr>Using try-catch to handle exceptions</vt:lpstr>
      <vt:lpstr>Throwing and catching</vt:lpstr>
      <vt:lpstr>Catching with inheritance</vt:lpstr>
      <vt:lpstr>Exception Hierarchy</vt:lpstr>
      <vt:lpstr>Java’s checked/unchecked distinction</vt:lpstr>
      <vt:lpstr>Checked vs. unchecked</vt:lpstr>
      <vt:lpstr>The finally block</vt:lpstr>
      <vt:lpstr>What finally is for</vt:lpstr>
      <vt:lpstr>Outline</vt:lpstr>
      <vt:lpstr>Propagating an exception</vt:lpstr>
      <vt:lpstr>Why catch exceptions locally?</vt:lpstr>
      <vt:lpstr>Exception translation</vt:lpstr>
      <vt:lpstr>Exceptions as non-local control flow</vt:lpstr>
      <vt:lpstr>Two distinct uses of exceptions</vt:lpstr>
      <vt:lpstr>Handling exceptions</vt:lpstr>
      <vt:lpstr>Don’t ignore exceptions</vt:lpstr>
      <vt:lpstr>Outline</vt:lpstr>
      <vt:lpstr>Informing the client of a problem</vt:lpstr>
      <vt:lpstr>Special values in C/C++/others</vt:lpstr>
      <vt:lpstr>Outline</vt:lpstr>
      <vt:lpstr>Exceptions: review</vt:lpstr>
      <vt:lpstr>Exceptions: review, continued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244</cp:revision>
  <cp:lastPrinted>2013-10-15T22:06:54Z</cp:lastPrinted>
  <dcterms:created xsi:type="dcterms:W3CDTF">2012-02-06T17:35:54Z</dcterms:created>
  <dcterms:modified xsi:type="dcterms:W3CDTF">2015-02-06T02:35:15Z</dcterms:modified>
</cp:coreProperties>
</file>