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0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295" r:id="rId11"/>
    <p:sldId id="296" r:id="rId12"/>
    <p:sldId id="298" r:id="rId13"/>
    <p:sldId id="299" r:id="rId14"/>
    <p:sldId id="331" r:id="rId15"/>
    <p:sldId id="300" r:id="rId16"/>
    <p:sldId id="301" r:id="rId17"/>
    <p:sldId id="302" r:id="rId18"/>
    <p:sldId id="324" r:id="rId19"/>
    <p:sldId id="325" r:id="rId20"/>
    <p:sldId id="326" r:id="rId21"/>
    <p:sldId id="333" r:id="rId22"/>
    <p:sldId id="303" r:id="rId23"/>
    <p:sldId id="304" r:id="rId24"/>
    <p:sldId id="334" r:id="rId25"/>
    <p:sldId id="305" r:id="rId26"/>
    <p:sldId id="306" r:id="rId27"/>
    <p:sldId id="307" r:id="rId28"/>
    <p:sldId id="308" r:id="rId29"/>
    <p:sldId id="310" r:id="rId30"/>
    <p:sldId id="311" r:id="rId31"/>
    <p:sldId id="316" r:id="rId32"/>
    <p:sldId id="335" r:id="rId33"/>
    <p:sldId id="329" r:id="rId34"/>
    <p:sldId id="337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5" autoAdjust="0"/>
    <p:restoredTop sz="87175" autoAdjust="0"/>
  </p:normalViewPr>
  <p:slideViewPr>
    <p:cSldViewPr>
      <p:cViewPr varScale="1">
        <p:scale>
          <a:sx n="114" d="100"/>
          <a:sy n="114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27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Exceptions and Assertions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CSE 331’s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is another dynamic check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Strategy: use </a:t>
            </a:r>
            <a:r>
              <a:rPr lang="en-US" sz="2000" b="1" dirty="0" smtClean="0">
                <a:latin typeface="Courier New"/>
                <a:cs typeface="Courier New"/>
              </a:rPr>
              <a:t>assert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to test and fail with meaningful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/message </a:t>
            </a:r>
            <a:r>
              <a:rPr lang="en-US" sz="2000" dirty="0"/>
              <a:t>if trouble </a:t>
            </a:r>
            <a:r>
              <a:rPr lang="en-US" sz="2000" dirty="0" smtClean="0"/>
              <a:t>found</a:t>
            </a:r>
          </a:p>
          <a:p>
            <a:pPr lvl="1" indent="-342900"/>
            <a:r>
              <a:rPr lang="en-US" sz="2000" dirty="0" smtClean="0"/>
              <a:t>Be sure to enable asserts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Asserts should be enabled always for CSE 331 projects</a:t>
            </a:r>
          </a:p>
          <a:p>
            <a:pPr lvl="1" indent="-342900"/>
            <a:r>
              <a:rPr lang="en-US" sz="2000" dirty="0" smtClean="0"/>
              <a:t>We will enable them for grading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 smtClean="0"/>
              <a:t>Detailed checks can be too slow in production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No perfect answers; suggested strategy for </a:t>
            </a:r>
            <a:r>
              <a:rPr lang="en-US" sz="2000" b="1" dirty="0" err="1" smtClean="0">
                <a:latin typeface="Courier New"/>
                <a:cs typeface="Courier New"/>
              </a:rPr>
              <a:t>checkRep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Create a static, global “debug” or “</a:t>
            </a:r>
            <a:r>
              <a:rPr lang="en-US" sz="2000" dirty="0" err="1" smtClean="0"/>
              <a:t>debugLevel</a:t>
            </a:r>
            <a:r>
              <a:rPr lang="en-US" sz="2000" dirty="0" smtClean="0"/>
              <a:t>” variable </a:t>
            </a:r>
          </a:p>
          <a:p>
            <a:pPr lvl="1"/>
            <a:r>
              <a:rPr lang="en-US" sz="2000" dirty="0" smtClean="0"/>
              <a:t>Run expensive tests when this is enabled</a:t>
            </a:r>
          </a:p>
          <a:p>
            <a:pPr lvl="1"/>
            <a:r>
              <a:rPr lang="en-US" sz="2000" dirty="0" smtClean="0"/>
              <a:t>Turn it off in graded / production code if tests are too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(x &gt;= 0.0);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 smtClean="0">
                <a:latin typeface="Courier New" pitchFamily="49" charset="0"/>
              </a:rPr>
              <a:t>  … compute result …</a:t>
            </a:r>
            <a:endParaRPr lang="en-US" sz="2000" b="1" i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+mj-lt"/>
              </a:rPr>
              <a:t>These two assertions serve very different purposes</a:t>
            </a:r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 smtClean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  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 smtClean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 smtClean="0">
                <a:latin typeface="+mj-lt"/>
              </a:rPr>
              <a:t>Comma-separated list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 smtClean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 smtClean="0">
                <a:latin typeface="+mj-lt"/>
              </a:rPr>
              <a:t>Immediate control transfer [like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latin typeface="+mj-lt"/>
              </a:rPr>
              <a:t> but different]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Client </a:t>
            </a:r>
            <a:r>
              <a:rPr lang="en-US" sz="2000" dirty="0"/>
              <a:t>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</a:rPr>
              <a:t>(…);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//and/or take other actions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Handled by nearest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</a:t>
            </a:r>
            <a:r>
              <a:rPr lang="en-US" sz="2000" dirty="0"/>
              <a:t>enclosing </a:t>
            </a:r>
            <a:r>
              <a:rPr lang="en-US" sz="2000" b="1" dirty="0" smtClean="0">
                <a:latin typeface="Courier New"/>
                <a:cs typeface="Courier New"/>
              </a:rPr>
              <a:t>try/catch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Executing program has a stack of currently executing methods</a:t>
            </a:r>
          </a:p>
          <a:p>
            <a:pPr lvl="1"/>
            <a:r>
              <a:rPr lang="en-US" sz="2000" dirty="0" smtClean="0"/>
              <a:t>Dynamic: reflects </a:t>
            </a:r>
            <a:r>
              <a:rPr lang="en-US" sz="2000" dirty="0"/>
              <a:t>r</a:t>
            </a:r>
            <a:r>
              <a:rPr lang="en-US" sz="2000" dirty="0" smtClean="0"/>
              <a:t>untime order of method calls</a:t>
            </a:r>
          </a:p>
          <a:p>
            <a:pPr lvl="1"/>
            <a:r>
              <a:rPr lang="en-US" sz="2000" dirty="0" smtClean="0"/>
              <a:t>No relation to static nesting of classes, packages, etc.</a:t>
            </a:r>
          </a:p>
          <a:p>
            <a:r>
              <a:rPr lang="en-US" sz="2000" dirty="0" smtClean="0"/>
              <a:t>When an exception is thrown, control transfers to nearest method with a </a:t>
            </a:r>
            <a:r>
              <a:rPr lang="en-US" sz="2000" i="1" dirty="0" smtClean="0"/>
              <a:t>matching</a:t>
            </a:r>
            <a:r>
              <a:rPr lang="en-US" sz="2000" dirty="0" smtClean="0"/>
              <a:t> catch block</a:t>
            </a:r>
          </a:p>
          <a:p>
            <a:pPr lvl="1"/>
            <a:r>
              <a:rPr lang="en-US" sz="2000" dirty="0" smtClean="0"/>
              <a:t>If none found, top-level handler prints stack trace and terminates</a:t>
            </a:r>
          </a:p>
          <a:p>
            <a:r>
              <a:rPr lang="en-US" sz="2000" dirty="0" smtClean="0"/>
              <a:t>Exceptions allow </a:t>
            </a:r>
            <a:r>
              <a:rPr lang="en-US" sz="2000" i="1" dirty="0" smtClean="0"/>
              <a:t>non-local</a:t>
            </a:r>
            <a:r>
              <a:rPr lang="en-US" sz="2000" dirty="0" smtClean="0"/>
              <a:t> error handling</a:t>
            </a:r>
          </a:p>
          <a:p>
            <a:pPr lvl="1"/>
            <a:r>
              <a:rPr lang="en-US" sz="2000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code…</a:t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FileNotFoundException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 file not found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</a:t>
            </a:r>
            <a:r>
              <a:rPr lang="en-US" sz="2000" b="1" dirty="0" err="1" smtClean="0">
                <a:latin typeface="Courier New"/>
                <a:cs typeface="Courier New"/>
              </a:rPr>
              <a:t>IOException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I/O exception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latin typeface="Courier New"/>
                <a:cs typeface="Courier New"/>
              </a:rPr>
              <a:t>} catch (Exception </a:t>
            </a:r>
            <a:r>
              <a:rPr lang="en-US" sz="2000" b="1" dirty="0" smtClean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dirty="0" smtClean="0"/>
              <a:t>    </a:t>
            </a:r>
            <a:r>
              <a:rPr lang="en-US" sz="2000" i="1" dirty="0" smtClean="0"/>
              <a:t>code to handle any other exception</a:t>
            </a:r>
            <a:br>
              <a:rPr lang="en-US" sz="2000" i="1" dirty="0" smtClean="0"/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</a:t>
            </a:r>
            <a:r>
              <a:rPr lang="en-US" sz="2000" dirty="0" smtClean="0">
                <a:latin typeface="+mj-lt"/>
              </a:rPr>
              <a:t>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Subsequent catch blocks need not be </a:t>
            </a:r>
            <a:r>
              <a:rPr lang="en-US" sz="2000" dirty="0" err="1" smtClean="0">
                <a:latin typeface="+mj-lt"/>
              </a:rPr>
              <a:t>supertypes</a:t>
            </a:r>
            <a:r>
              <a:rPr lang="en-US" sz="2000" dirty="0" smtClean="0">
                <a:latin typeface="+mj-lt"/>
              </a:rPr>
              <a:t> like this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Java’s checked/unchecked distinction</a:t>
            </a:r>
            <a:endParaRPr lang="en-US" sz="3200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</a:t>
            </a:r>
            <a:r>
              <a:rPr lang="en-US" sz="2000" i="1" dirty="0" smtClean="0">
                <a:solidFill>
                  <a:schemeClr val="accent6"/>
                </a:solidFill>
              </a:rPr>
              <a:t>cases</a:t>
            </a:r>
            <a:r>
              <a:rPr lang="en-US" sz="2000" dirty="0" smtClean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 err="1" smtClean="0"/>
              <a:t>Callee</a:t>
            </a:r>
            <a:r>
              <a:rPr lang="en-US" sz="2000" dirty="0" smtClean="0"/>
              <a:t>:  </a:t>
            </a:r>
            <a:r>
              <a:rPr lang="en-US" sz="2000" i="1" dirty="0"/>
              <a:t>M</a:t>
            </a:r>
            <a:r>
              <a:rPr lang="en-US" sz="2000" i="1" dirty="0" smtClean="0"/>
              <a:t>ust</a:t>
            </a:r>
            <a:r>
              <a:rPr lang="en-US" sz="2000" dirty="0" smtClean="0"/>
              <a:t> </a:t>
            </a:r>
            <a:r>
              <a:rPr lang="en-US" sz="2000" dirty="0"/>
              <a:t>declare in </a:t>
            </a:r>
            <a:r>
              <a:rPr lang="en-US" sz="2000" dirty="0" smtClean="0"/>
              <a:t>signature (else type error)</a:t>
            </a:r>
            <a:endParaRPr lang="en-US" sz="2000" dirty="0"/>
          </a:p>
          <a:p>
            <a:pPr lvl="1"/>
            <a:r>
              <a:rPr lang="en-US" sz="2000" dirty="0"/>
              <a:t>Client:  </a:t>
            </a:r>
            <a:r>
              <a:rPr lang="en-US" sz="2000" dirty="0" smtClean="0"/>
              <a:t>Must </a:t>
            </a:r>
            <a:r>
              <a:rPr lang="en-US" sz="2000" dirty="0"/>
              <a:t>either catch or </a:t>
            </a:r>
            <a:r>
              <a:rPr lang="en-US" sz="2000" dirty="0" smtClean="0"/>
              <a:t>declare (else type error)</a:t>
            </a:r>
            <a:endParaRPr lang="en-US" sz="2000" dirty="0"/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</a:t>
            </a:r>
            <a:r>
              <a:rPr lang="en-US" sz="2000" dirty="0" smtClean="0"/>
              <a:t>time, the type system does not “believe you”</a:t>
            </a:r>
            <a:endParaRPr lang="en-US" sz="2000" dirty="0"/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Unchecked</a:t>
            </a:r>
            <a:r>
              <a:rPr lang="en-US" sz="2000" dirty="0" smtClean="0"/>
              <a:t> </a:t>
            </a:r>
            <a:r>
              <a:rPr lang="en-US" sz="2000" dirty="0"/>
              <a:t>exceptions </a:t>
            </a:r>
            <a:r>
              <a:rPr lang="en-US" sz="2000" dirty="0" smtClean="0"/>
              <a:t>(</a:t>
            </a:r>
            <a:r>
              <a:rPr lang="en-US" sz="2000" i="1" dirty="0" smtClean="0"/>
              <a:t>style</a:t>
            </a:r>
            <a:r>
              <a:rPr lang="en-US" sz="2000" dirty="0" smtClean="0"/>
              <a:t>: for </a:t>
            </a:r>
            <a:r>
              <a:rPr lang="en-US" sz="2000" dirty="0" smtClean="0">
                <a:solidFill>
                  <a:schemeClr val="accent6"/>
                </a:solidFill>
              </a:rPr>
              <a:t>never-expected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</a:t>
            </a:r>
            <a:r>
              <a:rPr lang="en-US" sz="2000" dirty="0" smtClean="0"/>
              <a:t>o </a:t>
            </a:r>
            <a:r>
              <a:rPr lang="en-US" sz="2000" dirty="0"/>
              <a:t>need to declare</a:t>
            </a:r>
          </a:p>
          <a:p>
            <a:pPr lvl="1"/>
            <a:r>
              <a:rPr lang="en-US" sz="2000" dirty="0"/>
              <a:t>Client:  N</a:t>
            </a:r>
            <a:r>
              <a:rPr lang="en-US" sz="2000" dirty="0" smtClean="0"/>
              <a:t>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 smtClean="0"/>
              <a:t>Subclasses of  </a:t>
            </a:r>
            <a:r>
              <a:rPr lang="en-US" sz="2000" dirty="0"/>
              <a:t>	</a:t>
            </a:r>
            <a:r>
              <a:rPr lang="en-US" sz="2000" dirty="0" smtClean="0"/>
              <a:t>	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236779" y="3695700"/>
            <a:ext cx="3754823" cy="2933700"/>
            <a:chOff x="5236779" y="3695700"/>
            <a:chExt cx="3754823" cy="29337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624146" y="3695700"/>
              <a:ext cx="1392621" cy="5743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781800" y="5674043"/>
              <a:ext cx="1392621" cy="5743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/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598981" y="4716780"/>
              <a:ext cx="1392621" cy="5743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788574" y="4716780"/>
              <a:ext cx="1392621" cy="5743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902670" y="4270058"/>
              <a:ext cx="0" cy="4467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738243" y="4270058"/>
              <a:ext cx="0" cy="4467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7060324" y="5291138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5236779" y="5597842"/>
              <a:ext cx="1392621" cy="5743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 u="none" dirty="0" smtClean="0">
                  <a:latin typeface="Courier New"/>
                </a:rPr>
                <a:t>Checked</a:t>
              </a:r>
              <a:br>
                <a:rPr lang="en-US" sz="1800" b="1" u="none" dirty="0" smtClean="0">
                  <a:latin typeface="Courier New"/>
                </a:rPr>
              </a:br>
              <a:r>
                <a:rPr lang="en-US" sz="1800" b="1" u="none" dirty="0" smtClean="0">
                  <a:latin typeface="Courier New"/>
                </a:rPr>
                <a:t>exceptions</a:t>
              </a:r>
              <a:endParaRPr lang="en-US" sz="1800" b="1" u="none" dirty="0">
                <a:latin typeface="Courier New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6151178" y="5291138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V="1">
              <a:off x="6379778" y="5280080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V="1">
              <a:off x="5922578" y="5280080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7549054" y="6246495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7091854" y="6246495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 flipV="1">
              <a:off x="7320454" y="6246495"/>
              <a:ext cx="0" cy="382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vs. unchecked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perfect answer to “should possible exceptions thrown” be part of a method signature</a:t>
            </a:r>
          </a:p>
          <a:p>
            <a:pPr lvl="1"/>
            <a:r>
              <a:rPr lang="en-US" sz="2000" dirty="0" smtClean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Advantages to checked exceptions:</a:t>
            </a:r>
          </a:p>
          <a:p>
            <a:pPr lvl="1"/>
            <a:r>
              <a:rPr lang="en-US" sz="2000" dirty="0" smtClean="0"/>
              <a:t>Static checking of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ensures no other checked exceptions get thrown</a:t>
            </a:r>
          </a:p>
          <a:p>
            <a:pPr lvl="1"/>
            <a:r>
              <a:rPr lang="en-US" sz="2000" dirty="0" smtClean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Impedes implementations and overrides</a:t>
            </a:r>
          </a:p>
          <a:p>
            <a:pPr lvl="1"/>
            <a:r>
              <a:rPr lang="en-US" sz="2000" dirty="0" smtClean="0"/>
              <a:t>Often in your way when prototyping</a:t>
            </a:r>
          </a:p>
          <a:p>
            <a:pPr lvl="1"/>
            <a:r>
              <a:rPr lang="en-US" sz="2000" dirty="0" smtClean="0"/>
              <a:t>Have to catch or declare even in clients where the exception is not possible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block is always executed</a:t>
            </a:r>
          </a:p>
          <a:p>
            <a:pPr lvl="1" indent="-342900"/>
            <a:r>
              <a:rPr lang="en-US" sz="2000" dirty="0" smtClean="0"/>
              <a:t>Whether an exception is thrown or not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try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code…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catch (Type 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 smtClean="0">
                <a:latin typeface="Courier New"/>
                <a:cs typeface="Courier New"/>
              </a:rPr>
              <a:t>)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 finally {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>
                <a:latin typeface="Courier New"/>
                <a:cs typeface="Courier New"/>
              </a:rPr>
              <a:t>finally</a:t>
            </a:r>
            <a:r>
              <a:rPr lang="en-US" dirty="0" smtClean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finally</a:t>
            </a:r>
            <a:r>
              <a:rPr lang="en-US" sz="2000" dirty="0" smtClean="0"/>
              <a:t> is used for common “must-always-run” or “clean-up” code</a:t>
            </a:r>
          </a:p>
          <a:p>
            <a:pPr lvl="1"/>
            <a:r>
              <a:rPr lang="en-US" sz="2000" dirty="0" smtClean="0"/>
              <a:t>Avoids duplicated code in catch branch[</a:t>
            </a:r>
            <a:r>
              <a:rPr lang="en-US" sz="2000" dirty="0" err="1" smtClean="0"/>
              <a:t>es</a:t>
            </a:r>
            <a:r>
              <a:rPr lang="en-US" sz="2000" dirty="0" smtClean="0"/>
              <a:t>] and after</a:t>
            </a:r>
          </a:p>
          <a:p>
            <a:pPr lvl="1"/>
            <a:r>
              <a:rPr lang="en-US" sz="2000" dirty="0" smtClean="0"/>
              <a:t>Avoids having to catch all exceptions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44577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"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Exceptions: why </a:t>
            </a:r>
            <a:r>
              <a:rPr lang="en-US" sz="2000" i="1" dirty="0" smtClean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latin typeface="Courier New" pitchFamily="49" charset="0"/>
              </a:rPr>
              <a:t>throws </a:t>
            </a:r>
            <a:r>
              <a:rPr lang="en-US" sz="1800" b="1" dirty="0" err="1" smtClean="0">
                <a:latin typeface="Courier New" pitchFamily="49" charset="0"/>
              </a:rPr>
              <a:t>IllegalArgumentException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000" b="0" dirty="0" smtClean="0"/>
              <a:t>Aside: How </a:t>
            </a:r>
            <a:r>
              <a:rPr lang="en-US" sz="2000" b="0" dirty="0"/>
              <a:t>can clients know </a:t>
            </a:r>
            <a:r>
              <a:rPr lang="en-US" sz="2000" b="0" dirty="0" smtClean="0"/>
              <a:t>if a </a:t>
            </a:r>
            <a:r>
              <a:rPr lang="en-US" sz="2000" b="0" dirty="0"/>
              <a:t>set of arguments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0" dirty="0" smtClean="0"/>
              <a:t>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</a:t>
            </a:r>
            <a:r>
              <a:rPr lang="en-US" sz="2000" dirty="0" smtClean="0">
                <a:latin typeface="+mj-lt"/>
              </a:rPr>
              <a:t>usually violates </a:t>
            </a:r>
            <a:r>
              <a:rPr lang="en-US" sz="2000" dirty="0">
                <a:latin typeface="+mj-lt"/>
              </a:rPr>
              <a:t>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</a:t>
            </a:r>
            <a:r>
              <a:rPr lang="en-US" sz="2000" dirty="0" smtClean="0">
                <a:latin typeface="+mj-lt"/>
              </a:rPr>
              <a:t>some </a:t>
            </a:r>
            <a:r>
              <a:rPr lang="en-US" sz="2000" dirty="0">
                <a:latin typeface="+mj-lt"/>
              </a:rPr>
              <a:t>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Implementer </a:t>
            </a:r>
            <a:r>
              <a:rPr lang="en-US" sz="2000" dirty="0">
                <a:latin typeface="+mj-lt"/>
              </a:rPr>
              <a:t>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Method </a:t>
            </a:r>
            <a:r>
              <a:rPr lang="en-US" sz="2000" dirty="0">
                <a:latin typeface="+mj-lt"/>
              </a:rPr>
              <a:t>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latin typeface="+mj-lt"/>
              </a:rPr>
              <a:t>Better </a:t>
            </a:r>
            <a:r>
              <a:rPr lang="en-US" sz="2000" dirty="0">
                <a:latin typeface="+mj-lt"/>
              </a:rPr>
              <a:t>alternative: </a:t>
            </a:r>
            <a:r>
              <a:rPr lang="en-US" sz="2000" dirty="0" smtClean="0">
                <a:latin typeface="+mj-lt"/>
              </a:rPr>
              <a:t> catch </a:t>
            </a:r>
            <a:r>
              <a:rPr lang="en-US" sz="2000" dirty="0">
                <a:latin typeface="+mj-lt"/>
              </a:rPr>
              <a:t>it and throw </a:t>
            </a:r>
            <a:r>
              <a:rPr lang="en-US" sz="2000" dirty="0" smtClean="0">
                <a:latin typeface="+mj-lt"/>
              </a:rPr>
              <a:t>again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Do this even </a:t>
            </a:r>
            <a:r>
              <a:rPr lang="en-US" sz="2000" dirty="0">
                <a:latin typeface="+mj-lt"/>
              </a:rPr>
              <a:t>if </a:t>
            </a:r>
            <a:r>
              <a:rPr lang="en-US" sz="2000" dirty="0" smtClean="0">
                <a:latin typeface="+mj-lt"/>
              </a:rPr>
              <a:t>the exception </a:t>
            </a:r>
            <a:r>
              <a:rPr lang="en-US" sz="2000" dirty="0">
                <a:latin typeface="+mj-lt"/>
              </a:rPr>
              <a:t>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Makes </a:t>
            </a:r>
            <a:r>
              <a:rPr lang="en-US" sz="2000" dirty="0">
                <a:latin typeface="+mj-lt"/>
              </a:rPr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             			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</a:t>
            </a:r>
            <a:r>
              <a:rPr lang="en-US" sz="2000" b="1" dirty="0" smtClean="0">
                <a:latin typeface="Courier New" pitchFamily="49" charset="0"/>
              </a:rPr>
              <a:t>("Failed</a:t>
            </a:r>
            <a:r>
              <a:rPr lang="en-US" sz="2000" b="1" dirty="0">
                <a:latin typeface="Courier New" pitchFamily="49" charset="0"/>
              </a:rPr>
              <a:t>: </a:t>
            </a:r>
            <a:r>
              <a:rPr lang="en-US" sz="2000" b="1" dirty="0" smtClean="0">
                <a:latin typeface="Courier New" pitchFamily="49" charset="0"/>
              </a:rPr>
              <a:t>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Reserve exceptions for exceptional conditions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</a:t>
            </a:r>
            <a:r>
              <a:rPr lang="en-US" sz="2000" dirty="0" smtClean="0"/>
              <a:t>be rare with </a:t>
            </a:r>
            <a:r>
              <a:rPr lang="en-US" sz="2000" dirty="0"/>
              <a:t>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 smtClean="0"/>
              <a:t>Expected but not the common case</a:t>
            </a:r>
            <a:endParaRPr lang="en-US" sz="2000" dirty="0"/>
          </a:p>
          <a:p>
            <a:pPr lvl="1"/>
            <a:r>
              <a:rPr lang="en-US" sz="2000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Some </a:t>
            </a:r>
            <a:r>
              <a:rPr lang="en-US" sz="2000" dirty="0"/>
              <a:t>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1</a:t>
            </a:r>
            <a:r>
              <a:rPr lang="en-US" sz="2000" dirty="0"/>
              <a:t>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2</a:t>
            </a:r>
            <a:r>
              <a:rPr lang="en-US" sz="2000" dirty="0"/>
              <a:t>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3</a:t>
            </a:r>
            <a:r>
              <a:rPr lang="en-US" sz="2000" dirty="0"/>
              <a:t>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</a:t>
            </a:r>
            <a:r>
              <a:rPr lang="en-US" sz="2000" dirty="0" smtClean="0"/>
              <a:t>memory, missing file, 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 smtClean="0"/>
              <a:t>condition not </a:t>
            </a:r>
            <a:r>
              <a:rPr lang="en-US" sz="2000" dirty="0"/>
              <a:t>checked, </a:t>
            </a:r>
            <a:r>
              <a:rPr lang="en-US" sz="2000" dirty="0" smtClean="0"/>
              <a:t>exception </a:t>
            </a:r>
            <a:r>
              <a:rPr lang="en-US" sz="2000" dirty="0"/>
              <a:t>propagates up the stack</a:t>
            </a:r>
          </a:p>
          <a:p>
            <a:pPr lvl="1"/>
            <a:r>
              <a:rPr lang="en-US" sz="2000" dirty="0"/>
              <a:t>The top-level handler prints the stack </a:t>
            </a:r>
            <a:r>
              <a:rPr lang="en-US" sz="2000" dirty="0" smtClean="0"/>
              <a:t>trace</a:t>
            </a:r>
          </a:p>
          <a:p>
            <a:pPr lvl="1"/>
            <a:r>
              <a:rPr lang="en-US" sz="2000" dirty="0" smtClean="0"/>
              <a:t>Unchecked exceptions the better choice (else many methods have to declare they could throw it)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Special </a:t>
            </a:r>
            <a:r>
              <a:rPr lang="en-US" sz="2000" dirty="0"/>
              <a:t>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</a:t>
            </a:r>
            <a:r>
              <a:rPr lang="en-US" sz="2000" dirty="0" smtClean="0"/>
              <a:t>locally by code that knows how to continue</a:t>
            </a:r>
          </a:p>
          <a:p>
            <a:pPr lvl="1"/>
            <a:r>
              <a:rPr lang="en-US" sz="2000" dirty="0" smtClean="0"/>
              <a:t>Checked exceptions the better choice (encourages local handling)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Effective Java</a:t>
            </a:r>
            <a:r>
              <a:rPr lang="en-US" sz="2000" dirty="0" smtClean="0"/>
              <a:t> Tip #65: Don't ignore exceptions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 smtClean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At a minimum, print out the exception so you know it happened</a:t>
            </a:r>
          </a:p>
          <a:p>
            <a:pPr lvl="1"/>
            <a:r>
              <a:rPr lang="en-US" sz="2000" dirty="0" smtClean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Special </a:t>
            </a:r>
            <a:r>
              <a:rPr lang="en-US" sz="2000" dirty="0" smtClean="0"/>
              <a:t>value: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</a:t>
            </a:r>
            <a:r>
              <a:rPr lang="en-US" sz="2000" dirty="0" smtClean="0"/>
              <a:t>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For a normal-</a:t>
            </a:r>
            <a:r>
              <a:rPr lang="en-US" sz="2000" dirty="0" err="1" smtClean="0"/>
              <a:t>ish</a:t>
            </a:r>
            <a:r>
              <a:rPr lang="en-US" sz="2000" dirty="0" smtClean="0"/>
              <a:t>, common case, it “is” the result</a:t>
            </a:r>
          </a:p>
          <a:p>
            <a:pPr lvl="1"/>
            <a:r>
              <a:rPr lang="en-US" sz="2000" dirty="0" smtClean="0"/>
              <a:t>Less verbose clients than try/catch machinery</a:t>
            </a:r>
            <a:endParaRPr lang="en-US" sz="2000" dirty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Error-prone: Callers forget to check, forget spec, etc.</a:t>
            </a:r>
          </a:p>
          <a:p>
            <a:pPr lvl="1"/>
            <a:r>
              <a:rPr lang="en-US" sz="2000" dirty="0" smtClean="0"/>
              <a:t>Need “extra” result: Doesn’t work if every result could be real </a:t>
            </a:r>
          </a:p>
          <a:p>
            <a:pPr lvl="2"/>
            <a:r>
              <a:rPr lang="en-US" sz="2000" dirty="0" smtClean="0"/>
              <a:t>Example: if a map could store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keys</a:t>
            </a:r>
          </a:p>
          <a:p>
            <a:pPr lvl="1"/>
            <a:r>
              <a:rPr lang="en-US" sz="2000" dirty="0" smtClean="0"/>
              <a:t>Has to be propagated manually one call at a time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General Java style advice: Exceptions for exceptional conditions</a:t>
            </a:r>
          </a:p>
          <a:p>
            <a:pPr lvl="1"/>
            <a:r>
              <a:rPr lang="en-US" sz="2000" dirty="0" smtClean="0"/>
              <a:t>Up for debate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 smtClean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 in C/C++/others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 smtClean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 smtClean="0"/>
              <a:t>Over decades, a common idiom has emerged</a:t>
            </a:r>
          </a:p>
          <a:p>
            <a:pPr lvl="1"/>
            <a:r>
              <a:rPr lang="en-US" sz="2000" dirty="0" smtClean="0"/>
              <a:t>Error-prone but you can get used to it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lvl="1"/>
            <a:r>
              <a:rPr lang="en-US" sz="2000" dirty="0" smtClean="0"/>
              <a:t>Affects how you read code</a:t>
            </a:r>
          </a:p>
          <a:p>
            <a:pPr lvl="1"/>
            <a:r>
              <a:rPr lang="en-US" sz="2000" dirty="0" smtClean="0"/>
              <a:t>Put “results” in “out-parameters”</a:t>
            </a:r>
          </a:p>
          <a:p>
            <a:pPr lvl="1"/>
            <a:r>
              <a:rPr lang="en-US" sz="2000" dirty="0" smtClean="0"/>
              <a:t>Result is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(</a:t>
            </a:r>
            <a:r>
              <a:rPr lang="en-US" sz="2000" dirty="0" err="1" smtClean="0"/>
              <a:t>int</a:t>
            </a:r>
            <a:r>
              <a:rPr lang="en-US" sz="2000" dirty="0" smtClean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result;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/>
              <a:t>Assertions: what, why, how</a:t>
            </a:r>
          </a:p>
          <a:p>
            <a:pPr lvl="1"/>
            <a:r>
              <a:rPr lang="en-US" sz="2000" dirty="0" smtClean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  <a:r>
              <a:rPr lang="en-US" sz="2000" i="1" dirty="0"/>
              <a:t>in Java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</a:t>
            </a:r>
            <a:endParaRPr lang="en-US" sz="2000" i="1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Use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lvl="1"/>
            <a:r>
              <a:rPr lang="en-US" sz="2000" dirty="0"/>
              <a:t>Used in a narrow context in which calls can be </a:t>
            </a:r>
            <a:r>
              <a:rPr lang="en-US" sz="2000" dirty="0" smtClean="0"/>
              <a:t>checked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Use a </a:t>
            </a:r>
            <a:r>
              <a:rPr lang="en-US" sz="2000" dirty="0" smtClean="0">
                <a:solidFill>
                  <a:schemeClr val="accent2"/>
                </a:solidFill>
              </a:rPr>
              <a:t>special value </a:t>
            </a:r>
            <a:r>
              <a:rPr lang="en-US" sz="2000" dirty="0" smtClean="0"/>
              <a:t>when</a:t>
            </a:r>
          </a:p>
          <a:p>
            <a:pPr lvl="1"/>
            <a:r>
              <a:rPr lang="en-US" sz="2000" dirty="0" smtClean="0"/>
              <a:t>It is a reasonable common-</a:t>
            </a:r>
            <a:r>
              <a:rPr lang="en-US" sz="2000" dirty="0" err="1" smtClean="0"/>
              <a:t>ish</a:t>
            </a:r>
            <a:r>
              <a:rPr lang="en-US" sz="2000" dirty="0" smtClean="0"/>
              <a:t> situation</a:t>
            </a:r>
          </a:p>
          <a:p>
            <a:pPr lvl="1"/>
            <a:r>
              <a:rPr lang="en-US" sz="2000" dirty="0" smtClean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an </a:t>
            </a:r>
            <a:r>
              <a:rPr lang="en-US" sz="2000" dirty="0" smtClean="0">
                <a:solidFill>
                  <a:schemeClr val="accent2"/>
                </a:solidFill>
              </a:rPr>
              <a:t>assertion</a:t>
            </a:r>
            <a:r>
              <a:rPr lang="en-US" sz="2000" dirty="0" smtClean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Static checking is helpful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But maybe avoid checked exceptions if possible for many callers to </a:t>
            </a:r>
            <a:r>
              <a:rPr lang="en-US" sz="2000" i="1" dirty="0" smtClean="0"/>
              <a:t>guarantee</a:t>
            </a:r>
            <a:r>
              <a:rPr lang="en-US" sz="2000" dirty="0" smtClean="0"/>
              <a:t> exception cannot occur</a:t>
            </a: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/>
              <a:t>exceptions sooner rather than later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Not </a:t>
            </a:r>
            <a:r>
              <a:rPr lang="en-US" sz="2000" dirty="0"/>
              <a:t>all exceptions are errors</a:t>
            </a:r>
          </a:p>
          <a:p>
            <a:pPr lvl="1"/>
            <a:r>
              <a:rPr lang="en-US" sz="2000" dirty="0" smtClean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Good reference: Effective Java, Chapter 9</a:t>
            </a:r>
          </a:p>
          <a:p>
            <a:pPr lvl="1"/>
            <a:r>
              <a:rPr lang="en-US" sz="2000" dirty="0" smtClean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Fail early, fail friendly </a:t>
            </a:r>
            <a:endParaRPr lang="en-US" sz="2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Goal </a:t>
            </a:r>
            <a:r>
              <a:rPr lang="en-US" sz="2000" dirty="0"/>
              <a:t>1: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</a:t>
            </a:r>
            <a:r>
              <a:rPr lang="en-US" sz="2000" dirty="0" smtClean="0"/>
              <a:t>programmer – a good </a:t>
            </a:r>
            <a:r>
              <a:rPr lang="en-US" sz="2000" dirty="0"/>
              <a:t>error message is key</a:t>
            </a:r>
            <a:r>
              <a:rPr lang="en-US" sz="20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</a:t>
            </a:r>
            <a:r>
              <a:rPr lang="en-US" sz="2000" dirty="0" smtClean="0"/>
              <a:t>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Prevent </a:t>
            </a:r>
            <a:r>
              <a:rPr lang="en-US" sz="2000" i="1" dirty="0" smtClean="0"/>
              <a:t>harm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inform a </a:t>
            </a:r>
            <a:r>
              <a:rPr lang="en-US" sz="2000" dirty="0" smtClean="0"/>
              <a:t>human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Skip a </a:t>
            </a:r>
            <a:r>
              <a:rPr lang="en-US" sz="2000" dirty="0" err="1" smtClean="0"/>
              <a:t>subcomputation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Fix </a:t>
            </a:r>
            <a:r>
              <a:rPr lang="en-US" sz="2000" dirty="0"/>
              <a:t>the </a:t>
            </a:r>
            <a:r>
              <a:rPr lang="en-US" sz="2000" dirty="0" smtClean="0"/>
              <a:t>problem? 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Usually</a:t>
            </a:r>
            <a:r>
              <a:rPr lang="en-US" sz="2000" dirty="0" smtClean="0"/>
              <a:t> infeasible to repair from an unexpected state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</a:t>
            </a:r>
            <a:r>
              <a:rPr lang="en-US" sz="2000" dirty="0" smtClean="0"/>
              <a:t>problem of errors-will-happen</a:t>
            </a:r>
            <a:endParaRPr lang="en-US" sz="2000" dirty="0"/>
          </a:p>
          <a:p>
            <a:pPr lvl="1"/>
            <a:r>
              <a:rPr lang="en-US" sz="2000" dirty="0" smtClean="0"/>
              <a:t>Mistakes </a:t>
            </a:r>
            <a:r>
              <a:rPr lang="en-US" sz="2000" dirty="0"/>
              <a:t>in your own code</a:t>
            </a:r>
          </a:p>
          <a:p>
            <a:pPr lvl="1"/>
            <a:r>
              <a:rPr lang="en-US" sz="2000" dirty="0" smtClean="0"/>
              <a:t>Misuse of your code by others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</a:t>
            </a:r>
            <a:r>
              <a:rPr lang="en-US" sz="2000" dirty="0" smtClean="0"/>
              <a:t>a </a:t>
            </a:r>
            <a:r>
              <a:rPr lang="en-US" sz="2000" dirty="0"/>
              <a:t>precondition requires specifying </a:t>
            </a:r>
            <a:r>
              <a:rPr lang="en-US" sz="2000" dirty="0" smtClean="0"/>
              <a:t>more behavior </a:t>
            </a:r>
          </a:p>
          <a:p>
            <a:pPr lvl="1"/>
            <a:r>
              <a:rPr lang="en-US" sz="2000" dirty="0" smtClean="0"/>
              <a:t>Often a good thing, but there are tradeoffs</a:t>
            </a:r>
            <a:endParaRPr lang="en-US" sz="2000" dirty="0"/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 smtClean="0"/>
              <a:t>General concepts about dealing with errors and failures</a:t>
            </a:r>
          </a:p>
          <a:p>
            <a:endParaRPr lang="en-US" sz="1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How to throw, catch, and declare exceptions </a:t>
            </a:r>
            <a:r>
              <a:rPr lang="en-US" sz="2000" i="1" dirty="0" smtClean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Exceptions: why </a:t>
            </a:r>
            <a:r>
              <a:rPr lang="en-US" sz="2000" i="1" dirty="0" smtClean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 smtClean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Check:</a:t>
            </a:r>
            <a:endParaRPr lang="en-US" sz="2000" dirty="0"/>
          </a:p>
          <a:p>
            <a:pPr lvl="1"/>
            <a:r>
              <a:rPr lang="en-US" sz="2000" dirty="0" smtClean="0"/>
              <a:t>Precondition</a:t>
            </a:r>
            <a:endParaRPr lang="en-US" sz="2000" dirty="0"/>
          </a:p>
          <a:p>
            <a:pPr lvl="1"/>
            <a:r>
              <a:rPr lang="en-US" sz="2000" dirty="0" err="1" smtClean="0"/>
              <a:t>Postcondition</a:t>
            </a:r>
            <a:endParaRPr lang="en-US" sz="2000" dirty="0"/>
          </a:p>
          <a:p>
            <a:pPr lvl="1"/>
            <a:r>
              <a:rPr lang="en-US" sz="2000" dirty="0" smtClean="0"/>
              <a:t>Representation </a:t>
            </a:r>
            <a:r>
              <a:rPr lang="en-US" sz="2000" dirty="0"/>
              <a:t>invariant</a:t>
            </a:r>
          </a:p>
          <a:p>
            <a:pPr lvl="1"/>
            <a:r>
              <a:rPr lang="en-US" sz="2000" dirty="0" smtClean="0"/>
              <a:t>Other </a:t>
            </a:r>
            <a:r>
              <a:rPr lang="en-US" sz="2000" dirty="0"/>
              <a:t>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 smtClean="0"/>
              <a:t>reasoning and tools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assert items != null : "null item list argument"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</a:t>
            </a:r>
            <a:r>
              <a:rPr lang="en-US" sz="2000" b="1" dirty="0" smtClean="0">
                <a:latin typeface="Courier New" pitchFamily="49" charset="0"/>
              </a:rPr>
              <a:t>"Bad </a:t>
            </a:r>
            <a:r>
              <a:rPr lang="en-US" sz="2000" b="1" dirty="0">
                <a:latin typeface="Courier New" pitchFamily="49" charset="0"/>
              </a:rPr>
              <a:t>size for "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</a:t>
            </a:r>
            <a:r>
              <a:rPr lang="en-US" sz="2000" dirty="0" smtClean="0"/>
              <a:t>assertions </a:t>
            </a:r>
            <a:r>
              <a:rPr lang="en-US" sz="2000" dirty="0"/>
              <a:t>as you write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Include descriptive messages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</a:t>
            </a:r>
            <a:r>
              <a:rPr lang="en-US" sz="2000" b="1" dirty="0" smtClean="0">
                <a:latin typeface="Courier New"/>
                <a:cs typeface="Courier New"/>
              </a:rPr>
              <a:t>ava –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java </a:t>
            </a:r>
            <a:r>
              <a:rPr lang="en-US" sz="2000" dirty="0" smtClean="0"/>
              <a:t>runs code with assertions disabled (default)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Eclipse:</a:t>
            </a:r>
          </a:p>
          <a:p>
            <a:pPr marL="457200" lvl="1" indent="0">
              <a:buNone/>
            </a:pPr>
            <a:r>
              <a:rPr lang="en-US" sz="2000" dirty="0" smtClean="0"/>
              <a:t>Select Run&gt;Run Configurations… then add 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err="1" smtClean="0">
                <a:latin typeface="Courier New"/>
                <a:cs typeface="Courier New"/>
              </a:rPr>
              <a:t>ea</a:t>
            </a:r>
            <a:r>
              <a:rPr lang="en-US" sz="2000" dirty="0" smtClean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(These tool details were covered in section already)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clutter the </a:t>
            </a:r>
            <a:r>
              <a:rPr lang="en-US" sz="2000" dirty="0" smtClean="0"/>
              <a:t>code with useless, distracting repetition</a:t>
            </a:r>
            <a:endParaRPr lang="en-US" sz="2000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Don’t </a:t>
            </a:r>
            <a:r>
              <a:rPr lang="en-US" sz="2000" dirty="0"/>
              <a:t>perform side </a:t>
            </a:r>
            <a:r>
              <a:rPr lang="en-US" sz="2000" dirty="0" smtClean="0"/>
              <a:t>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assert </a:t>
            </a:r>
            <a:r>
              <a:rPr lang="en-US" sz="2000" b="1" dirty="0" err="1" smtClean="0">
                <a:latin typeface="Courier New" pitchFamily="49" charset="0"/>
              </a:rPr>
              <a:t>list.remove</a:t>
            </a:r>
            <a:r>
              <a:rPr lang="en-US" sz="2000" b="1" dirty="0" smtClean="0">
                <a:latin typeface="Courier New" pitchFamily="49" charset="0"/>
              </a:rPr>
              <a:t>(x);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dirty="0">
                <a:solidFill>
                  <a:srgbClr val="7030A0"/>
                </a:solidFill>
              </a:rPr>
              <a:t>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Turn </a:t>
            </a:r>
            <a:r>
              <a:rPr lang="en-US" sz="2000" dirty="0"/>
              <a:t>them off in rare </a:t>
            </a:r>
            <a:r>
              <a:rPr lang="en-US" sz="2000"/>
              <a:t>circumstances </a:t>
            </a:r>
            <a:r>
              <a:rPr lang="en-US" sz="2000" smtClean="0"/>
              <a:t>( production </a:t>
            </a:r>
            <a:r>
              <a:rPr lang="en-US" sz="2000" dirty="0" smtClean="0"/>
              <a:t>code</a:t>
            </a:r>
            <a:r>
              <a:rPr lang="en-US" sz="2000" smtClean="0"/>
              <a:t>(?!) 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assertions </a:t>
            </a:r>
            <a:r>
              <a:rPr lang="en-US" sz="2000" dirty="0" smtClean="0"/>
              <a:t>better left enabled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11560</TotalTime>
  <Words>2628</Words>
  <Application>Microsoft Macintosh PowerPoint</Application>
  <PresentationFormat>On-screen Show (4:3)</PresentationFormat>
  <Paragraphs>563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Outline</vt:lpstr>
      <vt:lpstr>Failure causes</vt:lpstr>
      <vt:lpstr>What to do when something goes wrong</vt:lpstr>
      <vt:lpstr>Avoiding errors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Catching with inheritance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Propagating an exception</vt:lpstr>
      <vt:lpstr>Why catch exceptions locally?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244</cp:revision>
  <cp:lastPrinted>2013-10-15T22:06:54Z</cp:lastPrinted>
  <dcterms:created xsi:type="dcterms:W3CDTF">2012-02-06T17:35:54Z</dcterms:created>
  <dcterms:modified xsi:type="dcterms:W3CDTF">2015-02-06T02:35:15Z</dcterms:modified>
</cp:coreProperties>
</file>