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5" r:id="rId2"/>
    <p:sldId id="425" r:id="rId3"/>
    <p:sldId id="380" r:id="rId4"/>
    <p:sldId id="419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420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24" r:id="rId38"/>
    <p:sldId id="422" r:id="rId39"/>
    <p:sldId id="421" r:id="rId40"/>
    <p:sldId id="415" r:id="rId41"/>
    <p:sldId id="416" r:id="rId42"/>
    <p:sldId id="417" r:id="rId43"/>
    <p:sldId id="418" r:id="rId44"/>
  </p:sldIdLst>
  <p:sldSz cx="9144000" cy="6858000" type="screen4x3"/>
  <p:notesSz cx="6934200" cy="92202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499" autoAdjust="0"/>
  </p:normalViewPr>
  <p:slideViewPr>
    <p:cSldViewPr>
      <p:cViewPr varScale="1">
        <p:scale>
          <a:sx n="115" d="100"/>
          <a:sy n="115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15wi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8</a:t>
            </a:r>
            <a:r>
              <a:rPr lang="en-US" dirty="0" smtClean="0"/>
              <a:t>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</a:p>
          <a:p>
            <a:r>
              <a:rPr lang="en-US" dirty="0" smtClean="0"/>
              <a:t>Winter 2015</a:t>
            </a:r>
          </a:p>
          <a:p>
            <a:r>
              <a:rPr lang="en-US" dirty="0" smtClean="0"/>
              <a:t>Testing</a:t>
            </a:r>
          </a:p>
          <a:p>
            <a:r>
              <a:rPr lang="en-US" sz="1800" dirty="0"/>
              <a:t>(Based on slides by Mike Ernst, Dan Grossman, David </a:t>
            </a:r>
            <a:r>
              <a:rPr lang="en-US" sz="1800" dirty="0" err="1"/>
              <a:t>Notkin</a:t>
            </a:r>
            <a:r>
              <a:rPr lang="en-US" sz="1800" dirty="0"/>
              <a:t>, Hal Perkins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/>
              <a:t>Unit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system/integration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Black-box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clear-box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Specification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implementation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HW4 due Thursday night</a:t>
            </a:r>
          </a:p>
          <a:p>
            <a:pPr lvl="1"/>
            <a:r>
              <a:rPr lang="en-US" dirty="0" err="1" smtClean="0"/>
              <a:t>Gotta</a:t>
            </a:r>
            <a:r>
              <a:rPr lang="en-US" dirty="0" smtClean="0"/>
              <a:t> implement things as specified</a:t>
            </a:r>
          </a:p>
          <a:p>
            <a:endParaRPr lang="en-US" dirty="0" smtClean="0"/>
          </a:p>
          <a:p>
            <a:r>
              <a:rPr lang="en-US" dirty="0" smtClean="0"/>
              <a:t>HW5 in repos by late Wed.; HW6 added later this week</a:t>
            </a:r>
          </a:p>
          <a:p>
            <a:pPr lvl="1"/>
            <a:r>
              <a:rPr lang="en-US" dirty="0" smtClean="0"/>
              <a:t>HW5: design/implement/test a Graph ADT</a:t>
            </a:r>
          </a:p>
          <a:p>
            <a:pPr lvl="2"/>
            <a:r>
              <a:rPr lang="en-US" dirty="0" smtClean="0"/>
              <a:t>Will take time – </a:t>
            </a:r>
            <a:r>
              <a:rPr lang="en-US" smtClean="0"/>
              <a:t>start early</a:t>
            </a:r>
            <a:endParaRPr lang="en-US" dirty="0" smtClean="0"/>
          </a:p>
          <a:p>
            <a:pPr lvl="1"/>
            <a:r>
              <a:rPr lang="en-US" dirty="0" smtClean="0"/>
              <a:t>Much more in sections this week</a:t>
            </a:r>
          </a:p>
          <a:p>
            <a:pPr lvl="1"/>
            <a:r>
              <a:rPr lang="en-US" dirty="0" smtClean="0"/>
              <a:t>After you’ve got a preliminary design, definitely bounce ideas off of others (white boards, etc.)</a:t>
            </a:r>
          </a:p>
          <a:p>
            <a:pPr lvl="1"/>
            <a:r>
              <a:rPr lang="en-US" dirty="0" smtClean="0"/>
              <a:t>HW6: graph application.  Use for insight on the kinds of things your Graph needs to support</a:t>
            </a:r>
          </a:p>
          <a:p>
            <a:endParaRPr lang="en-US" dirty="0" smtClean="0"/>
          </a:p>
          <a:p>
            <a:r>
              <a:rPr lang="en-US" dirty="0" smtClean="0"/>
              <a:t>First reading quizzes due Sun. night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CSE331 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</a:t>
            </a:r>
            <a:r>
              <a:rPr lang="en-US" sz="2000" b="1" dirty="0" smtClean="0">
                <a:latin typeface="Courier New" pitchFamily="49" charset="0"/>
              </a:rPr>
              <a:t> return </a:t>
            </a:r>
            <a:r>
              <a:rPr lang="en-US" sz="2000" b="1" dirty="0">
                <a:latin typeface="Courier New" pitchFamily="49" charset="0"/>
              </a:rPr>
              <a:t>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 smtClean="0"/>
              <a:t>For buggy </a:t>
            </a:r>
            <a:r>
              <a:rPr lang="en-US" sz="2000" b="1" dirty="0" smtClean="0">
                <a:latin typeface="Courier New" pitchFamily="49" charset="0"/>
              </a:rPr>
              <a:t>abs</a:t>
            </a:r>
            <a:r>
              <a:rPr lang="en-US" sz="2000" dirty="0" smtClean="0"/>
              <a:t>, what are revealing subdomains?</a:t>
            </a:r>
          </a:p>
          <a:p>
            <a:pPr marL="840871" lvl="1">
              <a:defRPr/>
            </a:pPr>
            <a:r>
              <a:rPr lang="en-US" sz="2000" dirty="0" smtClean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 smtClean="0"/>
              <a:t>Example sets of subdomains:</a:t>
            </a:r>
          </a:p>
          <a:p>
            <a:pPr lvl="1" eaLnBrk="1">
              <a:defRPr/>
            </a:pPr>
            <a:r>
              <a:rPr lang="en-US" sz="2000" dirty="0" smtClean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 smtClean="0"/>
          </a:p>
          <a:p>
            <a:pPr marL="0" indent="0" eaLnBrk="1">
              <a:buNone/>
              <a:defRPr/>
            </a:pPr>
            <a:r>
              <a:rPr lang="en-US" sz="2000" dirty="0" smtClean="0"/>
              <a:t>Why </a:t>
            </a:r>
            <a:r>
              <a:rPr lang="en-US" sz="2000" i="1" dirty="0" smtClean="0"/>
              <a:t>not</a:t>
            </a:r>
            <a:r>
              <a:rPr lang="en-US" sz="2000" dirty="0" smtClean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530956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2, …}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</a:t>
            </a:r>
            <a:r>
              <a:rPr lang="en-US" sz="2000" dirty="0" smtClean="0"/>
              <a:t>, </a:t>
            </a:r>
          </a:p>
          <a:p>
            <a:pPr marL="457200" lvl="1" indent="0" eaLnBrk="1">
              <a:buNone/>
            </a:pPr>
            <a:r>
              <a:rPr lang="en-US" sz="2000" dirty="0" smtClean="0"/>
              <a:t>      High probability that some subdomain is revealing for E 	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values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</a:t>
            </a:r>
            <a:r>
              <a:rPr lang="en-GB" sz="2000" i="1" dirty="0" smtClean="0"/>
              <a:t>a ≤ b  </a:t>
            </a:r>
            <a:r>
              <a:rPr lang="en-GB" sz="2000" dirty="0" smtClean="0"/>
              <a:t>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to society as of 2002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Inadequate infrastructure for software testing costs the U.S. $22-$60 billion per year</a:t>
            </a:r>
          </a:p>
          <a:p>
            <a:endParaRPr lang="en-US" sz="2000" dirty="0" smtClean="0"/>
          </a:p>
          <a:p>
            <a:r>
              <a:rPr lang="en-US" sz="2000" dirty="0" smtClean="0"/>
              <a:t>Testing accounts for about half of software development costs</a:t>
            </a:r>
          </a:p>
          <a:p>
            <a:pPr lvl="1"/>
            <a:r>
              <a:rPr lang="en-US" sz="2000" dirty="0" smtClean="0"/>
              <a:t>Program understanding and debugging account for up to 70% of time to ship a software product</a:t>
            </a:r>
          </a:p>
          <a:p>
            <a:endParaRPr lang="en-US" sz="2000" dirty="0" smtClean="0"/>
          </a:p>
          <a:p>
            <a:r>
              <a:rPr lang="en-US" sz="2000" dirty="0" smtClean="0"/>
              <a:t>Improvements in software testing infrastructure might save 1/3 of the cost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(Source: NIST Planning Report 02-3, 2002)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11460</TotalTime>
  <Words>2777</Words>
  <Application>Microsoft Macintosh PowerPoint</Application>
  <PresentationFormat>On-screen Show (4:3)</PresentationFormat>
  <Paragraphs>606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simple</vt:lpstr>
      <vt:lpstr>CSE 331 Software Design &amp; Implementation</vt:lpstr>
      <vt:lpstr>Administrivia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Costs to society as of 2002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277</cp:revision>
  <cp:lastPrinted>2015-01-28T19:35:58Z</cp:lastPrinted>
  <dcterms:created xsi:type="dcterms:W3CDTF">2012-01-27T17:46:36Z</dcterms:created>
  <dcterms:modified xsi:type="dcterms:W3CDTF">2015-02-06T02:35:37Z</dcterms:modified>
</cp:coreProperties>
</file>