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85" r:id="rId2"/>
    <p:sldId id="378" r:id="rId3"/>
    <p:sldId id="379" r:id="rId4"/>
    <p:sldId id="380" r:id="rId5"/>
    <p:sldId id="381" r:id="rId6"/>
    <p:sldId id="384" r:id="rId7"/>
    <p:sldId id="385" r:id="rId8"/>
    <p:sldId id="386" r:id="rId9"/>
    <p:sldId id="387" r:id="rId10"/>
    <p:sldId id="388" r:id="rId11"/>
    <p:sldId id="383" r:id="rId12"/>
  </p:sldIdLst>
  <p:sldSz cx="9144000" cy="6858000" type="screen4x3"/>
  <p:notesSz cx="6934200" cy="9220200"/>
  <p:custDataLst>
    <p:tags r:id="rId1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FF99"/>
    <a:srgbClr val="009900"/>
    <a:srgbClr val="FF0000"/>
    <a:srgbClr val="800080"/>
    <a:srgbClr val="FF00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14" autoAdjust="0"/>
    <p:restoredTop sz="84499" autoAdjust="0"/>
  </p:normalViewPr>
  <p:slideViewPr>
    <p:cSldViewPr>
      <p:cViewPr varScale="1">
        <p:scale>
          <a:sx n="115" d="100"/>
          <a:sy n="115" d="100"/>
        </p:scale>
        <p:origin x="-96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2304"/>
    </p:cViewPr>
  </p:sorterViewPr>
  <p:notesViewPr>
    <p:cSldViewPr>
      <p:cViewPr varScale="1">
        <p:scale>
          <a:sx n="86" d="100"/>
          <a:sy n="86" d="100"/>
        </p:scale>
        <p:origin x="-1908" y="-84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tags" Target="tags/tag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 dirty="0"/>
            </a:lvl1pPr>
          </a:lstStyle>
          <a:p>
            <a:pPr>
              <a:defRPr/>
            </a:pPr>
            <a:r>
              <a:rPr lang="en-US" dirty="0"/>
              <a:t>CSE </a:t>
            </a:r>
            <a:r>
              <a:rPr lang="en-US" dirty="0" smtClean="0"/>
              <a:t>331 15wi</a:t>
            </a:r>
            <a:endParaRPr lang="en-US" dirty="0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r>
              <a:rPr lang="en-US" dirty="0"/>
              <a:t>7</a:t>
            </a:r>
            <a:r>
              <a:rPr lang="en-US" dirty="0" smtClean="0"/>
              <a:t>-</a:t>
            </a:r>
            <a:fld id="{4490ECC9-DBDA-4236-ABEF-47C2FD79DC3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5996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80" y="1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58" y="4379901"/>
            <a:ext cx="5086284" cy="41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0C86982-0651-4A87-8CCD-A426161CC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5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C86982-0651-4A87-8CCD-A426161CC69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2110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C86982-0651-4A87-8CCD-A426161CC69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608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762000" y="57912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800080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1F6C098-13F0-41FA-8110-EA5113992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01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3ACDB-C1BA-4139-A3B5-ECE71C1D9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2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5BC84-1DEC-4E9D-8DD0-2C203C730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16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ACF16-E0F0-4B7F-BDAB-0ED6A37A3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20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C4CED-1F2F-4C0D-A4F7-58F3EB91B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48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EBA81-96FB-474D-A3C6-C60125E85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5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9CD30-6C9D-46DE-B266-6B0D81F43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9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E8722-9256-42EB-B779-63A99D304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7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983B7-E459-4701-B580-D0BD95C5F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40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E64B7-D971-4815-8FF7-96068F85D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31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15EA6-3B7E-4A7B-BCDE-0EB3FFF82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3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fld id="{12A14B3B-27EA-4853-B4FC-2EDFCA059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CSE 331</a:t>
            </a:r>
            <a:br>
              <a:rPr lang="en-US" dirty="0" smtClean="0"/>
            </a:br>
            <a:r>
              <a:rPr lang="en-US" dirty="0" smtClean="0"/>
              <a:t>Software Design &amp; Implementation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7700" y="3886200"/>
            <a:ext cx="7848600" cy="1752600"/>
          </a:xfrm>
        </p:spPr>
        <p:txBody>
          <a:bodyPr/>
          <a:lstStyle/>
          <a:p>
            <a:r>
              <a:rPr lang="en-US" dirty="0" smtClean="0"/>
              <a:t>Hal Perkins</a:t>
            </a:r>
          </a:p>
          <a:p>
            <a:r>
              <a:rPr lang="en-US" dirty="0" smtClean="0"/>
              <a:t>Winter 2015</a:t>
            </a:r>
          </a:p>
          <a:p>
            <a:r>
              <a:rPr lang="en-US" dirty="0" smtClean="0"/>
              <a:t>Abstraction </a:t>
            </a:r>
            <a:r>
              <a:rPr lang="en-US" dirty="0" smtClean="0"/>
              <a:t>Functions</a:t>
            </a:r>
          </a:p>
          <a:p>
            <a:r>
              <a:rPr lang="en-US" sz="1800" dirty="0"/>
              <a:t>(Based on slides by Mike Ernst, Dan Grossman, David </a:t>
            </a:r>
            <a:r>
              <a:rPr lang="en-US" sz="1800" dirty="0" err="1"/>
              <a:t>Notkin</a:t>
            </a:r>
            <a:r>
              <a:rPr lang="en-US" sz="1800" dirty="0"/>
              <a:t>, Hal Perkins</a:t>
            </a:r>
            <a:r>
              <a:rPr lang="en-US" sz="1800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891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Writing an abstraction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>
                <a:solidFill>
                  <a:schemeClr val="accent6"/>
                </a:solidFill>
              </a:rPr>
              <a:t>Domain</a:t>
            </a:r>
            <a:r>
              <a:rPr lang="en-US" sz="2000" dirty="0" smtClean="0"/>
              <a:t>:  all representations that satisfy the rep invariant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accent6"/>
                </a:solidFill>
              </a:rPr>
              <a:t>Range:</a:t>
            </a:r>
            <a:r>
              <a:rPr lang="en-US" sz="2000" dirty="0" smtClean="0"/>
              <a:t>  can be tricky to denote</a:t>
            </a:r>
          </a:p>
          <a:p>
            <a:pPr marL="457200" lvl="1" indent="0">
              <a:buNone/>
            </a:pPr>
            <a:r>
              <a:rPr lang="en-US" sz="2000" dirty="0" smtClean="0"/>
              <a:t>For mathematical entities like sets:  easy</a:t>
            </a:r>
          </a:p>
          <a:p>
            <a:pPr marL="457200" lvl="1" indent="0">
              <a:buNone/>
            </a:pPr>
            <a:r>
              <a:rPr lang="en-US" sz="2000" dirty="0" smtClean="0"/>
              <a:t>For more complex abstractions: give names to specification </a:t>
            </a:r>
          </a:p>
          <a:p>
            <a:pPr lvl="1"/>
            <a:r>
              <a:rPr lang="en-US" sz="2000" dirty="0" smtClean="0"/>
              <a:t>AF defines the value of each “specification field”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Overview section of the specification should provide a notation of writing abstract values</a:t>
            </a:r>
          </a:p>
          <a:p>
            <a:pPr lvl="1"/>
            <a:r>
              <a:rPr lang="en-US" sz="2000" dirty="0" smtClean="0"/>
              <a:t>Could implement a method for printing in this notation</a:t>
            </a:r>
          </a:p>
          <a:p>
            <a:pPr lvl="2"/>
            <a:r>
              <a:rPr lang="en-US" sz="2000" dirty="0" smtClean="0"/>
              <a:t>Useful for debugging</a:t>
            </a:r>
          </a:p>
          <a:p>
            <a:pPr lvl="2"/>
            <a:r>
              <a:rPr lang="en-US" sz="2000" dirty="0" smtClean="0"/>
              <a:t>Often a good choice for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toString</a:t>
            </a: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5789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</a:t>
            </a:r>
            <a:r>
              <a:rPr lang="en-US" smtClean="0"/>
              <a:t>Abstraction: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105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</a:rPr>
              <a:t>Rep invariant</a:t>
            </a:r>
          </a:p>
          <a:p>
            <a:pPr lvl="1"/>
            <a:r>
              <a:rPr lang="en-US" sz="2000" dirty="0" smtClean="0"/>
              <a:t>Which concrete values represent abstract values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</a:rPr>
              <a:t>Abstraction function</a:t>
            </a:r>
          </a:p>
          <a:p>
            <a:pPr lvl="1"/>
            <a:r>
              <a:rPr lang="en-US" sz="2000" dirty="0" smtClean="0"/>
              <a:t>For each concrete value, which abstract value it represents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Together, they modularize the implementation</a:t>
            </a:r>
          </a:p>
          <a:p>
            <a:pPr lvl="1"/>
            <a:r>
              <a:rPr lang="en-US" sz="2000" dirty="0" smtClean="0"/>
              <a:t>Neither one is part of the ADT’s specification</a:t>
            </a:r>
          </a:p>
          <a:p>
            <a:pPr lvl="1"/>
            <a:r>
              <a:rPr lang="en-US" sz="2000" dirty="0" smtClean="0"/>
              <a:t>Both are needed to reason an implementation satisfies the specification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In practice, representation invariants are documented more often and more carefully than abstraction functions</a:t>
            </a:r>
          </a:p>
          <a:p>
            <a:pPr lvl="1"/>
            <a:r>
              <a:rPr lang="en-US" sz="2000" dirty="0" smtClean="0"/>
              <a:t>A more widely understood and appreciated concept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57712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924800" cy="1143000"/>
          </a:xfrm>
        </p:spPr>
        <p:txBody>
          <a:bodyPr/>
          <a:lstStyle/>
          <a:p>
            <a:r>
              <a:rPr lang="en-US" dirty="0" smtClean="0"/>
              <a:t>Connecting implementations to specs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05800" cy="5334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b="1" i="1" dirty="0" smtClean="0">
                <a:solidFill>
                  <a:schemeClr val="accent6"/>
                </a:solidFill>
              </a:rPr>
              <a:t>Representation </a:t>
            </a:r>
            <a:r>
              <a:rPr lang="en-US" sz="2000" b="1" i="1" dirty="0">
                <a:solidFill>
                  <a:schemeClr val="accent6"/>
                </a:solidFill>
              </a:rPr>
              <a:t>Invariant</a:t>
            </a:r>
            <a:r>
              <a:rPr lang="en-US" sz="2000" dirty="0"/>
              <a:t>: maps </a:t>
            </a:r>
            <a:r>
              <a:rPr lang="en-US" sz="2000" dirty="0" smtClean="0"/>
              <a:t>Object </a:t>
            </a:r>
            <a:r>
              <a:rPr lang="en-US" sz="2000" dirty="0"/>
              <a:t>→ </a:t>
            </a:r>
            <a:r>
              <a:rPr lang="en-US" sz="2000" dirty="0" err="1"/>
              <a:t>boolean</a:t>
            </a:r>
            <a:endParaRPr lang="en-US" sz="2000" dirty="0"/>
          </a:p>
          <a:p>
            <a:pPr lvl="1"/>
            <a:r>
              <a:rPr lang="en-US" sz="2000" dirty="0"/>
              <a:t>Indicates </a:t>
            </a:r>
            <a:r>
              <a:rPr lang="en-US" sz="2000" dirty="0" smtClean="0"/>
              <a:t>if an instance </a:t>
            </a:r>
            <a:r>
              <a:rPr lang="en-US" sz="2000" dirty="0"/>
              <a:t>is </a:t>
            </a:r>
            <a:r>
              <a:rPr lang="en-US" sz="2000" i="1" dirty="0">
                <a:solidFill>
                  <a:schemeClr val="accent6"/>
                </a:solidFill>
              </a:rPr>
              <a:t>well-formed</a:t>
            </a:r>
            <a:r>
              <a:rPr lang="en-US" sz="2000" dirty="0"/>
              <a:t> </a:t>
            </a:r>
            <a:r>
              <a:rPr lang="en-US" sz="2000" i="1" dirty="0"/>
              <a:t> </a:t>
            </a:r>
          </a:p>
          <a:p>
            <a:pPr lvl="1"/>
            <a:r>
              <a:rPr lang="en-US" sz="2000" dirty="0"/>
              <a:t>Defines </a:t>
            </a:r>
            <a:r>
              <a:rPr lang="en-US" sz="2000" dirty="0" smtClean="0"/>
              <a:t>the set </a:t>
            </a:r>
            <a:r>
              <a:rPr lang="en-US" sz="2000" dirty="0"/>
              <a:t>of valid </a:t>
            </a:r>
            <a:r>
              <a:rPr lang="en-US" sz="2000" dirty="0" smtClean="0"/>
              <a:t>concrete values</a:t>
            </a:r>
          </a:p>
          <a:p>
            <a:pPr lvl="1"/>
            <a:r>
              <a:rPr lang="en-US" sz="2000" dirty="0" smtClean="0"/>
              <a:t>Only values in the valid set </a:t>
            </a:r>
            <a:r>
              <a:rPr lang="en-US" sz="2000" dirty="0"/>
              <a:t>make sense as implementations of an abstract </a:t>
            </a:r>
            <a:r>
              <a:rPr lang="en-US" sz="2000" dirty="0" smtClean="0"/>
              <a:t>value</a:t>
            </a:r>
          </a:p>
          <a:p>
            <a:pPr lvl="1"/>
            <a:r>
              <a:rPr lang="en-US" sz="2000" b="1" dirty="0" smtClean="0"/>
              <a:t>For </a:t>
            </a:r>
            <a:r>
              <a:rPr lang="en-US" sz="2000" b="1" dirty="0" err="1" smtClean="0"/>
              <a:t>implementors</a:t>
            </a:r>
            <a:r>
              <a:rPr lang="en-US" sz="2000" b="1" dirty="0" smtClean="0"/>
              <a:t>/debuggers/maintainers of the abstraction: no object should </a:t>
            </a:r>
            <a:r>
              <a:rPr lang="en-US" sz="2000" b="1" i="1" dirty="0" smtClean="0"/>
              <a:t>ever</a:t>
            </a:r>
            <a:r>
              <a:rPr lang="en-US" sz="2000" b="1" dirty="0" smtClean="0"/>
              <a:t> violate the rep invariant </a:t>
            </a:r>
          </a:p>
          <a:p>
            <a:pPr lvl="2"/>
            <a:r>
              <a:rPr lang="en-US" sz="2000" dirty="0" smtClean="0"/>
              <a:t>Such an object has no useful meaning</a:t>
            </a:r>
            <a:endParaRPr lang="en-US" sz="2000" dirty="0"/>
          </a:p>
          <a:p>
            <a:pPr marL="0" indent="0">
              <a:buNone/>
            </a:pPr>
            <a:endParaRPr lang="en-US" sz="1000" i="1" dirty="0" smtClean="0">
              <a:solidFill>
                <a:schemeClr val="accent6"/>
              </a:solidFill>
            </a:endParaRPr>
          </a:p>
          <a:p>
            <a:pPr marL="0" indent="0">
              <a:buNone/>
            </a:pPr>
            <a:r>
              <a:rPr lang="en-US" sz="2000" b="1" i="1" dirty="0" smtClean="0">
                <a:solidFill>
                  <a:schemeClr val="accent6"/>
                </a:solidFill>
              </a:rPr>
              <a:t>Abstraction Function</a:t>
            </a:r>
            <a:r>
              <a:rPr lang="en-US" sz="2000" dirty="0" smtClean="0"/>
              <a:t>: maps Object → abstract value</a:t>
            </a:r>
          </a:p>
          <a:p>
            <a:pPr lvl="1"/>
            <a:r>
              <a:rPr lang="en-US" sz="2000" dirty="0" smtClean="0"/>
              <a:t>What the data structure </a:t>
            </a:r>
            <a:r>
              <a:rPr lang="en-US" sz="2000" i="1" dirty="0" smtClean="0">
                <a:solidFill>
                  <a:schemeClr val="accent6"/>
                </a:solidFill>
              </a:rPr>
              <a:t>means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as an abstract value</a:t>
            </a:r>
          </a:p>
          <a:p>
            <a:pPr marL="800100" lvl="1" indent="-342900"/>
            <a:r>
              <a:rPr lang="en-US" sz="2000" dirty="0" smtClean="0"/>
              <a:t>How the data structure is to be interpreted</a:t>
            </a:r>
          </a:p>
          <a:p>
            <a:pPr marL="800100" lvl="1" indent="-342900"/>
            <a:r>
              <a:rPr lang="en-US" sz="2000" dirty="0" smtClean="0"/>
              <a:t>Only defined on objects meeting the rep invariant</a:t>
            </a:r>
          </a:p>
          <a:p>
            <a:pPr marL="800100" lvl="1" indent="-342900"/>
            <a:r>
              <a:rPr lang="en-US" sz="2000" b="1" dirty="0"/>
              <a:t>For </a:t>
            </a:r>
            <a:r>
              <a:rPr lang="en-US" sz="2000" b="1" dirty="0" err="1"/>
              <a:t>implementors</a:t>
            </a:r>
            <a:r>
              <a:rPr lang="en-US" sz="2000" b="1" dirty="0"/>
              <a:t>/debuggers/maintainers of the abstraction</a:t>
            </a:r>
            <a:r>
              <a:rPr lang="en-US" sz="2000" b="1" dirty="0" smtClean="0"/>
              <a:t>: </a:t>
            </a:r>
            <a:r>
              <a:rPr lang="en-US" sz="2000" dirty="0" smtClean="0"/>
              <a:t>Each procedure should meet its spec (abstract values) by “doing the right thing” with the concrete representation</a:t>
            </a:r>
          </a:p>
          <a:p>
            <a:pPr marL="800100" lvl="1" indent="-342900"/>
            <a:endParaRPr lang="en-US" sz="2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1948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9248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R</a:t>
            </a:r>
            <a:r>
              <a:rPr lang="en-US" dirty="0" smtClean="0"/>
              <a:t>ep inv. constrains structure, not meaning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7772400" cy="4495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/>
              <a:t>An implementation of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insert</a:t>
            </a:r>
            <a:r>
              <a:rPr lang="en-US" sz="2000" dirty="0" smtClean="0"/>
              <a:t> that preserves the rep invariant: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sz="2000" b="1" dirty="0" smtClean="0">
                <a:solidFill>
                  <a:srgbClr val="063DE8"/>
                </a:solidFill>
                <a:latin typeface="Courier New" pitchFamily="49" charset="0"/>
                <a:cs typeface="Courier New" pitchFamily="49" charset="0"/>
              </a:rPr>
              <a:t>insert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(Character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{ </a:t>
            </a:r>
            <a:endParaRPr lang="en-US" sz="2000" b="1" dirty="0" smtClean="0">
              <a:solidFill>
                <a:schemeClr val="hlink"/>
              </a:solidFill>
              <a:latin typeface="Courier New" pitchFamily="49" charset="0"/>
              <a:cs typeface="Courier New" pitchFamily="49" charset="0"/>
            </a:endParaRPr>
          </a:p>
          <a:p>
            <a:pPr lvl="1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chemeClr val="hlin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Character </a:t>
            </a:r>
            <a:r>
              <a:rPr lang="en-US" sz="20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cc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new Character(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encrypt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(c));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if (!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elts.contains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(cc))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elts.addElement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(cc);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63DE8"/>
                </a:solidFill>
                <a:latin typeface="Courier New" pitchFamily="49" charset="0"/>
                <a:cs typeface="Courier New" pitchFamily="49" charset="0"/>
              </a:rPr>
              <a:t>member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(Character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{ </a:t>
            </a:r>
            <a:endParaRPr lang="en-US" sz="2000" b="1" dirty="0" smtClean="0">
              <a:solidFill>
                <a:schemeClr val="hlink"/>
              </a:solidFill>
              <a:latin typeface="Courier New" pitchFamily="49" charset="0"/>
              <a:cs typeface="Courier New" pitchFamily="49" charset="0"/>
            </a:endParaRPr>
          </a:p>
          <a:p>
            <a:pPr lvl="1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elts.contains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(c);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u="sng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dirty="0" smtClean="0"/>
              <a:t>Program is still wrong</a:t>
            </a:r>
            <a:endParaRPr lang="en-US" sz="2000" b="0" dirty="0" smtClean="0"/>
          </a:p>
          <a:p>
            <a:pPr lvl="1"/>
            <a:r>
              <a:rPr lang="en-US" sz="2000" dirty="0" smtClean="0"/>
              <a:t>Clients observe incorrect behavior</a:t>
            </a:r>
          </a:p>
          <a:p>
            <a:pPr lvl="1"/>
            <a:r>
              <a:rPr lang="en-US" sz="2000" dirty="0" smtClean="0"/>
              <a:t>What client code exposes the error?</a:t>
            </a:r>
          </a:p>
          <a:p>
            <a:pPr lvl="1"/>
            <a:r>
              <a:rPr lang="en-US" sz="2000" dirty="0" smtClean="0"/>
              <a:t>Where is the error?</a:t>
            </a:r>
          </a:p>
          <a:p>
            <a:pPr lvl="1"/>
            <a:r>
              <a:rPr lang="en-US" sz="2000" dirty="0" smtClean="0"/>
              <a:t>We must consider the </a:t>
            </a:r>
            <a:r>
              <a:rPr lang="en-US" sz="2000" i="1" dirty="0" smtClean="0">
                <a:solidFill>
                  <a:schemeClr val="accent2"/>
                </a:solidFill>
              </a:rPr>
              <a:t>meaning </a:t>
            </a:r>
          </a:p>
          <a:p>
            <a:pPr lvl="1"/>
            <a:r>
              <a:rPr lang="en-US" sz="2000" dirty="0" smtClean="0"/>
              <a:t>The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i="1" dirty="0" smtClean="0">
                <a:solidFill>
                  <a:schemeClr val="accent2"/>
                </a:solidFill>
              </a:rPr>
              <a:t>abstraction function</a:t>
            </a:r>
            <a:r>
              <a:rPr lang="en-US" sz="2000" dirty="0" smtClean="0">
                <a:solidFill>
                  <a:schemeClr val="accent2"/>
                </a:solidFill>
              </a:rPr>
              <a:t> </a:t>
            </a:r>
            <a:r>
              <a:rPr lang="en-US" sz="2000" dirty="0" smtClean="0"/>
              <a:t>helps us</a:t>
            </a:r>
          </a:p>
          <a:p>
            <a:pPr lvl="1">
              <a:buNone/>
            </a:pPr>
            <a:endParaRPr lang="en-US" sz="2000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800600" y="2819400"/>
            <a:ext cx="4191000" cy="1323439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US" sz="2000" b="1" u="none" dirty="0" err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CharSet</a:t>
            </a:r>
            <a:r>
              <a:rPr lang="en-US" sz="2000" b="1" u="none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u="none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s</a:t>
            </a:r>
            <a:r>
              <a:rPr lang="en-US" sz="2000" b="1" u="none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2000" b="1" u="none" dirty="0" err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CharSet</a:t>
            </a:r>
            <a:r>
              <a:rPr lang="en-US" sz="2000" b="1" u="none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en-US" sz="2000" b="1" u="none" dirty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u="none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s.insert</a:t>
            </a:r>
            <a:r>
              <a:rPr lang="en-US" sz="2000" b="1" u="none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('a');</a:t>
            </a:r>
            <a:endParaRPr lang="en-US" sz="2000" b="1" u="none" dirty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u="none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2000" b="1" u="none" dirty="0" err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s.member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('a'))</a:t>
            </a:r>
            <a:endParaRPr lang="en-US" sz="2000" b="1" u="none" dirty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u="none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u="none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…</a:t>
            </a:r>
            <a:endParaRPr lang="en-US" sz="2000" b="1" u="none" dirty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3650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Abstraction function:  </a:t>
            </a:r>
            <a:r>
              <a:rPr lang="en-US" dirty="0" err="1" smtClean="0"/>
              <a:t>rep</a:t>
            </a:r>
            <a:r>
              <a:rPr lang="en-US" dirty="0" err="1" smtClean="0">
                <a:cs typeface="Times New Roman" pitchFamily="18" charset="0"/>
              </a:rPr>
              <a:t>→abstract</a:t>
            </a:r>
            <a:r>
              <a:rPr lang="en-US" dirty="0" smtClean="0">
                <a:cs typeface="Times New Roman" pitchFamily="18" charset="0"/>
              </a:rPr>
              <a:t>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/>
              <a:t>The</a:t>
            </a:r>
            <a:r>
              <a:rPr lang="en-US" sz="2000" i="1" dirty="0" smtClean="0"/>
              <a:t> </a:t>
            </a:r>
            <a:r>
              <a:rPr lang="en-US" sz="2000" dirty="0" smtClean="0">
                <a:solidFill>
                  <a:schemeClr val="accent6"/>
                </a:solidFill>
              </a:rPr>
              <a:t>abstraction function </a:t>
            </a:r>
            <a:r>
              <a:rPr lang="en-US" sz="2000" dirty="0" smtClean="0"/>
              <a:t>maps the concrete representation to the abstract value it represents</a:t>
            </a:r>
          </a:p>
          <a:p>
            <a:pPr>
              <a:buNone/>
            </a:pPr>
            <a:r>
              <a:rPr lang="en-US" sz="2000" dirty="0" smtClean="0"/>
              <a:t>AF:  Object </a:t>
            </a:r>
            <a:r>
              <a:rPr lang="en-US" sz="2000" dirty="0" smtClean="0">
                <a:cs typeface="Times New Roman" pitchFamily="18" charset="0"/>
              </a:rPr>
              <a:t>→ abstract value</a:t>
            </a:r>
          </a:p>
          <a:p>
            <a:pPr>
              <a:buNone/>
            </a:pPr>
            <a:r>
              <a:rPr lang="en-US" sz="2000" dirty="0" smtClean="0"/>
              <a:t>AF(</a:t>
            </a:r>
            <a:r>
              <a:rPr lang="en-US" sz="2000" dirty="0" err="1" smtClean="0"/>
              <a:t>CharSet</a:t>
            </a:r>
            <a:r>
              <a:rPr lang="en-US" sz="2000" dirty="0" smtClean="0"/>
              <a:t> this) = { c | c is contained in </a:t>
            </a:r>
            <a:r>
              <a:rPr lang="en-US" sz="2000" dirty="0" err="1" smtClean="0"/>
              <a:t>this.elts</a:t>
            </a:r>
            <a:r>
              <a:rPr lang="en-US" sz="2000" dirty="0" smtClean="0"/>
              <a:t> }</a:t>
            </a:r>
          </a:p>
          <a:p>
            <a:pPr lvl="1">
              <a:buNone/>
            </a:pPr>
            <a:r>
              <a:rPr lang="en-US" sz="2000" dirty="0" smtClean="0"/>
              <a:t>“set of Characters contained in </a:t>
            </a:r>
            <a:r>
              <a:rPr lang="en-US" sz="2000" dirty="0" err="1" smtClean="0"/>
              <a:t>this.elts</a:t>
            </a:r>
            <a:r>
              <a:rPr lang="en-US" sz="2000" dirty="0" smtClean="0"/>
              <a:t>”</a:t>
            </a:r>
          </a:p>
          <a:p>
            <a:pPr lvl="1">
              <a:buNone/>
            </a:pPr>
            <a:endParaRPr lang="en-US" sz="2000" dirty="0"/>
          </a:p>
          <a:p>
            <a:pPr marL="342900" lvl="1" indent="-342900">
              <a:buNone/>
            </a:pPr>
            <a:r>
              <a:rPr lang="en-US" sz="2000" dirty="0"/>
              <a:t>Not executable because abstract values are “just” conceptual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The abstraction function lets us reason about what [concrete] methods do in terms of the clients’ [abstract] view</a:t>
            </a:r>
            <a:endParaRPr lang="en-US" sz="2000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3369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>
            <a:normAutofit/>
          </a:bodyPr>
          <a:lstStyle/>
          <a:p>
            <a:r>
              <a:rPr lang="en-US" dirty="0"/>
              <a:t>Abstraction function and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insert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495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/>
              <a:t>Goal is to satisfy the specification of insert:</a:t>
            </a:r>
          </a:p>
          <a:p>
            <a:pPr lvl="1">
              <a:lnSpc>
                <a:spcPct val="110000"/>
              </a:lnSpc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modifies: this</a:t>
            </a:r>
          </a:p>
          <a:p>
            <a:pPr lvl="1">
              <a:lnSpc>
                <a:spcPct val="110000"/>
              </a:lnSpc>
              <a:spcBef>
                <a:spcPts val="300"/>
              </a:spcBef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effects: </a:t>
            </a:r>
            <a:r>
              <a:rPr lang="en-US" sz="2000" b="1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2000" b="1" baseline="-25000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post</a:t>
            </a:r>
            <a:r>
              <a:rPr lang="en-US" sz="2000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2000" b="1" baseline="-25000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</a:t>
            </a:r>
            <a:r>
              <a:rPr lang="en-US" sz="2000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U {c}</a:t>
            </a:r>
          </a:p>
          <a:p>
            <a:pPr lvl="1">
              <a:lnSpc>
                <a:spcPct val="110000"/>
              </a:lnSpc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lang="en-US" sz="2000" b="1" dirty="0" smtClean="0">
                <a:solidFill>
                  <a:srgbClr val="063DE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insert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(Character </a:t>
            </a:r>
            <a:r>
              <a:rPr lang="en-US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{…}</a:t>
            </a:r>
          </a:p>
          <a:p>
            <a:pPr>
              <a:lnSpc>
                <a:spcPct val="110000"/>
              </a:lnSpc>
              <a:buNone/>
            </a:pPr>
            <a:endParaRPr lang="en-US" sz="600" dirty="0" smtClean="0"/>
          </a:p>
          <a:p>
            <a:pPr>
              <a:lnSpc>
                <a:spcPct val="110000"/>
              </a:lnSpc>
              <a:buNone/>
            </a:pPr>
            <a:r>
              <a:rPr lang="en-US" sz="2000" dirty="0" smtClean="0"/>
              <a:t>The AF tells us what the rep means, which lets us place the blame</a:t>
            </a:r>
          </a:p>
          <a:p>
            <a:pPr lvl="1">
              <a:lnSpc>
                <a:spcPct val="110000"/>
              </a:lnSpc>
              <a:buNone/>
            </a:pPr>
            <a:r>
              <a:rPr lang="en-US" sz="2000" dirty="0" smtClean="0"/>
              <a:t>AF(</a:t>
            </a:r>
            <a:r>
              <a:rPr lang="en-US" sz="2000" dirty="0" err="1" smtClean="0"/>
              <a:t>CharSet</a:t>
            </a:r>
            <a:r>
              <a:rPr lang="en-US" sz="2000" dirty="0" smtClean="0"/>
              <a:t> this) = { c | c is contained in </a:t>
            </a:r>
            <a:r>
              <a:rPr lang="en-US" sz="2000" dirty="0" err="1" smtClean="0"/>
              <a:t>this.elts</a:t>
            </a:r>
            <a:r>
              <a:rPr lang="en-US" sz="2000" dirty="0" smtClean="0"/>
              <a:t> }</a:t>
            </a:r>
          </a:p>
          <a:p>
            <a:pPr>
              <a:buNone/>
            </a:pPr>
            <a:r>
              <a:rPr lang="en-US" sz="2000" dirty="0" smtClean="0"/>
              <a:t>Consider a call to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insert</a:t>
            </a:r>
            <a:r>
              <a:rPr lang="en-US" sz="2000" dirty="0" smtClean="0"/>
              <a:t>:</a:t>
            </a:r>
          </a:p>
          <a:p>
            <a:pPr>
              <a:buNone/>
            </a:pPr>
            <a:r>
              <a:rPr lang="en-US" sz="2000" dirty="0" smtClean="0"/>
              <a:t>	On </a:t>
            </a:r>
            <a:r>
              <a:rPr lang="en-US" sz="2000" i="1" dirty="0" smtClean="0"/>
              <a:t>entry</a:t>
            </a:r>
            <a:r>
              <a:rPr lang="en-US" sz="2000" dirty="0" smtClean="0"/>
              <a:t>, meaning is AF(</a:t>
            </a:r>
            <a:r>
              <a:rPr lang="en-US" sz="2000" dirty="0" err="1" smtClean="0"/>
              <a:t>this</a:t>
            </a:r>
            <a:r>
              <a:rPr lang="en-US" sz="2000" baseline="-25000" dirty="0" err="1" smtClean="0"/>
              <a:t>pre</a:t>
            </a:r>
            <a:r>
              <a:rPr lang="en-US" sz="2000" dirty="0" smtClean="0"/>
              <a:t>) = </a:t>
            </a:r>
            <a:r>
              <a:rPr lang="en-US" sz="2000" dirty="0" err="1" smtClean="0"/>
              <a:t>elts</a:t>
            </a:r>
            <a:r>
              <a:rPr lang="en-US" sz="2000" baseline="-25000" dirty="0" err="1" smtClean="0"/>
              <a:t>pre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	On </a:t>
            </a:r>
            <a:r>
              <a:rPr lang="en-US" sz="2000" i="1" dirty="0" smtClean="0"/>
              <a:t>exit</a:t>
            </a:r>
            <a:r>
              <a:rPr lang="en-US" sz="2000" dirty="0" smtClean="0"/>
              <a:t>, meaning is AF(</a:t>
            </a:r>
            <a:r>
              <a:rPr lang="en-US" sz="2000" dirty="0" err="1" smtClean="0"/>
              <a:t>this</a:t>
            </a:r>
            <a:r>
              <a:rPr lang="en-US" sz="2000" baseline="-25000" dirty="0" err="1" smtClean="0"/>
              <a:t>post</a:t>
            </a:r>
            <a:r>
              <a:rPr lang="en-US" sz="2000" dirty="0" smtClean="0"/>
              <a:t>) = AF(</a:t>
            </a:r>
            <a:r>
              <a:rPr lang="en-US" sz="2000" dirty="0" err="1" smtClean="0"/>
              <a:t>this</a:t>
            </a:r>
            <a:r>
              <a:rPr lang="en-US" sz="2000" baseline="-25000" dirty="0" err="1" smtClean="0"/>
              <a:t>pre</a:t>
            </a:r>
            <a:r>
              <a:rPr lang="en-US" sz="2000" dirty="0" smtClean="0"/>
              <a:t>) </a:t>
            </a:r>
            <a:r>
              <a:rPr lang="en-US" sz="2000" dirty="0" smtClean="0">
                <a:latin typeface="Arial" charset="0"/>
              </a:rPr>
              <a:t>U</a:t>
            </a:r>
            <a:r>
              <a:rPr lang="en-US" sz="2000" dirty="0" smtClean="0"/>
              <a:t> {encrypt('a')}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What if we used this abstraction function instead?</a:t>
            </a:r>
          </a:p>
          <a:p>
            <a:pPr lvl="1">
              <a:buNone/>
            </a:pPr>
            <a:r>
              <a:rPr lang="en-US" sz="2000" dirty="0" smtClean="0"/>
              <a:t>AF(this) = { c | encrypt(c) is contained in </a:t>
            </a:r>
            <a:r>
              <a:rPr lang="en-US" sz="2000" dirty="0" err="1" smtClean="0"/>
              <a:t>this.elts</a:t>
            </a:r>
            <a:r>
              <a:rPr lang="en-US" sz="2000" dirty="0" smtClean="0"/>
              <a:t> }</a:t>
            </a:r>
          </a:p>
          <a:p>
            <a:pPr lvl="1">
              <a:buNone/>
            </a:pPr>
            <a:r>
              <a:rPr lang="en-US" sz="2000" dirty="0" smtClean="0"/>
              <a:t>              = { decrypt(c) | c is contained in </a:t>
            </a:r>
            <a:r>
              <a:rPr lang="en-US" sz="2000" dirty="0" err="1" smtClean="0"/>
              <a:t>this.elts</a:t>
            </a:r>
            <a:r>
              <a:rPr lang="en-US" sz="2000" dirty="0" smtClean="0"/>
              <a:t> }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7745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abstraction function is a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Why do we map concrete to abstract and not vice versa?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 smtClean="0"/>
              <a:t>It’s not a function in the other direction</a:t>
            </a:r>
          </a:p>
          <a:p>
            <a:pPr lvl="1"/>
            <a:r>
              <a:rPr lang="en-US" sz="2000" dirty="0" smtClean="0"/>
              <a:t>Example: lists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a,b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]</a:t>
            </a:r>
            <a:r>
              <a:rPr lang="en-US" sz="2000" dirty="0" smtClean="0"/>
              <a:t> and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b,a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]</a:t>
            </a:r>
            <a:r>
              <a:rPr lang="en-US" sz="2000" dirty="0" smtClean="0"/>
              <a:t> might each represent the set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{a, b}</a:t>
            </a:r>
          </a:p>
          <a:p>
            <a:endParaRPr lang="en-US" sz="2000" dirty="0" smtClean="0"/>
          </a:p>
          <a:p>
            <a:r>
              <a:rPr lang="en-US" sz="2000" dirty="0" smtClean="0"/>
              <a:t>It’s not as useful in the other direction</a:t>
            </a:r>
          </a:p>
          <a:p>
            <a:pPr lvl="1"/>
            <a:r>
              <a:rPr lang="en-US" sz="2000" dirty="0" smtClean="0"/>
              <a:t>Purpose is to reason about whether our methods are manipulating concrete representations correctly in terms of the abstract specifications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51646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 AF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579470" y="453477"/>
            <a:ext cx="3430914" cy="650476"/>
          </a:xfrm>
          <a:solidFill>
            <a:srgbClr val="92D050">
              <a:alpha val="50000"/>
            </a:srgbClr>
          </a:solidFill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US" sz="1800" dirty="0"/>
              <a:t>Abstract stack with array and “top” index implementation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5359546"/>
              </p:ext>
            </p:extLst>
          </p:nvPr>
        </p:nvGraphicFramePr>
        <p:xfrm>
          <a:off x="419633" y="1759215"/>
          <a:ext cx="3241405" cy="336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339"/>
                <a:gridCol w="690022"/>
                <a:gridCol w="690022"/>
                <a:gridCol w="690022"/>
              </a:tblGrid>
              <a:tr h="33627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new()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82970" marR="82970" marT="41459" marB="4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L="82970" marR="82970" marT="41459" marB="4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L="82970" marR="82970" marT="41459" marB="4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L="82970" marR="82970" marT="41459" marB="41459"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6336180"/>
              </p:ext>
            </p:extLst>
          </p:nvPr>
        </p:nvGraphicFramePr>
        <p:xfrm>
          <a:off x="419633" y="3282673"/>
          <a:ext cx="3241405" cy="336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339"/>
                <a:gridCol w="690022"/>
                <a:gridCol w="690022"/>
                <a:gridCol w="690022"/>
              </a:tblGrid>
              <a:tr h="33627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push(17)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82970" marR="82970" marT="41459" marB="4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17</a:t>
                      </a:r>
                      <a:endParaRPr lang="en-US" sz="1600" dirty="0"/>
                    </a:p>
                  </a:txBody>
                  <a:tcPr marL="82970" marR="82970" marT="41459" marB="4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L="82970" marR="82970" marT="41459" marB="4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L="82970" marR="82970" marT="41459" marB="41459"/>
                </a:tc>
              </a:tr>
            </a:tbl>
          </a:graphicData>
        </a:graphic>
      </p:graphicFrame>
      <p:sp>
        <p:nvSpPr>
          <p:cNvPr id="12" name="Up Arrow 11"/>
          <p:cNvSpPr/>
          <p:nvPr/>
        </p:nvSpPr>
        <p:spPr>
          <a:xfrm>
            <a:off x="2019008" y="3618951"/>
            <a:ext cx="517343" cy="103403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lIns="82945" tIns="41473" rIns="82945" bIns="41473" rtlCol="0" anchor="ctr"/>
          <a:lstStyle/>
          <a:p>
            <a:pPr algn="ctr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Top=1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7917986"/>
              </p:ext>
            </p:extLst>
          </p:nvPr>
        </p:nvGraphicFramePr>
        <p:xfrm>
          <a:off x="419633" y="4884174"/>
          <a:ext cx="3241405" cy="336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339"/>
                <a:gridCol w="690022"/>
                <a:gridCol w="690022"/>
                <a:gridCol w="690022"/>
              </a:tblGrid>
              <a:tr h="33627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push(-9)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82970" marR="82970" marT="41459" marB="4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17</a:t>
                      </a:r>
                      <a:endParaRPr lang="en-US" sz="1600" dirty="0"/>
                    </a:p>
                  </a:txBody>
                  <a:tcPr marL="82970" marR="82970" marT="41459" marB="4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-9</a:t>
                      </a:r>
                      <a:endParaRPr lang="en-US" sz="1600" dirty="0"/>
                    </a:p>
                  </a:txBody>
                  <a:tcPr marL="82970" marR="82970" marT="41459" marB="4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L="82970" marR="82970" marT="41459" marB="41459"/>
                </a:tc>
              </a:tr>
            </a:tbl>
          </a:graphicData>
        </a:graphic>
      </p:graphicFrame>
      <p:sp>
        <p:nvSpPr>
          <p:cNvPr id="14" name="Up Arrow 13"/>
          <p:cNvSpPr/>
          <p:nvPr/>
        </p:nvSpPr>
        <p:spPr>
          <a:xfrm>
            <a:off x="2713492" y="5220453"/>
            <a:ext cx="517343" cy="103403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lIns="82945" tIns="41473" rIns="82945" bIns="41473" rtlCol="0" anchor="ctr"/>
          <a:lstStyle/>
          <a:p>
            <a:pPr algn="ctr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Top=2</a:t>
            </a:r>
          </a:p>
        </p:txBody>
      </p:sp>
      <p:grpSp>
        <p:nvGrpSpPr>
          <p:cNvPr id="36" name="Group 35"/>
          <p:cNvGrpSpPr/>
          <p:nvPr/>
        </p:nvGrpSpPr>
        <p:grpSpPr>
          <a:xfrm>
            <a:off x="1323452" y="2095493"/>
            <a:ext cx="2405266" cy="1034036"/>
            <a:chOff x="1458554" y="2310863"/>
            <a:chExt cx="2650803" cy="1140312"/>
          </a:xfrm>
        </p:grpSpPr>
        <p:sp>
          <p:nvSpPr>
            <p:cNvPr id="10" name="Up Arrow 9"/>
            <p:cNvSpPr/>
            <p:nvPr/>
          </p:nvSpPr>
          <p:spPr>
            <a:xfrm>
              <a:off x="1458554" y="2310863"/>
              <a:ext cx="570155" cy="1140312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Top=0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510192" y="2706056"/>
              <a:ext cx="1599165" cy="40729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>
                  <a:latin typeface="Consolas" pitchFamily="49" charset="0"/>
                  <a:cs typeface="Consolas" pitchFamily="49" charset="0"/>
                </a:rPr>
                <a:t>stack = &lt;&gt;</a:t>
              </a: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342252" y="3926650"/>
            <a:ext cx="1703535" cy="362820"/>
          </a:xfrm>
          <a:prstGeom prst="rect">
            <a:avLst/>
          </a:prstGeom>
          <a:noFill/>
        </p:spPr>
        <p:txBody>
          <a:bodyPr wrap="none" lIns="82945" tIns="41473" rIns="82945" bIns="41473" rtlCol="0">
            <a:spAutoFit/>
          </a:bodyPr>
          <a:lstStyle/>
          <a:p>
            <a:r>
              <a:rPr lang="en-US" sz="1800" b="1" dirty="0">
                <a:latin typeface="Consolas" pitchFamily="49" charset="0"/>
                <a:cs typeface="Consolas" pitchFamily="49" charset="0"/>
              </a:rPr>
              <a:t>stack = &lt;17&gt;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42252" y="5537906"/>
            <a:ext cx="2087528" cy="362820"/>
          </a:xfrm>
          <a:prstGeom prst="rect">
            <a:avLst/>
          </a:prstGeom>
          <a:noFill/>
        </p:spPr>
        <p:txBody>
          <a:bodyPr wrap="none" lIns="82945" tIns="41473" rIns="82945" bIns="41473" rtlCol="0">
            <a:spAutoFit/>
          </a:bodyPr>
          <a:lstStyle/>
          <a:p>
            <a:r>
              <a:rPr lang="en-US" sz="1800" b="1" dirty="0">
                <a:latin typeface="Consolas" pitchFamily="49" charset="0"/>
                <a:cs typeface="Consolas" pitchFamily="49" charset="0"/>
              </a:rPr>
              <a:t>stack = &lt;17,-9&gt;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2296833"/>
              </p:ext>
            </p:extLst>
          </p:nvPr>
        </p:nvGraphicFramePr>
        <p:xfrm>
          <a:off x="4743983" y="1759215"/>
          <a:ext cx="3241405" cy="336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339"/>
                <a:gridCol w="690022"/>
                <a:gridCol w="690022"/>
                <a:gridCol w="690022"/>
              </a:tblGrid>
              <a:tr h="33627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pop()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82970" marR="82970" marT="41459" marB="4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17</a:t>
                      </a:r>
                      <a:endParaRPr lang="en-US" sz="1600" dirty="0"/>
                    </a:p>
                  </a:txBody>
                  <a:tcPr marL="82970" marR="82970" marT="41459" marB="4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-9</a:t>
                      </a:r>
                      <a:endParaRPr lang="en-US" sz="1600" dirty="0"/>
                    </a:p>
                  </a:txBody>
                  <a:tcPr marL="82970" marR="82970" marT="41459" marB="414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L="82970" marR="82970" marT="41459" marB="41459"/>
                </a:tc>
              </a:tr>
            </a:tbl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4727704" y="2403191"/>
            <a:ext cx="1703535" cy="362820"/>
          </a:xfrm>
          <a:prstGeom prst="rect">
            <a:avLst/>
          </a:prstGeom>
          <a:noFill/>
        </p:spPr>
        <p:txBody>
          <a:bodyPr wrap="none" lIns="82945" tIns="41473" rIns="82945" bIns="41473" rtlCol="0">
            <a:spAutoFit/>
          </a:bodyPr>
          <a:lstStyle/>
          <a:p>
            <a:r>
              <a:rPr lang="en-US" sz="1800" b="1" dirty="0">
                <a:latin typeface="Consolas" pitchFamily="49" charset="0"/>
                <a:cs typeface="Consolas" pitchFamily="49" charset="0"/>
              </a:rPr>
              <a:t>stack = &lt;17&gt;</a:t>
            </a:r>
          </a:p>
        </p:txBody>
      </p:sp>
      <p:sp>
        <p:nvSpPr>
          <p:cNvPr id="26" name="Up Arrow 25"/>
          <p:cNvSpPr/>
          <p:nvPr/>
        </p:nvSpPr>
        <p:spPr>
          <a:xfrm>
            <a:off x="6344772" y="2098736"/>
            <a:ext cx="517343" cy="103403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lIns="82945" tIns="41473" rIns="82945" bIns="41473" rtlCol="0" anchor="ctr"/>
          <a:lstStyle/>
          <a:p>
            <a:pPr algn="ctr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Top=1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056297" y="3276600"/>
            <a:ext cx="3611642" cy="3161522"/>
          </a:xfrm>
          <a:prstGeom prst="rect">
            <a:avLst/>
          </a:prstGeom>
          <a:solidFill>
            <a:schemeClr val="accent2">
              <a:lumMod val="40000"/>
              <a:lumOff val="60000"/>
              <a:alpha val="50000"/>
            </a:schemeClr>
          </a:solidFill>
        </p:spPr>
        <p:txBody>
          <a:bodyPr wrap="square" lIns="82945" tIns="41473" rIns="82945" bIns="41473">
            <a:spAutoFit/>
          </a:bodyPr>
          <a:lstStyle/>
          <a:p>
            <a:pPr algn="ctr"/>
            <a:r>
              <a:rPr lang="en-US" sz="2000" dirty="0">
                <a:latin typeface="+mn-lt"/>
              </a:rPr>
              <a:t>Abstract states are the same</a:t>
            </a:r>
            <a:br>
              <a:rPr lang="en-US" sz="2000" dirty="0">
                <a:latin typeface="+mn-lt"/>
              </a:rPr>
            </a:br>
            <a:r>
              <a:rPr lang="en-US" sz="2000" b="1" dirty="0">
                <a:latin typeface="Consolas" pitchFamily="49" charset="0"/>
                <a:cs typeface="Consolas" pitchFamily="49" charset="0"/>
              </a:rPr>
              <a:t>stack = &lt;17&gt; = &lt;17&gt;</a:t>
            </a:r>
            <a:br>
              <a:rPr lang="en-US" sz="2000" b="1" dirty="0">
                <a:latin typeface="Consolas" pitchFamily="49" charset="0"/>
                <a:cs typeface="Consolas" pitchFamily="49" charset="0"/>
              </a:rPr>
            </a:br>
            <a:r>
              <a:rPr lang="en-US" sz="2000" dirty="0">
                <a:latin typeface="+mn-lt"/>
              </a:rPr>
              <a:t/>
            </a:r>
            <a:br>
              <a:rPr lang="en-US" sz="2000" dirty="0">
                <a:latin typeface="+mn-lt"/>
              </a:rPr>
            </a:br>
            <a:r>
              <a:rPr lang="en-US" sz="2000" dirty="0">
                <a:latin typeface="+mn-lt"/>
              </a:rPr>
              <a:t>Concrete states are different</a:t>
            </a:r>
            <a:br>
              <a:rPr lang="en-US" sz="2000" dirty="0">
                <a:latin typeface="+mn-lt"/>
              </a:rPr>
            </a:b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&lt;[17,0,0], top=1&gt;</a:t>
            </a:r>
            <a:br>
              <a:rPr lang="en-US" sz="2000" b="1" dirty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>
                <a:latin typeface="Courier New" pitchFamily="49" charset="0"/>
                <a:cs typeface="Courier New" pitchFamily="49" charset="0"/>
              </a:rPr>
              <a:t>≠</a:t>
            </a:r>
            <a:br>
              <a:rPr lang="en-US" sz="2000" b="1" dirty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&lt;[17,-9,0], top=1&gt;</a:t>
            </a:r>
            <a:br>
              <a:rPr lang="en-US" sz="2000" b="1" dirty="0">
                <a:latin typeface="Courier New" pitchFamily="49" charset="0"/>
                <a:cs typeface="Courier New" pitchFamily="49" charset="0"/>
              </a:rPr>
            </a:b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en-US" sz="2000" dirty="0">
                <a:latin typeface="+mn-lt"/>
              </a:rPr>
              <a:t>AF is a function</a:t>
            </a:r>
            <a:br>
              <a:rPr lang="en-US" sz="2000" dirty="0">
                <a:latin typeface="+mn-lt"/>
              </a:rPr>
            </a:br>
            <a:r>
              <a:rPr lang="en-US" sz="2000" dirty="0" smtClean="0">
                <a:latin typeface="+mn-lt"/>
              </a:rPr>
              <a:t>Inverse of AF </a:t>
            </a:r>
            <a:r>
              <a:rPr lang="en-US" sz="2000" dirty="0">
                <a:latin typeface="+mn-lt"/>
              </a:rPr>
              <a:t>is not a function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 flipV="1">
            <a:off x="3661038" y="2887494"/>
            <a:ext cx="1746662" cy="946239"/>
          </a:xfrm>
          <a:prstGeom prst="straightConnector1">
            <a:avLst/>
          </a:prstGeom>
          <a:ln w="57150">
            <a:solidFill>
              <a:schemeClr val="accent6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FEBA81-96FB-474D-A3C6-C60125E85AA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832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P spid="16" grpId="0"/>
      <p:bldP spid="17" grpId="0"/>
      <p:bldP spid="25" grpId="0"/>
      <p:bldP spid="26" grpId="0" animBg="1"/>
      <p:bldP spid="3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Benevolent side 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51054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2000" dirty="0" smtClean="0"/>
              <a:t>Different implementation of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member</a:t>
            </a:r>
            <a:r>
              <a:rPr lang="en-US" sz="2000" dirty="0" smtClean="0"/>
              <a:t>: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63DE8"/>
                </a:solidFill>
                <a:latin typeface="Courier New" pitchFamily="49" charset="0"/>
                <a:cs typeface="Courier New" pitchFamily="49" charset="0"/>
              </a:rPr>
              <a:t>member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(Character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c1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elts.indexOf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(c1);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if 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== -1)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return false;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// move-to-front optimization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Character </a:t>
            </a:r>
            <a:r>
              <a:rPr lang="en-US" sz="20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c2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elts.elementAt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elts.set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(0, c1);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elts.set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, c2);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return true;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sz="2000" dirty="0" smtClean="0"/>
              <a:t>Move-to-front speeds up repeated membership tests</a:t>
            </a:r>
          </a:p>
          <a:p>
            <a:pPr>
              <a:spcBef>
                <a:spcPct val="0"/>
              </a:spcBef>
            </a:pPr>
            <a:r>
              <a:rPr lang="en-US" sz="2000" dirty="0" smtClean="0"/>
              <a:t>Mutates rep, but does not change </a:t>
            </a:r>
            <a:r>
              <a:rPr lang="en-US" sz="2000" i="1" dirty="0" smtClean="0"/>
              <a:t>abstract</a:t>
            </a:r>
            <a:r>
              <a:rPr lang="en-US" sz="2000" dirty="0" smtClean="0"/>
              <a:t> value</a:t>
            </a:r>
          </a:p>
          <a:p>
            <a:pPr lvl="1"/>
            <a:r>
              <a:rPr lang="en-US" sz="2000" i="1" dirty="0" smtClean="0"/>
              <a:t>AF maps both reps to the same abstract value</a:t>
            </a:r>
          </a:p>
          <a:p>
            <a:pPr lvl="2"/>
            <a:r>
              <a:rPr lang="en-US" sz="2000" dirty="0" smtClean="0"/>
              <a:t>Precise reasoning/explanation for “clients can’t tell”</a:t>
            </a:r>
          </a:p>
          <a:p>
            <a:pPr>
              <a:buNone/>
            </a:pPr>
            <a:endParaRPr lang="en-US" sz="2000" dirty="0"/>
          </a:p>
        </p:txBody>
      </p:sp>
      <p:sp>
        <p:nvSpPr>
          <p:cNvPr id="4" name="Oval 1028"/>
          <p:cNvSpPr>
            <a:spLocks noChangeArrowheads="1"/>
          </p:cNvSpPr>
          <p:nvPr/>
        </p:nvSpPr>
        <p:spPr bwMode="auto">
          <a:xfrm>
            <a:off x="6324600" y="3886200"/>
            <a:ext cx="457200" cy="457200"/>
          </a:xfrm>
          <a:prstGeom prst="ellipse">
            <a:avLst/>
          </a:prstGeom>
          <a:solidFill>
            <a:srgbClr val="3366FF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sz="1600" u="none">
                <a:latin typeface="Times New Roman" pitchFamily="18" charset="0"/>
              </a:rPr>
              <a:t>r</a:t>
            </a:r>
          </a:p>
        </p:txBody>
      </p:sp>
      <p:sp>
        <p:nvSpPr>
          <p:cNvPr id="5" name="Oval 1029"/>
          <p:cNvSpPr>
            <a:spLocks noChangeArrowheads="1"/>
          </p:cNvSpPr>
          <p:nvPr/>
        </p:nvSpPr>
        <p:spPr bwMode="auto">
          <a:xfrm>
            <a:off x="7696200" y="3886200"/>
            <a:ext cx="457200" cy="457200"/>
          </a:xfrm>
          <a:prstGeom prst="ellipse">
            <a:avLst/>
          </a:prstGeom>
          <a:solidFill>
            <a:srgbClr val="3366FF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sz="1600" u="none">
                <a:latin typeface="Times New Roman" pitchFamily="18" charset="0"/>
              </a:rPr>
              <a:t>r’</a:t>
            </a:r>
          </a:p>
        </p:txBody>
      </p:sp>
      <p:sp>
        <p:nvSpPr>
          <p:cNvPr id="6" name="Oval 1030"/>
          <p:cNvSpPr>
            <a:spLocks noChangeArrowheads="1"/>
          </p:cNvSpPr>
          <p:nvPr/>
        </p:nvSpPr>
        <p:spPr bwMode="auto">
          <a:xfrm>
            <a:off x="7010400" y="1981200"/>
            <a:ext cx="457200" cy="4572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sz="1600" u="none">
                <a:latin typeface="Times New Roman" pitchFamily="18" charset="0"/>
              </a:rPr>
              <a:t>a</a:t>
            </a:r>
          </a:p>
        </p:txBody>
      </p:sp>
      <p:cxnSp>
        <p:nvCxnSpPr>
          <p:cNvPr id="7" name="AutoShape 1031"/>
          <p:cNvCxnSpPr>
            <a:cxnSpLocks noChangeShapeType="1"/>
            <a:stCxn id="4" idx="0"/>
            <a:endCxn id="6" idx="4"/>
          </p:cNvCxnSpPr>
          <p:nvPr/>
        </p:nvCxnSpPr>
        <p:spPr bwMode="auto">
          <a:xfrm flipV="1">
            <a:off x="6553200" y="2438400"/>
            <a:ext cx="685800" cy="14478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</p:cxnSp>
      <p:cxnSp>
        <p:nvCxnSpPr>
          <p:cNvPr id="8" name="AutoShape 1032"/>
          <p:cNvCxnSpPr>
            <a:cxnSpLocks noChangeShapeType="1"/>
            <a:stCxn id="5" idx="0"/>
            <a:endCxn id="6" idx="4"/>
          </p:cNvCxnSpPr>
          <p:nvPr/>
        </p:nvCxnSpPr>
        <p:spPr bwMode="auto">
          <a:xfrm flipH="1" flipV="1">
            <a:off x="7239000" y="2438400"/>
            <a:ext cx="685800" cy="14478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</p:cxnSp>
      <p:sp>
        <p:nvSpPr>
          <p:cNvPr id="9" name="Text Box 1035"/>
          <p:cNvSpPr txBox="1">
            <a:spLocks noChangeArrowheads="1"/>
          </p:cNvSpPr>
          <p:nvPr/>
        </p:nvSpPr>
        <p:spPr bwMode="auto">
          <a:xfrm>
            <a:off x="7086600" y="3810000"/>
            <a:ext cx="434975" cy="5810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u="none">
                <a:latin typeface="Times New Roman" pitchFamily="18" charset="0"/>
              </a:rPr>
              <a:t>op</a:t>
            </a:r>
            <a:br>
              <a:rPr lang="en-US" sz="1600" u="none">
                <a:latin typeface="Times New Roman" pitchFamily="18" charset="0"/>
              </a:rPr>
            </a:br>
            <a:r>
              <a:rPr lang="en-US" sz="1600" u="none">
                <a:latin typeface="Times New Roman" pitchFamily="18" charset="0"/>
                <a:sym typeface="Symbol" pitchFamily="18" charset="2"/>
              </a:rPr>
              <a:t></a:t>
            </a:r>
          </a:p>
        </p:txBody>
      </p:sp>
      <p:sp>
        <p:nvSpPr>
          <p:cNvPr id="10" name="Text Box 1038"/>
          <p:cNvSpPr txBox="1">
            <a:spLocks noChangeArrowheads="1"/>
          </p:cNvSpPr>
          <p:nvPr/>
        </p:nvSpPr>
        <p:spPr bwMode="auto">
          <a:xfrm>
            <a:off x="6400800" y="2895600"/>
            <a:ext cx="442913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600" u="none">
                <a:latin typeface="Times New Roman" pitchFamily="18" charset="0"/>
              </a:rPr>
              <a:t>AF</a:t>
            </a:r>
          </a:p>
        </p:txBody>
      </p:sp>
      <p:sp>
        <p:nvSpPr>
          <p:cNvPr id="11" name="Text Box 1039"/>
          <p:cNvSpPr txBox="1">
            <a:spLocks noChangeArrowheads="1"/>
          </p:cNvSpPr>
          <p:nvPr/>
        </p:nvSpPr>
        <p:spPr bwMode="auto">
          <a:xfrm>
            <a:off x="7620000" y="2895600"/>
            <a:ext cx="442913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600" u="none">
                <a:latin typeface="Times New Roman" pitchFamily="18" charset="0"/>
              </a:rPr>
              <a:t>AF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8608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7364" y="1668877"/>
            <a:ext cx="6611986" cy="45795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" name="Curved Connector 10"/>
          <p:cNvCxnSpPr/>
          <p:nvPr/>
        </p:nvCxnSpPr>
        <p:spPr>
          <a:xfrm flipV="1">
            <a:off x="2705216" y="2481024"/>
            <a:ext cx="4520015" cy="3081576"/>
          </a:xfrm>
          <a:prstGeom prst="curvedConnector3">
            <a:avLst>
              <a:gd name="adj1" fmla="val 130548"/>
            </a:avLst>
          </a:prstGeom>
          <a:ln w="57150">
            <a:solidFill>
              <a:srgbClr val="C00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urved Connector 23"/>
          <p:cNvCxnSpPr/>
          <p:nvPr/>
        </p:nvCxnSpPr>
        <p:spPr>
          <a:xfrm flipV="1">
            <a:off x="435451" y="2029326"/>
            <a:ext cx="4520015" cy="3081576"/>
          </a:xfrm>
          <a:prstGeom prst="curvedConnector3">
            <a:avLst>
              <a:gd name="adj1" fmla="val 130548"/>
            </a:avLst>
          </a:prstGeom>
          <a:ln w="57150">
            <a:solidFill>
              <a:srgbClr val="C00000"/>
            </a:solidFill>
            <a:headEnd type="arrow" w="lg" len="lg"/>
            <a:tailEnd type="none" w="lg" len="lg"/>
          </a:ln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 txBox="1">
            <a:spLocks/>
          </p:cNvSpPr>
          <p:nvPr/>
        </p:nvSpPr>
        <p:spPr>
          <a:xfrm>
            <a:off x="685800" y="457200"/>
            <a:ext cx="7772400" cy="11430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800080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800080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800080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800080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800080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800080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800080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800080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800080"/>
                </a:solidFill>
                <a:latin typeface="Arial" charset="0"/>
              </a:defRPr>
            </a:lvl9pPr>
          </a:lstStyle>
          <a:p>
            <a:r>
              <a:rPr lang="en-US" kern="0" dirty="0" smtClean="0"/>
              <a:t>For any correct operation…</a:t>
            </a:r>
            <a:endParaRPr lang="en-US" kern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3983B7-E459-4701-B580-D0BD95C5F31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7758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simpl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simple</Template>
  <TotalTime>9581</TotalTime>
  <Words>812</Words>
  <Application>Microsoft Macintosh PowerPoint</Application>
  <PresentationFormat>On-screen Show (4:3)</PresentationFormat>
  <Paragraphs>167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simple</vt:lpstr>
      <vt:lpstr>CSE 331 Software Design &amp; Implementation</vt:lpstr>
      <vt:lpstr>Connecting implementations to specs</vt:lpstr>
      <vt:lpstr>Rep inv. constrains structure, not meaning</vt:lpstr>
      <vt:lpstr>Abstraction function:  rep→abstract value</vt:lpstr>
      <vt:lpstr>Abstraction function and insert</vt:lpstr>
      <vt:lpstr>The abstraction function is a function</vt:lpstr>
      <vt:lpstr>Stack AF example</vt:lpstr>
      <vt:lpstr>Benevolent side effects</vt:lpstr>
      <vt:lpstr>PowerPoint Presentation</vt:lpstr>
      <vt:lpstr>Writing an abstraction function</vt:lpstr>
      <vt:lpstr>Data Abstraction: Summary</vt:lpstr>
    </vt:vector>
  </TitlesOfParts>
  <Company>uw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374 Programming Concepts &amp; Tools</dc:title>
  <dc:creator>Hal Perkins</dc:creator>
  <cp:lastModifiedBy>Hal Perkins</cp:lastModifiedBy>
  <cp:revision>229</cp:revision>
  <cp:lastPrinted>2015-02-06T02:36:03Z</cp:lastPrinted>
  <dcterms:created xsi:type="dcterms:W3CDTF">2012-01-27T17:46:36Z</dcterms:created>
  <dcterms:modified xsi:type="dcterms:W3CDTF">2015-02-06T02:36:03Z</dcterms:modified>
</cp:coreProperties>
</file>