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92" r:id="rId2"/>
  </p:sldMasterIdLst>
  <p:notesMasterIdLst>
    <p:notesMasterId r:id="rId31"/>
  </p:notesMasterIdLst>
  <p:handoutMasterIdLst>
    <p:handoutMasterId r:id="rId32"/>
  </p:handoutMasterIdLst>
  <p:sldIdLst>
    <p:sldId id="285" r:id="rId3"/>
    <p:sldId id="377" r:id="rId4"/>
    <p:sldId id="355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56" r:id="rId13"/>
    <p:sldId id="390" r:id="rId14"/>
    <p:sldId id="391" r:id="rId15"/>
    <p:sldId id="392" r:id="rId16"/>
    <p:sldId id="385" r:id="rId17"/>
    <p:sldId id="386" r:id="rId18"/>
    <p:sldId id="387" r:id="rId19"/>
    <p:sldId id="388" r:id="rId20"/>
    <p:sldId id="389" r:id="rId21"/>
    <p:sldId id="393" r:id="rId22"/>
    <p:sldId id="394" r:id="rId23"/>
    <p:sldId id="395" r:id="rId24"/>
    <p:sldId id="397" r:id="rId25"/>
    <p:sldId id="396" r:id="rId26"/>
    <p:sldId id="398" r:id="rId27"/>
    <p:sldId id="399" r:id="rId28"/>
    <p:sldId id="400" r:id="rId29"/>
    <p:sldId id="401" r:id="rId30"/>
  </p:sldIdLst>
  <p:sldSz cx="9144000" cy="6858000" type="screen4x3"/>
  <p:notesSz cx="6934200" cy="9220200"/>
  <p:custDataLst>
    <p:tags r:id="rId3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FFF99"/>
    <a:srgbClr val="009900"/>
    <a:srgbClr val="FF0000"/>
    <a:srgbClr val="800080"/>
    <a:srgbClr val="FF0066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4" autoAdjust="0"/>
    <p:restoredTop sz="84499" autoAdjust="0"/>
  </p:normalViewPr>
  <p:slideViewPr>
    <p:cSldViewPr>
      <p:cViewPr varScale="1">
        <p:scale>
          <a:sx n="115" d="100"/>
          <a:sy n="115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4998"/>
    </p:cViewPr>
  </p:sorterViewPr>
  <p:notesViewPr>
    <p:cSldViewPr>
      <p:cViewPr varScale="1">
        <p:scale>
          <a:sx n="86" d="100"/>
          <a:sy n="86" d="100"/>
        </p:scale>
        <p:origin x="-1908" y="-84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notesMaster" Target="notesMasters/notesMaster1.xml"/><Relationship Id="rId32" Type="http://schemas.openxmlformats.org/officeDocument/2006/relationships/handoutMaster" Target="handoutMasters/handoutMaster1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printerSettings" Target="printerSettings/printerSettings1.bin"/><Relationship Id="rId34" Type="http://schemas.openxmlformats.org/officeDocument/2006/relationships/tags" Target="tags/tag1.xml"/><Relationship Id="rId35" Type="http://schemas.openxmlformats.org/officeDocument/2006/relationships/presProps" Target="presProps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theme" Target="theme/theme1.xml"/><Relationship Id="rId3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 dirty="0"/>
            </a:lvl1pPr>
          </a:lstStyle>
          <a:p>
            <a:pPr>
              <a:defRPr/>
            </a:pPr>
            <a:r>
              <a:rPr lang="en-US" dirty="0"/>
              <a:t>CSE </a:t>
            </a:r>
            <a:r>
              <a:rPr lang="en-US" dirty="0" smtClean="0"/>
              <a:t>331 15wi</a:t>
            </a:r>
            <a:endParaRPr lang="en-US" dirty="0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r>
              <a:rPr lang="en-US" dirty="0"/>
              <a:t>6</a:t>
            </a:r>
            <a:r>
              <a:rPr lang="en-US" dirty="0" smtClean="0"/>
              <a:t>-</a:t>
            </a:r>
            <a:fld id="{4490ECC9-DBDA-4236-ABEF-47C2FD79DC3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5996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9080" y="1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2050" y="692150"/>
            <a:ext cx="4610100" cy="3457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58" y="4379901"/>
            <a:ext cx="5086284" cy="414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9800"/>
            <a:ext cx="3005121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9080" y="8759800"/>
            <a:ext cx="3005120" cy="46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6" tIns="46148" rIns="92296" bIns="4614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C0C86982-0651-4A87-8CCD-A426161CC6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75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latin typeface="Arial" charset="0"/>
              </a:rPr>
              <a:t>An alternative implementation:</a:t>
            </a:r>
          </a:p>
          <a:p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() returns a boolean</a:t>
            </a:r>
          </a:p>
          <a:p>
            <a:r>
              <a:rPr lang="en-US" dirty="0">
                <a:latin typeface="Arial" charset="0"/>
              </a:rPr>
              <a:t>callers of </a:t>
            </a:r>
            <a:r>
              <a:rPr lang="en-US" dirty="0" err="1">
                <a:latin typeface="Arial" charset="0"/>
              </a:rPr>
              <a:t>repOK</a:t>
            </a:r>
            <a:r>
              <a:rPr lang="en-US" dirty="0">
                <a:latin typeface="Arial" charset="0"/>
              </a:rPr>
              <a:t> must check its return value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70F14E-9536-445D-8E5C-B73C1792316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557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762000" y="57912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80008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41F6C098-13F0-41FA-8110-EA5113992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0104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DACF16-E0F0-4B7F-BDAB-0ED6A37A38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0200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43ACDB-C1BA-4139-A3B5-ECE71C1D9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279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5BC84-1DEC-4E9D-8DD0-2C203C730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16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1C4CED-1F2F-4C0D-A4F7-58F3EB91B2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248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EBA81-96FB-474D-A3C6-C60125E85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550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C9CD30-6C9D-46DE-B266-6B0D81F43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393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AE8722-9256-42EB-B779-63A99D304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777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3983B7-E459-4701-B580-D0BD95C5F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4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AE64B7-D971-4815-8FF7-96068F85D2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31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115EA6-3B7E-4A7B-BCDE-0EB3FFF82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95600" y="64008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800080"/>
                </a:solidFill>
              </a:defRPr>
            </a:lvl1pPr>
          </a:lstStyle>
          <a:p>
            <a:pPr>
              <a:defRPr/>
            </a:pPr>
            <a:fld id="{12A14B3B-27EA-4853-B4FC-2EDFCA0593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762000" y="1295400"/>
            <a:ext cx="7543800" cy="0"/>
          </a:xfrm>
          <a:prstGeom prst="line">
            <a:avLst/>
          </a:prstGeom>
          <a:noFill/>
          <a:ln w="38100">
            <a:solidFill>
              <a:srgbClr val="8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80008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331</a:t>
            </a:r>
            <a:br>
              <a:rPr lang="en-US" dirty="0" smtClean="0"/>
            </a:br>
            <a:r>
              <a:rPr lang="en-US" dirty="0" smtClean="0"/>
              <a:t>Software Design &amp; Implementation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7700" y="3886200"/>
            <a:ext cx="7848600" cy="1752600"/>
          </a:xfrm>
        </p:spPr>
        <p:txBody>
          <a:bodyPr/>
          <a:lstStyle/>
          <a:p>
            <a:r>
              <a:rPr lang="en-US" dirty="0" smtClean="0"/>
              <a:t>Hal Perkins</a:t>
            </a:r>
          </a:p>
          <a:p>
            <a:r>
              <a:rPr lang="en-US" dirty="0" smtClean="0"/>
              <a:t>Winter 2015</a:t>
            </a:r>
          </a:p>
          <a:p>
            <a:r>
              <a:rPr lang="en-US" dirty="0" smtClean="0"/>
              <a:t>Representation </a:t>
            </a:r>
            <a:r>
              <a:rPr lang="en-US" dirty="0" smtClean="0"/>
              <a:t>Invariants</a:t>
            </a:r>
          </a:p>
          <a:p>
            <a:r>
              <a:rPr lang="en-US" sz="1800" dirty="0"/>
              <a:t>(Based on slides by Mike Ernst, Dan Grossman, David </a:t>
            </a:r>
            <a:r>
              <a:rPr lang="en-US" sz="1800" dirty="0" err="1"/>
              <a:t>Notkin</a:t>
            </a:r>
            <a:r>
              <a:rPr lang="en-US" sz="1800" dirty="0"/>
              <a:t>, Hal Perkins</a:t>
            </a:r>
            <a:r>
              <a:rPr lang="en-US" sz="180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1891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Now we can locate the error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</a:t>
            </a:r>
          </a:p>
          <a:p>
            <a:pPr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 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duplicates 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0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512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467600" cy="4495800"/>
          </a:xfrm>
        </p:spPr>
        <p:txBody>
          <a:bodyPr/>
          <a:lstStyle/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class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Account</a:t>
            </a:r>
            <a:r>
              <a:rPr lang="en-US" sz="2000" b="1" dirty="0">
                <a:latin typeface="Courier New" pitchFamily="49" charset="0"/>
              </a:rPr>
              <a:t> {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private </a:t>
            </a:r>
            <a:r>
              <a:rPr lang="en-US" sz="2000" b="1" dirty="0" err="1">
                <a:latin typeface="Courier New" pitchFamily="49" charset="0"/>
              </a:rPr>
              <a:t>int</a:t>
            </a:r>
            <a:r>
              <a:rPr lang="en-US" sz="2000" b="1" dirty="0">
                <a:latin typeface="Courier New" pitchFamily="49" charset="0"/>
              </a:rPr>
              <a:t>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balance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</a:rPr>
              <a:t>// history of all transactions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private List&lt;Transaction&gt; </a:t>
            </a:r>
            <a:r>
              <a:rPr lang="en-US" sz="2000" b="1" dirty="0">
                <a:solidFill>
                  <a:srgbClr val="063DE8"/>
                </a:solidFill>
                <a:latin typeface="Courier New" pitchFamily="49" charset="0"/>
              </a:rPr>
              <a:t>transactions</a:t>
            </a:r>
            <a:r>
              <a:rPr lang="en-US" sz="2000" b="1" dirty="0">
                <a:latin typeface="Courier New" pitchFamily="49" charset="0"/>
              </a:rPr>
              <a:t>;</a:t>
            </a:r>
          </a:p>
          <a:p>
            <a:pPr lvl="2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…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</a:rPr>
              <a:t>}</a:t>
            </a:r>
          </a:p>
          <a:p>
            <a:pPr lvl="1">
              <a:spcBef>
                <a:spcPts val="0"/>
              </a:spcBef>
              <a:buNone/>
            </a:pPr>
            <a:endParaRPr lang="en-US" sz="2000" dirty="0"/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/>
              <a:t>Real-world </a:t>
            </a:r>
            <a:r>
              <a:rPr lang="en-US" sz="2000" dirty="0"/>
              <a:t>constraints:</a:t>
            </a:r>
          </a:p>
          <a:p>
            <a:pPr lvl="2">
              <a:spcBef>
                <a:spcPts val="0"/>
              </a:spcBef>
            </a:pPr>
            <a:r>
              <a:rPr lang="en-US" sz="2000" dirty="0" smtClean="0"/>
              <a:t>Balance </a:t>
            </a:r>
            <a:r>
              <a:rPr lang="en-US" sz="2000" dirty="0">
                <a:cs typeface="Times New Roman" pitchFamily="18" charset="0"/>
              </a:rPr>
              <a:t>≥ 0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cs typeface="Times New Roman" pitchFamily="18" charset="0"/>
              </a:rPr>
              <a:t>Balance </a:t>
            </a:r>
            <a:r>
              <a:rPr lang="en-US" sz="2000" dirty="0">
                <a:cs typeface="Times New Roman" pitchFamily="18" charset="0"/>
              </a:rPr>
              <a:t>= </a:t>
            </a:r>
            <a:r>
              <a:rPr lang="el-GR" sz="2000" dirty="0">
                <a:cs typeface="Times New Roman" pitchFamily="18" charset="0"/>
              </a:rPr>
              <a:t>Σ</a:t>
            </a:r>
            <a:r>
              <a:rPr lang="en-US" sz="2000" baseline="-25000" dirty="0" err="1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 </a:t>
            </a:r>
            <a:r>
              <a:rPr lang="en-US" sz="2000" dirty="0" err="1">
                <a:cs typeface="Times New Roman" pitchFamily="18" charset="0"/>
              </a:rPr>
              <a:t>transactions.get</a:t>
            </a:r>
            <a:r>
              <a:rPr lang="en-US" sz="2000" dirty="0">
                <a:cs typeface="Times New Roman" pitchFamily="18" charset="0"/>
              </a:rPr>
              <a:t>(</a:t>
            </a:r>
            <a:r>
              <a:rPr lang="en-US" sz="2000" dirty="0" err="1">
                <a:cs typeface="Times New Roman" pitchFamily="18" charset="0"/>
              </a:rPr>
              <a:t>i</a:t>
            </a:r>
            <a:r>
              <a:rPr lang="en-US" sz="2000" dirty="0">
                <a:cs typeface="Times New Roman" pitchFamily="18" charset="0"/>
              </a:rPr>
              <a:t>).amount</a:t>
            </a:r>
          </a:p>
          <a:p>
            <a:pPr lvl="1">
              <a:spcBef>
                <a:spcPts val="0"/>
              </a:spcBef>
              <a:buNone/>
            </a:pPr>
            <a:r>
              <a:rPr lang="en-US" sz="2000" dirty="0" smtClean="0">
                <a:cs typeface="Times New Roman" pitchFamily="18" charset="0"/>
              </a:rPr>
              <a:t>Implementation-related </a:t>
            </a:r>
            <a:r>
              <a:rPr lang="en-US" sz="2000" dirty="0">
                <a:cs typeface="Times New Roman" pitchFamily="18" charset="0"/>
              </a:rPr>
              <a:t>constraints: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cs typeface="Times New Roman" pitchFamily="18" charset="0"/>
              </a:rPr>
              <a:t>Transactions </a:t>
            </a:r>
            <a:r>
              <a:rPr lang="en-US" sz="2000" dirty="0">
                <a:latin typeface="Arial" charset="0"/>
                <a:cs typeface="Arial" charset="0"/>
              </a:rPr>
              <a:t>≠</a:t>
            </a:r>
            <a:r>
              <a:rPr lang="en-US" sz="2000" dirty="0">
                <a:cs typeface="Times New Roman" pitchFamily="18" charset="0"/>
              </a:rPr>
              <a:t> null</a:t>
            </a:r>
          </a:p>
          <a:p>
            <a:pPr lvl="2">
              <a:spcBef>
                <a:spcPts val="0"/>
              </a:spcBef>
            </a:pPr>
            <a:r>
              <a:rPr lang="en-US" sz="2000" dirty="0" smtClean="0">
                <a:cs typeface="Times New Roman" pitchFamily="18" charset="0"/>
              </a:rPr>
              <a:t>No </a:t>
            </a:r>
            <a:r>
              <a:rPr lang="en-US" sz="2000" dirty="0">
                <a:cs typeface="Times New Roman" pitchFamily="18" charset="0"/>
              </a:rPr>
              <a:t>nulls in transactions</a:t>
            </a:r>
            <a:endParaRPr lang="el-GR" sz="2000" dirty="0"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9783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rep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dirty="0" smtClean="0"/>
              <a:t>Should code check that the rep invariant holds?</a:t>
            </a:r>
          </a:p>
          <a:p>
            <a:pPr>
              <a:buNone/>
            </a:pPr>
            <a:endParaRPr lang="en-US" sz="2000" dirty="0" smtClean="0"/>
          </a:p>
          <a:p>
            <a:pPr lvl="1"/>
            <a:r>
              <a:rPr lang="en-US" sz="2000" dirty="0" smtClean="0"/>
              <a:t>Yes, if it’s inexpensive [depends on the invariant]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Yes, for debugging </a:t>
            </a:r>
            <a:r>
              <a:rPr lang="en-US" sz="2000" dirty="0"/>
              <a:t>[</a:t>
            </a:r>
            <a:r>
              <a:rPr lang="en-US" sz="2000" dirty="0" smtClean="0"/>
              <a:t>even when it’s expensive</a:t>
            </a:r>
            <a:r>
              <a:rPr lang="en-US" sz="2000" dirty="0"/>
              <a:t>]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Often hard to justify turning the checking off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Some private methods need not check  (Why?)</a:t>
            </a:r>
          </a:p>
          <a:p>
            <a:pPr lvl="1"/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 great debugging technique:</a:t>
            </a:r>
          </a:p>
          <a:p>
            <a:pPr marL="457200" lvl="1" indent="0" algn="ctr">
              <a:buNone/>
            </a:pPr>
            <a:r>
              <a:rPr lang="en-US" sz="2000" i="1" dirty="0" smtClean="0"/>
              <a:t>Design your code to catch bugs by implementing and using rep-invariant checking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499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Checking the rep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51816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2600" dirty="0" smtClean="0">
                <a:latin typeface="Arial" charset="0"/>
              </a:rPr>
              <a:t>Rule of thumb:  check on entry </a:t>
            </a:r>
            <a:r>
              <a:rPr lang="en-US" sz="2600" i="1" dirty="0" smtClean="0">
                <a:latin typeface="Arial" charset="0"/>
              </a:rPr>
              <a:t>and</a:t>
            </a:r>
            <a:r>
              <a:rPr lang="en-US" sz="2600" dirty="0" smtClean="0">
                <a:latin typeface="Arial" charset="0"/>
              </a:rPr>
              <a:t> on exit (why?)</a:t>
            </a:r>
            <a:endParaRPr lang="en-US" sz="2000" dirty="0" smtClean="0">
              <a:latin typeface="Arial" charset="0"/>
            </a:endParaRPr>
          </a:p>
          <a:p>
            <a:pPr>
              <a:buNone/>
            </a:pPr>
            <a:endParaRPr lang="en-US" sz="20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public void </a:t>
            </a:r>
            <a:r>
              <a:rPr lang="en-US" sz="2600" b="1" u="none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(Character c) {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buNone/>
            </a:pPr>
            <a:endParaRPr lang="en-US" sz="2600" b="1" u="none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Is this guaranteed to get called?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(could guarantee it with a finally block)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…</a:t>
            </a:r>
          </a:p>
          <a:p>
            <a:pPr>
              <a:buNone/>
            </a:pP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/** Verify that </a:t>
            </a:r>
            <a:r>
              <a:rPr lang="en-US" sz="2600" b="1" u="none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600" b="1" u="none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contains no duplicates. */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private void </a:t>
            </a:r>
            <a:r>
              <a:rPr lang="en-US" sz="2600" b="1" u="none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checkRep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buNone/>
            </a:pPr>
            <a:r>
              <a:rPr lang="en-US" sz="26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for 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600" b="1" u="none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= 0;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();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++) {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  assert 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elts.indexOf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600" b="1" u="none" dirty="0" err="1" smtClean="0">
                <a:latin typeface="Courier New" pitchFamily="49" charset="0"/>
                <a:cs typeface="Courier New" pitchFamily="49" charset="0"/>
              </a:rPr>
              <a:t>elts.elementAt</a:t>
            </a: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(i)) == i;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buNone/>
            </a:pPr>
            <a:r>
              <a:rPr lang="en-US" sz="2600" b="1" u="none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ct val="80000"/>
              </a:lnSpc>
              <a:buNone/>
            </a:pPr>
            <a:endParaRPr lang="en-US" sz="2000" u="none" dirty="0" smtClean="0">
              <a:latin typeface="Arial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989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 </a:t>
            </a:r>
            <a:r>
              <a:rPr lang="en-US" i="1" dirty="0" smtClean="0"/>
              <a:t>defensive </a:t>
            </a:r>
            <a:r>
              <a:rPr lang="en-US" i="1" dirty="0"/>
              <a:t>p</a:t>
            </a:r>
            <a:r>
              <a:rPr lang="en-US" i="1" dirty="0" smtClean="0"/>
              <a:t>rogramming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Assume that you will make mistakes</a:t>
            </a:r>
          </a:p>
          <a:p>
            <a:endParaRPr lang="en-US" sz="1000" dirty="0" smtClean="0"/>
          </a:p>
          <a:p>
            <a:r>
              <a:rPr lang="en-US" sz="2000" dirty="0" smtClean="0"/>
              <a:t>Write and incorporate code designed to catch them</a:t>
            </a:r>
          </a:p>
          <a:p>
            <a:pPr lvl="1"/>
            <a:r>
              <a:rPr lang="en-US" sz="2000" dirty="0" smtClean="0"/>
              <a:t>On entry:</a:t>
            </a:r>
          </a:p>
          <a:p>
            <a:pPr lvl="2"/>
            <a:r>
              <a:rPr lang="en-US" sz="2000" dirty="0" smtClean="0"/>
              <a:t>Check rep invariant</a:t>
            </a:r>
          </a:p>
          <a:p>
            <a:pPr lvl="2"/>
            <a:r>
              <a:rPr lang="en-US" sz="2000" dirty="0" smtClean="0"/>
              <a:t>Check preconditions</a:t>
            </a:r>
          </a:p>
          <a:p>
            <a:pPr lvl="1"/>
            <a:r>
              <a:rPr lang="en-US" sz="2000" dirty="0" smtClean="0"/>
              <a:t>On exit:</a:t>
            </a:r>
          </a:p>
          <a:p>
            <a:pPr lvl="2"/>
            <a:r>
              <a:rPr lang="en-US" sz="2000" dirty="0" smtClean="0"/>
              <a:t>Check rep invariant</a:t>
            </a:r>
          </a:p>
          <a:p>
            <a:pPr lvl="2"/>
            <a:r>
              <a:rPr lang="en-US" sz="2000" dirty="0" smtClean="0"/>
              <a:t>Check </a:t>
            </a:r>
            <a:r>
              <a:rPr lang="en-US" sz="2000" dirty="0" err="1" smtClean="0"/>
              <a:t>postconditions</a:t>
            </a:r>
            <a:endParaRPr lang="en-US" sz="2000" dirty="0" smtClean="0"/>
          </a:p>
          <a:p>
            <a:pPr lvl="2"/>
            <a:endParaRPr lang="en-US" sz="1000" dirty="0" smtClean="0"/>
          </a:p>
          <a:p>
            <a:r>
              <a:rPr lang="en-US" sz="2000" dirty="0" smtClean="0"/>
              <a:t>Checking the rep invariant helps you </a:t>
            </a:r>
            <a:r>
              <a:rPr lang="en-US" sz="2000" i="1" dirty="0" smtClean="0">
                <a:solidFill>
                  <a:srgbClr val="0000FF"/>
                </a:solidFill>
              </a:rPr>
              <a:t>discover</a:t>
            </a:r>
            <a:r>
              <a:rPr lang="en-US" sz="2000" dirty="0" smtClean="0">
                <a:solidFill>
                  <a:srgbClr val="0000FF"/>
                </a:solidFill>
              </a:rPr>
              <a:t> </a:t>
            </a:r>
            <a:r>
              <a:rPr lang="en-US" sz="2000" dirty="0" smtClean="0"/>
              <a:t>errors</a:t>
            </a:r>
          </a:p>
          <a:p>
            <a:endParaRPr lang="en-US" sz="1000" dirty="0" smtClean="0"/>
          </a:p>
          <a:p>
            <a:r>
              <a:rPr lang="en-US" sz="2000" dirty="0" smtClean="0"/>
              <a:t>Reasoning about the rep invariant helps you </a:t>
            </a:r>
            <a:r>
              <a:rPr lang="en-US" sz="2000" i="1" dirty="0" smtClean="0">
                <a:solidFill>
                  <a:srgbClr val="0000FF"/>
                </a:solidFill>
              </a:rPr>
              <a:t>avoid</a:t>
            </a:r>
            <a:r>
              <a:rPr lang="en-US" sz="2000" dirty="0" smtClean="0">
                <a:solidFill>
                  <a:srgbClr val="008000"/>
                </a:solidFill>
              </a:rPr>
              <a:t> </a:t>
            </a:r>
            <a:r>
              <a:rPr lang="en-US" sz="2000" dirty="0" smtClean="0"/>
              <a:t>errors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3525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Listing the elements of a CharSet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Consider adding the following method to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endParaRPr lang="en-US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6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a List containing the members of this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Consider this implementation:</a:t>
            </a:r>
          </a:p>
          <a:p>
            <a:pPr marL="0" indent="0">
              <a:buNone/>
            </a:pPr>
            <a:endParaRPr lang="en-US" sz="600" dirty="0" smtClean="0"/>
          </a:p>
          <a:p>
            <a:pPr marL="45720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Rep invariant: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dups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return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Does the implementation of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dirty="0" smtClean="0"/>
              <a:t>  preserve the rep invariant?</a:t>
            </a:r>
          </a:p>
          <a:p>
            <a:pPr marL="457200" lvl="1" indent="0">
              <a:buNone/>
            </a:pPr>
            <a:r>
              <a:rPr lang="en-US" sz="2000" dirty="0" smtClean="0"/>
              <a:t>Kind of, sort of, not really….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028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848600" cy="50292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200"/>
              </a:spcBef>
              <a:buNone/>
            </a:pPr>
            <a:r>
              <a:rPr lang="en-US" sz="2000" dirty="0" smtClean="0"/>
              <a:t>Consider this client code (outside the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2000" dirty="0" smtClean="0"/>
              <a:t> implementation):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= new 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(’a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’);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().add(a);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(a);</a:t>
            </a:r>
          </a:p>
          <a:p>
            <a:pPr lvl="1">
              <a:spcBef>
                <a:spcPts val="20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(a)) …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sz="2000" dirty="0" smtClean="0">
                <a:solidFill>
                  <a:schemeClr val="accent2"/>
                </a:solidFill>
              </a:rPr>
              <a:t>Representation exposure </a:t>
            </a:r>
            <a:r>
              <a:rPr lang="en-US" sz="2000" dirty="0" smtClean="0"/>
              <a:t>is external access to the rep</a:t>
            </a:r>
          </a:p>
          <a:p>
            <a:endParaRPr lang="en-US" sz="1000" dirty="0" smtClean="0"/>
          </a:p>
          <a:p>
            <a:r>
              <a:rPr lang="en-US" sz="2000" dirty="0" smtClean="0"/>
              <a:t>Representation exposure is almost always </a:t>
            </a:r>
            <a:r>
              <a:rPr lang="en-US" sz="2000" b="1" dirty="0" smtClean="0">
                <a:solidFill>
                  <a:srgbClr val="C00000"/>
                </a:solidFill>
                <a:latin typeface="Stencil Std"/>
                <a:cs typeface="Stencil Std"/>
              </a:rPr>
              <a:t>evil</a:t>
            </a:r>
          </a:p>
          <a:p>
            <a:pPr lvl="1"/>
            <a:r>
              <a:rPr lang="en-US" sz="2000" b="1" i="1" dirty="0" smtClean="0">
                <a:solidFill>
                  <a:schemeClr val="accent2"/>
                </a:solidFill>
                <a:latin typeface="Stencil Std"/>
                <a:cs typeface="Stencil Std"/>
              </a:rPr>
              <a:t>A big deal</a:t>
            </a:r>
            <a:r>
              <a:rPr lang="en-US" sz="2000" i="1" dirty="0" smtClean="0">
                <a:solidFill>
                  <a:schemeClr val="accent2"/>
                </a:solidFill>
                <a:latin typeface="Stencil Std"/>
                <a:cs typeface="Stencil Std"/>
              </a:rPr>
              <a:t>, </a:t>
            </a:r>
            <a:r>
              <a:rPr lang="en-US" sz="2000" b="1" i="1" dirty="0" smtClean="0">
                <a:solidFill>
                  <a:schemeClr val="accent2"/>
                </a:solidFill>
                <a:latin typeface="Stencil Std"/>
                <a:cs typeface="Stencil Std"/>
              </a:rPr>
              <a:t>a common bug</a:t>
            </a:r>
            <a:r>
              <a:rPr lang="en-US" sz="2000" i="1" dirty="0" smtClean="0">
                <a:solidFill>
                  <a:schemeClr val="accent2"/>
                </a:solidFill>
                <a:latin typeface="Stencil Std"/>
                <a:cs typeface="Stencil Std"/>
              </a:rPr>
              <a:t>, you now have a name for it!</a:t>
            </a:r>
          </a:p>
          <a:p>
            <a:pPr lvl="1"/>
            <a:endParaRPr lang="en-US" sz="1000" i="1" dirty="0" smtClean="0">
              <a:solidFill>
                <a:schemeClr val="accent2"/>
              </a:solidFill>
              <a:latin typeface="Stencil Std"/>
              <a:cs typeface="Stencil Std"/>
            </a:endParaRPr>
          </a:p>
          <a:p>
            <a:r>
              <a:rPr lang="en-US" sz="2000" dirty="0" smtClean="0"/>
              <a:t>If you do it, document why and how</a:t>
            </a:r>
          </a:p>
          <a:p>
            <a:pPr lvl="1"/>
            <a:r>
              <a:rPr lang="en-US" sz="2000" dirty="0" smtClean="0"/>
              <a:t>And feel guilty about it! 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Spring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5495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representation exposure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 smtClean="0"/>
              <a:t>The first step for getting help is to recognize you have a problem </a:t>
            </a:r>
            <a:r>
              <a:rPr lang="en-US" sz="2000" dirty="0" smtClean="0">
                <a:sym typeface="Wingdings" panose="05000000000000000000" pitchFamily="2" charset="2"/>
              </a:rPr>
              <a:t></a:t>
            </a:r>
          </a:p>
          <a:p>
            <a:pPr marL="0" indent="0">
              <a:buNone/>
            </a:pPr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Understand</a:t>
            </a:r>
            <a:r>
              <a:rPr lang="en-US" sz="2000" dirty="0" smtClean="0">
                <a:sym typeface="Wingdings" panose="05000000000000000000" pitchFamily="2" charset="2"/>
              </a:rPr>
              <a:t> what representation exposure is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Design</a:t>
            </a:r>
            <a:r>
              <a:rPr lang="en-US" sz="2000" dirty="0" smtClean="0">
                <a:sym typeface="Wingdings" panose="05000000000000000000" pitchFamily="2" charset="2"/>
              </a:rPr>
              <a:t> ADT implementations to make sure it doesn’t happen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dirty="0" smtClean="0">
                <a:sym typeface="Wingdings" panose="05000000000000000000" pitchFamily="2" charset="2"/>
              </a:rPr>
              <a:t>Treat rep exposure as a bug: </a:t>
            </a:r>
            <a:r>
              <a:rPr lang="en-US" sz="2000" i="1" dirty="0" smtClean="0">
                <a:sym typeface="Wingdings" panose="05000000000000000000" pitchFamily="2" charset="2"/>
              </a:rPr>
              <a:t>fix</a:t>
            </a:r>
            <a:r>
              <a:rPr lang="en-US" sz="2000" dirty="0" smtClean="0">
                <a:sym typeface="Wingdings" panose="05000000000000000000" pitchFamily="2" charset="2"/>
              </a:rPr>
              <a:t> your bugs</a:t>
            </a:r>
          </a:p>
          <a:p>
            <a:endParaRPr lang="en-US" sz="2000" dirty="0">
              <a:sym typeface="Wingdings" panose="05000000000000000000" pitchFamily="2" charset="2"/>
            </a:endParaRPr>
          </a:p>
          <a:p>
            <a:r>
              <a:rPr lang="en-US" sz="2000" i="1" dirty="0" smtClean="0">
                <a:sym typeface="Wingdings" panose="05000000000000000000" pitchFamily="2" charset="2"/>
              </a:rPr>
              <a:t>Test</a:t>
            </a:r>
            <a:r>
              <a:rPr lang="en-US" sz="2000" dirty="0" smtClean="0">
                <a:sym typeface="Wingdings" panose="05000000000000000000" pitchFamily="2" charset="2"/>
              </a:rPr>
              <a:t> for it with </a:t>
            </a:r>
            <a:r>
              <a:rPr lang="en-US" sz="2000" i="1" dirty="0" smtClean="0">
                <a:sym typeface="Wingdings" panose="05000000000000000000" pitchFamily="2" charset="2"/>
              </a:rPr>
              <a:t>adversarial clients: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Pass values to methods and then mutate them</a:t>
            </a:r>
          </a:p>
          <a:p>
            <a:pPr lvl="1"/>
            <a:r>
              <a:rPr lang="en-US" sz="2000" dirty="0" smtClean="0">
                <a:sym typeface="Wingdings" panose="05000000000000000000" pitchFamily="2" charset="2"/>
              </a:rPr>
              <a:t>Mutate values returned from methods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6972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dirty="0" smtClean="0"/>
              <a:t> is not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495800"/>
          </a:xfrm>
        </p:spPr>
        <p:txBody>
          <a:bodyPr/>
          <a:lstStyle/>
          <a:p>
            <a:r>
              <a:rPr lang="en-US" sz="2000" dirty="0" smtClean="0"/>
              <a:t>Making fields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000" dirty="0" smtClean="0"/>
              <a:t> does </a:t>
            </a:r>
            <a:r>
              <a:rPr lang="en-US" sz="2000" i="1" dirty="0" smtClean="0"/>
              <a:t>not</a:t>
            </a:r>
            <a:r>
              <a:rPr lang="en-US" sz="2000" dirty="0" smtClean="0"/>
              <a:t> suffice to prevent rep exposure</a:t>
            </a:r>
          </a:p>
          <a:p>
            <a:pPr lvl="1"/>
            <a:r>
              <a:rPr lang="en-US" sz="2000" dirty="0" smtClean="0"/>
              <a:t>See our example</a:t>
            </a:r>
          </a:p>
          <a:p>
            <a:pPr lvl="1"/>
            <a:r>
              <a:rPr lang="en-US" sz="2000" dirty="0" smtClean="0"/>
              <a:t>Issue is </a:t>
            </a:r>
            <a:r>
              <a:rPr lang="en-US" sz="2000" b="1" i="1" dirty="0" smtClean="0">
                <a:solidFill>
                  <a:schemeClr val="accent2"/>
                </a:solidFill>
              </a:rPr>
              <a:t>aliasing of mutable data inside and outside the abstraction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So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2000" dirty="0" smtClean="0"/>
              <a:t>is a hint to you: no aliases outside abstraction to references to mutable data reachable from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 </a:t>
            </a:r>
            <a:r>
              <a:rPr lang="en-US" sz="2000" dirty="0" smtClean="0"/>
              <a:t>fields</a:t>
            </a:r>
          </a:p>
          <a:p>
            <a:r>
              <a:rPr lang="en-US" sz="2000" dirty="0" smtClean="0"/>
              <a:t>Two general ways to avoid representation exposure…</a:t>
            </a:r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854666" y="3096273"/>
            <a:ext cx="381000" cy="21615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774509" y="4457508"/>
            <a:ext cx="718457" cy="800292"/>
          </a:xfrm>
          <a:prstGeom prst="ellipse">
            <a:avLst/>
          </a:prstGeom>
          <a:solidFill>
            <a:srgbClr val="92D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2359366" y="4790852"/>
            <a:ext cx="1415143" cy="14478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V="1">
            <a:off x="4146056" y="4248770"/>
            <a:ext cx="537185" cy="537940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Straight Arrow Connector 25"/>
          <p:cNvCxnSpPr>
            <a:endCxn id="39" idx="2"/>
          </p:cNvCxnSpPr>
          <p:nvPr/>
        </p:nvCxnSpPr>
        <p:spPr bwMode="auto">
          <a:xfrm flipV="1">
            <a:off x="2359366" y="4067727"/>
            <a:ext cx="2329543" cy="18104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V="1">
            <a:off x="4243142" y="4754442"/>
            <a:ext cx="783224" cy="312746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2" name="Oval 31"/>
          <p:cNvSpPr/>
          <p:nvPr/>
        </p:nvSpPr>
        <p:spPr bwMode="auto">
          <a:xfrm>
            <a:off x="2057400" y="4632200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3" name="Oval 32"/>
          <p:cNvSpPr/>
          <p:nvPr/>
        </p:nvSpPr>
        <p:spPr bwMode="auto">
          <a:xfrm>
            <a:off x="2057400" y="4086873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8" name="Oval 37"/>
          <p:cNvSpPr/>
          <p:nvPr/>
        </p:nvSpPr>
        <p:spPr bwMode="auto">
          <a:xfrm>
            <a:off x="5069909" y="4391673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9" name="Oval 38"/>
          <p:cNvSpPr/>
          <p:nvPr/>
        </p:nvSpPr>
        <p:spPr bwMode="auto">
          <a:xfrm>
            <a:off x="4688909" y="3667581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1" name="Straight Arrow Connector 40"/>
          <p:cNvCxnSpPr>
            <a:endCxn id="43" idx="2"/>
          </p:cNvCxnSpPr>
          <p:nvPr/>
        </p:nvCxnSpPr>
        <p:spPr bwMode="auto">
          <a:xfrm flipV="1">
            <a:off x="4891952" y="3752468"/>
            <a:ext cx="667814" cy="384011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3" name="Oval 42"/>
          <p:cNvSpPr/>
          <p:nvPr/>
        </p:nvSpPr>
        <p:spPr bwMode="auto">
          <a:xfrm>
            <a:off x="5559766" y="3352322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4" name="Straight Arrow Connector 43"/>
          <p:cNvCxnSpPr/>
          <p:nvPr/>
        </p:nvCxnSpPr>
        <p:spPr bwMode="auto">
          <a:xfrm flipV="1">
            <a:off x="5918994" y="3283571"/>
            <a:ext cx="667814" cy="468897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5" name="Oval 44"/>
          <p:cNvSpPr/>
          <p:nvPr/>
        </p:nvSpPr>
        <p:spPr bwMode="auto">
          <a:xfrm>
            <a:off x="6591798" y="2883852"/>
            <a:ext cx="718457" cy="800292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47" name="Straight Arrow Connector 46"/>
          <p:cNvCxnSpPr/>
          <p:nvPr/>
        </p:nvCxnSpPr>
        <p:spPr bwMode="auto">
          <a:xfrm flipV="1">
            <a:off x="2432732" y="3096273"/>
            <a:ext cx="4159066" cy="409644"/>
          </a:xfrm>
          <a:prstGeom prst="straightConnector1">
            <a:avLst/>
          </a:prstGeom>
          <a:solidFill>
            <a:schemeClr val="accent1"/>
          </a:solidFill>
          <a:ln w="34925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48" name="Oval 47"/>
          <p:cNvSpPr/>
          <p:nvPr/>
        </p:nvSpPr>
        <p:spPr bwMode="auto">
          <a:xfrm>
            <a:off x="2130766" y="3344019"/>
            <a:ext cx="301966" cy="380999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54731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 exposure (way #1)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way to avoid rep exposure is to make </a:t>
            </a:r>
            <a:r>
              <a:rPr lang="en-US" sz="2000" dirty="0" smtClean="0">
                <a:solidFill>
                  <a:schemeClr val="accent2"/>
                </a:solidFill>
              </a:rPr>
              <a:t>copies</a:t>
            </a:r>
            <a:r>
              <a:rPr lang="en-US" sz="2000" dirty="0" smtClean="0"/>
              <a:t> of all data that cross the abstraction barrier</a:t>
            </a:r>
          </a:p>
          <a:p>
            <a:pPr lvl="1"/>
            <a:r>
              <a:rPr lang="en-US" sz="2000" dirty="0" smtClean="0"/>
              <a:t>Copy in [parameters that become part of the implementation]</a:t>
            </a:r>
          </a:p>
          <a:p>
            <a:pPr lvl="1"/>
            <a:r>
              <a:rPr lang="en-US" sz="2000" dirty="0" smtClean="0"/>
              <a:t>Copy out [results that are part of the implementation]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Examples of copying (assume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is a mutable ADT):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Line(Point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s.x,s.y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e.x,e.y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Point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return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this.s.x,this.s.y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63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A data abstraction is defined by a specification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A collection of procedural </a:t>
            </a:r>
            <a:r>
              <a:rPr lang="en-US" sz="2000" i="1" dirty="0" smtClean="0"/>
              <a:t>abstractions</a:t>
            </a:r>
          </a:p>
          <a:p>
            <a:pPr lvl="1"/>
            <a:r>
              <a:rPr lang="en-US" sz="2000" dirty="0" smtClean="0"/>
              <a:t>Not a collection of procedures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Together, these procedural abstractions provide some </a:t>
            </a:r>
            <a:r>
              <a:rPr lang="en-US" sz="2000" i="1" dirty="0" smtClean="0"/>
              <a:t>set of values</a:t>
            </a:r>
          </a:p>
          <a:p>
            <a:pPr marL="457200" lvl="1" indent="0">
              <a:buNone/>
            </a:pPr>
            <a:r>
              <a:rPr lang="en-US" sz="2000" b="1" i="1" dirty="0" smtClean="0"/>
              <a:t>All</a:t>
            </a:r>
            <a:r>
              <a:rPr lang="en-US" sz="2000" dirty="0" smtClean="0"/>
              <a:t> the ways of directly using that set of values</a:t>
            </a:r>
          </a:p>
          <a:p>
            <a:pPr lvl="1"/>
            <a:r>
              <a:rPr lang="en-US" sz="2000" dirty="0" smtClean="0"/>
              <a:t>Creating</a:t>
            </a:r>
          </a:p>
          <a:p>
            <a:pPr lvl="1"/>
            <a:r>
              <a:rPr lang="en-US" sz="2000" dirty="0" smtClean="0"/>
              <a:t>Manipulating</a:t>
            </a:r>
          </a:p>
          <a:p>
            <a:pPr lvl="1"/>
            <a:r>
              <a:rPr lang="en-US" sz="2000" dirty="0" smtClean="0"/>
              <a:t>Observing</a:t>
            </a:r>
          </a:p>
          <a:p>
            <a:endParaRPr lang="en-US" sz="2000" dirty="0" smtClean="0"/>
          </a:p>
          <a:p>
            <a:r>
              <a:rPr lang="en-US" sz="2000" dirty="0" smtClean="0"/>
              <a:t>Creators and producers:  make new values</a:t>
            </a:r>
          </a:p>
          <a:p>
            <a:r>
              <a:rPr lang="en-US" sz="2000" dirty="0" err="1" smtClean="0"/>
              <a:t>Mutators</a:t>
            </a:r>
            <a:r>
              <a:rPr lang="en-US" sz="2000" dirty="0" smtClean="0"/>
              <a:t>:  change the value (but don’t affect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</a:t>
            </a:r>
            <a:r>
              <a:rPr lang="en-US" sz="2000" dirty="0" smtClean="0"/>
              <a:t>)</a:t>
            </a:r>
          </a:p>
          <a:p>
            <a:r>
              <a:rPr lang="en-US" sz="2000" dirty="0" smtClean="0"/>
              <a:t>Observers:  allow one to distinguish different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516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deep copying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8077200" cy="4495800"/>
          </a:xfrm>
        </p:spPr>
        <p:txBody>
          <a:bodyPr/>
          <a:lstStyle/>
          <a:p>
            <a:r>
              <a:rPr lang="en-US" sz="2000" dirty="0" smtClean="0"/>
              <a:t>“Shallow” copying is not enough</a:t>
            </a:r>
          </a:p>
          <a:p>
            <a:pPr lvl="1"/>
            <a:r>
              <a:rPr lang="en-US" sz="2000" dirty="0" smtClean="0"/>
              <a:t>Prevent any aliasing to mutable data inside/outside abstraction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What’s the bug </a:t>
            </a:r>
            <a:r>
              <a:rPr lang="en-US" sz="2000" dirty="0"/>
              <a:t>(assuming 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/>
              <a:t> is a mutable ADT)</a:t>
            </a:r>
            <a:r>
              <a:rPr lang="en-US" sz="2000" dirty="0" smtClean="0"/>
              <a:t>?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PointSet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List&lt;Point&gt;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points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…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public List&lt;Point&gt;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getElts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return new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ArrayList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&lt;Point&gt;(points);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}</a:t>
            </a:r>
          </a:p>
          <a:p>
            <a:endParaRPr lang="en-US" sz="20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Not in example: Also need deep copying on “copy in”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6456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Avoiding rep exposure (way #2)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One way to avoid rep exposure is to exploit the </a:t>
            </a:r>
            <a:r>
              <a:rPr lang="en-US" sz="2000" dirty="0" smtClean="0">
                <a:solidFill>
                  <a:schemeClr val="accent2"/>
                </a:solidFill>
              </a:rPr>
              <a:t>immutability</a:t>
            </a:r>
            <a:r>
              <a:rPr lang="en-US" sz="2000" dirty="0" smtClean="0"/>
              <a:t> of (other) ADTs the implementation uses</a:t>
            </a:r>
          </a:p>
          <a:p>
            <a:pPr lvl="1"/>
            <a:r>
              <a:rPr lang="en-US" sz="2000" dirty="0" smtClean="0"/>
              <a:t>Aliasing is no problem if nobody can change data</a:t>
            </a:r>
          </a:p>
          <a:p>
            <a:pPr lvl="2"/>
            <a:r>
              <a:rPr lang="en-US" sz="2000" dirty="0" smtClean="0"/>
              <a:t>Have to mutate the rep to break the rep invariant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Examples (assuming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is an </a:t>
            </a:r>
            <a:r>
              <a:rPr lang="en-US" sz="2000" i="1" dirty="0" smtClean="0"/>
              <a:t>immutable</a:t>
            </a:r>
            <a:r>
              <a:rPr lang="en-US" sz="2000" dirty="0" smtClean="0"/>
              <a:t> ADT):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private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Line(Point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Point </a:t>
            </a:r>
            <a:r>
              <a:rPr lang="en-US" sz="2000" b="1" dirty="0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public Point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getStart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return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…</a:t>
            </a:r>
          </a:p>
          <a:p>
            <a:pPr marL="0" indent="0">
              <a:buNone/>
            </a:pP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13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[not] immutability?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Several advantages of immutability</a:t>
            </a:r>
          </a:p>
          <a:p>
            <a:pPr lvl="1"/>
            <a:r>
              <a:rPr lang="en-US" sz="2000" dirty="0" smtClean="0"/>
              <a:t>Aliasing does not matter</a:t>
            </a:r>
          </a:p>
          <a:p>
            <a:pPr lvl="1"/>
            <a:r>
              <a:rPr lang="en-US" sz="2000" dirty="0"/>
              <a:t>No need to make copies with identical </a:t>
            </a:r>
            <a:r>
              <a:rPr lang="en-US" sz="2000" dirty="0" smtClean="0"/>
              <a:t>contents</a:t>
            </a:r>
          </a:p>
          <a:p>
            <a:pPr lvl="1"/>
            <a:r>
              <a:rPr lang="en-US" sz="2000" dirty="0" smtClean="0"/>
              <a:t>Rep invariants cannot be broken</a:t>
            </a:r>
          </a:p>
          <a:p>
            <a:pPr lvl="1"/>
            <a:r>
              <a:rPr lang="en-US" sz="2000" dirty="0" smtClean="0"/>
              <a:t>See CSE341 for more!</a:t>
            </a:r>
          </a:p>
          <a:p>
            <a:pPr lvl="1"/>
            <a:endParaRPr lang="en-US" sz="1000" dirty="0"/>
          </a:p>
          <a:p>
            <a:r>
              <a:rPr lang="en-US" sz="2000" dirty="0" smtClean="0"/>
              <a:t>Does require different designs (e.g., if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Point</a:t>
            </a:r>
            <a:r>
              <a:rPr lang="en-US" sz="2000" dirty="0" smtClean="0"/>
              <a:t> immutable)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   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raiseLine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(double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s.y+deltaY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this.e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new Point(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e.x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e.y+deltaY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}</a:t>
            </a:r>
          </a:p>
          <a:p>
            <a:endParaRPr lang="en-US" sz="1000" dirty="0" smtClean="0"/>
          </a:p>
          <a:p>
            <a:r>
              <a:rPr lang="en-US" sz="2000" dirty="0" smtClean="0"/>
              <a:t>Immutable classes in Java libraries include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Character</a:t>
            </a:r>
            <a:r>
              <a:rPr lang="en-US" sz="2000" dirty="0" smtClean="0"/>
              <a:t>,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Integer</a:t>
            </a:r>
            <a:r>
              <a:rPr lang="en-US" sz="2000" dirty="0" smtClean="0"/>
              <a:t>, 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127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Deepness, </a:t>
            </a:r>
            <a:r>
              <a:rPr lang="en-US" dirty="0" err="1" smtClean="0"/>
              <a:t>redux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91000"/>
          </a:xfrm>
        </p:spPr>
        <p:txBody>
          <a:bodyPr/>
          <a:lstStyle/>
          <a:p>
            <a:r>
              <a:rPr lang="en-US" sz="2000" dirty="0" smtClean="0"/>
              <a:t>An immutable ADT must be immutable “all the way down”</a:t>
            </a:r>
          </a:p>
          <a:p>
            <a:pPr lvl="1"/>
            <a:r>
              <a:rPr lang="en-US" sz="2000" dirty="0" smtClean="0"/>
              <a:t>No references </a:t>
            </a:r>
            <a:r>
              <a:rPr lang="en-US" sz="2000" i="1" dirty="0" smtClean="0"/>
              <a:t>reachable</a:t>
            </a:r>
            <a:r>
              <a:rPr lang="en-US" sz="2000" dirty="0" smtClean="0"/>
              <a:t> to data that may be mutated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So combining our two ways to avoid rep exposure:</a:t>
            </a:r>
          </a:p>
          <a:p>
            <a:pPr lvl="1"/>
            <a:r>
              <a:rPr lang="en-US" sz="2000" dirty="0" smtClean="0"/>
              <a:t>Must copy-in, copy-out “all the way down” to immutable parts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1819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getElts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Recall our initial rep-exposure example:</a:t>
            </a:r>
          </a:p>
          <a:p>
            <a:pPr marL="0" lvl="1" indent="0">
              <a:buNone/>
            </a:pPr>
            <a:endParaRPr lang="en-US" sz="1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{</a:t>
            </a:r>
            <a:endParaRPr lang="en-US" sz="20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Rep invariant: </a:t>
            </a:r>
            <a:r>
              <a:rPr lang="en-US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has no nulls and no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dups</a:t>
            </a:r>
          </a:p>
          <a:p>
            <a:pPr marL="0" lvl="1" indent="0">
              <a:buNone/>
            </a:pP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private 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…;</a:t>
            </a:r>
          </a:p>
          <a:p>
            <a:pPr marL="0" lvl="1" indent="0">
              <a:buNone/>
            </a:pPr>
            <a:endParaRPr lang="en-US" sz="1000" b="1" dirty="0" smtClean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// returns: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currently in the set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}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…</a:t>
            </a:r>
          </a:p>
          <a:p>
            <a:pPr marL="0" lvl="1" indent="0"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48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alternative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495800"/>
          </a:xfrm>
        </p:spPr>
        <p:txBody>
          <a:bodyPr/>
          <a:lstStyle/>
          <a:p>
            <a:pPr marL="0" lvl="1" indent="0">
              <a:buNone/>
            </a:pP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returns: </a:t>
            </a:r>
            <a:r>
              <a:rPr lang="en-US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currently in the set</a:t>
            </a:r>
            <a:endParaRPr 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return new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version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buNone/>
            </a:pPr>
            <a:r>
              <a:rPr lang="en-US" sz="2000" dirty="0" smtClean="0">
                <a:latin typeface="+mj-lt"/>
                <a:cs typeface="Courier New" pitchFamily="49" charset="0"/>
              </a:rPr>
              <a:t>From the </a:t>
            </a:r>
            <a:r>
              <a:rPr lang="en-US" sz="2000" dirty="0" err="1" smtClean="0">
                <a:latin typeface="+mj-lt"/>
                <a:cs typeface="Courier New" pitchFamily="49" charset="0"/>
              </a:rPr>
              <a:t>JavaDoc</a:t>
            </a:r>
            <a:r>
              <a:rPr lang="en-US" sz="2000" dirty="0">
                <a:latin typeface="+mj-lt"/>
                <a:cs typeface="Courier New" pitchFamily="49" charset="0"/>
              </a:rPr>
              <a:t> </a:t>
            </a:r>
            <a:r>
              <a:rPr lang="en-US" sz="2000" dirty="0" smtClean="0">
                <a:latin typeface="+mj-lt"/>
                <a:cs typeface="Courier New" pitchFamily="49" charset="0"/>
              </a:rPr>
              <a:t>for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dirty="0" smtClean="0">
                <a:latin typeface="+mj-lt"/>
                <a:cs typeface="Courier New" pitchFamily="49" charset="0"/>
              </a:rPr>
              <a:t>: </a:t>
            </a:r>
          </a:p>
          <a:p>
            <a:pPr marL="0" lvl="1" indent="0">
              <a:buNone/>
            </a:pPr>
            <a:r>
              <a:rPr lang="en-US" sz="2000" i="1" dirty="0" smtClean="0"/>
              <a:t>Returns </a:t>
            </a:r>
            <a:r>
              <a:rPr lang="en-US" sz="2000" i="1" dirty="0"/>
              <a:t>an unmodifiable view of the specified list. This method allows modules to provide users with "read-only" access to internal lists. Query operations on the returned list "read through" to the specified list, and attempts to modify the returned </a:t>
            </a:r>
            <a:r>
              <a:rPr lang="en-US" sz="2000" i="1" dirty="0" smtClean="0"/>
              <a:t>list… </a:t>
            </a:r>
            <a:r>
              <a:rPr lang="en-US" sz="2000" i="1" dirty="0"/>
              <a:t>result in an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UnsupportedOperationException</a:t>
            </a:r>
            <a:r>
              <a:rPr lang="en-US" sz="2000" dirty="0"/>
              <a:t>.</a:t>
            </a:r>
            <a:endParaRPr lang="en-US" sz="2000" dirty="0" smtClean="0">
              <a:latin typeface="+mj-lt"/>
              <a:cs typeface="Courier New" pitchFamily="49" charset="0"/>
            </a:endParaRP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3416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good news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686800" cy="39624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public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{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version </a:t>
            </a:r>
            <a:r>
              <a:rPr lang="en-US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2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 smtClean="0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&lt;Character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buNone/>
            </a:pP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Clients cannot </a:t>
            </a:r>
            <a:r>
              <a:rPr lang="en-US" sz="2000" i="1" dirty="0" smtClean="0">
                <a:latin typeface="+mj-lt"/>
                <a:cs typeface="Courier New" pitchFamily="49" charset="0"/>
              </a:rPr>
              <a:t>modify (mutate)</a:t>
            </a:r>
            <a:r>
              <a:rPr lang="en-US" sz="2000" dirty="0" smtClean="0">
                <a:latin typeface="+mj-lt"/>
                <a:cs typeface="Courier New" pitchFamily="49" charset="0"/>
              </a:rPr>
              <a:t> the rep</a:t>
            </a:r>
          </a:p>
          <a:p>
            <a:pPr marL="742950" lvl="2" indent="-342900"/>
            <a:r>
              <a:rPr lang="en-US" sz="2000" dirty="0" smtClean="0">
                <a:latin typeface="+mj-lt"/>
                <a:cs typeface="Courier New" pitchFamily="49" charset="0"/>
              </a:rPr>
              <a:t>So they cannot break the rep invariant</a:t>
            </a: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(For long lists,) more efficient than copy out</a:t>
            </a:r>
          </a:p>
          <a:p>
            <a:pPr marL="342900" lvl="1" indent="-342900"/>
            <a:r>
              <a:rPr lang="en-US" sz="2000" dirty="0" smtClean="0">
                <a:latin typeface="+mj-lt"/>
                <a:cs typeface="Courier New" pitchFamily="49" charset="0"/>
              </a:rPr>
              <a:t>Uses standard libraries</a:t>
            </a:r>
          </a:p>
          <a:p>
            <a:pPr marL="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10443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bad news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534400" cy="4495800"/>
          </a:xfrm>
        </p:spPr>
        <p:txBody>
          <a:bodyPr/>
          <a:lstStyle/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1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//copy out!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None/>
            </a:pPr>
            <a:endParaRPr lang="en-US" sz="10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public List&lt;Character&gt; </a:t>
            </a:r>
            <a:r>
              <a:rPr lang="en-US" sz="2000" b="1" dirty="0" err="1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getElts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()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{ </a:t>
            </a:r>
            <a:r>
              <a:rPr lang="en-US" sz="20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// version 2</a:t>
            </a:r>
            <a:endParaRPr lang="en-US" sz="2000" b="1" dirty="0">
              <a:latin typeface="Courier New" pitchFamily="49" charset="0"/>
              <a:cs typeface="Courier New" pitchFamily="49" charset="0"/>
            </a:endParaRP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1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Collections.unmodifiableList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&lt;Character&gt;(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lvl="1" indent="0">
              <a:spcBef>
                <a:spcPts val="0"/>
              </a:spcBef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  The two implementations do not do the same thing!</a:t>
            </a:r>
          </a:p>
          <a:p>
            <a:pPr lvl="1"/>
            <a:r>
              <a:rPr lang="en-US" sz="2000" dirty="0" smtClean="0"/>
              <a:t>Both avoid allowing clients to break the rep invariant</a:t>
            </a:r>
          </a:p>
          <a:p>
            <a:pPr lvl="1"/>
            <a:r>
              <a:rPr lang="en-US" sz="2000" dirty="0" smtClean="0"/>
              <a:t>Both return a list containing the elements</a:t>
            </a:r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  But consider:    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s.getElts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</a:p>
          <a:p>
            <a:pPr marL="0" indent="0">
              <a:buNone/>
            </a:pP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	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s.insert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('a'); </a:t>
            </a:r>
          </a:p>
          <a:p>
            <a:pPr marL="0" indent="0">
              <a:buNone/>
            </a:pP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 </a:t>
            </a:r>
            <a:r>
              <a:rPr lang="en-US" sz="2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xs.contains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'a');</a:t>
            </a:r>
          </a:p>
          <a:p>
            <a:pPr marL="0" indent="0">
              <a:buNone/>
            </a:pPr>
            <a:r>
              <a:rPr lang="en-US" sz="2000" dirty="0">
                <a:latin typeface="+mj-lt"/>
                <a:cs typeface="Courier New" panose="02070309020205020404" pitchFamily="49" charset="0"/>
              </a:rPr>
              <a:t> 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Version 2 is </a:t>
            </a:r>
            <a:r>
              <a:rPr lang="en-US" sz="2000" i="1" dirty="0" smtClean="0">
                <a:latin typeface="+mj-lt"/>
                <a:cs typeface="Courier New" panose="02070309020205020404" pitchFamily="49" charset="0"/>
              </a:rPr>
              <a:t>observing</a:t>
            </a:r>
            <a:r>
              <a:rPr lang="en-US" sz="2000" dirty="0" smtClean="0">
                <a:latin typeface="+mj-lt"/>
                <a:cs typeface="Courier New" panose="02070309020205020404" pitchFamily="49" charset="0"/>
              </a:rPr>
              <a:t> an exposed rep, leading to different behavior</a:t>
            </a:r>
            <a:endParaRPr lang="en-US" sz="2000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1997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077200" cy="449580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 smtClean="0"/>
              <a:t>Ambiguity of “returns a list containing the current set elements”</a:t>
            </a:r>
          </a:p>
          <a:p>
            <a:pPr marL="0" indent="0">
              <a:buNone/>
            </a:pPr>
            <a:endParaRPr lang="en-US" sz="1000" dirty="0"/>
          </a:p>
          <a:p>
            <a:pPr marL="0" indent="0" algn="ctr">
              <a:buNone/>
            </a:pPr>
            <a:r>
              <a:rPr lang="en-US" sz="2000" dirty="0" smtClean="0"/>
              <a:t>“returns a fresh mutable list containing the elements in the set           </a:t>
            </a:r>
            <a:r>
              <a:rPr lang="en-US" sz="2000" i="1" dirty="0" smtClean="0"/>
              <a:t>at the time of the call</a:t>
            </a:r>
            <a:r>
              <a:rPr lang="en-US" sz="2000" dirty="0" smtClean="0"/>
              <a:t>”</a:t>
            </a:r>
          </a:p>
          <a:p>
            <a:pPr marL="0" indent="0" algn="ctr">
              <a:buNone/>
            </a:pPr>
            <a:r>
              <a:rPr lang="en-US" sz="2000" dirty="0" smtClean="0"/>
              <a:t>versus</a:t>
            </a:r>
          </a:p>
          <a:p>
            <a:pPr marL="0" indent="0" algn="ctr">
              <a:buNone/>
            </a:pPr>
            <a:r>
              <a:rPr lang="en-US" sz="2000" dirty="0" smtClean="0"/>
              <a:t>“returns read-only access to a list that the ADT                        </a:t>
            </a:r>
            <a:r>
              <a:rPr lang="en-US" sz="2000" i="1" dirty="0" smtClean="0"/>
              <a:t>continues to update to hold the current elements in the set</a:t>
            </a:r>
            <a:r>
              <a:rPr lang="en-US" sz="2000" dirty="0" smtClean="0"/>
              <a:t>”</a:t>
            </a:r>
          </a:p>
          <a:p>
            <a:pPr marL="0" indent="0" algn="ctr">
              <a:buNone/>
            </a:pPr>
            <a:endParaRPr lang="en-US" sz="1000" dirty="0"/>
          </a:p>
          <a:p>
            <a:pPr marL="0" indent="0">
              <a:buNone/>
            </a:pPr>
            <a:r>
              <a:rPr lang="en-US" sz="2000" dirty="0" smtClean="0"/>
              <a:t>A third spec weaker than both [but less simple and useful!]</a:t>
            </a:r>
          </a:p>
          <a:p>
            <a:pPr marL="0" indent="0" algn="ctr">
              <a:buNone/>
            </a:pPr>
            <a:r>
              <a:rPr lang="en-US" sz="2000" dirty="0"/>
              <a:t> </a:t>
            </a:r>
            <a:r>
              <a:rPr lang="en-US" sz="2000" dirty="0" smtClean="0"/>
              <a:t>  “returns a list containing the current set elements.  </a:t>
            </a:r>
            <a:r>
              <a:rPr lang="en-US" sz="2000" i="1" dirty="0" smtClean="0"/>
              <a:t>Behavior is unspecified (!) if</a:t>
            </a:r>
            <a:r>
              <a:rPr lang="en-US" sz="2000" dirty="0" smtClean="0"/>
              <a:t> client attempts to mutate the list or to access the list after the set’s elements are changed”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Also note: Version 2’s spec also makes changing the rep later harder</a:t>
            </a:r>
          </a:p>
          <a:p>
            <a:pPr lvl="1"/>
            <a:r>
              <a:rPr lang="en-US" sz="2000" dirty="0" smtClean="0"/>
              <a:t>Only “simple” to implement with rep as a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330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ADTs and specifications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3505200"/>
          </a:xfrm>
        </p:spPr>
        <p:txBody>
          <a:bodyPr/>
          <a:lstStyle/>
          <a:p>
            <a:r>
              <a:rPr lang="en-US" sz="2000" dirty="0" smtClean="0"/>
              <a:t>So far, we have only specified ADTs</a:t>
            </a:r>
          </a:p>
          <a:p>
            <a:pPr lvl="1"/>
            <a:r>
              <a:rPr lang="en-US" sz="2000" dirty="0" smtClean="0"/>
              <a:t>Specification makes no reference to the implementation</a:t>
            </a:r>
          </a:p>
          <a:p>
            <a:pPr lvl="1"/>
            <a:endParaRPr lang="en-US" sz="2000" dirty="0"/>
          </a:p>
          <a:p>
            <a:r>
              <a:rPr lang="en-US" sz="2000" dirty="0" smtClean="0"/>
              <a:t>Of course, we need [guidelines for how] to implement ADTs</a:t>
            </a:r>
          </a:p>
          <a:p>
            <a:endParaRPr lang="en-US" sz="2000" dirty="0"/>
          </a:p>
          <a:p>
            <a:r>
              <a:rPr lang="en-US" sz="2000" dirty="0" smtClean="0"/>
              <a:t>Of course, we need [guidelines for how] to ensure our implementations satisfy our specifications</a:t>
            </a:r>
          </a:p>
          <a:p>
            <a:endParaRPr lang="en-US" sz="2000" dirty="0"/>
          </a:p>
          <a:p>
            <a:r>
              <a:rPr lang="en-US" sz="2000" dirty="0" smtClean="0"/>
              <a:t>Two intellectual tools are really helpful…</a:t>
            </a:r>
          </a:p>
          <a:p>
            <a:pPr lvl="1"/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634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143000"/>
          </a:xfrm>
        </p:spPr>
        <p:txBody>
          <a:bodyPr/>
          <a:lstStyle/>
          <a:p>
            <a:r>
              <a:rPr lang="en-US" dirty="0" smtClean="0"/>
              <a:t>Connecting implementations to specs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305800" cy="5334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Representation </a:t>
            </a:r>
            <a:r>
              <a:rPr lang="en-US" sz="2000" b="1" i="1" dirty="0">
                <a:solidFill>
                  <a:schemeClr val="accent6"/>
                </a:solidFill>
              </a:rPr>
              <a:t>Invariant</a:t>
            </a:r>
            <a:r>
              <a:rPr lang="en-US" sz="2000" dirty="0"/>
              <a:t>: maps </a:t>
            </a:r>
            <a:r>
              <a:rPr lang="en-US" sz="2000" dirty="0" smtClean="0"/>
              <a:t>Object </a:t>
            </a:r>
            <a:r>
              <a:rPr lang="en-US" sz="2000" dirty="0"/>
              <a:t>→ </a:t>
            </a:r>
            <a:r>
              <a:rPr lang="en-US" sz="2000" dirty="0" err="1"/>
              <a:t>boolean</a:t>
            </a:r>
            <a:endParaRPr lang="en-US" sz="2000" dirty="0"/>
          </a:p>
          <a:p>
            <a:pPr lvl="1"/>
            <a:r>
              <a:rPr lang="en-US" sz="2000" dirty="0"/>
              <a:t>Indicates </a:t>
            </a:r>
            <a:r>
              <a:rPr lang="en-US" sz="2000" dirty="0" smtClean="0"/>
              <a:t>if an instance </a:t>
            </a:r>
            <a:r>
              <a:rPr lang="en-US" sz="2000" dirty="0"/>
              <a:t>is </a:t>
            </a:r>
            <a:r>
              <a:rPr lang="en-US" sz="2000" i="1" dirty="0">
                <a:solidFill>
                  <a:schemeClr val="accent6"/>
                </a:solidFill>
              </a:rPr>
              <a:t>well-formed</a:t>
            </a:r>
            <a:r>
              <a:rPr lang="en-US" sz="2000" dirty="0"/>
              <a:t> </a:t>
            </a:r>
            <a:r>
              <a:rPr lang="en-US" sz="2000" i="1" dirty="0"/>
              <a:t> </a:t>
            </a:r>
          </a:p>
          <a:p>
            <a:pPr lvl="1"/>
            <a:r>
              <a:rPr lang="en-US" sz="2000" dirty="0"/>
              <a:t>Defines </a:t>
            </a:r>
            <a:r>
              <a:rPr lang="en-US" sz="2000" dirty="0" smtClean="0"/>
              <a:t>the set </a:t>
            </a:r>
            <a:r>
              <a:rPr lang="en-US" sz="2000" dirty="0"/>
              <a:t>of valid </a:t>
            </a:r>
            <a:r>
              <a:rPr lang="en-US" sz="2000" dirty="0" smtClean="0"/>
              <a:t>concrete values</a:t>
            </a:r>
          </a:p>
          <a:p>
            <a:pPr lvl="1"/>
            <a:r>
              <a:rPr lang="en-US" sz="2000" dirty="0" smtClean="0"/>
              <a:t>Only values in the valid set </a:t>
            </a:r>
            <a:r>
              <a:rPr lang="en-US" sz="2000" dirty="0"/>
              <a:t>make sense as implementations of an abstract </a:t>
            </a:r>
            <a:r>
              <a:rPr lang="en-US" sz="2000" dirty="0" smtClean="0"/>
              <a:t>value</a:t>
            </a:r>
          </a:p>
          <a:p>
            <a:pPr lvl="1"/>
            <a:r>
              <a:rPr lang="en-US" sz="2000" b="1" dirty="0" smtClean="0"/>
              <a:t>For </a:t>
            </a:r>
            <a:r>
              <a:rPr lang="en-US" sz="2000" b="1" dirty="0" err="1" smtClean="0"/>
              <a:t>implementors</a:t>
            </a:r>
            <a:r>
              <a:rPr lang="en-US" sz="2000" b="1" dirty="0" smtClean="0"/>
              <a:t>/debuggers/maintainers of the abstraction: no object should </a:t>
            </a:r>
            <a:r>
              <a:rPr lang="en-US" sz="2000" b="1" i="1" dirty="0" smtClean="0"/>
              <a:t>ever</a:t>
            </a:r>
            <a:r>
              <a:rPr lang="en-US" sz="2000" b="1" dirty="0" smtClean="0"/>
              <a:t> violate the rep invariant </a:t>
            </a:r>
          </a:p>
          <a:p>
            <a:pPr lvl="2"/>
            <a:r>
              <a:rPr lang="en-US" sz="2000" dirty="0" smtClean="0"/>
              <a:t>Such an object has no useful meaning</a:t>
            </a:r>
            <a:endParaRPr lang="en-US" sz="2000" dirty="0"/>
          </a:p>
          <a:p>
            <a:pPr marL="0" indent="0">
              <a:buNone/>
            </a:pPr>
            <a:endParaRPr lang="en-US" sz="1000" i="1" dirty="0" smtClean="0">
              <a:solidFill>
                <a:schemeClr val="accent6"/>
              </a:solidFill>
            </a:endParaRPr>
          </a:p>
          <a:p>
            <a:pPr marL="0" indent="0">
              <a:buNone/>
            </a:pPr>
            <a:r>
              <a:rPr lang="en-US" sz="2000" b="1" i="1" dirty="0" smtClean="0">
                <a:solidFill>
                  <a:schemeClr val="accent6"/>
                </a:solidFill>
              </a:rPr>
              <a:t>Abstraction Function</a:t>
            </a:r>
            <a:r>
              <a:rPr lang="en-US" sz="2000" dirty="0" smtClean="0"/>
              <a:t>: maps Object → abstract value</a:t>
            </a:r>
          </a:p>
          <a:p>
            <a:pPr lvl="1"/>
            <a:r>
              <a:rPr lang="en-US" sz="2000" dirty="0" smtClean="0"/>
              <a:t>What the data structure </a:t>
            </a:r>
            <a:r>
              <a:rPr lang="en-US" sz="2000" i="1" dirty="0" smtClean="0">
                <a:solidFill>
                  <a:schemeClr val="accent6"/>
                </a:solidFill>
              </a:rPr>
              <a:t>means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as an abstract value</a:t>
            </a:r>
          </a:p>
          <a:p>
            <a:pPr marL="800100" lvl="1" indent="-342900"/>
            <a:r>
              <a:rPr lang="en-US" sz="2000" dirty="0" smtClean="0"/>
              <a:t>How the data structure is to be interpreted</a:t>
            </a:r>
          </a:p>
          <a:p>
            <a:pPr marL="800100" lvl="1" indent="-342900"/>
            <a:r>
              <a:rPr lang="en-US" sz="2000" dirty="0" smtClean="0"/>
              <a:t>Only defined on objects meeting the rep invariant</a:t>
            </a:r>
          </a:p>
          <a:p>
            <a:pPr marL="800100" lvl="1" indent="-342900"/>
            <a:r>
              <a:rPr lang="en-US" sz="2000" b="1" dirty="0"/>
              <a:t>For </a:t>
            </a:r>
            <a:r>
              <a:rPr lang="en-US" sz="2000" b="1" dirty="0" err="1"/>
              <a:t>implementors</a:t>
            </a:r>
            <a:r>
              <a:rPr lang="en-US" sz="2000" b="1" dirty="0"/>
              <a:t>/debuggers/maintainers of the abstraction</a:t>
            </a:r>
            <a:r>
              <a:rPr lang="en-US" sz="2000" b="1" dirty="0" smtClean="0"/>
              <a:t>: </a:t>
            </a:r>
            <a:r>
              <a:rPr lang="en-US" sz="2000" dirty="0" smtClean="0"/>
              <a:t>Each procedure should meet its spec (abstract values) by “doing the right thing” with the concrete representation</a:t>
            </a:r>
          </a:p>
          <a:p>
            <a:pPr marL="800100" lvl="1" indent="-342900"/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4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Implementing a Data Abstraction (ADT)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To implement a data abstraction:</a:t>
            </a:r>
          </a:p>
          <a:p>
            <a:pPr lvl="1"/>
            <a:r>
              <a:rPr lang="en-US" sz="2000" dirty="0" smtClean="0"/>
              <a:t>Select the representation of instances, “</a:t>
            </a:r>
            <a:r>
              <a:rPr lang="en-US" sz="2000" i="1" dirty="0" smtClean="0">
                <a:solidFill>
                  <a:schemeClr val="accent6"/>
                </a:solidFill>
              </a:rPr>
              <a:t>the</a:t>
            </a:r>
            <a:r>
              <a:rPr lang="en-US" sz="2000" i="1" dirty="0" smtClean="0"/>
              <a:t> </a:t>
            </a:r>
            <a:r>
              <a:rPr lang="en-US" sz="2000" i="1" dirty="0" smtClean="0">
                <a:solidFill>
                  <a:schemeClr val="accent6"/>
                </a:solidFill>
              </a:rPr>
              <a:t>rep</a:t>
            </a:r>
            <a:r>
              <a:rPr lang="en-US" sz="2000" dirty="0" smtClean="0"/>
              <a:t>”</a:t>
            </a:r>
          </a:p>
          <a:p>
            <a:pPr lvl="2"/>
            <a:r>
              <a:rPr lang="en-US" sz="2000" dirty="0" smtClean="0"/>
              <a:t>In Java, typically instances of some class you define</a:t>
            </a:r>
          </a:p>
          <a:p>
            <a:pPr lvl="1"/>
            <a:r>
              <a:rPr lang="en-US" sz="2000" dirty="0" smtClean="0"/>
              <a:t>Implement operations in terms of that rep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Choose a representation so that:</a:t>
            </a:r>
          </a:p>
          <a:p>
            <a:pPr lvl="1"/>
            <a:r>
              <a:rPr lang="en-US" sz="2000" dirty="0" smtClean="0"/>
              <a:t>It is possible to implement required operations</a:t>
            </a:r>
          </a:p>
          <a:p>
            <a:pPr lvl="1"/>
            <a:r>
              <a:rPr lang="en-US" sz="2000" dirty="0" smtClean="0"/>
              <a:t>The most frequently used operations are efficient</a:t>
            </a:r>
          </a:p>
          <a:p>
            <a:pPr lvl="2"/>
            <a:r>
              <a:rPr lang="en-US" sz="2000" dirty="0" smtClean="0"/>
              <a:t>But which will these be?</a:t>
            </a:r>
          </a:p>
          <a:p>
            <a:pPr lvl="2"/>
            <a:r>
              <a:rPr lang="en-US" sz="2000" dirty="0" smtClean="0"/>
              <a:t>Abstraction allows the rep to change later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0323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Example: </a:t>
            </a:r>
            <a:r>
              <a:rPr lang="en-US" dirty="0" err="1" smtClean="0"/>
              <a:t>CharSet</a:t>
            </a:r>
            <a:r>
              <a:rPr lang="en-US" dirty="0" smtClean="0"/>
              <a:t> Abstraction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458200" cy="4876800"/>
          </a:xfrm>
        </p:spPr>
        <p:txBody>
          <a:bodyPr>
            <a:noAutofit/>
          </a:bodyPr>
          <a:lstStyle/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Overview: A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is a finite mutable set of Characters</a:t>
            </a:r>
          </a:p>
          <a:p>
            <a:pPr marL="0" lvl="2">
              <a:buNone/>
            </a:pPr>
            <a:endParaRPr lang="en-US" sz="6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creates a fresh, empty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CharSet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</a:t>
            </a:r>
          </a:p>
          <a:p>
            <a:pPr marL="0" lvl="2">
              <a:spcBef>
                <a:spcPts val="30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{c}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@modifies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this</a:t>
            </a: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@effects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post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8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this</a:t>
            </a:r>
            <a:r>
              <a:rPr lang="en-US" sz="1800" b="1" baseline="-25000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pre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{c}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void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delete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@return: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(c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itchFamily="18" charset="2"/>
              </a:rPr>
              <a:t>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this)</a:t>
            </a:r>
          </a:p>
          <a:p>
            <a:pPr marL="0" lvl="2"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member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(Character </a:t>
            </a:r>
            <a:r>
              <a:rPr lang="en-US" sz="1800" b="1" dirty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{…}</a:t>
            </a:r>
            <a:endParaRPr lang="en-US" sz="1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buNone/>
            </a:pPr>
            <a:endParaRPr lang="en-US" sz="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</a:t>
            </a:r>
            <a:r>
              <a:rPr lang="en-US" sz="1800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@return: </a:t>
            </a:r>
            <a:r>
              <a:rPr lang="en-US" sz="1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cardinality of this</a:t>
            </a:r>
          </a:p>
          <a:p>
            <a:pPr marL="0" lvl="2">
              <a:spcBef>
                <a:spcPts val="0"/>
              </a:spcBef>
              <a:buNone/>
            </a:pP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 </a:t>
            </a:r>
            <a:r>
              <a:rPr lang="en-US" sz="1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smtClean="0">
                <a:solidFill>
                  <a:srgbClr val="063DE8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size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{…}</a:t>
            </a: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>
              <a:buNone/>
            </a:pPr>
            <a:endParaRPr lang="en-US" sz="2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1761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implementation: Is it right?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458200" cy="4495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4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{</a:t>
            </a:r>
            <a:endParaRPr lang="en-US" sz="24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private List&lt;Character&gt; </a:t>
            </a:r>
            <a:r>
              <a:rPr lang="en-US" sz="2400" b="1" dirty="0" err="1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= </a:t>
            </a:r>
            <a:br>
              <a:rPr lang="en-US" sz="2400" b="1" dirty="0" smtClean="0">
                <a:latin typeface="Courier New" pitchFamily="49" charset="0"/>
                <a:cs typeface="Courier New" pitchFamily="49" charset="0"/>
              </a:rPr>
            </a:b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new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&lt;Character&gt;();</a:t>
            </a:r>
          </a:p>
          <a:p>
            <a:pPr>
              <a:lnSpc>
                <a:spcPct val="90000"/>
              </a:lnSpc>
              <a:buNone/>
            </a:pPr>
            <a:endParaRPr lang="en-US" sz="5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elts.add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void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US" sz="2400" b="1" dirty="0" smtClean="0">
              <a:solidFill>
                <a:schemeClr val="hlink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elts.remove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member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(Character </a:t>
            </a:r>
            <a:r>
              <a:rPr lang="en-US" sz="2400" b="1" dirty="0" smtClean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c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elts.contains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(c);</a:t>
            </a:r>
          </a:p>
          <a:p>
            <a:pPr>
              <a:lnSpc>
                <a:spcPct val="90000"/>
              </a:lnSpc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public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b="1" dirty="0" smtClean="0">
                <a:solidFill>
                  <a:srgbClr val="063DE8"/>
                </a:solidFill>
                <a:latin typeface="Courier New" pitchFamily="49" charset="0"/>
                <a:cs typeface="Courier New" pitchFamily="49" charset="0"/>
              </a:rPr>
              <a:t>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 {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	  return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elts.size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();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ct val="90000"/>
              </a:lnSpc>
              <a:spcBef>
                <a:spcPts val="300"/>
              </a:spcBef>
              <a:buNone/>
            </a:pP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810000" y="2438400"/>
            <a:ext cx="5334000" cy="2862322"/>
          </a:xfrm>
          <a:prstGeom prst="rect">
            <a:avLst/>
          </a:prstGeom>
          <a:solidFill>
            <a:srgbClr val="FFFF99"/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none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Character </a:t>
            </a:r>
            <a:r>
              <a:rPr lang="en-US" sz="2000" b="1" u="none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= new Character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'a</a:t>
            </a:r>
            <a:r>
              <a:rPr lang="en-US" sz="2000" b="1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');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s.insert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s.delete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(a);</a:t>
            </a: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if (</a:t>
            </a:r>
            <a:r>
              <a:rPr lang="en-US" sz="2000" b="1" u="none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s.member</a:t>
            </a:r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(a))</a:t>
            </a: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none" dirty="0" err="1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"wrong");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sz="2000" b="1" u="none" dirty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r>
              <a:rPr lang="en-US" sz="2000" b="1" u="none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err="1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System.out.print</a:t>
            </a:r>
            <a:r>
              <a:rPr lang="en-US" sz="2000" b="1" dirty="0" smtClean="0">
                <a:solidFill>
                  <a:schemeClr val="tx2"/>
                </a:solidFill>
                <a:latin typeface="Courier New" pitchFamily="49" charset="0"/>
                <a:cs typeface="Courier New" pitchFamily="49" charset="0"/>
              </a:rPr>
              <a:t>("right");</a:t>
            </a:r>
            <a:endParaRPr lang="en-US" sz="2000" b="1" u="none" dirty="0">
              <a:solidFill>
                <a:schemeClr val="tx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5638800"/>
            <a:ext cx="2820003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i="1" dirty="0" smtClean="0">
                <a:solidFill>
                  <a:schemeClr val="accent2"/>
                </a:solidFill>
                <a:latin typeface="+mj-lt"/>
              </a:rPr>
              <a:t>Where</a:t>
            </a:r>
            <a:r>
              <a:rPr lang="en-US" dirty="0" smtClean="0">
                <a:solidFill>
                  <a:srgbClr val="FF0000"/>
                </a:solidFill>
                <a:latin typeface="+mj-lt"/>
              </a:rPr>
              <a:t> </a:t>
            </a:r>
            <a:r>
              <a:rPr lang="en-US" dirty="0" smtClean="0">
                <a:latin typeface="+mj-lt"/>
              </a:rPr>
              <a:t>is the error?</a:t>
            </a:r>
            <a:endParaRPr lang="en-US" dirty="0">
              <a:latin typeface="+mj-lt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8371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 autoUpdateAnimBg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Where Is the Error?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Answer this and you know what to fix</a:t>
            </a:r>
          </a:p>
          <a:p>
            <a:endParaRPr lang="en-US" sz="2000" dirty="0" smtClean="0"/>
          </a:p>
          <a:p>
            <a:r>
              <a:rPr lang="en-US" sz="2000" i="1" dirty="0" smtClean="0"/>
              <a:t>Perhaps</a:t>
            </a:r>
            <a:r>
              <a:rPr lang="en-US" sz="2000" dirty="0" smtClean="0"/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delete</a:t>
            </a:r>
            <a:r>
              <a:rPr lang="en-US" sz="2000" dirty="0" smtClean="0"/>
              <a:t>  is wrong</a:t>
            </a:r>
          </a:p>
          <a:p>
            <a:pPr lvl="1"/>
            <a:r>
              <a:rPr lang="en-US" sz="2000" dirty="0" smtClean="0"/>
              <a:t>Should remove all occurrences?</a:t>
            </a:r>
          </a:p>
          <a:p>
            <a:pPr lvl="1"/>
            <a:endParaRPr lang="en-US" sz="2000" dirty="0" smtClean="0"/>
          </a:p>
          <a:p>
            <a:r>
              <a:rPr lang="en-US" sz="2000" i="1" dirty="0" smtClean="0"/>
              <a:t>Perhaps</a:t>
            </a:r>
            <a:r>
              <a:rPr lang="en-US" sz="2000" dirty="0" smtClean="0"/>
              <a:t> 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dirty="0" smtClean="0"/>
              <a:t>  is wrong</a:t>
            </a:r>
          </a:p>
          <a:p>
            <a:pPr lvl="1"/>
            <a:r>
              <a:rPr lang="en-US" sz="2000" dirty="0" smtClean="0"/>
              <a:t>Should not insert a character that is already there?</a:t>
            </a:r>
          </a:p>
          <a:p>
            <a:pPr lvl="1"/>
            <a:endParaRPr lang="en-US" sz="2000" dirty="0" smtClean="0"/>
          </a:p>
          <a:p>
            <a:r>
              <a:rPr lang="en-US" sz="2000" dirty="0" smtClean="0"/>
              <a:t>How can we know?</a:t>
            </a:r>
          </a:p>
          <a:p>
            <a:pPr lvl="1"/>
            <a:r>
              <a:rPr lang="en-US" sz="2000" dirty="0" smtClean="0"/>
              <a:t>The </a:t>
            </a:r>
            <a:r>
              <a:rPr lang="en-US" sz="2000" dirty="0" smtClean="0">
                <a:solidFill>
                  <a:schemeClr val="accent2"/>
                </a:solidFill>
              </a:rPr>
              <a:t>representation invariant </a:t>
            </a:r>
            <a:r>
              <a:rPr lang="en-US" sz="2000" dirty="0" smtClean="0"/>
              <a:t>tells us</a:t>
            </a:r>
          </a:p>
          <a:p>
            <a:pPr lvl="1"/>
            <a:r>
              <a:rPr lang="en-US" sz="2000" dirty="0" smtClean="0"/>
              <a:t>If it’s “our code”, this is how we document our choice for “the right answer”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DACF16-E0F0-4B7F-BDAB-0ED6A37A383D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38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representation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876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Defines data structure well-</a:t>
            </a:r>
            <a:r>
              <a:rPr lang="en-US" sz="2000" dirty="0" err="1" smtClean="0"/>
              <a:t>formedness</a:t>
            </a:r>
            <a:endParaRPr lang="en-US" sz="2000" dirty="0" smtClean="0"/>
          </a:p>
          <a:p>
            <a:r>
              <a:rPr lang="en-US" sz="2000" dirty="0" smtClean="0"/>
              <a:t>Must hold before and after every </a:t>
            </a:r>
            <a:r>
              <a:rPr lang="en-US" sz="2000" b="1" dirty="0" err="1"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dirty="0"/>
              <a:t> </a:t>
            </a:r>
            <a:r>
              <a:rPr lang="en-US" sz="2000" dirty="0" smtClean="0"/>
              <a:t>operation</a:t>
            </a:r>
          </a:p>
          <a:p>
            <a:r>
              <a:rPr lang="en-US" sz="2000" dirty="0" smtClean="0"/>
              <a:t>Operations (methods) may depend on it</a:t>
            </a:r>
          </a:p>
          <a:p>
            <a:r>
              <a:rPr lang="en-US" sz="2000" dirty="0" smtClean="0"/>
              <a:t>Write it like this: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class </a:t>
            </a:r>
            <a:r>
              <a:rPr lang="en-US" sz="2000" b="1" dirty="0" err="1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CharSet</a:t>
            </a:r>
            <a:r>
              <a:rPr lang="en-US" sz="2000" b="1" dirty="0" smtClean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// Rep invariant: </a:t>
            </a:r>
          </a:p>
          <a:p>
            <a:pPr marL="457200" lvl="1" indent="0">
              <a:buNone/>
            </a:pP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 //   </a:t>
            </a:r>
            <a:r>
              <a:rPr lang="en-US" sz="20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 has no nulls and no duplicates </a:t>
            </a:r>
          </a:p>
          <a:p>
            <a:pPr marL="457200" lvl="1" indent="0">
              <a:buNone/>
            </a:pP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   private List&lt;Character&gt; </a:t>
            </a:r>
            <a:r>
              <a:rPr lang="en-US" sz="20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elts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 smtClean="0">
                <a:latin typeface="Courier New" pitchFamily="49" charset="0"/>
                <a:cs typeface="Courier New" pitchFamily="49" charset="0"/>
              </a:rPr>
              <a:t>= …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    …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Or, more formally (if you prefer):</a:t>
            </a:r>
            <a:endParaRPr lang="en-US" sz="2000" dirty="0" smtClean="0">
              <a:latin typeface="Arial" charset="0"/>
            </a:endParaRP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  <a:sym typeface="Symbol" pitchFamily="18" charset="2"/>
              </a:rPr>
              <a:t>    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 </a:t>
            </a:r>
            <a:r>
              <a:rPr lang="en-US" sz="2000" dirty="0" smtClean="0">
                <a:latin typeface="Arial" charset="0"/>
                <a:cs typeface="Arial" charset="0"/>
              </a:rPr>
              <a:t>≠</a:t>
            </a:r>
            <a:r>
              <a:rPr lang="en-US" sz="2000" dirty="0" smtClean="0">
                <a:latin typeface="Arial" charset="0"/>
              </a:rPr>
              <a:t> null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  <a:sym typeface="Symbol" pitchFamily="18" charset="2"/>
              </a:rPr>
              <a:t>    </a:t>
            </a:r>
            <a:r>
              <a:rPr lang="en-US" sz="2000" dirty="0" smtClean="0">
                <a:latin typeface="Arial" charset="0"/>
              </a:rPr>
              <a:t> indices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, j of </a:t>
            </a:r>
            <a:r>
              <a:rPr lang="en-US" sz="2000" dirty="0" err="1" smtClean="0">
                <a:latin typeface="Arial" charset="0"/>
              </a:rPr>
              <a:t>elts</a:t>
            </a:r>
            <a:r>
              <a:rPr lang="en-US" sz="2000" dirty="0" smtClean="0">
                <a:latin typeface="Arial" charset="0"/>
              </a:rPr>
              <a:t> .</a:t>
            </a:r>
          </a:p>
          <a:p>
            <a:pPr marL="457200" lvl="1" indent="0">
              <a:buNone/>
            </a:pPr>
            <a:r>
              <a:rPr lang="en-US" sz="2000" dirty="0" smtClean="0">
                <a:latin typeface="Arial" charset="0"/>
              </a:rPr>
              <a:t>        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cs typeface="Arial" charset="0"/>
              </a:rPr>
              <a:t>≠ j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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smtClean="0">
                <a:latin typeface="Arial" charset="0"/>
                <a:sym typeface="Symbol" pitchFamily="18" charset="2"/>
              </a:rPr>
              <a:t></a:t>
            </a:r>
            <a:r>
              <a:rPr lang="en-US" sz="2000" dirty="0" smtClean="0">
                <a:latin typeface="Arial" charset="0"/>
              </a:rPr>
              <a:t> 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</a:t>
            </a:r>
            <a:r>
              <a:rPr lang="en-US" sz="2000" dirty="0" err="1" smtClean="0">
                <a:latin typeface="Arial" charset="0"/>
              </a:rPr>
              <a:t>i</a:t>
            </a:r>
            <a:r>
              <a:rPr lang="en-US" sz="2000" dirty="0" smtClean="0">
                <a:latin typeface="Arial" charset="0"/>
              </a:rPr>
              <a:t>).equals(</a:t>
            </a:r>
            <a:r>
              <a:rPr lang="en-US" sz="2000" dirty="0" err="1" smtClean="0">
                <a:latin typeface="Arial" charset="0"/>
              </a:rPr>
              <a:t>elts.elementAt</a:t>
            </a:r>
            <a:r>
              <a:rPr lang="en-US" sz="2000" dirty="0" smtClean="0">
                <a:latin typeface="Arial" charset="0"/>
              </a:rPr>
              <a:t>(j))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DACF16-E0F0-4B7F-BDAB-0ED6A37A383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CSE331 Winter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17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mple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simple</Template>
  <TotalTime>8666</TotalTime>
  <Words>2267</Words>
  <Application>Microsoft Macintosh PowerPoint</Application>
  <PresentationFormat>On-screen Show (4:3)</PresentationFormat>
  <Paragraphs>435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28</vt:i4>
      </vt:variant>
    </vt:vector>
  </HeadingPairs>
  <TitlesOfParts>
    <vt:vector size="30" baseType="lpstr">
      <vt:lpstr>simple</vt:lpstr>
      <vt:lpstr>1_simple</vt:lpstr>
      <vt:lpstr>CSE 331 Software Design &amp; Implementation</vt:lpstr>
      <vt:lpstr>A data abstraction is defined by a specification</vt:lpstr>
      <vt:lpstr>ADTs and specifications</vt:lpstr>
      <vt:lpstr>Connecting implementations to specs</vt:lpstr>
      <vt:lpstr>Implementing a Data Abstraction (ADT)</vt:lpstr>
      <vt:lpstr>Example: CharSet Abstraction</vt:lpstr>
      <vt:lpstr>An implementation: Is it right?</vt:lpstr>
      <vt:lpstr>Where Is the Error?</vt:lpstr>
      <vt:lpstr>The representation invariant</vt:lpstr>
      <vt:lpstr>Now we can locate the error</vt:lpstr>
      <vt:lpstr>Another example</vt:lpstr>
      <vt:lpstr>Checking rep invariants</vt:lpstr>
      <vt:lpstr>Checking the rep invariant</vt:lpstr>
      <vt:lpstr>Practice defensive programming</vt:lpstr>
      <vt:lpstr>Listing the elements of a CharSet</vt:lpstr>
      <vt:lpstr>Representation exposure</vt:lpstr>
      <vt:lpstr>Avoiding representation exposure</vt:lpstr>
      <vt:lpstr>private is not enough</vt:lpstr>
      <vt:lpstr>Avoiding rep exposure (way #1)</vt:lpstr>
      <vt:lpstr>Need deep copying</vt:lpstr>
      <vt:lpstr>Avoiding rep exposure (way #2)</vt:lpstr>
      <vt:lpstr>Why [not] immutability?</vt:lpstr>
      <vt:lpstr>Deepness, redux</vt:lpstr>
      <vt:lpstr>Back to getElts</vt:lpstr>
      <vt:lpstr>An alternative</vt:lpstr>
      <vt:lpstr>The good news</vt:lpstr>
      <vt:lpstr>The bad news</vt:lpstr>
      <vt:lpstr>Different specifications</vt:lpstr>
    </vt:vector>
  </TitlesOfParts>
  <Company>uw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374 Programming Concepts &amp; Tools</dc:title>
  <dc:creator>Hal Perkins</dc:creator>
  <cp:lastModifiedBy>Hal Perkins</cp:lastModifiedBy>
  <cp:revision>216</cp:revision>
  <cp:lastPrinted>2015-02-06T02:36:48Z</cp:lastPrinted>
  <dcterms:created xsi:type="dcterms:W3CDTF">2012-01-27T17:46:36Z</dcterms:created>
  <dcterms:modified xsi:type="dcterms:W3CDTF">2015-02-06T02:36:49Z</dcterms:modified>
</cp:coreProperties>
</file>