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5" r:id="rId2"/>
    <p:sldId id="355" r:id="rId3"/>
    <p:sldId id="356" r:id="rId4"/>
    <p:sldId id="336" r:id="rId5"/>
    <p:sldId id="311" r:id="rId6"/>
    <p:sldId id="289" r:id="rId7"/>
    <p:sldId id="290" r:id="rId8"/>
    <p:sldId id="291" r:id="rId9"/>
    <p:sldId id="340" r:id="rId10"/>
    <p:sldId id="338" r:id="rId11"/>
    <p:sldId id="293" r:id="rId12"/>
    <p:sldId id="315" r:id="rId13"/>
    <p:sldId id="344" r:id="rId14"/>
    <p:sldId id="343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</p:sldIdLst>
  <p:sldSz cx="9144000" cy="6858000" type="screen4x3"/>
  <p:notesSz cx="6934200" cy="92202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0" autoAdjust="0"/>
    <p:restoredTop sz="84499" autoAdjust="0"/>
  </p:normalViewPr>
  <p:slideViewPr>
    <p:cSldViewPr>
      <p:cViewPr varScale="1">
        <p:scale>
          <a:sx n="105" d="100"/>
          <a:sy n="105" d="100"/>
        </p:scale>
        <p:origin x="-11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340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5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5945C-C5AE-4C08-B4E6-7E2BBFB60A3F}" type="slidenum">
              <a:rPr lang="en-US"/>
              <a:pPr/>
              <a:t>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Fred Brooks:</a:t>
            </a:r>
            <a:r>
              <a:rPr lang="en-US" baseline="0" dirty="0" smtClean="0"/>
              <a:t> “Show me your tables…”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19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20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E9E9F-DD63-4450-8477-DE57748749A7}" type="slidenum">
              <a:rPr lang="en-US"/>
              <a:pPr/>
              <a:t>21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9FCFE-0DE1-4D8C-BBE1-4E19F8EDF45F}" type="slidenum">
              <a:rPr lang="en-US"/>
              <a:pPr/>
              <a:t>22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23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24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3B6FD8-079B-4E21-A057-7567C5AE554F}" type="slidenum">
              <a:rPr lang="en-US"/>
              <a:pPr/>
              <a:t>7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2091D-CC89-4FB2-BF38-E5D39D0F2B0B}" type="slidenum">
              <a:rPr lang="en-US"/>
              <a:pPr/>
              <a:t>10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DEC5A-0E5F-4670-B06E-2FAC49E54BCE}" type="slidenum">
              <a:rPr lang="en-US"/>
              <a:pPr/>
              <a:t>11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B4511-07F7-45F8-A759-DE4CBF7C8B29}" type="slidenum">
              <a:rPr lang="en-US"/>
              <a:pPr/>
              <a:t>13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49722-BB35-4AF2-AB41-A958DD1BFA29}" type="slidenum">
              <a:rPr lang="en-US"/>
              <a:pPr/>
              <a:t>15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ACB86F-F2FC-481C-8563-D8FA352C6E81}" type="slidenum">
              <a:rPr lang="en-US"/>
              <a:pPr/>
              <a:t>16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Footnote: Might not</a:t>
            </a:r>
            <a:r>
              <a:rPr lang="en-US" baseline="0" dirty="0" smtClean="0"/>
              <a:t> match specifics of current assignment.  Be wary about copying things from slides…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7DD5C-C2FB-469C-BD0F-75902F36C034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B1A97A-70C4-4425-A827-2F7D07BD1909}" type="slidenum">
              <a:rPr lang="en-US"/>
              <a:pPr/>
              <a:t>18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Data Abstraction: Abstract Data Types (ADTs</a:t>
            </a:r>
            <a:r>
              <a:rPr lang="en-US" dirty="0" smtClean="0"/>
              <a:t>)</a:t>
            </a:r>
          </a:p>
          <a:p>
            <a:r>
              <a:rPr lang="en-US" sz="1800" dirty="0"/>
              <a:t>(Based on slides by Mike Ernst, 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2-d point, as </a:t>
            </a:r>
            <a:r>
              <a:rPr lang="en-US" dirty="0" smtClean="0"/>
              <a:t>an ADT</a:t>
            </a:r>
            <a:endParaRPr lang="en-US" dirty="0"/>
          </a:p>
        </p:txBody>
      </p:sp>
      <p:sp>
        <p:nvSpPr>
          <p:cNvPr id="50181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7772400" cy="4876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A 2-d point exists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in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the plane, ... 	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y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theta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created,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new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point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at (0,0)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Point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centroid</a:t>
            </a:r>
            <a:r>
              <a:rPr lang="en-US" sz="2000" b="1" dirty="0">
                <a:latin typeface="Courier New" pitchFamily="49" charset="0"/>
              </a:rPr>
              <a:t>(Set&lt;Point&gt; points);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moved,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translate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delta_x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                    float </a:t>
            </a:r>
            <a:r>
              <a:rPr lang="en-US" sz="2000" b="1" dirty="0" err="1">
                <a:latin typeface="Courier New" pitchFamily="49" charset="0"/>
              </a:rPr>
              <a:t>delta_y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scaleAndRotate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delta_r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					     float </a:t>
            </a:r>
            <a:r>
              <a:rPr lang="en-US" sz="2000" b="1" dirty="0" err="1">
                <a:latin typeface="Courier New" pitchFamily="49" charset="0"/>
              </a:rPr>
              <a:t>delta_theta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	</a:t>
            </a:r>
          </a:p>
          <a:p>
            <a:pPr>
              <a:lnSpc>
                <a:spcPct val="80000"/>
              </a:lnSpc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574020" y="2362200"/>
            <a:ext cx="457200" cy="10668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31220" y="2667000"/>
            <a:ext cx="1604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Observers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7020562" y="3657600"/>
            <a:ext cx="457200" cy="9144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77762" y="3733800"/>
            <a:ext cx="1588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Creators/</a:t>
            </a:r>
          </a:p>
          <a:p>
            <a:r>
              <a:rPr lang="en-US" sz="2400" dirty="0" smtClean="0">
                <a:solidFill>
                  <a:srgbClr val="00B050"/>
                </a:solidFill>
                <a:latin typeface="+mj-lt"/>
              </a:rPr>
              <a:t>Producers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7467600" y="4953000"/>
            <a:ext cx="457200" cy="12192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48600" y="5339834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B050"/>
                </a:solidFill>
                <a:latin typeface="+mj-lt"/>
              </a:rPr>
              <a:t>Mutators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45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343400" y="1463675"/>
            <a:ext cx="1308100" cy="2235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latin typeface="Arial" charset="0"/>
              </a:rPr>
              <a:t>Point</a:t>
            </a:r>
          </a:p>
          <a:p>
            <a:r>
              <a:rPr lang="en-US" sz="2000" b="1">
                <a:latin typeface="Arial" charset="0"/>
              </a:rPr>
              <a:t>x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y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r</a:t>
            </a:r>
          </a:p>
          <a:p>
            <a:r>
              <a:rPr lang="en-US" sz="2000" b="1">
                <a:latin typeface="Arial" charset="0"/>
              </a:rPr>
              <a:t>theta</a:t>
            </a:r>
            <a:br>
              <a:rPr lang="en-US" sz="2000" b="1">
                <a:latin typeface="Arial" charset="0"/>
              </a:rPr>
            </a:br>
            <a:r>
              <a:rPr lang="en-US" sz="2000" b="1">
                <a:latin typeface="Arial" charset="0"/>
              </a:rPr>
              <a:t>translate</a:t>
            </a:r>
          </a:p>
          <a:p>
            <a:r>
              <a:rPr lang="en-US" sz="2000" b="1">
                <a:latin typeface="Arial" charset="0"/>
              </a:rPr>
              <a:t>scale_rot</a:t>
            </a:r>
            <a:endParaRPr lang="en-US">
              <a:latin typeface="Arial" charset="0"/>
            </a:endParaRP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6096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6477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66294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60960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3"/>
          <p:cNvSpPr>
            <a:spLocks noChangeArrowheads="1"/>
          </p:cNvSpPr>
          <p:nvPr/>
        </p:nvSpPr>
        <p:spPr bwMode="auto">
          <a:xfrm>
            <a:off x="64008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Oval 14"/>
          <p:cNvSpPr>
            <a:spLocks noChangeArrowheads="1"/>
          </p:cNvSpPr>
          <p:nvPr/>
        </p:nvSpPr>
        <p:spPr bwMode="auto">
          <a:xfrm>
            <a:off x="6858000" y="2606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6934200" y="2987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Oval 16"/>
          <p:cNvSpPr>
            <a:spLocks noChangeArrowheads="1"/>
          </p:cNvSpPr>
          <p:nvPr/>
        </p:nvSpPr>
        <p:spPr bwMode="auto">
          <a:xfrm>
            <a:off x="7239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7"/>
          <p:cNvSpPr>
            <a:spLocks noChangeArrowheads="1"/>
          </p:cNvSpPr>
          <p:nvPr/>
        </p:nvSpPr>
        <p:spPr bwMode="auto">
          <a:xfrm>
            <a:off x="7620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8"/>
          <p:cNvSpPr>
            <a:spLocks noChangeArrowheads="1"/>
          </p:cNvSpPr>
          <p:nvPr/>
        </p:nvSpPr>
        <p:spPr bwMode="auto">
          <a:xfrm>
            <a:off x="77724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Oval 19"/>
          <p:cNvSpPr>
            <a:spLocks noChangeArrowheads="1"/>
          </p:cNvSpPr>
          <p:nvPr/>
        </p:nvSpPr>
        <p:spPr bwMode="auto">
          <a:xfrm>
            <a:off x="72390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Oval 20"/>
          <p:cNvSpPr>
            <a:spLocks noChangeArrowheads="1"/>
          </p:cNvSpPr>
          <p:nvPr/>
        </p:nvSpPr>
        <p:spPr bwMode="auto">
          <a:xfrm>
            <a:off x="70104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Oval 21"/>
          <p:cNvSpPr>
            <a:spLocks noChangeArrowheads="1"/>
          </p:cNvSpPr>
          <p:nvPr/>
        </p:nvSpPr>
        <p:spPr bwMode="auto">
          <a:xfrm>
            <a:off x="7467600" y="3521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Oval 22"/>
          <p:cNvSpPr>
            <a:spLocks noChangeArrowheads="1"/>
          </p:cNvSpPr>
          <p:nvPr/>
        </p:nvSpPr>
        <p:spPr bwMode="auto">
          <a:xfrm>
            <a:off x="6553200" y="21494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914400" y="1692275"/>
            <a:ext cx="2590800" cy="1981200"/>
          </a:xfrm>
          <a:prstGeom prst="cloudCallout">
            <a:avLst>
              <a:gd name="adj1" fmla="val 26532"/>
              <a:gd name="adj2" fmla="val -42306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rest of</a:t>
            </a:r>
            <a:br>
              <a:rPr lang="en-US" b="1">
                <a:latin typeface="Arial" charset="0"/>
              </a:rPr>
            </a:br>
            <a:r>
              <a:rPr lang="en-US" b="1">
                <a:latin typeface="Arial" charset="0"/>
              </a:rPr>
              <a:t>program</a:t>
            </a:r>
            <a:endParaRPr lang="en-US">
              <a:latin typeface="Arial" charset="0"/>
            </a:endParaRPr>
          </a:p>
        </p:txBody>
      </p:sp>
      <p:cxnSp>
        <p:nvCxnSpPr>
          <p:cNvPr id="51225" name="AutoShape 25"/>
          <p:cNvCxnSpPr>
            <a:cxnSpLocks noChangeShapeType="1"/>
            <a:stCxn id="51223" idx="2"/>
            <a:endCxn id="51209" idx="2"/>
          </p:cNvCxnSpPr>
          <p:nvPr/>
        </p:nvCxnSpPr>
        <p:spPr bwMode="auto">
          <a:xfrm>
            <a:off x="3503613" y="2682875"/>
            <a:ext cx="2592387" cy="152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6" name="AutoShape 26"/>
          <p:cNvCxnSpPr>
            <a:cxnSpLocks noChangeShapeType="1"/>
            <a:endCxn id="51213" idx="2"/>
          </p:cNvCxnSpPr>
          <p:nvPr/>
        </p:nvCxnSpPr>
        <p:spPr bwMode="auto">
          <a:xfrm>
            <a:off x="3505200" y="2682875"/>
            <a:ext cx="2895600" cy="838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7" name="AutoShape 27"/>
          <p:cNvCxnSpPr>
            <a:cxnSpLocks noChangeShapeType="1"/>
            <a:stCxn id="51223" idx="2"/>
            <a:endCxn id="51222" idx="2"/>
          </p:cNvCxnSpPr>
          <p:nvPr/>
        </p:nvCxnSpPr>
        <p:spPr bwMode="auto">
          <a:xfrm flipV="1">
            <a:off x="3503613" y="2225675"/>
            <a:ext cx="3049587" cy="457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4051300" y="3673475"/>
            <a:ext cx="1827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06A"/>
                </a:solidFill>
                <a:latin typeface="Arial" charset="0"/>
              </a:rPr>
              <a:t>abstraction</a:t>
            </a:r>
            <a:br>
              <a:rPr lang="en-US" b="1">
                <a:solidFill>
                  <a:srgbClr val="00906A"/>
                </a:solidFill>
                <a:latin typeface="Arial" charset="0"/>
              </a:rPr>
            </a:br>
            <a:r>
              <a:rPr lang="en-US" b="1">
                <a:solidFill>
                  <a:srgbClr val="00906A"/>
                </a:solidFill>
                <a:latin typeface="Arial" charset="0"/>
              </a:rPr>
              <a:t>barrier</a:t>
            </a:r>
          </a:p>
        </p:txBody>
      </p:sp>
      <p:sp>
        <p:nvSpPr>
          <p:cNvPr id="51232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Abstract data type = objects + operations</a:t>
            </a:r>
          </a:p>
        </p:txBody>
      </p:sp>
      <p:sp>
        <p:nvSpPr>
          <p:cNvPr id="51233" name="Rectangle 33"/>
          <p:cNvSpPr>
            <a:spLocks noGrp="1" noChangeArrowheads="1"/>
          </p:cNvSpPr>
          <p:nvPr>
            <p:ph idx="1"/>
          </p:nvPr>
        </p:nvSpPr>
        <p:spPr>
          <a:xfrm>
            <a:off x="685800" y="4648201"/>
            <a:ext cx="7772400" cy="16001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Implementation </a:t>
            </a:r>
            <a:r>
              <a:rPr lang="en-US" sz="2000" dirty="0"/>
              <a:t>is hidden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only operations on objects of the type are </a:t>
            </a:r>
            <a:r>
              <a:rPr lang="en-US" sz="2000" dirty="0" smtClean="0"/>
              <a:t>those provided </a:t>
            </a:r>
            <a:r>
              <a:rPr lang="en-US" sz="2000" dirty="0"/>
              <a:t>by the abstraction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676400" y="3825875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clients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6019800" y="3902075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86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Specifying a data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A </a:t>
            </a:r>
            <a:r>
              <a:rPr lang="en-US" sz="2000" i="1" dirty="0" smtClean="0"/>
              <a:t>collection</a:t>
            </a:r>
            <a:r>
              <a:rPr lang="en-US" sz="2000" dirty="0" smtClean="0"/>
              <a:t> of procedural abstractions</a:t>
            </a:r>
          </a:p>
          <a:p>
            <a:pPr lvl="1"/>
            <a:r>
              <a:rPr lang="en-US" sz="2000" i="1" dirty="0" smtClean="0"/>
              <a:t>Not</a:t>
            </a:r>
            <a:r>
              <a:rPr lang="en-US" sz="2000" dirty="0" smtClean="0"/>
              <a:t> a collection of procedures</a:t>
            </a:r>
          </a:p>
          <a:p>
            <a:endParaRPr lang="en-US" sz="1000" dirty="0" smtClean="0"/>
          </a:p>
          <a:p>
            <a:r>
              <a:rPr lang="en-US" sz="2000" dirty="0" smtClean="0"/>
              <a:t>An </a:t>
            </a:r>
            <a:r>
              <a:rPr lang="en-US" sz="2000" i="1" dirty="0" smtClean="0"/>
              <a:t>abstract state</a:t>
            </a:r>
          </a:p>
          <a:p>
            <a:pPr lvl="1"/>
            <a:r>
              <a:rPr lang="en-US" sz="2000" dirty="0" smtClean="0"/>
              <a:t>Not the (concrete) representation in terms of fields, objects, …</a:t>
            </a:r>
          </a:p>
          <a:p>
            <a:pPr lvl="1"/>
            <a:r>
              <a:rPr lang="en-US" sz="2000" dirty="0" smtClean="0"/>
              <a:t>“Does not exist” but used to specify the operations</a:t>
            </a:r>
          </a:p>
          <a:p>
            <a:pPr lvl="1"/>
            <a:r>
              <a:rPr lang="en-US" sz="2000" dirty="0" smtClean="0"/>
              <a:t>Concrete state, not part of the specification, implements the abstract state</a:t>
            </a:r>
          </a:p>
          <a:p>
            <a:pPr lvl="2"/>
            <a:r>
              <a:rPr lang="en-US" sz="2000" dirty="0" smtClean="0"/>
              <a:t>More in upcoming lecture</a:t>
            </a:r>
          </a:p>
          <a:p>
            <a:endParaRPr lang="en-US" sz="2000" dirty="0" smtClean="0"/>
          </a:p>
          <a:p>
            <a:r>
              <a:rPr lang="en-US" sz="2000" dirty="0" smtClean="0"/>
              <a:t>Each operation described in terms of “creating”, “observing”, “producing”, or “mutating”</a:t>
            </a:r>
          </a:p>
          <a:p>
            <a:pPr lvl="1"/>
            <a:r>
              <a:rPr lang="en-US" sz="2000" dirty="0" smtClean="0"/>
              <a:t>No operations other than those in the specification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an ADT</a:t>
            </a:r>
            <a:endParaRPr lang="en-US" dirty="0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4724400" y="1752600"/>
            <a:ext cx="388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 smtClean="0">
                <a:latin typeface="+mj-lt"/>
              </a:rPr>
              <a:t>Mutable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1800" b="1" dirty="0" smtClean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2. abstract </a:t>
            </a:r>
            <a:r>
              <a:rPr lang="en-US" sz="2000" b="1" dirty="0" smtClean="0">
                <a:latin typeface="Courier New" pitchFamily="49" charset="0"/>
              </a:rPr>
              <a:t>state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3.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4. 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5. </a:t>
            </a:r>
            <a:r>
              <a:rPr lang="en-US" sz="2000" b="1" dirty="0">
                <a:latin typeface="Courier New" pitchFamily="49" charset="0"/>
              </a:rPr>
              <a:t>p</a:t>
            </a:r>
            <a:r>
              <a:rPr lang="en-US" sz="2000" b="1" dirty="0" smtClean="0">
                <a:latin typeface="Courier New" pitchFamily="49" charset="0"/>
              </a:rPr>
              <a:t>roducers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(rare)</a:t>
            </a:r>
            <a:endParaRPr lang="en-US" sz="2000" b="1" dirty="0">
              <a:solidFill>
                <a:srgbClr val="C0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9600" y="1828800"/>
            <a:ext cx="3886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>
                <a:latin typeface="+mj-lt"/>
              </a:rPr>
              <a:t>I</a:t>
            </a:r>
            <a:r>
              <a:rPr lang="en-US" sz="2000" dirty="0" smtClean="0">
                <a:latin typeface="+mj-lt"/>
              </a:rPr>
              <a:t>mmutable</a:t>
            </a:r>
            <a:r>
              <a:rPr lang="en-US" sz="2000" dirty="0">
                <a:latin typeface="+mj-lt"/>
              </a:rPr>
              <a:t/>
            </a:r>
            <a:br>
              <a:rPr lang="en-US" sz="2000" dirty="0">
                <a:latin typeface="+mj-lt"/>
              </a:rPr>
            </a:br>
            <a:endParaRPr lang="en-US" sz="2000" dirty="0">
              <a:latin typeface="+mj-lt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. abstract </a:t>
            </a:r>
            <a:r>
              <a:rPr lang="en-US" sz="2000" b="1" dirty="0" smtClean="0">
                <a:latin typeface="Courier New" pitchFamily="49" charset="0"/>
              </a:rPr>
              <a:t>state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. </a:t>
            </a:r>
            <a:r>
              <a:rPr lang="en-US" sz="2000" b="1" dirty="0" smtClean="0">
                <a:latin typeface="Courier New" pitchFamily="49" charset="0"/>
              </a:rPr>
              <a:t>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5. producers</a:t>
            </a:r>
            <a:endParaRPr lang="en-US" sz="2000" b="1" dirty="0">
              <a:solidFill>
                <a:srgbClr val="FF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 smtClean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09600" y="4267200"/>
            <a:ext cx="1828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2133600"/>
          </a:xfrm>
        </p:spPr>
        <p:txBody>
          <a:bodyPr/>
          <a:lstStyle/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000" dirty="0" smtClean="0"/>
              <a:t>Creators: return new ADT values (e.g., Java constructors)</a:t>
            </a:r>
          </a:p>
          <a:p>
            <a:r>
              <a:rPr lang="en-US" sz="2000" dirty="0" smtClean="0"/>
              <a:t>Producers: ADT operations that return new values</a:t>
            </a:r>
          </a:p>
          <a:p>
            <a:r>
              <a:rPr lang="en-US" sz="2000" dirty="0" err="1" smtClean="0"/>
              <a:t>Mutators</a:t>
            </a:r>
            <a:r>
              <a:rPr lang="en-US" sz="2000" dirty="0" smtClean="0"/>
              <a:t>: Modify a value of an ADT</a:t>
            </a:r>
          </a:p>
          <a:p>
            <a:r>
              <a:rPr lang="en-US" sz="2000" dirty="0" smtClean="0"/>
              <a:t>Observers: Return information about an ADT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11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Implementing an ADT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To implement a data abstraction (e.g., with a Java class):</a:t>
            </a:r>
          </a:p>
          <a:p>
            <a:pPr lvl="1"/>
            <a:r>
              <a:rPr lang="en-US" sz="2000" dirty="0" smtClean="0"/>
              <a:t>See next two lectures</a:t>
            </a:r>
          </a:p>
          <a:p>
            <a:pPr lvl="1"/>
            <a:r>
              <a:rPr lang="en-US" sz="2000" dirty="0" smtClean="0"/>
              <a:t>This lecture is just about specifying an ADT</a:t>
            </a:r>
          </a:p>
          <a:p>
            <a:pPr lvl="1"/>
            <a:r>
              <a:rPr lang="en-US" sz="2000" i="1" dirty="0" smtClean="0">
                <a:solidFill>
                  <a:schemeClr val="accent2"/>
                </a:solidFill>
              </a:rPr>
              <a:t>Nothing</a:t>
            </a:r>
            <a:r>
              <a:rPr lang="en-US" sz="2000" dirty="0" smtClean="0"/>
              <a:t> about the concrete representation appears in the specification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26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Poly, an immutable </a:t>
            </a:r>
            <a:r>
              <a:rPr lang="en-US" sz="3200" dirty="0" err="1" smtClean="0"/>
              <a:t>datatype</a:t>
            </a:r>
            <a:r>
              <a:rPr lang="en-US" sz="3200" dirty="0" smtClean="0"/>
              <a:t>: overview</a:t>
            </a:r>
            <a:endParaRPr lang="en-US" sz="3200" dirty="0"/>
          </a:p>
        </p:txBody>
      </p:sp>
      <p:sp>
        <p:nvSpPr>
          <p:cNvPr id="5325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A Poly is an immutable polynomial with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integer coefficients.  A typical Poly 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 		c</a:t>
            </a:r>
            <a:r>
              <a:rPr lang="en-US" sz="2000" b="1" baseline="-25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c</a:t>
            </a:r>
            <a:r>
              <a:rPr lang="en-US" sz="2000" b="1" baseline="-25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+ c</a:t>
            </a:r>
            <a:r>
              <a:rPr lang="en-US" sz="2000" b="1" baseline="-25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30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...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**/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endParaRPr lang="en-US" sz="1200" dirty="0" smtClean="0"/>
          </a:p>
          <a:p>
            <a:pPr marL="0" indent="0">
              <a:buNone/>
            </a:pPr>
            <a:r>
              <a:rPr lang="en-US" sz="2000" dirty="0" smtClean="0"/>
              <a:t>Overview:</a:t>
            </a:r>
          </a:p>
          <a:p>
            <a:pPr lvl="1"/>
            <a:r>
              <a:rPr lang="en-US" sz="2000" dirty="0" smtClean="0"/>
              <a:t>State whether mutable or immutable</a:t>
            </a:r>
          </a:p>
          <a:p>
            <a:pPr lvl="1"/>
            <a:r>
              <a:rPr lang="en-US" sz="2000" dirty="0" smtClean="0"/>
              <a:t>Define an abstract model for use in operation specifications</a:t>
            </a:r>
          </a:p>
          <a:p>
            <a:pPr lvl="2"/>
            <a:r>
              <a:rPr lang="en-US" sz="2000" dirty="0" smtClean="0"/>
              <a:t>Difficult and vital!</a:t>
            </a:r>
          </a:p>
          <a:p>
            <a:pPr lvl="2"/>
            <a:r>
              <a:rPr lang="en-US" sz="2000" dirty="0" smtClean="0"/>
              <a:t>Appeal to math if appropriate</a:t>
            </a:r>
          </a:p>
          <a:p>
            <a:pPr lvl="2"/>
            <a:r>
              <a:rPr lang="en-US" sz="2000" dirty="0" smtClean="0"/>
              <a:t>Give an example (reuse it in operation definitions)</a:t>
            </a:r>
          </a:p>
          <a:p>
            <a:pPr lvl="1"/>
            <a:r>
              <a:rPr lang="en-US" sz="2000" dirty="0" smtClean="0"/>
              <a:t>State in specifications is </a:t>
            </a:r>
            <a:r>
              <a:rPr lang="en-US" sz="2000" i="1" dirty="0" smtClean="0">
                <a:solidFill>
                  <a:srgbClr val="0000FF"/>
                </a:solidFill>
              </a:rPr>
              <a:t>abstract</a:t>
            </a:r>
            <a:r>
              <a:rPr lang="en-US" sz="2000" dirty="0" smtClean="0"/>
              <a:t>, not concrete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543044" y="2590800"/>
            <a:ext cx="6219956" cy="1053644"/>
            <a:chOff x="2057400" y="2286000"/>
            <a:chExt cx="6219956" cy="1053644"/>
          </a:xfrm>
        </p:grpSpPr>
        <p:sp>
          <p:nvSpPr>
            <p:cNvPr id="6" name="Oval 5"/>
            <p:cNvSpPr/>
            <p:nvPr/>
          </p:nvSpPr>
          <p:spPr>
            <a:xfrm>
              <a:off x="20574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7432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6576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3886200" y="2590800"/>
              <a:ext cx="609600" cy="4572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3048000" y="2590800"/>
              <a:ext cx="1447800" cy="5334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2362200" y="2590800"/>
              <a:ext cx="2133600" cy="6096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21200" y="2939534"/>
              <a:ext cx="37561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accent2"/>
                  </a:solidFill>
                </a:rPr>
                <a:t>Abstract state (specification fields)</a:t>
              </a:r>
              <a:endParaRPr lang="en-US" sz="20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62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creators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effects: makes a new Poly =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Poly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cx</a:t>
            </a:r>
            <a:r>
              <a:rPr lang="en-US" sz="2000" b="1" baseline="30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sz="2000" b="1" baseline="30000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throws: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n &lt; 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Creators</a:t>
            </a:r>
          </a:p>
          <a:p>
            <a:pPr lvl="1"/>
            <a:r>
              <a:rPr lang="en-US" sz="2000" dirty="0" smtClean="0"/>
              <a:t>New object, not part of pre-state: in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effects</a:t>
            </a:r>
            <a:r>
              <a:rPr lang="en-US" sz="2000" dirty="0" smtClean="0"/>
              <a:t>, not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modifies</a:t>
            </a:r>
          </a:p>
          <a:p>
            <a:pPr lvl="1"/>
            <a:r>
              <a:rPr lang="en-US" sz="2000" dirty="0" smtClean="0"/>
              <a:t>Overloading: distinguish procedures of same name by parameters (Example: two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dirty="0" smtClean="0"/>
              <a:t> constructors)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 smtClean="0">
                <a:solidFill>
                  <a:srgbClr val="009900"/>
                </a:solidFill>
              </a:rPr>
              <a:t>Footnote: slides omit full </a:t>
            </a:r>
            <a:r>
              <a:rPr lang="en-US" sz="2000" dirty="0" err="1" smtClean="0">
                <a:solidFill>
                  <a:srgbClr val="009900"/>
                </a:solidFill>
              </a:rPr>
              <a:t>JavaDoc</a:t>
            </a:r>
            <a:r>
              <a:rPr lang="en-US" sz="2000" dirty="0" smtClean="0">
                <a:solidFill>
                  <a:srgbClr val="009900"/>
                </a:solidFill>
              </a:rPr>
              <a:t> comments to save space; style might not be perfect either – focus on main ideas</a:t>
            </a:r>
            <a:endParaRPr lang="en-US" sz="2000" dirty="0">
              <a:solidFill>
                <a:srgbClr val="0099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51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observers</a:t>
            </a: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degree of </a:t>
            </a:r>
            <a:r>
              <a:rPr lang="en-US" sz="20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i.e., the largest exponent with a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non-zero coefficient.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Returns 0 if this = 0.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degree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coefficient of the term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of </a:t>
            </a:r>
            <a:r>
              <a:rPr lang="en-US" sz="2000" b="1" i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whose exponent is d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coeff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d)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80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 on observers</a:t>
            </a:r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Observers </a:t>
            </a:r>
          </a:p>
          <a:p>
            <a:pPr lvl="1"/>
            <a:r>
              <a:rPr lang="en-US" sz="2000" dirty="0" smtClean="0"/>
              <a:t>Used to obtain information about objects of the type</a:t>
            </a:r>
          </a:p>
          <a:p>
            <a:pPr lvl="1"/>
            <a:r>
              <a:rPr lang="en-US" sz="2000" dirty="0" smtClean="0"/>
              <a:t>Return values of other types</a:t>
            </a:r>
          </a:p>
          <a:p>
            <a:pPr lvl="1"/>
            <a:r>
              <a:rPr lang="en-US" sz="2000" dirty="0" smtClean="0"/>
              <a:t>Never modify the abstract value</a:t>
            </a:r>
          </a:p>
          <a:p>
            <a:pPr lvl="1"/>
            <a:r>
              <a:rPr lang="en-US" sz="2000" dirty="0" smtClean="0"/>
              <a:t>Specification uses the abstraction from the overview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 smtClean="0"/>
              <a:t>The particular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Poly</a:t>
            </a:r>
            <a:r>
              <a:rPr lang="en-US" sz="2000" dirty="0" smtClean="0"/>
              <a:t> object being accessed</a:t>
            </a:r>
          </a:p>
          <a:p>
            <a:pPr lvl="1"/>
            <a:r>
              <a:rPr lang="en-US" sz="2000" i="1" dirty="0" smtClean="0"/>
              <a:t>Target</a:t>
            </a:r>
            <a:r>
              <a:rPr lang="en-US" sz="2000" dirty="0" smtClean="0"/>
              <a:t> of the invocation</a:t>
            </a:r>
          </a:p>
          <a:p>
            <a:pPr lvl="1"/>
            <a:r>
              <a:rPr lang="en-US" sz="2000" dirty="0" smtClean="0"/>
              <a:t>Also known as the </a:t>
            </a:r>
            <a:r>
              <a:rPr lang="en-US" sz="2000" i="1" dirty="0" smtClean="0"/>
              <a:t>receiver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Poly x = new Poly(4, 3);</a:t>
            </a:r>
          </a:p>
          <a:p>
            <a:pPr marL="40005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x.coeff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pPr marL="40005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   // prints 4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4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Poly: 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this + q (as a Poly)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Poly equal to this * q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mul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-this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negate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80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r>
              <a:rPr lang="en-US" dirty="0" smtClean="0"/>
              <a:t> (</a:t>
            </a:r>
            <a:r>
              <a:rPr lang="en-US" dirty="0" err="1" smtClean="0"/>
              <a:t>oldish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HW3 – we’re getting there.  Fixes, etc.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ay need to (re-)add entire lib folder to class path</a:t>
            </a:r>
          </a:p>
          <a:p>
            <a:pPr lvl="1"/>
            <a:r>
              <a:rPr lang="en-US" dirty="0" err="1" smtClean="0"/>
              <a:t>svnkit</a:t>
            </a:r>
            <a:r>
              <a:rPr lang="en-US" dirty="0" smtClean="0"/>
              <a:t>/</a:t>
            </a:r>
            <a:r>
              <a:rPr lang="en-US" dirty="0" err="1" smtClean="0"/>
              <a:t>javahl</a:t>
            </a:r>
            <a:r>
              <a:rPr lang="en-US" dirty="0" smtClean="0"/>
              <a:t> problems seem to be a version mismatch between the latest </a:t>
            </a:r>
            <a:r>
              <a:rPr lang="en-US" dirty="0" err="1" smtClean="0"/>
              <a:t>subclipse</a:t>
            </a:r>
            <a:r>
              <a:rPr lang="en-US" dirty="0" smtClean="0"/>
              <a:t> and eclipse 4.3.2.  Fix: use eclipse 4.4.1 (latest version) with latest </a:t>
            </a:r>
            <a:r>
              <a:rPr lang="en-US" dirty="0" err="1" smtClean="0"/>
              <a:t>subclipse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Watch discussion board and join in – it’s not intended to be just a “CSE 331 staff oracle”</a:t>
            </a:r>
          </a:p>
          <a:p>
            <a:pPr lvl="1"/>
            <a:r>
              <a:rPr lang="en-US" dirty="0" smtClean="0"/>
              <a:t>Trouble reports: please specify exact versions of eclipse, java, OS, </a:t>
            </a:r>
            <a:r>
              <a:rPr lang="en-US" dirty="0" err="1" smtClean="0"/>
              <a:t>subclipse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You should </a:t>
            </a:r>
            <a:r>
              <a:rPr lang="en-US" i="1" dirty="0" smtClean="0">
                <a:solidFill>
                  <a:srgbClr val="0000FF"/>
                </a:solidFill>
              </a:rPr>
              <a:t>never</a:t>
            </a:r>
            <a:r>
              <a:rPr lang="en-US" i="1" dirty="0" smtClean="0"/>
              <a:t> </a:t>
            </a:r>
            <a:r>
              <a:rPr lang="en-US" dirty="0" smtClean="0"/>
              <a:t>have to, or expect to need to, install random things, click on random settings, or search the web for random hacks to get course software to work.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17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Operations on a type that create other objects of the type</a:t>
            </a:r>
          </a:p>
          <a:p>
            <a:endParaRPr lang="en-US" sz="2000" dirty="0" smtClean="0"/>
          </a:p>
          <a:p>
            <a:r>
              <a:rPr lang="en-US" sz="2000" dirty="0" smtClean="0"/>
              <a:t>Common in immutable types like </a:t>
            </a:r>
            <a:r>
              <a:rPr lang="en-US" sz="2000" b="1" dirty="0" err="1" smtClean="0">
                <a:latin typeface="Courier New"/>
                <a:cs typeface="Courier New"/>
              </a:rPr>
              <a:t>java.lang.String</a:t>
            </a:r>
            <a:endParaRPr lang="en-US" sz="2000" b="1" dirty="0" smtClean="0">
              <a:latin typeface="Courier New"/>
              <a:cs typeface="Courier New"/>
            </a:endParaRPr>
          </a:p>
          <a:p>
            <a:pPr lvl="1"/>
            <a:r>
              <a:rPr lang="en-US" sz="2000" dirty="0" smtClean="0"/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 substring(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offset,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 smtClean="0"/>
              <a:t> </a:t>
            </a:r>
          </a:p>
          <a:p>
            <a:endParaRPr lang="en-US" sz="2000" dirty="0" smtClean="0"/>
          </a:p>
          <a:p>
            <a:r>
              <a:rPr lang="en-US" sz="2000" dirty="0" smtClean="0"/>
              <a:t>No side effects</a:t>
            </a:r>
          </a:p>
          <a:p>
            <a:pPr lvl="1"/>
            <a:r>
              <a:rPr lang="en-US" sz="2000" dirty="0" smtClean="0"/>
              <a:t>Cannot change the abstract value of existing objects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81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IntSet</a:t>
            </a:r>
            <a:r>
              <a:rPr lang="en-US" dirty="0" smtClean="0"/>
              <a:t>, a mutable </a:t>
            </a:r>
            <a:r>
              <a:rPr lang="en-US" dirty="0" err="1" smtClean="0"/>
              <a:t>datatype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overview and creator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Overview: An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a mutable,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unbounded set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of integers.  A typical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{ x1, ...,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xn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}.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{}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41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IntSet:  observers</a:t>
            </a:r>
            <a:endParaRPr lang="en-US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true if and only if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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this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cardinality of this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some element of this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EmptyException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when size()==0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5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IntSet:  mutators 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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{x}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- {x}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11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mutators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Operations that modify an element of the type</a:t>
            </a:r>
          </a:p>
          <a:p>
            <a:endParaRPr lang="en-US" sz="2000" dirty="0" smtClean="0"/>
          </a:p>
          <a:p>
            <a:r>
              <a:rPr lang="en-US" sz="2000" dirty="0" smtClean="0"/>
              <a:t>Rarely modify anything (available to clients) other than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 smtClean="0"/>
              <a:t>List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dirty="0" smtClean="0"/>
              <a:t> in modifies clause (if appropriate)</a:t>
            </a:r>
          </a:p>
          <a:p>
            <a:endParaRPr lang="en-US" sz="2000" dirty="0" smtClean="0"/>
          </a:p>
          <a:p>
            <a:r>
              <a:rPr lang="en-US" sz="2000" dirty="0" smtClean="0"/>
              <a:t>Typically have no return value</a:t>
            </a:r>
          </a:p>
          <a:p>
            <a:pPr lvl="1"/>
            <a:r>
              <a:rPr lang="en-US" sz="2000" dirty="0" smtClean="0"/>
              <a:t>“Do one thing and do it well”</a:t>
            </a:r>
          </a:p>
          <a:p>
            <a:pPr lvl="1"/>
            <a:r>
              <a:rPr lang="en-US" sz="2000" dirty="0"/>
              <a:t>(Sometimes return “old” value that was replaced</a:t>
            </a:r>
            <a:r>
              <a:rPr lang="en-US" sz="2000" dirty="0" smtClean="0"/>
              <a:t>)</a:t>
            </a:r>
          </a:p>
          <a:p>
            <a:endParaRPr lang="en-US" sz="2000" dirty="0" smtClean="0"/>
          </a:p>
          <a:p>
            <a:r>
              <a:rPr lang="en-US" sz="2000" dirty="0" smtClean="0"/>
              <a:t>Mutable ADTs may have producers too, but that is less common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04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Administrivia</a:t>
            </a:r>
            <a:r>
              <a:rPr lang="en-US" dirty="0" smtClean="0"/>
              <a:t> (newer)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HW2 due tonight; HW3 due tomorrow night</a:t>
            </a:r>
          </a:p>
          <a:p>
            <a:pPr lvl="1"/>
            <a:r>
              <a:rPr lang="en-US" dirty="0" smtClean="0"/>
              <a:t>Be sure to run ant validate </a:t>
            </a:r>
            <a:r>
              <a:rPr lang="en-US" smtClean="0"/>
              <a:t>on fresh copy of HW3 repo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HW3 late days: </a:t>
            </a:r>
            <a:r>
              <a:rPr lang="en-US" i="1" dirty="0" smtClean="0"/>
              <a:t>if</a:t>
            </a:r>
            <a:r>
              <a:rPr lang="en-US" dirty="0" smtClean="0"/>
              <a:t> you need to use one now (best not to), be sure to fill in the web form to let us know</a:t>
            </a:r>
          </a:p>
          <a:p>
            <a:endParaRPr lang="en-US" dirty="0" smtClean="0"/>
          </a:p>
          <a:p>
            <a:r>
              <a:rPr lang="en-US" dirty="0" smtClean="0"/>
              <a:t>Readings: lots of relevant things for this part of the course.  See the calendar.  Short reading quizzes coming soon.</a:t>
            </a:r>
          </a:p>
          <a:p>
            <a:endParaRPr lang="en-US" dirty="0"/>
          </a:p>
          <a:p>
            <a:r>
              <a:rPr lang="en-US" dirty="0" smtClean="0"/>
              <a:t>HW4 out by this afternoon.  Examples &amp; more in sections tomorrow.  Helpful to read through the </a:t>
            </a:r>
            <a:r>
              <a:rPr lang="en-US" dirty="0" err="1" smtClean="0"/>
              <a:t>writeup</a:t>
            </a:r>
            <a:r>
              <a:rPr lang="en-US" dirty="0" smtClean="0"/>
              <a:t> and </a:t>
            </a:r>
            <a:r>
              <a:rPr lang="en-US" dirty="0" err="1" smtClean="0"/>
              <a:t>svn</a:t>
            </a:r>
            <a:r>
              <a:rPr lang="en-US" dirty="0" smtClean="0"/>
              <a:t> update to get the files before then.  Due a week after tomorrow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563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This lecture: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What is an Abstract Data Type (ADT)?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How to specify an ADT?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 smtClean="0"/>
              <a:t>Design methodology for ADTs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Very related next lectures:</a:t>
            </a:r>
          </a:p>
          <a:p>
            <a:r>
              <a:rPr lang="en-US" sz="2000" dirty="0" smtClean="0"/>
              <a:t>Representation invariants</a:t>
            </a:r>
          </a:p>
          <a:p>
            <a:r>
              <a:rPr lang="en-US" sz="2000" dirty="0" smtClean="0"/>
              <a:t>Abstraction functions</a:t>
            </a:r>
          </a:p>
          <a:p>
            <a:pPr marL="0" indent="0">
              <a:buNone/>
            </a:pPr>
            <a:r>
              <a:rPr lang="en-US" sz="2000" dirty="0" smtClean="0"/>
              <a:t>Two distinct, complementary ideas for reasoning about ADTs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60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and data abstractions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Procedural</a:t>
            </a:r>
            <a:r>
              <a:rPr lang="en-US" sz="2000" dirty="0" smtClean="0"/>
              <a:t> abstraction:</a:t>
            </a:r>
          </a:p>
          <a:p>
            <a:pPr lvl="1"/>
            <a:r>
              <a:rPr lang="en-US" sz="2000" dirty="0" smtClean="0"/>
              <a:t>Abstract from details of </a:t>
            </a:r>
            <a:r>
              <a:rPr lang="en-US" sz="2000" i="1" dirty="0" smtClean="0"/>
              <a:t>procedures</a:t>
            </a:r>
            <a:r>
              <a:rPr lang="en-US" sz="2000" dirty="0" smtClean="0"/>
              <a:t> (e.g., methods)</a:t>
            </a:r>
          </a:p>
          <a:p>
            <a:pPr lvl="1"/>
            <a:r>
              <a:rPr lang="en-US" sz="2000" dirty="0" smtClean="0"/>
              <a:t>Specification is the abstraction</a:t>
            </a:r>
          </a:p>
          <a:p>
            <a:pPr lvl="2"/>
            <a:r>
              <a:rPr lang="en-US" sz="2000" dirty="0" smtClean="0"/>
              <a:t>Abstraction is the specification</a:t>
            </a:r>
          </a:p>
          <a:p>
            <a:pPr lvl="1"/>
            <a:r>
              <a:rPr lang="en-US" sz="2000" dirty="0" smtClean="0"/>
              <a:t>Satisfy the specification with an implementation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/>
              <a:t>Data</a:t>
            </a:r>
            <a:r>
              <a:rPr lang="en-US" sz="2000" dirty="0" smtClean="0"/>
              <a:t> abstraction:</a:t>
            </a:r>
          </a:p>
          <a:p>
            <a:pPr lvl="1"/>
            <a:r>
              <a:rPr lang="en-US" sz="2000" dirty="0" smtClean="0"/>
              <a:t>Abstract from details of </a:t>
            </a:r>
            <a:r>
              <a:rPr lang="en-US" sz="2000" i="1" dirty="0" smtClean="0"/>
              <a:t>data representation </a:t>
            </a:r>
          </a:p>
          <a:p>
            <a:pPr lvl="1"/>
            <a:r>
              <a:rPr lang="en-US" sz="2000" dirty="0" smtClean="0"/>
              <a:t>Also a specification mechanism</a:t>
            </a:r>
          </a:p>
          <a:p>
            <a:pPr lvl="2"/>
            <a:r>
              <a:rPr lang="en-US" sz="2000" dirty="0" smtClean="0"/>
              <a:t>A way of thinking about programs and design</a:t>
            </a:r>
          </a:p>
          <a:p>
            <a:pPr lvl="1"/>
            <a:r>
              <a:rPr lang="en-US" sz="2000" dirty="0" smtClean="0"/>
              <a:t>Standard terminology: </a:t>
            </a:r>
            <a:r>
              <a:rPr lang="en-US" sz="2000" dirty="0" smtClean="0">
                <a:solidFill>
                  <a:schemeClr val="accent2"/>
                </a:solidFill>
              </a:rPr>
              <a:t>Abstract Data Type</a:t>
            </a:r>
            <a:r>
              <a:rPr lang="en-US" sz="2000" dirty="0" smtClean="0"/>
              <a:t>, or </a:t>
            </a:r>
            <a:r>
              <a:rPr lang="en-US" sz="2000" dirty="0" smtClean="0">
                <a:solidFill>
                  <a:schemeClr val="accent2"/>
                </a:solidFill>
              </a:rPr>
              <a:t>ADT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5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Why we need Data Abstractions (ADTs)</a:t>
            </a:r>
            <a:endParaRPr lang="en-US" sz="3200" dirty="0"/>
          </a:p>
        </p:txBody>
      </p:sp>
      <p:sp>
        <p:nvSpPr>
          <p:cNvPr id="870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Organizing and manipulating data is pervasive</a:t>
            </a:r>
          </a:p>
          <a:p>
            <a:pPr lvl="1"/>
            <a:r>
              <a:rPr lang="en-US" sz="2000" dirty="0" smtClean="0"/>
              <a:t>Inventing and describing algorithms is less common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Start your design by </a:t>
            </a:r>
            <a:r>
              <a:rPr lang="en-US" sz="2000" dirty="0" smtClean="0">
                <a:solidFill>
                  <a:schemeClr val="accent2"/>
                </a:solidFill>
              </a:rPr>
              <a:t>designing data structures</a:t>
            </a:r>
          </a:p>
          <a:p>
            <a:pPr lvl="1" indent="-342900"/>
            <a:r>
              <a:rPr lang="en-US" sz="2000" dirty="0" smtClean="0"/>
              <a:t>How will relevant data be organized</a:t>
            </a:r>
          </a:p>
          <a:p>
            <a:pPr lvl="1" indent="-342900"/>
            <a:r>
              <a:rPr lang="en-US" sz="2000" dirty="0" smtClean="0"/>
              <a:t>What operations will be permitted on the data by clients</a:t>
            </a:r>
          </a:p>
          <a:p>
            <a:pPr lvl="1" indent="-342900"/>
            <a:r>
              <a:rPr lang="en-US" sz="2000" dirty="0" smtClean="0"/>
              <a:t>Cf. CSE 332</a:t>
            </a:r>
          </a:p>
          <a:p>
            <a:pPr marL="40005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Potential problems with choosing a data abstraction:</a:t>
            </a:r>
          </a:p>
          <a:p>
            <a:pPr lvl="1"/>
            <a:r>
              <a:rPr lang="en-US" sz="2000" dirty="0" smtClean="0"/>
              <a:t>Decisions about data structures often made too early</a:t>
            </a:r>
          </a:p>
          <a:p>
            <a:pPr lvl="1"/>
            <a:r>
              <a:rPr lang="en-US" sz="2000" dirty="0" smtClean="0"/>
              <a:t>Duplication of effort in creating derived data</a:t>
            </a:r>
          </a:p>
          <a:p>
            <a:pPr lvl="1"/>
            <a:r>
              <a:rPr lang="en-US" sz="2000" dirty="0" smtClean="0"/>
              <a:t>Very hard to change key data structures (modularity!)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14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An ADT is a set of operations</a:t>
            </a:r>
            <a:endParaRPr lang="en-US" sz="3200" dirty="0"/>
          </a:p>
        </p:txBody>
      </p:sp>
      <p:sp>
        <p:nvSpPr>
          <p:cNvPr id="890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ADT abstracts from the </a:t>
            </a:r>
            <a:r>
              <a:rPr lang="en-US" sz="2000" i="1" dirty="0" smtClean="0"/>
              <a:t>organization</a:t>
            </a:r>
            <a:r>
              <a:rPr lang="en-US" sz="2000" dirty="0" smtClean="0"/>
              <a:t> to </a:t>
            </a:r>
            <a:r>
              <a:rPr lang="en-US" sz="2000" i="1" dirty="0" smtClean="0"/>
              <a:t>meaning</a:t>
            </a:r>
            <a:r>
              <a:rPr lang="en-US" sz="2000" dirty="0" smtClean="0"/>
              <a:t> of data</a:t>
            </a:r>
          </a:p>
          <a:p>
            <a:r>
              <a:rPr lang="en-US" sz="2000" dirty="0" smtClean="0"/>
              <a:t>ADT abstracts from </a:t>
            </a:r>
            <a:r>
              <a:rPr lang="en-US" sz="2000" i="1" dirty="0" smtClean="0"/>
              <a:t>structure</a:t>
            </a:r>
            <a:r>
              <a:rPr lang="en-US" sz="2000" dirty="0" smtClean="0"/>
              <a:t> to </a:t>
            </a:r>
            <a:r>
              <a:rPr lang="en-US" sz="2000" i="1" dirty="0" smtClean="0"/>
              <a:t>use</a:t>
            </a:r>
            <a:r>
              <a:rPr lang="en-US" sz="2000" dirty="0" smtClean="0"/>
              <a:t>  </a:t>
            </a:r>
          </a:p>
          <a:p>
            <a:r>
              <a:rPr lang="en-US" sz="2000" dirty="0" smtClean="0"/>
              <a:t>Representation should not matter to the client</a:t>
            </a:r>
          </a:p>
          <a:p>
            <a:pPr lvl="1"/>
            <a:r>
              <a:rPr lang="en-US" sz="2000" dirty="0" smtClean="0"/>
              <a:t>So hide it from the client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Instead, think of a type as a </a:t>
            </a:r>
            <a:r>
              <a:rPr lang="en-US" sz="2000" dirty="0" smtClean="0">
                <a:solidFill>
                  <a:schemeClr val="accent2"/>
                </a:solidFill>
              </a:rPr>
              <a:t>set of operations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getBase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getAltitude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getBottomAngle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</a:t>
            </a:r>
          </a:p>
          <a:p>
            <a:pPr marL="0" indent="0">
              <a:buNone/>
            </a:pPr>
            <a:r>
              <a:rPr lang="en-US" sz="2000" dirty="0" smtClean="0"/>
              <a:t>Force clients to use operations to access data</a:t>
            </a:r>
            <a:endParaRPr lang="en-US" sz="2000" dirty="0"/>
          </a:p>
        </p:txBody>
      </p:sp>
      <p:sp>
        <p:nvSpPr>
          <p:cNvPr id="89093" name="Text Box 1029"/>
          <p:cNvSpPr txBox="1">
            <a:spLocks noChangeArrowheads="1"/>
          </p:cNvSpPr>
          <p:nvPr/>
        </p:nvSpPr>
        <p:spPr bwMode="auto">
          <a:xfrm>
            <a:off x="609600" y="3476625"/>
            <a:ext cx="37338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altitude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89094" name="Text Box 1030"/>
          <p:cNvSpPr txBox="1">
            <a:spLocks noChangeArrowheads="1"/>
          </p:cNvSpPr>
          <p:nvPr/>
        </p:nvSpPr>
        <p:spPr bwMode="auto">
          <a:xfrm>
            <a:off x="4495800" y="3476625"/>
            <a:ext cx="4343400" cy="10191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hypot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angle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41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these classes the same?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	  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	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public float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dirty="0" smtClean="0"/>
              <a:t>			</a:t>
            </a: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tx2"/>
                </a:solidFill>
              </a:rPr>
              <a:t>Different</a:t>
            </a:r>
            <a:r>
              <a:rPr lang="en-US" sz="2000" dirty="0" smtClean="0"/>
              <a:t>: cannot replace one with the other in a program</a:t>
            </a:r>
          </a:p>
          <a:p>
            <a:pPr marL="0" indent="0">
              <a:buNone/>
            </a:pPr>
            <a:endParaRPr lang="en-US" sz="1000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2000" i="1" dirty="0" smtClean="0">
                <a:solidFill>
                  <a:schemeClr val="tx2"/>
                </a:solidFill>
              </a:rPr>
              <a:t>Same</a:t>
            </a:r>
            <a:r>
              <a:rPr lang="en-US" sz="2000" dirty="0" smtClean="0"/>
              <a:t>: both classes implement the concept “</a:t>
            </a:r>
            <a:r>
              <a:rPr lang="en-US" sz="2000" dirty="0" smtClean="0">
                <a:solidFill>
                  <a:srgbClr val="0000FF"/>
                </a:solidFill>
              </a:rPr>
              <a:t>2-d point</a:t>
            </a:r>
            <a:r>
              <a:rPr lang="en-US" sz="2000" dirty="0" smtClean="0"/>
              <a:t>”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Goal of ADT methodology is to express the sameness:</a:t>
            </a:r>
          </a:p>
          <a:p>
            <a:pPr lvl="1"/>
            <a:r>
              <a:rPr lang="en-US" sz="2000" dirty="0" smtClean="0"/>
              <a:t>Clients depend only on the concept “</a:t>
            </a:r>
            <a:r>
              <a:rPr lang="en-US" sz="2000" dirty="0" smtClean="0">
                <a:solidFill>
                  <a:srgbClr val="0000FF"/>
                </a:solidFill>
              </a:rPr>
              <a:t>2-d point</a:t>
            </a:r>
            <a:r>
              <a:rPr lang="en-US" sz="2000" dirty="0" smtClean="0"/>
              <a:t>”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33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ADTs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If clients “respect” or “are forced to respect” data abstractions…</a:t>
            </a:r>
          </a:p>
          <a:p>
            <a:pPr lvl="1"/>
            <a:r>
              <a:rPr lang="en-US" sz="2000" dirty="0" smtClean="0"/>
              <a:t>For example, “it’s a 2-D point with these operations…”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Can delay decisions on how ADT is implemented</a:t>
            </a:r>
          </a:p>
          <a:p>
            <a:r>
              <a:rPr lang="en-US" sz="2000" dirty="0" smtClean="0"/>
              <a:t>Can fix bugs by changing how ADT is implemented</a:t>
            </a:r>
          </a:p>
          <a:p>
            <a:r>
              <a:rPr lang="en-US" sz="2000" dirty="0" smtClean="0"/>
              <a:t>Can change algorithms</a:t>
            </a:r>
          </a:p>
          <a:p>
            <a:pPr lvl="1"/>
            <a:r>
              <a:rPr lang="en-US" sz="2000" dirty="0" smtClean="0"/>
              <a:t>For performance</a:t>
            </a:r>
          </a:p>
          <a:p>
            <a:pPr lvl="1"/>
            <a:r>
              <a:rPr lang="en-US" sz="2000" dirty="0" smtClean="0"/>
              <a:t>In general or in specialized situations</a:t>
            </a:r>
          </a:p>
          <a:p>
            <a:r>
              <a:rPr lang="en-US" sz="2000" dirty="0" smtClean="0"/>
              <a:t>…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We talk about an “</a:t>
            </a:r>
            <a:r>
              <a:rPr lang="en-US" sz="2000" i="1" dirty="0" smtClean="0">
                <a:solidFill>
                  <a:schemeClr val="accent6"/>
                </a:solidFill>
              </a:rPr>
              <a:t>abstraction barrier</a:t>
            </a:r>
            <a:r>
              <a:rPr lang="en-US" sz="2000" dirty="0" smtClean="0"/>
              <a:t>”</a:t>
            </a:r>
          </a:p>
          <a:p>
            <a:pPr lvl="1"/>
            <a:r>
              <a:rPr lang="en-US" sz="2000" dirty="0" smtClean="0"/>
              <a:t>A good thing to have and not </a:t>
            </a:r>
            <a:r>
              <a:rPr lang="en-US" sz="2000" i="1" dirty="0" smtClean="0"/>
              <a:t>cross</a:t>
            </a:r>
            <a:r>
              <a:rPr lang="en-US" sz="2000" dirty="0" smtClean="0"/>
              <a:t> (also known as </a:t>
            </a:r>
            <a:r>
              <a:rPr lang="en-US" sz="2000" i="1" dirty="0" smtClean="0"/>
              <a:t>violate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03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7225</TotalTime>
  <Words>1623</Words>
  <Application>Microsoft Macintosh PowerPoint</Application>
  <PresentationFormat>On-screen Show (4:3)</PresentationFormat>
  <Paragraphs>347</Paragraphs>
  <Slides>24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simple</vt:lpstr>
      <vt:lpstr>CSE 331 Software Design &amp; Implementation</vt:lpstr>
      <vt:lpstr>Administrivia (oldish)</vt:lpstr>
      <vt:lpstr>Administrivia (newer)</vt:lpstr>
      <vt:lpstr>Outline</vt:lpstr>
      <vt:lpstr>Procedural and data abstractions</vt:lpstr>
      <vt:lpstr>Why we need Data Abstractions (ADTs)</vt:lpstr>
      <vt:lpstr>An ADT is a set of operations</vt:lpstr>
      <vt:lpstr>Are these classes the same?</vt:lpstr>
      <vt:lpstr>Benefits of ADTs</vt:lpstr>
      <vt:lpstr>Concept of 2-d point, as an ADT</vt:lpstr>
      <vt:lpstr>Abstract data type = objects + operations</vt:lpstr>
      <vt:lpstr>Specifying a data abstraction</vt:lpstr>
      <vt:lpstr>Specifying an ADT</vt:lpstr>
      <vt:lpstr>Implementing an ADT</vt:lpstr>
      <vt:lpstr>Poly, an immutable datatype: overview</vt:lpstr>
      <vt:lpstr>Poly:  creators</vt:lpstr>
      <vt:lpstr>Poly:  observers</vt:lpstr>
      <vt:lpstr>Notes on observers</vt:lpstr>
      <vt:lpstr>Poly:  producers</vt:lpstr>
      <vt:lpstr>Notes on producers</vt:lpstr>
      <vt:lpstr>IntSet, a mutable datatype: overview and creator</vt:lpstr>
      <vt:lpstr>IntSet:  observers</vt:lpstr>
      <vt:lpstr>IntSet:  mutators </vt:lpstr>
      <vt:lpstr>Notes on mutators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170</cp:revision>
  <cp:lastPrinted>2015-02-06T02:37:31Z</cp:lastPrinted>
  <dcterms:created xsi:type="dcterms:W3CDTF">2012-01-27T17:46:36Z</dcterms:created>
  <dcterms:modified xsi:type="dcterms:W3CDTF">2015-02-06T02:37:32Z</dcterms:modified>
</cp:coreProperties>
</file>