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85" r:id="rId2"/>
    <p:sldId id="350" r:id="rId3"/>
    <p:sldId id="315" r:id="rId4"/>
    <p:sldId id="316" r:id="rId5"/>
    <p:sldId id="317" r:id="rId6"/>
    <p:sldId id="318" r:id="rId7"/>
    <p:sldId id="319" r:id="rId8"/>
    <p:sldId id="320" r:id="rId9"/>
    <p:sldId id="322" r:id="rId10"/>
    <p:sldId id="330" r:id="rId11"/>
    <p:sldId id="323" r:id="rId12"/>
    <p:sldId id="331" r:id="rId13"/>
    <p:sldId id="324" r:id="rId14"/>
    <p:sldId id="321" r:id="rId15"/>
    <p:sldId id="325" r:id="rId16"/>
    <p:sldId id="326" r:id="rId17"/>
    <p:sldId id="333" r:id="rId18"/>
    <p:sldId id="334" r:id="rId19"/>
    <p:sldId id="332" r:id="rId20"/>
    <p:sldId id="327" r:id="rId21"/>
    <p:sldId id="335" r:id="rId22"/>
    <p:sldId id="336" r:id="rId23"/>
    <p:sldId id="338" r:id="rId24"/>
    <p:sldId id="328" r:id="rId25"/>
    <p:sldId id="339" r:id="rId26"/>
    <p:sldId id="340" r:id="rId27"/>
    <p:sldId id="341" r:id="rId28"/>
    <p:sldId id="342" r:id="rId29"/>
    <p:sldId id="346" r:id="rId30"/>
    <p:sldId id="343" r:id="rId31"/>
    <p:sldId id="344" r:id="rId32"/>
    <p:sldId id="347" r:id="rId33"/>
    <p:sldId id="345" r:id="rId34"/>
    <p:sldId id="337" r:id="rId35"/>
    <p:sldId id="348" r:id="rId36"/>
    <p:sldId id="349" r:id="rId37"/>
  </p:sldIdLst>
  <p:sldSz cx="9144000" cy="6858000" type="screen4x3"/>
  <p:notesSz cx="6934200" cy="9220200"/>
  <p:custDataLst>
    <p:tags r:id="rId4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0066"/>
    <a:srgbClr val="800080"/>
    <a:srgbClr val="FFFF00"/>
    <a:srgbClr val="FF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17" autoAdjust="0"/>
    <p:restoredTop sz="90976" autoAdjust="0"/>
  </p:normalViewPr>
  <p:slideViewPr>
    <p:cSldViewPr>
      <p:cViewPr varScale="1">
        <p:scale>
          <a:sx n="110" d="100"/>
          <a:sy n="110" d="100"/>
        </p:scale>
        <p:origin x="-96" y="-5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06"/>
    </p:cViewPr>
  </p:sorterViewPr>
  <p:notesViewPr>
    <p:cSldViewPr>
      <p:cViewPr varScale="1">
        <p:scale>
          <a:sx n="82" d="100"/>
          <a:sy n="82" d="100"/>
        </p:scale>
        <p:origin x="-1944" y="-102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notesMaster" Target="notesMasters/notesMaster1.xml"/><Relationship Id="rId39" Type="http://schemas.openxmlformats.org/officeDocument/2006/relationships/handoutMaster" Target="handoutMasters/handoutMaster1.xml"/><Relationship Id="rId40" Type="http://schemas.openxmlformats.org/officeDocument/2006/relationships/printerSettings" Target="printerSettings/printerSettings1.bin"/><Relationship Id="rId41" Type="http://schemas.openxmlformats.org/officeDocument/2006/relationships/tags" Target="tags/tag1.xml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15wi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/>
              <a:t>2</a:t>
            </a:r>
            <a:r>
              <a:rPr lang="en-US" dirty="0" smtClean="0"/>
              <a:t>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 baseline="0">
                <a:latin typeface="Arial" panose="020B0604020202020204" pitchFamily="34" charset="0"/>
              </a:defRPr>
            </a:lvl1pPr>
            <a:lvl2pPr>
              <a:defRPr sz="2000" baseline="0">
                <a:latin typeface="Arial" panose="020B0604020202020204" pitchFamily="34" charset="0"/>
              </a:defRPr>
            </a:lvl2pPr>
            <a:lvl3pPr>
              <a:defRPr sz="2000" baseline="0">
                <a:latin typeface="Arial" panose="020B0604020202020204" pitchFamily="34" charset="0"/>
              </a:defRPr>
            </a:lvl3pPr>
            <a:lvl4pPr>
              <a:defRPr sz="2000" baseline="0">
                <a:latin typeface="Arial" panose="020B0604020202020204" pitchFamily="34" charset="0"/>
              </a:defRPr>
            </a:lvl4pPr>
            <a:lvl5pPr>
              <a:defRPr sz="2000" baseline="0">
                <a:latin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5300" y="3886200"/>
            <a:ext cx="8153400" cy="1752600"/>
          </a:xfrm>
        </p:spPr>
        <p:txBody>
          <a:bodyPr/>
          <a:lstStyle/>
          <a:p>
            <a:r>
              <a:rPr lang="en-US" dirty="0" smtClean="0"/>
              <a:t>Hal Perkins</a:t>
            </a:r>
          </a:p>
          <a:p>
            <a:r>
              <a:rPr lang="en-US" dirty="0" smtClean="0"/>
              <a:t>Winter 2015</a:t>
            </a:r>
          </a:p>
          <a:p>
            <a:r>
              <a:rPr lang="en-US" dirty="0" smtClean="0"/>
              <a:t>Lecture </a:t>
            </a:r>
            <a:r>
              <a:rPr lang="en-US" dirty="0"/>
              <a:t>2</a:t>
            </a:r>
            <a:r>
              <a:rPr lang="en-US" dirty="0" smtClean="0"/>
              <a:t> – Reasoning About Code With </a:t>
            </a:r>
            <a:r>
              <a:rPr lang="en-US" dirty="0" smtClean="0"/>
              <a:t>Logic</a:t>
            </a:r>
          </a:p>
          <a:p>
            <a:r>
              <a:rPr lang="en-US" sz="1800" dirty="0"/>
              <a:t>(Based on slides by Mike Ernst, Dan Grossman, David </a:t>
            </a:r>
            <a:r>
              <a:rPr lang="en-US" sz="1800" dirty="0" err="1"/>
              <a:t>Notkin</a:t>
            </a:r>
            <a:r>
              <a:rPr lang="en-US" sz="1800" dirty="0"/>
              <a:t>, Hal Perkins</a:t>
            </a:r>
            <a:r>
              <a:rPr lang="en-US" sz="1800" dirty="0" smtClean="0"/>
              <a:t>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6C098-13F0-41FA-8110-EA511399211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800080"/>
                </a:solidFill>
              </a:rPr>
              <a:t>CSE 331 Winter 2015</a:t>
            </a:r>
            <a:endParaRPr lang="en-US" dirty="0">
              <a:solidFill>
                <a:srgbClr val="8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Forward vs. Backward, Part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Forward reasoning:</a:t>
            </a:r>
          </a:p>
          <a:p>
            <a:pPr lvl="1"/>
            <a:r>
              <a:rPr lang="en-US" dirty="0" smtClean="0"/>
              <a:t>Simulates the code (for many “inputs” “at once”)</a:t>
            </a:r>
          </a:p>
          <a:p>
            <a:pPr lvl="1"/>
            <a:r>
              <a:rPr lang="en-US" dirty="0" smtClean="0"/>
              <a:t>Often more intuitive</a:t>
            </a:r>
          </a:p>
          <a:p>
            <a:pPr lvl="1"/>
            <a:r>
              <a:rPr lang="en-US" dirty="0" smtClean="0"/>
              <a:t>But introduces [many] facts irrelevant to a goal</a:t>
            </a:r>
          </a:p>
          <a:p>
            <a:pPr lvl="1"/>
            <a:endParaRPr lang="en-US" dirty="0"/>
          </a:p>
          <a:p>
            <a:r>
              <a:rPr lang="en-US" dirty="0" smtClean="0"/>
              <a:t>Backward reasoning</a:t>
            </a:r>
          </a:p>
          <a:p>
            <a:pPr lvl="1"/>
            <a:r>
              <a:rPr lang="en-US" dirty="0" smtClean="0"/>
              <a:t>Often more useful: Understand what each part of the code contributes toward the goal</a:t>
            </a:r>
          </a:p>
          <a:p>
            <a:pPr lvl="1"/>
            <a:r>
              <a:rPr lang="en-US" dirty="0" smtClean="0"/>
              <a:t>“Thinking backwards” takes practice but gives you a powerful new way to reason about programs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970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initial assumptions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if(…)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… // also know test evaluated to true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} else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…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also know test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evaluated to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either branch could have executed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 smtClean="0"/>
              <a:t>Two key ideas:</a:t>
            </a:r>
          </a:p>
          <a:p>
            <a:pPr marL="914400" lvl="1" indent="-457200">
              <a:buFont typeface="+mj-lt"/>
              <a:buAutoNum type="arabicPeriod"/>
            </a:pPr>
            <a:endParaRPr lang="en-US" sz="5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The precondition for each branch includes information about the result of the test-expression</a:t>
            </a:r>
          </a:p>
          <a:p>
            <a:pPr marL="914400" lvl="1" indent="-457200">
              <a:buFont typeface="+mj-lt"/>
              <a:buAutoNum type="arabicPeriod"/>
            </a:pPr>
            <a:endParaRPr lang="en-US" sz="5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The overall </a:t>
            </a:r>
            <a:r>
              <a:rPr lang="en-US" dirty="0" err="1" smtClean="0"/>
              <a:t>postcondition</a:t>
            </a:r>
            <a:r>
              <a:rPr lang="en-US" dirty="0" smtClean="0"/>
              <a:t> is the disjunction (“or”) of the </a:t>
            </a:r>
            <a:r>
              <a:rPr lang="en-US" dirty="0" err="1" smtClean="0"/>
              <a:t>postcondition</a:t>
            </a:r>
            <a:r>
              <a:rPr lang="en-US" dirty="0" smtClean="0"/>
              <a:t> of the branches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233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(Forward)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+mj-lt"/>
                <a:cs typeface="Courier New" panose="02070309020205020404" pitchFamily="49" charset="0"/>
              </a:rPr>
              <a:t>Assume initially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&gt;=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pPr marL="0" indent="0">
              <a:buNone/>
            </a:pPr>
            <a:endParaRPr lang="en-US" sz="600" dirty="0" smtClean="0">
              <a:latin typeface="+mj-lt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// x &gt;= 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x &gt;= 0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∧ z == 0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if(x != 0)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//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&gt;= 0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z ==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 ∧ x != 0 (so x &gt; 0)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z = x;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//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…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 &gt; 0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} else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//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&gt;= 0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z ==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∧ !(x!=0) (so x == 0)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 = x + 1;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// …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∧ z == 1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( …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0) </a:t>
            </a:r>
            <a:r>
              <a:rPr lang="en-GB" b="1" dirty="0" smtClean="0">
                <a:latin typeface="Courier New" panose="02070309020205020404" pitchFamily="49" charset="0"/>
                <a:ea typeface="OpenSymbol"/>
                <a:cs typeface="Courier New" panose="02070309020205020404" pitchFamily="49" charset="0"/>
              </a:rPr>
              <a:t>∨ (…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GB" b="1" dirty="0" smtClean="0">
                <a:latin typeface="Courier New" panose="02070309020205020404" pitchFamily="49" charset="0"/>
                <a:ea typeface="OpenSymbol"/>
                <a:cs typeface="Courier New" panose="02070309020205020404" pitchFamily="49" charset="0"/>
              </a:rPr>
              <a:t>z == 1)  (so z &gt; 0)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724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Hoare Logic, a 1970s approach to logical reasoning about code</a:t>
            </a:r>
          </a:p>
          <a:p>
            <a:pPr lvl="1"/>
            <a:r>
              <a:rPr lang="en-US" dirty="0" smtClean="0"/>
              <a:t>[Named after its inventor, Tony Hoare]</a:t>
            </a:r>
          </a:p>
          <a:p>
            <a:pPr lvl="1"/>
            <a:r>
              <a:rPr lang="en-US" dirty="0" smtClean="0"/>
              <a:t>Considering just variables, assignments, if-statements, while-loops</a:t>
            </a:r>
          </a:p>
          <a:p>
            <a:pPr lvl="2"/>
            <a:r>
              <a:rPr lang="en-US" dirty="0" smtClean="0"/>
              <a:t>So no objects or methods</a:t>
            </a:r>
          </a:p>
          <a:p>
            <a:pPr lvl="2"/>
            <a:endParaRPr lang="en-US" dirty="0"/>
          </a:p>
          <a:p>
            <a:r>
              <a:rPr lang="en-US" dirty="0" smtClean="0"/>
              <a:t>This lecture: The idea, without loops, in 3 passes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High-level intuition of forward and backward reasoning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2"/>
                </a:solidFill>
              </a:rPr>
              <a:t>Precise definition of logical assertions, preconditions, etc.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Definition of weaker/stronger and weakest-precondition</a:t>
            </a:r>
          </a:p>
          <a:p>
            <a:pPr marL="57150" indent="0">
              <a:buNone/>
            </a:pPr>
            <a:endParaRPr lang="en-US" dirty="0"/>
          </a:p>
          <a:p>
            <a:pPr marL="400050"/>
            <a:r>
              <a:rPr lang="en-US" dirty="0" smtClean="0"/>
              <a:t>Next lecture: Loops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9260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notation and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953000"/>
          </a:xfrm>
        </p:spPr>
        <p:txBody>
          <a:bodyPr/>
          <a:lstStyle/>
          <a:p>
            <a:r>
              <a:rPr lang="en-US" dirty="0" smtClean="0"/>
              <a:t>The “assumption” before some code is the </a:t>
            </a:r>
            <a:r>
              <a:rPr lang="en-US" dirty="0" smtClean="0">
                <a:solidFill>
                  <a:schemeClr val="accent2"/>
                </a:solidFill>
              </a:rPr>
              <a:t>precondition</a:t>
            </a:r>
          </a:p>
          <a:p>
            <a:r>
              <a:rPr lang="en-US" dirty="0" smtClean="0"/>
              <a:t>The “what holds after (given assumption)” is the </a:t>
            </a:r>
            <a:r>
              <a:rPr lang="en-US" dirty="0" err="1" smtClean="0">
                <a:solidFill>
                  <a:schemeClr val="accent2"/>
                </a:solidFill>
              </a:rPr>
              <a:t>postcondition</a:t>
            </a:r>
            <a:endParaRPr lang="en-US" dirty="0" smtClean="0">
              <a:solidFill>
                <a:schemeClr val="accent2"/>
              </a:solidFill>
            </a:endParaRPr>
          </a:p>
          <a:p>
            <a:endParaRPr lang="en-US" sz="1000" dirty="0"/>
          </a:p>
          <a:p>
            <a:r>
              <a:rPr lang="en-US" dirty="0" smtClean="0"/>
              <a:t>Instead of writing pre/</a:t>
            </a:r>
            <a:r>
              <a:rPr lang="en-US" dirty="0" err="1" smtClean="0"/>
              <a:t>postconditions</a:t>
            </a:r>
            <a:r>
              <a:rPr lang="en-US" dirty="0" smtClean="0"/>
              <a:t> after //, write them in {…}</a:t>
            </a:r>
          </a:p>
          <a:p>
            <a:pPr lvl="1"/>
            <a:r>
              <a:rPr lang="en-US" dirty="0" smtClean="0"/>
              <a:t>This is not Java</a:t>
            </a:r>
          </a:p>
          <a:p>
            <a:pPr lvl="1"/>
            <a:r>
              <a:rPr lang="en-US" dirty="0" smtClean="0"/>
              <a:t>How Hoare logic has been written “on paper” for 40ish years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{ w &lt; -59 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x = 17;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w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 x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 -42 }</a:t>
            </a:r>
          </a:p>
          <a:p>
            <a:pPr lvl="1"/>
            <a:r>
              <a:rPr lang="en-US" dirty="0" smtClean="0">
                <a:latin typeface="+mj-lt"/>
                <a:cs typeface="Courier New" panose="02070309020205020404" pitchFamily="49" charset="0"/>
              </a:rPr>
              <a:t>In pre/</a:t>
            </a:r>
            <a:r>
              <a:rPr lang="en-US" dirty="0" err="1" smtClean="0">
                <a:latin typeface="+mj-lt"/>
                <a:cs typeface="Courier New" panose="02070309020205020404" pitchFamily="49" charset="0"/>
              </a:rPr>
              <a:t>postconditions</a:t>
            </a:r>
            <a:r>
              <a:rPr lang="en-US" dirty="0" smtClean="0">
                <a:latin typeface="+mj-lt"/>
                <a:cs typeface="Courier New" panose="02070309020205020404" pitchFamily="49" charset="0"/>
              </a:rPr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 smtClean="0">
                <a:latin typeface="+mj-lt"/>
                <a:cs typeface="Courier New" panose="02070309020205020404" pitchFamily="49" charset="0"/>
              </a:rPr>
              <a:t> is equality, not assignment</a:t>
            </a:r>
          </a:p>
          <a:p>
            <a:pPr lvl="2"/>
            <a:r>
              <a:rPr lang="en-US" dirty="0" smtClean="0">
                <a:latin typeface="+mj-lt"/>
                <a:cs typeface="Courier New" panose="02070309020205020404" pitchFamily="49" charset="0"/>
              </a:rPr>
              <a:t>Math’s “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 smtClean="0">
                <a:latin typeface="+mj-lt"/>
                <a:cs typeface="Courier New" panose="02070309020205020404" pitchFamily="49" charset="0"/>
              </a:rPr>
              <a:t>”, which for numbers is Java’s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{ w &gt; 0 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 = 17 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y = 42;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 &gt; 0 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x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17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42 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851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an assertion means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i="1" dirty="0" smtClean="0">
                <a:solidFill>
                  <a:schemeClr val="accent2"/>
                </a:solidFill>
              </a:rPr>
              <a:t>assertion</a:t>
            </a:r>
            <a:r>
              <a:rPr lang="en-US" dirty="0" smtClean="0"/>
              <a:t> (pre/</a:t>
            </a:r>
            <a:r>
              <a:rPr lang="en-US" dirty="0" err="1" smtClean="0"/>
              <a:t>postcondition</a:t>
            </a:r>
            <a:r>
              <a:rPr lang="en-US" dirty="0" smtClean="0"/>
              <a:t>) is a logical formula that can refer to program state (e.g., contents of variables)</a:t>
            </a:r>
          </a:p>
          <a:p>
            <a:endParaRPr lang="en-US" sz="1200" dirty="0"/>
          </a:p>
          <a:p>
            <a:r>
              <a:rPr lang="en-US" dirty="0" smtClean="0"/>
              <a:t>A </a:t>
            </a:r>
            <a:r>
              <a:rPr lang="en-US" i="1" dirty="0" smtClean="0">
                <a:solidFill>
                  <a:schemeClr val="accent2"/>
                </a:solidFill>
              </a:rPr>
              <a:t>program state</a:t>
            </a:r>
            <a:r>
              <a:rPr lang="en-US" dirty="0" smtClean="0"/>
              <a:t> is something that “given” a variable can “tell you” its contents</a:t>
            </a:r>
          </a:p>
          <a:p>
            <a:pPr lvl="1"/>
            <a:r>
              <a:rPr lang="en-US" dirty="0" smtClean="0"/>
              <a:t>Or any expression that has no </a:t>
            </a:r>
            <a:r>
              <a:rPr lang="en-US" i="1" dirty="0" smtClean="0"/>
              <a:t>side-effects</a:t>
            </a:r>
          </a:p>
          <a:p>
            <a:pPr lvl="1"/>
            <a:endParaRPr lang="en-US" sz="1200" i="1" dirty="0"/>
          </a:p>
          <a:p>
            <a:r>
              <a:rPr lang="en-US" dirty="0" smtClean="0"/>
              <a:t>An assertion </a:t>
            </a:r>
            <a:r>
              <a:rPr lang="en-US" i="1" dirty="0" smtClean="0">
                <a:solidFill>
                  <a:schemeClr val="accent2"/>
                </a:solidFill>
              </a:rPr>
              <a:t>holds</a:t>
            </a:r>
            <a:r>
              <a:rPr lang="en-US" dirty="0" smtClean="0"/>
              <a:t> for a program state, if evaluating using the program state produces </a:t>
            </a:r>
            <a:r>
              <a:rPr lang="en-US" i="1" dirty="0" smtClean="0"/>
              <a:t>true</a:t>
            </a:r>
          </a:p>
          <a:p>
            <a:pPr lvl="1"/>
            <a:r>
              <a:rPr lang="en-US" dirty="0" smtClean="0"/>
              <a:t>Evaluating a program variable produces its contents in the state</a:t>
            </a:r>
            <a:endParaRPr lang="en-US" sz="1200" dirty="0"/>
          </a:p>
          <a:p>
            <a:pPr lvl="1"/>
            <a:r>
              <a:rPr lang="en-US" dirty="0" smtClean="0"/>
              <a:t>Can think of an assertion as representing the </a:t>
            </a:r>
            <a:r>
              <a:rPr lang="en-US" i="1" dirty="0" smtClean="0"/>
              <a:t>set</a:t>
            </a:r>
            <a:r>
              <a:rPr lang="en-US" dirty="0" smtClean="0"/>
              <a:t> of (exactly the) states for which it holds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696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Hoare Triple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smtClean="0">
                <a:solidFill>
                  <a:schemeClr val="accent2"/>
                </a:solidFill>
              </a:rPr>
              <a:t>Hoare triple</a:t>
            </a:r>
            <a:r>
              <a:rPr lang="en-US" dirty="0" smtClean="0"/>
              <a:t> is two assertions and one piece of code:</a:t>
            </a:r>
          </a:p>
          <a:p>
            <a:pPr marL="0" indent="0" algn="ctr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r>
              <a:rPr lang="en-US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1"/>
            <a:r>
              <a:rPr lang="en-US" i="1" dirty="0" smtClean="0"/>
              <a:t>P</a:t>
            </a:r>
            <a:r>
              <a:rPr lang="en-US" dirty="0" smtClean="0"/>
              <a:t> the precondition</a:t>
            </a:r>
          </a:p>
          <a:p>
            <a:pPr lvl="1"/>
            <a:r>
              <a:rPr lang="en-US" i="1" dirty="0" smtClean="0"/>
              <a:t>S</a:t>
            </a:r>
            <a:r>
              <a:rPr lang="en-US" dirty="0" smtClean="0"/>
              <a:t> the code (statement)</a:t>
            </a:r>
          </a:p>
          <a:p>
            <a:pPr lvl="1"/>
            <a:r>
              <a:rPr lang="en-US" i="1" dirty="0" smtClean="0"/>
              <a:t>Q</a:t>
            </a:r>
            <a:r>
              <a:rPr lang="en-US" dirty="0" smtClean="0"/>
              <a:t> the </a:t>
            </a:r>
            <a:r>
              <a:rPr lang="en-US" dirty="0" err="1" smtClean="0"/>
              <a:t>postcondition</a:t>
            </a:r>
            <a:r>
              <a:rPr lang="en-US" dirty="0" smtClean="0"/>
              <a:t> </a:t>
            </a:r>
          </a:p>
          <a:p>
            <a:pPr lvl="1"/>
            <a:endParaRPr lang="en-US" dirty="0"/>
          </a:p>
          <a:p>
            <a:r>
              <a:rPr lang="en-US" dirty="0" smtClean="0"/>
              <a:t>A Hoare triple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dirty="0" smtClean="0"/>
              <a:t>is (by definition) </a:t>
            </a:r>
            <a:r>
              <a:rPr lang="en-US" dirty="0" smtClean="0">
                <a:solidFill>
                  <a:schemeClr val="accent2"/>
                </a:solidFill>
              </a:rPr>
              <a:t>valid</a:t>
            </a:r>
            <a:r>
              <a:rPr lang="en-US" dirty="0" smtClean="0"/>
              <a:t> if:</a:t>
            </a:r>
          </a:p>
          <a:p>
            <a:pPr lvl="1"/>
            <a:r>
              <a:rPr lang="en-US" dirty="0" smtClean="0"/>
              <a:t>For all states for which </a:t>
            </a:r>
            <a:r>
              <a:rPr lang="en-US" i="1" dirty="0" smtClean="0"/>
              <a:t>P</a:t>
            </a:r>
            <a:r>
              <a:rPr lang="en-US" dirty="0" smtClean="0"/>
              <a:t> holds, executing </a:t>
            </a:r>
            <a:r>
              <a:rPr lang="en-US" i="1" dirty="0" smtClean="0"/>
              <a:t>S </a:t>
            </a:r>
            <a:r>
              <a:rPr lang="en-US" dirty="0" smtClean="0"/>
              <a:t>always produces a state for which </a:t>
            </a:r>
            <a:r>
              <a:rPr lang="en-US" i="1" dirty="0" smtClean="0"/>
              <a:t>Q</a:t>
            </a:r>
            <a:r>
              <a:rPr lang="en-US" dirty="0" smtClean="0"/>
              <a:t> holds</a:t>
            </a:r>
          </a:p>
          <a:p>
            <a:pPr lvl="1"/>
            <a:r>
              <a:rPr lang="en-US" dirty="0" smtClean="0"/>
              <a:t>Less formally: If </a:t>
            </a:r>
            <a:r>
              <a:rPr lang="en-US" i="1" dirty="0" smtClean="0"/>
              <a:t>P</a:t>
            </a:r>
            <a:r>
              <a:rPr lang="en-US" dirty="0" smtClean="0"/>
              <a:t> is true before </a:t>
            </a:r>
            <a:r>
              <a:rPr lang="en-US" i="1" dirty="0" smtClean="0"/>
              <a:t>S</a:t>
            </a:r>
            <a:r>
              <a:rPr lang="en-US" dirty="0" smtClean="0"/>
              <a:t>, then </a:t>
            </a:r>
            <a:r>
              <a:rPr lang="en-US" i="1" dirty="0" smtClean="0"/>
              <a:t>Q</a:t>
            </a:r>
            <a:r>
              <a:rPr lang="en-US" dirty="0" smtClean="0"/>
              <a:t> must be true after</a:t>
            </a:r>
          </a:p>
          <a:p>
            <a:pPr lvl="1"/>
            <a:r>
              <a:rPr lang="en-US" dirty="0" smtClean="0"/>
              <a:t>Else the Hoare triple is </a:t>
            </a:r>
            <a:r>
              <a:rPr lang="en-US" dirty="0" smtClean="0">
                <a:solidFill>
                  <a:schemeClr val="accent2"/>
                </a:solidFill>
              </a:rPr>
              <a:t>invalid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383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Valid or invalid? </a:t>
            </a:r>
          </a:p>
          <a:p>
            <a:pPr lvl="1"/>
            <a:r>
              <a:rPr lang="en-US" dirty="0" smtClean="0"/>
              <a:t>(Assume all variables are integers without overflow)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{x != 0} y = x*x; {y &gt; 0}</a:t>
            </a:r>
          </a:p>
          <a:p>
            <a:endParaRPr lang="en-US" sz="3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{z != 1} y = z*z; {y != z}</a:t>
            </a:r>
          </a:p>
          <a:p>
            <a:endParaRPr lang="en-US" sz="3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{x &gt;= 0} y = 2*x; {y &gt; x}</a:t>
            </a:r>
          </a:p>
          <a:p>
            <a:endParaRPr lang="en-US" sz="3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{true} (if(x &gt; 7) {y=4;} else {y=3;}) {y &lt; 5}</a:t>
            </a:r>
          </a:p>
          <a:p>
            <a:endParaRPr lang="en-US" sz="3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{true} (x = y; z = x;) {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y=z}</a:t>
            </a:r>
          </a:p>
          <a:p>
            <a:endParaRPr lang="en-GB" sz="3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{x=7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∧ y=5}</a:t>
            </a:r>
          </a:p>
          <a:p>
            <a:pPr marL="0" indent="0"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=x; x=</a:t>
            </a:r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y=x;)</a:t>
            </a:r>
          </a:p>
          <a:p>
            <a:pPr marL="0" indent="0"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{y=7 ∧ x=5}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558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Valid or invalid? </a:t>
            </a:r>
          </a:p>
          <a:p>
            <a:pPr lvl="1"/>
            <a:r>
              <a:rPr lang="en-US" dirty="0" smtClean="0"/>
              <a:t>(Assume all variables are integers without overflow)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{x != 0} y = x*x; {y &gt; 0}  </a:t>
            </a:r>
            <a:r>
              <a:rPr lang="en-US" dirty="0" smtClean="0">
                <a:solidFill>
                  <a:schemeClr val="accent2"/>
                </a:solidFill>
                <a:latin typeface="+mj-lt"/>
                <a:cs typeface="Courier New" panose="02070309020205020404" pitchFamily="49" charset="0"/>
              </a:rPr>
              <a:t>valid</a:t>
            </a:r>
          </a:p>
          <a:p>
            <a:endParaRPr lang="en-US" sz="3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{z != 1} y = z*z; {y != z} </a:t>
            </a:r>
            <a:r>
              <a:rPr lang="en-US" dirty="0" smtClean="0">
                <a:solidFill>
                  <a:schemeClr val="accent2"/>
                </a:solidFill>
                <a:cs typeface="Courier New" panose="02070309020205020404" pitchFamily="49" charset="0"/>
              </a:rPr>
              <a:t>invalid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3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{x &gt;= 0} y = 2*x; {y &gt; x} </a:t>
            </a:r>
            <a:r>
              <a:rPr lang="en-US" dirty="0">
                <a:solidFill>
                  <a:schemeClr val="accent2"/>
                </a:solidFill>
                <a:cs typeface="Courier New" panose="02070309020205020404" pitchFamily="49" charset="0"/>
              </a:rPr>
              <a:t>invalid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3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{true} (if(x &gt; 7) {y=4;} else {y=3;}) {y &lt; 5} </a:t>
            </a:r>
            <a:r>
              <a:rPr lang="en-US" dirty="0">
                <a:solidFill>
                  <a:schemeClr val="accent2"/>
                </a:solidFill>
                <a:cs typeface="Courier New" panose="02070309020205020404" pitchFamily="49" charset="0"/>
              </a:rPr>
              <a:t>valid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3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{true} (x = y; z = x;) {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y=z} </a:t>
            </a:r>
            <a:r>
              <a:rPr lang="en-US" dirty="0">
                <a:solidFill>
                  <a:schemeClr val="accent2"/>
                </a:solidFill>
                <a:cs typeface="Courier New" panose="02070309020205020404" pitchFamily="49" charset="0"/>
              </a:rPr>
              <a:t>valid</a:t>
            </a:r>
            <a:endParaRPr lang="en-GB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sz="3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{x=7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∧ y=5}          </a:t>
            </a:r>
            <a:r>
              <a:rPr lang="en-US" dirty="0" smtClean="0">
                <a:solidFill>
                  <a:schemeClr val="accent2"/>
                </a:solidFill>
                <a:cs typeface="Courier New" panose="02070309020205020404" pitchFamily="49" charset="0"/>
              </a:rPr>
              <a:t>invalid</a:t>
            </a:r>
            <a:endParaRPr lang="en-GB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=x; x=</a:t>
            </a:r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y=x;)</a:t>
            </a:r>
          </a:p>
          <a:p>
            <a:pPr marL="0" indent="0"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{y=7 ∧ x=5}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842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Aside: assert in 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 smtClean="0"/>
              <a:t>An assertion in Java is a statement with a Java expression, e.g., </a:t>
            </a:r>
          </a:p>
          <a:p>
            <a:pPr marL="0" indent="0" algn="ctr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assert x &gt; 0 &amp;&amp; y &lt; x;</a:t>
            </a:r>
          </a:p>
          <a:p>
            <a:r>
              <a:rPr lang="en-US" dirty="0" smtClean="0"/>
              <a:t>Similar to our assertions</a:t>
            </a:r>
          </a:p>
          <a:p>
            <a:pPr lvl="1"/>
            <a:r>
              <a:rPr lang="en-US" dirty="0" smtClean="0"/>
              <a:t>Evaluate using a program state to get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 smtClean="0"/>
              <a:t> or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  <a:p>
            <a:pPr lvl="1"/>
            <a:r>
              <a:rPr lang="en-US" dirty="0" smtClean="0"/>
              <a:t>Uses Java syntax</a:t>
            </a:r>
          </a:p>
          <a:p>
            <a:pPr lvl="1"/>
            <a:endParaRPr lang="en-US" dirty="0"/>
          </a:p>
          <a:p>
            <a:r>
              <a:rPr lang="en-US" dirty="0" smtClean="0"/>
              <a:t>In Java, this is a </a:t>
            </a:r>
            <a:r>
              <a:rPr lang="en-US" dirty="0" smtClean="0">
                <a:solidFill>
                  <a:schemeClr val="accent2"/>
                </a:solidFill>
              </a:rPr>
              <a:t>run-time thing</a:t>
            </a:r>
            <a:r>
              <a:rPr lang="en-US" dirty="0" smtClean="0"/>
              <a:t>: Run the code and raise an exception if assertion is violated</a:t>
            </a:r>
          </a:p>
          <a:p>
            <a:pPr lvl="1"/>
            <a:r>
              <a:rPr lang="en-US" dirty="0" smtClean="0"/>
              <a:t>Unless assertion-checking is disabled</a:t>
            </a:r>
          </a:p>
          <a:p>
            <a:pPr lvl="1"/>
            <a:r>
              <a:rPr lang="en-US" dirty="0" smtClean="0"/>
              <a:t>Later course topic</a:t>
            </a:r>
          </a:p>
          <a:p>
            <a:pPr lvl="1"/>
            <a:endParaRPr lang="en-US" dirty="0"/>
          </a:p>
          <a:p>
            <a:r>
              <a:rPr lang="en-US" dirty="0" smtClean="0"/>
              <a:t>This week: we are reasoning about the code, not running it on some input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4259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Administrivia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May need to move the midterm: Fri. 2/13 collides with 341 and 421.  How many people are in both?</a:t>
            </a:r>
          </a:p>
          <a:p>
            <a:endParaRPr lang="en-US" dirty="0"/>
          </a:p>
          <a:p>
            <a:r>
              <a:rPr lang="en-US" dirty="0" smtClean="0"/>
              <a:t>Website reminders – if you haven’t already, please:</a:t>
            </a:r>
          </a:p>
          <a:p>
            <a:pPr lvl="1"/>
            <a:r>
              <a:rPr lang="en-US" dirty="0" smtClean="0"/>
              <a:t>Fill in the office hours doodle</a:t>
            </a:r>
          </a:p>
          <a:p>
            <a:pPr lvl="1"/>
            <a:r>
              <a:rPr lang="en-US" dirty="0" smtClean="0"/>
              <a:t>Post a </a:t>
            </a:r>
            <a:r>
              <a:rPr lang="en-US" dirty="0" err="1" smtClean="0"/>
              <a:t>followup</a:t>
            </a:r>
            <a:r>
              <a:rPr lang="en-US" dirty="0" smtClean="0"/>
              <a:t> to the welcome message on the discussion board</a:t>
            </a:r>
          </a:p>
          <a:p>
            <a:endParaRPr lang="en-US" dirty="0"/>
          </a:p>
          <a:p>
            <a:r>
              <a:rPr lang="en-US" dirty="0" smtClean="0"/>
              <a:t>If you’re not registered and want to add, be sure your name is on the signup sheet</a:t>
            </a:r>
          </a:p>
          <a:p>
            <a:endParaRPr lang="en-US" dirty="0"/>
          </a:p>
          <a:p>
            <a:r>
              <a:rPr lang="en-US" dirty="0" smtClean="0"/>
              <a:t>Next few lectures: read lecture notes posted on website in addition to flipping </a:t>
            </a:r>
            <a:r>
              <a:rPr lang="en-US" smtClean="0"/>
              <a:t>through slides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289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general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far: Decided if a Hoare triple was valid by using our understanding of programming constructs</a:t>
            </a:r>
          </a:p>
          <a:p>
            <a:endParaRPr lang="en-US" dirty="0"/>
          </a:p>
          <a:p>
            <a:r>
              <a:rPr lang="en-US" dirty="0" smtClean="0"/>
              <a:t>Now: For each kind of construct there is a general rule</a:t>
            </a:r>
          </a:p>
          <a:p>
            <a:pPr lvl="1"/>
            <a:r>
              <a:rPr lang="en-US" dirty="0" smtClean="0"/>
              <a:t>A rule for assignment statements</a:t>
            </a:r>
          </a:p>
          <a:p>
            <a:pPr lvl="1"/>
            <a:r>
              <a:rPr lang="en-US" dirty="0" smtClean="0"/>
              <a:t>A rule for two statements in sequence</a:t>
            </a:r>
          </a:p>
          <a:p>
            <a:pPr lvl="1"/>
            <a:r>
              <a:rPr lang="en-US" dirty="0" smtClean="0"/>
              <a:t>A rule for conditionals</a:t>
            </a:r>
          </a:p>
          <a:p>
            <a:pPr lvl="1"/>
            <a:r>
              <a:rPr lang="en-US" dirty="0" smtClean="0"/>
              <a:t>[next lecture:] A rule for loops</a:t>
            </a:r>
          </a:p>
          <a:p>
            <a:pPr lvl="1"/>
            <a:r>
              <a:rPr lang="en-US" dirty="0" smtClean="0"/>
              <a:t>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743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{P} x = e; {Q}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Let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Q’</a:t>
            </a:r>
            <a:r>
              <a:rPr lang="en-US" dirty="0" err="1" smtClean="0"/>
              <a:t>be</a:t>
            </a:r>
            <a:r>
              <a:rPr lang="en-US" dirty="0" smtClean="0"/>
              <a:t> like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 except replace every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 smtClean="0"/>
              <a:t> with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</a:p>
          <a:p>
            <a:r>
              <a:rPr lang="en-US" dirty="0" smtClean="0"/>
              <a:t>Triple is valid if:</a:t>
            </a:r>
          </a:p>
          <a:p>
            <a:pPr marL="0" indent="0">
              <a:buNone/>
            </a:pPr>
            <a:r>
              <a:rPr lang="en-US" dirty="0" smtClean="0"/>
              <a:t>     	For all program states, if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dirty="0" smtClean="0"/>
              <a:t> holds, then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Q’</a:t>
            </a:r>
            <a:r>
              <a:rPr lang="en-US" dirty="0" smtClean="0"/>
              <a:t> holds</a:t>
            </a:r>
          </a:p>
          <a:p>
            <a:pPr lvl="2"/>
            <a:r>
              <a:rPr lang="en-US" dirty="0" smtClean="0"/>
              <a:t>That is,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dirty="0" smtClean="0"/>
              <a:t> implies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Q’</a:t>
            </a:r>
            <a:r>
              <a:rPr lang="en-US" dirty="0" smtClean="0"/>
              <a:t>, written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 =&gt; Q’</a:t>
            </a:r>
          </a:p>
          <a:p>
            <a:pPr lvl="1"/>
            <a:endParaRPr lang="en-US" dirty="0"/>
          </a:p>
          <a:p>
            <a:r>
              <a:rPr lang="en-US" dirty="0" smtClean="0"/>
              <a:t>Example: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{z &gt; 34} y=z+1; {y &gt; 1}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Q’ is {z+1 &gt; 1}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976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{P} S1;S2 {Q}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Triple is valid if and only if there is an assertion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 smtClean="0"/>
              <a:t> such that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{P}S1{R} </a:t>
            </a:r>
            <a:r>
              <a:rPr lang="en-US" dirty="0" smtClean="0"/>
              <a:t>is valid, and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{R}S2{Q} </a:t>
            </a:r>
            <a:r>
              <a:rPr lang="en-US" dirty="0"/>
              <a:t>is </a:t>
            </a:r>
            <a:r>
              <a:rPr lang="en-US" dirty="0" smtClean="0"/>
              <a:t>valid</a:t>
            </a:r>
            <a:endParaRPr lang="en-US" dirty="0"/>
          </a:p>
          <a:p>
            <a:pPr lvl="1"/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Example: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{z &gt;= 1} y=z+1; w=y*y; {w &gt; y} </a:t>
            </a:r>
            <a:r>
              <a:rPr lang="en-US" dirty="0" smtClean="0">
                <a:latin typeface="+mj-lt"/>
                <a:cs typeface="Courier New" panose="02070309020205020404" pitchFamily="49" charset="0"/>
              </a:rPr>
              <a:t>(integers)</a:t>
            </a:r>
          </a:p>
          <a:p>
            <a:pPr lvl="1"/>
            <a:r>
              <a:rPr lang="en-US" dirty="0" smtClean="0"/>
              <a:t>Let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 smtClean="0"/>
              <a:t> be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{y &gt; 1}</a:t>
            </a:r>
          </a:p>
          <a:p>
            <a:pPr lvl="1"/>
            <a:r>
              <a:rPr lang="en-US" dirty="0" smtClean="0">
                <a:latin typeface="+mj-lt"/>
                <a:cs typeface="Courier New" panose="02070309020205020404" pitchFamily="49" charset="0"/>
              </a:rPr>
              <a:t>Show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{z &gt;=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1}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y=z+1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{y &gt;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1}</a:t>
            </a:r>
          </a:p>
          <a:p>
            <a:pPr lvl="2"/>
            <a:r>
              <a:rPr lang="en-US" dirty="0" smtClean="0">
                <a:cs typeface="Courier New" panose="02070309020205020404" pitchFamily="49" charset="0"/>
              </a:rPr>
              <a:t>Use rule for assignments: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z &gt;= 1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cs typeface="Courier New" panose="02070309020205020404" pitchFamily="49" charset="0"/>
              </a:rPr>
              <a:t>implies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z+1 &gt;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Show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{y &gt;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w=y*y; {w &gt; y}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>
                <a:cs typeface="Courier New" panose="02070309020205020404" pitchFamily="49" charset="0"/>
              </a:rPr>
              <a:t>Use rule for assignments: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 &gt;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implies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y*y &gt; y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287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229600" cy="449580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{P} if(b) S1 else S2 {Q}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Triple is valid if and only if there are assertions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Q1,Q2</a:t>
            </a:r>
            <a:r>
              <a:rPr lang="en-US" dirty="0" smtClean="0"/>
              <a:t> such that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{P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∧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b}S1{Q1} </a:t>
            </a:r>
            <a:r>
              <a:rPr lang="en-US" dirty="0" smtClean="0"/>
              <a:t>is valid, and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{P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∧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!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b}S2{Q2} </a:t>
            </a:r>
            <a:r>
              <a:rPr lang="en-US" dirty="0"/>
              <a:t>is valid, and</a:t>
            </a:r>
          </a:p>
          <a:p>
            <a:pPr lvl="1"/>
            <a:r>
              <a:rPr lang="en-GB" b="1" dirty="0" smtClean="0">
                <a:latin typeface="Courier New" panose="02070309020205020404" pitchFamily="49" charset="0"/>
                <a:ea typeface="OpenSymbol"/>
                <a:cs typeface="Courier New" panose="02070309020205020404" pitchFamily="49" charset="0"/>
              </a:rPr>
              <a:t>Q1 ∨ Q2</a:t>
            </a:r>
            <a:r>
              <a:rPr lang="en-GB" dirty="0" smtClean="0">
                <a:latin typeface="OpenSymbol"/>
                <a:ea typeface="OpenSymbol"/>
              </a:rPr>
              <a:t> implies </a:t>
            </a:r>
            <a:r>
              <a:rPr lang="en-GB" b="1" dirty="0" smtClean="0">
                <a:latin typeface="Courier New" panose="02070309020205020404" pitchFamily="49" charset="0"/>
                <a:ea typeface="OpenSymbol"/>
                <a:cs typeface="Courier New" panose="02070309020205020404" pitchFamily="49" charset="0"/>
              </a:rPr>
              <a:t>Q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Example: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{true} (if(x &gt; 7)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y=x;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y=20;)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{y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 smtClean="0">
              <a:latin typeface="+mj-lt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Let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Q1</a:t>
            </a:r>
            <a:r>
              <a:rPr lang="en-US" dirty="0" smtClean="0"/>
              <a:t> be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{y &gt; 7} </a:t>
            </a:r>
            <a:r>
              <a:rPr lang="en-US" dirty="0" smtClean="0"/>
              <a:t>(other choices work too)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Let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Q2</a:t>
            </a:r>
            <a:r>
              <a:rPr lang="en-US" dirty="0" smtClean="0"/>
              <a:t> </a:t>
            </a:r>
            <a:r>
              <a:rPr lang="en-US" dirty="0"/>
              <a:t>be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{y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20} </a:t>
            </a:r>
            <a:r>
              <a:rPr lang="en-US" dirty="0"/>
              <a:t>(other choices work too)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Use assignment rule to show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{true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&gt; 7}y=x;{y&gt;7}</a:t>
            </a:r>
          </a:p>
          <a:p>
            <a:pPr lvl="1"/>
            <a:r>
              <a:rPr lang="en-US" dirty="0"/>
              <a:t>Use assignment rule to show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{true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∧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&lt;= 7}y=20;{y=20}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Indicate </a:t>
            </a:r>
            <a:r>
              <a:rPr lang="en-GB" b="1" dirty="0" smtClean="0">
                <a:latin typeface="Courier New" panose="02070309020205020404" pitchFamily="49" charset="0"/>
                <a:ea typeface="OpenSymbol"/>
                <a:cs typeface="Courier New" panose="02070309020205020404" pitchFamily="49" charset="0"/>
              </a:rPr>
              <a:t>y&gt;7 ∨ y=20</a:t>
            </a:r>
            <a:r>
              <a:rPr lang="en-GB" dirty="0" smtClean="0">
                <a:latin typeface="OpenSymbol"/>
                <a:ea typeface="OpenSymbol"/>
              </a:rPr>
              <a:t> </a:t>
            </a:r>
            <a:r>
              <a:rPr lang="en-GB" dirty="0">
                <a:latin typeface="OpenSymbol"/>
                <a:ea typeface="OpenSymbol"/>
              </a:rPr>
              <a:t>implies </a:t>
            </a:r>
            <a:r>
              <a:rPr lang="en-GB" b="1" dirty="0" smtClean="0">
                <a:latin typeface="Courier New" panose="02070309020205020404" pitchFamily="49" charset="0"/>
                <a:ea typeface="OpenSymbol"/>
                <a:cs typeface="Courier New" panose="02070309020205020404" pitchFamily="49" charset="0"/>
              </a:rPr>
              <a:t>y&gt;5</a:t>
            </a:r>
            <a:endParaRPr lang="en-US" dirty="0"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745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Hoare Logic, a 1970s approach to logical reasoning about code</a:t>
            </a:r>
          </a:p>
          <a:p>
            <a:pPr lvl="1"/>
            <a:r>
              <a:rPr lang="en-US" dirty="0" smtClean="0"/>
              <a:t>Considering just variables, assignments, if-statements, while-loops</a:t>
            </a:r>
          </a:p>
          <a:p>
            <a:pPr lvl="2"/>
            <a:r>
              <a:rPr lang="en-US" dirty="0" smtClean="0"/>
              <a:t>So no objects or methods</a:t>
            </a:r>
          </a:p>
          <a:p>
            <a:pPr lvl="2"/>
            <a:endParaRPr lang="en-US" dirty="0"/>
          </a:p>
          <a:p>
            <a:r>
              <a:rPr lang="en-US" dirty="0" smtClean="0"/>
              <a:t>This lecture: The idea, without loops, in 3 passes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High-level intuition of forward and backward reasoning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Precise definition of logical assertions, preconditions, etc.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chemeClr val="accent2"/>
                </a:solidFill>
              </a:rPr>
              <a:t>Definition of weaker/stronger and weakest-precondition</a:t>
            </a:r>
            <a:endParaRPr lang="en-US" dirty="0" smtClean="0">
              <a:solidFill>
                <a:schemeClr val="accent2"/>
              </a:solidFill>
            </a:endParaRPr>
          </a:p>
          <a:p>
            <a:pPr marL="57150" indent="0">
              <a:buNone/>
            </a:pPr>
            <a:endParaRPr lang="en-US" dirty="0"/>
          </a:p>
          <a:p>
            <a:pPr marL="400050"/>
            <a:r>
              <a:rPr lang="en-US" dirty="0" smtClean="0"/>
              <a:t>Next lecture: Loops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904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Weaker vs. Stronger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/>
              <a:t>P1 implies P2 </a:t>
            </a:r>
            <a:r>
              <a:rPr lang="en-US" dirty="0" smtClean="0"/>
              <a:t> (written P1 =&gt; P2), then:</a:t>
            </a:r>
          </a:p>
          <a:p>
            <a:pPr lvl="1"/>
            <a:r>
              <a:rPr lang="en-US" dirty="0" smtClean="0"/>
              <a:t>P1 is </a:t>
            </a:r>
            <a:r>
              <a:rPr lang="en-US" dirty="0" smtClean="0">
                <a:solidFill>
                  <a:schemeClr val="accent2"/>
                </a:solidFill>
              </a:rPr>
              <a:t>stronger</a:t>
            </a:r>
            <a:r>
              <a:rPr lang="en-US" dirty="0" smtClean="0"/>
              <a:t> than P2</a:t>
            </a:r>
          </a:p>
          <a:p>
            <a:pPr lvl="1"/>
            <a:r>
              <a:rPr lang="en-US" dirty="0" smtClean="0"/>
              <a:t>P2 is </a:t>
            </a:r>
            <a:r>
              <a:rPr lang="en-US" dirty="0" smtClean="0">
                <a:solidFill>
                  <a:schemeClr val="accent2"/>
                </a:solidFill>
              </a:rPr>
              <a:t>weaker</a:t>
            </a:r>
            <a:r>
              <a:rPr lang="en-US" dirty="0" smtClean="0"/>
              <a:t> than P1</a:t>
            </a:r>
          </a:p>
          <a:p>
            <a:pPr lvl="1"/>
            <a:endParaRPr lang="en-US" dirty="0"/>
          </a:p>
          <a:p>
            <a:r>
              <a:rPr lang="en-US" dirty="0" smtClean="0"/>
              <a:t>Whenever P1 holds, P2 also holds</a:t>
            </a:r>
          </a:p>
          <a:p>
            <a:r>
              <a:rPr lang="en-US" dirty="0" smtClean="0"/>
              <a:t>So it is more (or at least as) “difficult” to satisfy P1 </a:t>
            </a:r>
          </a:p>
          <a:p>
            <a:pPr lvl="1"/>
            <a:r>
              <a:rPr lang="en-US" dirty="0" smtClean="0"/>
              <a:t>The program states where P1 holds are a subset of the program states where P2 holds</a:t>
            </a:r>
          </a:p>
          <a:p>
            <a:r>
              <a:rPr lang="en-US" dirty="0" smtClean="0"/>
              <a:t>So P1 puts more constraints on program states</a:t>
            </a:r>
          </a:p>
          <a:p>
            <a:r>
              <a:rPr lang="en-US" dirty="0" smtClean="0"/>
              <a:t>So it’s a stronger set of obligations/requirements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75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17 </a:t>
            </a:r>
            <a:r>
              <a:rPr lang="en-US" dirty="0" smtClean="0"/>
              <a:t>is stronger than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&gt; 0</a:t>
            </a:r>
          </a:p>
          <a:p>
            <a:endParaRPr lang="en-US" dirty="0" smtClean="0"/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is prime</a:t>
            </a:r>
            <a:r>
              <a:rPr lang="en-US" dirty="0" smtClean="0"/>
              <a:t> is neither stronger nor weaker than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is odd</a:t>
            </a:r>
          </a:p>
          <a:p>
            <a:endParaRPr lang="en-US" dirty="0" smtClean="0"/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is prime and x &gt; 2</a:t>
            </a:r>
            <a:r>
              <a:rPr lang="en-US" dirty="0" smtClean="0"/>
              <a:t> is stronger than 			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is odd and x &gt; 2</a:t>
            </a:r>
          </a:p>
          <a:p>
            <a:endParaRPr lang="en-US" dirty="0"/>
          </a:p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470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this matters to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r>
              <a:rPr lang="en-US" dirty="0" smtClean="0"/>
              <a:t>Suppose: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{P}S{Q}</a:t>
            </a:r>
            <a:r>
              <a:rPr lang="en-US" dirty="0" smtClean="0"/>
              <a:t>, and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dirty="0" smtClean="0"/>
              <a:t> is weaker than some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P1</a:t>
            </a:r>
            <a:r>
              <a:rPr lang="en-US" dirty="0" smtClean="0"/>
              <a:t>, and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 is stronger than some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Q1</a:t>
            </a:r>
          </a:p>
          <a:p>
            <a:pPr lvl="1"/>
            <a:endParaRPr lang="en-US" dirty="0" smtClean="0"/>
          </a:p>
          <a:p>
            <a:r>
              <a:rPr lang="en-US" dirty="0"/>
              <a:t>Then: 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{P1}S{Q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dirty="0" smtClean="0">
                <a:latin typeface="+mj-lt"/>
                <a:cs typeface="Courier New" panose="02070309020205020404" pitchFamily="49" charset="0"/>
              </a:rPr>
              <a:t>and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{P}S{Q1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dirty="0">
                <a:cs typeface="Courier New" panose="02070309020205020404" pitchFamily="49" charset="0"/>
              </a:rPr>
              <a:t>and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{P1}S{Q1}</a:t>
            </a:r>
          </a:p>
          <a:p>
            <a:endParaRPr lang="en-US" dirty="0" smtClean="0"/>
          </a:p>
          <a:p>
            <a:r>
              <a:rPr lang="en-US" dirty="0" smtClean="0"/>
              <a:t>Example: 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  </a:t>
            </a:r>
            <a:r>
              <a:rPr lang="en-US" dirty="0" smtClean="0">
                <a:latin typeface="+mj-lt"/>
                <a:cs typeface="Courier New" panose="02070309020205020404" pitchFamily="49" charset="0"/>
              </a:rPr>
              <a:t>is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 &gt;= 0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P1 </a:t>
            </a:r>
            <a:r>
              <a:rPr lang="en-US" dirty="0">
                <a:cs typeface="Courier New" panose="02070309020205020404" pitchFamily="49" charset="0"/>
              </a:rPr>
              <a:t>is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 &gt; 0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  </a:t>
            </a:r>
            <a:r>
              <a:rPr lang="en-US" dirty="0" smtClean="0">
                <a:cs typeface="Courier New" panose="02070309020205020404" pitchFamily="49" charset="0"/>
              </a:rPr>
              <a:t>is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y = x+1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  </a:t>
            </a:r>
            <a:r>
              <a:rPr lang="en-US" dirty="0" smtClean="0">
                <a:cs typeface="Courier New" panose="02070309020205020404" pitchFamily="49" charset="0"/>
              </a:rPr>
              <a:t>is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y &gt; 0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Q1 </a:t>
            </a:r>
            <a:r>
              <a:rPr lang="en-US" dirty="0">
                <a:cs typeface="Courier New" panose="02070309020205020404" pitchFamily="49" charset="0"/>
              </a:rPr>
              <a:t>is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y &gt;= 0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463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backward reasoning, if we want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{P}S{Q}</a:t>
            </a:r>
            <a:r>
              <a:rPr lang="en-US" dirty="0" smtClean="0"/>
              <a:t>, we could instead:</a:t>
            </a:r>
          </a:p>
          <a:p>
            <a:pPr lvl="1"/>
            <a:r>
              <a:rPr lang="en-US" dirty="0" smtClean="0"/>
              <a:t>Show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{P1}S{Q}</a:t>
            </a:r>
            <a:r>
              <a:rPr lang="en-US" dirty="0" smtClean="0"/>
              <a:t>, and</a:t>
            </a:r>
          </a:p>
          <a:p>
            <a:pPr lvl="1"/>
            <a:r>
              <a:rPr lang="en-US" dirty="0" smtClean="0"/>
              <a:t>Show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 =&gt; P1</a:t>
            </a:r>
          </a:p>
          <a:p>
            <a:pPr lvl="1"/>
            <a:endParaRPr lang="en-US" sz="1200" dirty="0"/>
          </a:p>
          <a:p>
            <a:r>
              <a:rPr lang="en-US" dirty="0" smtClean="0"/>
              <a:t>Better, we could just show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{P2}S{Q}</a:t>
            </a:r>
            <a:r>
              <a:rPr lang="en-US" dirty="0" smtClean="0"/>
              <a:t> where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P2</a:t>
            </a:r>
            <a:r>
              <a:rPr lang="en-US" dirty="0" smtClean="0"/>
              <a:t> is the </a:t>
            </a:r>
            <a:r>
              <a:rPr lang="en-US" dirty="0" smtClean="0">
                <a:solidFill>
                  <a:schemeClr val="accent2"/>
                </a:solidFill>
              </a:rPr>
              <a:t>weak</a:t>
            </a:r>
            <a:r>
              <a:rPr lang="en-US" b="1" dirty="0" smtClean="0">
                <a:solidFill>
                  <a:schemeClr val="accent2"/>
                </a:solidFill>
              </a:rPr>
              <a:t>est</a:t>
            </a:r>
            <a:r>
              <a:rPr lang="en-US" dirty="0" smtClean="0">
                <a:solidFill>
                  <a:schemeClr val="accent2"/>
                </a:solidFill>
              </a:rPr>
              <a:t> precondition</a:t>
            </a:r>
            <a:r>
              <a:rPr lang="en-US" dirty="0" smtClean="0"/>
              <a:t> of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 for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</a:p>
          <a:p>
            <a:pPr lvl="1"/>
            <a:r>
              <a:rPr lang="en-US" dirty="0" smtClean="0"/>
              <a:t>Weakest means the most lenient assumptions such that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 will hold</a:t>
            </a:r>
          </a:p>
          <a:p>
            <a:pPr lvl="1"/>
            <a:r>
              <a:rPr lang="en-US" dirty="0" smtClean="0"/>
              <a:t>Any precondition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dirty="0" smtClean="0"/>
              <a:t> such that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{P}S{Q}</a:t>
            </a:r>
            <a:r>
              <a:rPr lang="en-US" dirty="0" smtClean="0"/>
              <a:t> is valid will be stronger than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P2</a:t>
            </a:r>
            <a:r>
              <a:rPr lang="en-US" dirty="0" smtClean="0"/>
              <a:t>, i.e.,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 =&gt; P2</a:t>
            </a:r>
          </a:p>
          <a:p>
            <a:pPr lvl="1"/>
            <a:endParaRPr lang="en-US" sz="1200" dirty="0"/>
          </a:p>
          <a:p>
            <a:r>
              <a:rPr lang="en-US" dirty="0" smtClean="0"/>
              <a:t>Amazing (?): Without loops/methods, for any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, there exists a unique weakest precondition, written </a:t>
            </a:r>
            <a:r>
              <a:rPr lang="en-US" dirty="0" err="1" smtClean="0">
                <a:solidFill>
                  <a:schemeClr val="accent2"/>
                </a:solidFill>
              </a:rPr>
              <a:t>wp</a:t>
            </a:r>
            <a:r>
              <a:rPr lang="en-US" dirty="0" smtClean="0">
                <a:solidFill>
                  <a:schemeClr val="accent2"/>
                </a:solidFill>
              </a:rPr>
              <a:t>(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smtClean="0">
                <a:solidFill>
                  <a:schemeClr val="accent2"/>
                </a:solidFill>
              </a:rPr>
              <a:t>,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>
                <a:solidFill>
                  <a:schemeClr val="accent2"/>
                </a:solidFill>
              </a:rPr>
              <a:t>)</a:t>
            </a:r>
          </a:p>
          <a:p>
            <a:pPr lvl="1"/>
            <a:r>
              <a:rPr lang="en-US" dirty="0" smtClean="0"/>
              <a:t>Like our general rules with backward reasoning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118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Weakest preconditions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924800" cy="4495800"/>
          </a:xfrm>
        </p:spPr>
        <p:txBody>
          <a:bodyPr/>
          <a:lstStyle/>
          <a:p>
            <a:r>
              <a:rPr lang="en-US" dirty="0" err="1" smtClean="0"/>
              <a:t>wp</a:t>
            </a:r>
            <a:r>
              <a:rPr lang="en-US" dirty="0" smtClean="0"/>
              <a:t>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e;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) is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 with each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 smtClean="0"/>
              <a:t> replaced by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</a:p>
          <a:p>
            <a:pPr lvl="1"/>
            <a:r>
              <a:rPr lang="en-US" dirty="0" smtClean="0"/>
              <a:t>Example: </a:t>
            </a:r>
            <a:r>
              <a:rPr lang="en-US" dirty="0" err="1" smtClean="0"/>
              <a:t>wp</a:t>
            </a:r>
            <a:r>
              <a:rPr lang="en-US" dirty="0" smtClean="0"/>
              <a:t>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y*y;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&gt; 4</a:t>
            </a:r>
            <a:r>
              <a:rPr lang="en-US" dirty="0" smtClean="0"/>
              <a:t>) 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y*y &gt; 4</a:t>
            </a:r>
            <a:r>
              <a:rPr lang="en-US" dirty="0" smtClean="0"/>
              <a:t>, i.e.,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|y| &gt; 2</a:t>
            </a:r>
          </a:p>
          <a:p>
            <a:pPr lvl="1"/>
            <a:endParaRPr lang="en-US" dirty="0"/>
          </a:p>
          <a:p>
            <a:r>
              <a:rPr lang="en-US" dirty="0" err="1" smtClean="0"/>
              <a:t>wp</a:t>
            </a:r>
            <a:r>
              <a:rPr lang="en-US" dirty="0" smtClean="0"/>
              <a:t>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S1;S2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) is </a:t>
            </a:r>
            <a:r>
              <a:rPr lang="en-US" dirty="0" err="1" smtClean="0"/>
              <a:t>wp</a:t>
            </a:r>
            <a:r>
              <a:rPr lang="en-US" dirty="0" smtClean="0"/>
              <a:t>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S1</a:t>
            </a:r>
            <a:r>
              <a:rPr lang="en-US" dirty="0" smtClean="0"/>
              <a:t>,wp(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S2</a:t>
            </a:r>
            <a:r>
              <a:rPr lang="en-US" dirty="0" smtClean="0"/>
              <a:t>,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))</a:t>
            </a:r>
          </a:p>
          <a:p>
            <a:pPr lvl="1"/>
            <a:r>
              <a:rPr lang="en-US" dirty="0" smtClean="0"/>
              <a:t>I.e., let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 smtClean="0"/>
              <a:t> be </a:t>
            </a:r>
            <a:r>
              <a:rPr lang="en-US" dirty="0" err="1"/>
              <a:t>wp</a:t>
            </a:r>
            <a:r>
              <a:rPr lang="en-US" dirty="0"/>
              <a:t>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S2</a:t>
            </a:r>
            <a:r>
              <a:rPr lang="en-US" dirty="0"/>
              <a:t>,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) and overall </a:t>
            </a:r>
            <a:r>
              <a:rPr lang="en-US" dirty="0" err="1" smtClean="0"/>
              <a:t>wp</a:t>
            </a:r>
            <a:r>
              <a:rPr lang="en-US" dirty="0" smtClean="0"/>
              <a:t> is </a:t>
            </a:r>
            <a:r>
              <a:rPr lang="en-US" dirty="0" err="1" smtClean="0"/>
              <a:t>wp</a:t>
            </a:r>
            <a:r>
              <a:rPr lang="en-US" dirty="0" smtClean="0"/>
              <a:t>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S1</a:t>
            </a:r>
            <a:r>
              <a:rPr lang="en-US" dirty="0" smtClean="0"/>
              <a:t>,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Example: </a:t>
            </a:r>
            <a:r>
              <a:rPr lang="en-US" dirty="0" err="1" smtClean="0"/>
              <a:t>wp</a:t>
            </a:r>
            <a:r>
              <a:rPr lang="en-US" dirty="0" smtClean="0"/>
              <a:t>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(y=x+1; z=y+1;)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 &gt; 2</a:t>
            </a:r>
            <a:r>
              <a:rPr lang="en-US" dirty="0" smtClean="0"/>
              <a:t>) = 			           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 + 1)+1 &gt; 2</a:t>
            </a:r>
            <a:r>
              <a:rPr lang="en-US" dirty="0" smtClean="0"/>
              <a:t>, i.e.,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&gt; 0</a:t>
            </a:r>
          </a:p>
          <a:p>
            <a:pPr lvl="1"/>
            <a:endParaRPr lang="en-US" dirty="0"/>
          </a:p>
          <a:p>
            <a:r>
              <a:rPr lang="en-US" dirty="0" err="1" smtClean="0"/>
              <a:t>wp</a:t>
            </a:r>
            <a:r>
              <a:rPr lang="en-US" dirty="0" smtClean="0"/>
              <a:t>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b S1 else S2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) is this logic formula:</a:t>
            </a:r>
          </a:p>
          <a:p>
            <a:pPr algn="ctr"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(b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GB" dirty="0" err="1" smtClean="0">
                <a:latin typeface="+mj-lt"/>
                <a:cs typeface="Courier New" panose="02070309020205020404" pitchFamily="49" charset="0"/>
              </a:rPr>
              <a:t>wp</a:t>
            </a:r>
            <a:r>
              <a:rPr lang="en-GB" dirty="0" smtClean="0">
                <a:latin typeface="+mj-lt"/>
                <a:cs typeface="Courier New" panose="02070309020205020404" pitchFamily="49" charset="0"/>
              </a:rPr>
              <a:t>(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S1</a:t>
            </a:r>
            <a:r>
              <a:rPr lang="en-GB" b="1" dirty="0" smtClean="0">
                <a:latin typeface="+mj-lt"/>
                <a:cs typeface="Courier New" panose="02070309020205020404" pitchFamily="49" charset="0"/>
              </a:rPr>
              <a:t>,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GB" dirty="0" smtClean="0">
                <a:latin typeface="+mj-lt"/>
                <a:cs typeface="Courier New" panose="02070309020205020404" pitchFamily="49" charset="0"/>
              </a:rPr>
              <a:t>)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GB" b="1" dirty="0" smtClean="0">
                <a:latin typeface="Courier New" panose="02070309020205020404" pitchFamily="49" charset="0"/>
                <a:ea typeface="OpenSymbol"/>
                <a:cs typeface="Courier New" panose="02070309020205020404" pitchFamily="49" charset="0"/>
              </a:rPr>
              <a:t>∨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(!b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GB" dirty="0" err="1" smtClean="0">
                <a:latin typeface="+mj-lt"/>
                <a:cs typeface="Courier New" panose="02070309020205020404" pitchFamily="49" charset="0"/>
              </a:rPr>
              <a:t>wp</a:t>
            </a:r>
            <a:r>
              <a:rPr lang="en-GB" dirty="0" smtClean="0">
                <a:latin typeface="+mj-lt"/>
                <a:cs typeface="Courier New" panose="02070309020205020404" pitchFamily="49" charset="0"/>
              </a:rPr>
              <a:t>(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S2</a:t>
            </a:r>
            <a:r>
              <a:rPr lang="en-GB" b="1" dirty="0" smtClean="0">
                <a:latin typeface="+mj-lt"/>
                <a:cs typeface="Courier New" panose="02070309020205020404" pitchFamily="49" charset="0"/>
              </a:rPr>
              <a:t>,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GB" dirty="0" smtClean="0">
                <a:latin typeface="+mj-lt"/>
                <a:cs typeface="Courier New" panose="02070309020205020404" pitchFamily="49" charset="0"/>
              </a:rPr>
              <a:t>)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endParaRPr lang="en-GB" sz="1000" dirty="0" smtClean="0"/>
          </a:p>
          <a:p>
            <a:pPr lvl="1"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dirty="0" smtClean="0"/>
              <a:t>(In any state, b will evaluate to either true or false…)</a:t>
            </a:r>
          </a:p>
          <a:p>
            <a:pPr lvl="1"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dirty="0" smtClean="0"/>
              <a:t>(You can sometimes then simplify </a:t>
            </a:r>
            <a:r>
              <a:rPr lang="en-GB" smtClean="0"/>
              <a:t>the result)</a:t>
            </a:r>
            <a:endParaRPr lang="en-GB" dirty="0"/>
          </a:p>
          <a:p>
            <a:pPr marL="0" indent="0" algn="ctr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215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Reasoning about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Determine what facts are true as a program executes</a:t>
            </a:r>
          </a:p>
          <a:p>
            <a:pPr lvl="1"/>
            <a:r>
              <a:rPr lang="en-US" dirty="0" smtClean="0"/>
              <a:t>Under what assumptions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If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 smtClean="0"/>
              <a:t> starts positive, then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dirty="0" smtClean="0"/>
              <a:t> is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 smtClean="0"/>
              <a:t> when the loop finishes</a:t>
            </a:r>
          </a:p>
          <a:p>
            <a:pPr lvl="1"/>
            <a:r>
              <a:rPr lang="en-US" dirty="0" smtClean="0"/>
              <a:t>Contents of the array that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dirty="0" smtClean="0"/>
              <a:t> refers to are sorted</a:t>
            </a:r>
          </a:p>
          <a:p>
            <a:pPr lvl="1"/>
            <a:r>
              <a:rPr lang="en-US" dirty="0" smtClean="0"/>
              <a:t>Except at one code point,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+ y == z</a:t>
            </a:r>
          </a:p>
          <a:p>
            <a:pPr lvl="1"/>
            <a:r>
              <a:rPr lang="en-US" dirty="0" smtClean="0"/>
              <a:t>For all instances of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Node n</a:t>
            </a:r>
            <a:r>
              <a:rPr lang="en-US" dirty="0" smtClean="0"/>
              <a:t>, 			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n.next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null </a:t>
            </a:r>
            <a:r>
              <a:rPr lang="en-GB" dirty="0" smtClean="0">
                <a:latin typeface="OpenSymbol"/>
                <a:ea typeface="OpenSymbol"/>
              </a:rPr>
              <a:t>∨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n.next.prev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n</a:t>
            </a:r>
          </a:p>
          <a:p>
            <a:pPr lvl="1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557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smtClean="0"/>
              <a:t> is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y*y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 is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&gt; 4</a:t>
            </a:r>
            <a:r>
              <a:rPr lang="en-US" dirty="0" smtClean="0"/>
              <a:t>,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then </a:t>
            </a:r>
            <a:r>
              <a:rPr lang="en-US" dirty="0" err="1" smtClean="0"/>
              <a:t>wp</a:t>
            </a:r>
            <a:r>
              <a:rPr lang="en-US" dirty="0" smtClean="0"/>
              <a:t>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smtClean="0"/>
              <a:t>,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) is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y*y &gt; 4</a:t>
            </a:r>
            <a:r>
              <a:rPr lang="en-US" dirty="0" smtClean="0"/>
              <a:t>, i.e.,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|y| &gt; 2</a:t>
            </a:r>
          </a:p>
          <a:p>
            <a:endParaRPr lang="en-US" dirty="0"/>
          </a:p>
          <a:p>
            <a:r>
              <a:rPr lang="en-US" dirty="0" smtClean="0"/>
              <a:t>If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smtClean="0"/>
              <a:t> is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 = x + 1; z = y – 3;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 is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 = 10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then </a:t>
            </a:r>
            <a:r>
              <a:rPr lang="en-US" dirty="0" err="1" smtClean="0"/>
              <a:t>wp</a:t>
            </a:r>
            <a:r>
              <a:rPr lang="en-US" dirty="0" smtClean="0"/>
              <a:t>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smtClean="0"/>
              <a:t>,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) …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/>
              <a:t>= </a:t>
            </a:r>
            <a:r>
              <a:rPr lang="en-US" dirty="0" err="1" smtClean="0"/>
              <a:t>wp</a:t>
            </a:r>
            <a:r>
              <a:rPr lang="en-US" dirty="0" smtClean="0"/>
              <a:t>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 = x + 1; z = y – 3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 = 10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/>
              <a:t>= </a:t>
            </a:r>
            <a:r>
              <a:rPr lang="en-US" dirty="0" err="1"/>
              <a:t>wp</a:t>
            </a:r>
            <a:r>
              <a:rPr lang="en-US" dirty="0"/>
              <a:t>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 = x + 1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dirty="0" smtClean="0">
                <a:latin typeface="+mj-lt"/>
                <a:cs typeface="Courier New" panose="02070309020205020404" pitchFamily="49" charset="0"/>
              </a:rPr>
              <a:t>,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/>
              <a:t>wp</a:t>
            </a:r>
            <a:r>
              <a:rPr lang="en-US" dirty="0"/>
              <a:t>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y – 3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z = 10</a:t>
            </a:r>
            <a:r>
              <a:rPr lang="en-US" dirty="0" smtClean="0"/>
              <a:t>))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= </a:t>
            </a:r>
            <a:r>
              <a:rPr lang="en-US" dirty="0" err="1"/>
              <a:t>wp</a:t>
            </a:r>
            <a:r>
              <a:rPr lang="en-US" dirty="0"/>
              <a:t>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 = x + 1;</a:t>
            </a:r>
            <a:r>
              <a:rPr lang="en-US" dirty="0">
                <a:cs typeface="Courier New" panose="02070309020205020404" pitchFamily="49" charset="0"/>
              </a:rPr>
              <a:t>,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y-3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10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/>
              <a:t>= </a:t>
            </a:r>
            <a:r>
              <a:rPr lang="en-US" dirty="0" err="1"/>
              <a:t>wp</a:t>
            </a:r>
            <a:r>
              <a:rPr lang="en-US" dirty="0"/>
              <a:t>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 = x + 1;</a:t>
            </a:r>
            <a:r>
              <a:rPr lang="en-US" dirty="0">
                <a:cs typeface="Courier New" panose="02070309020205020404" pitchFamily="49" charset="0"/>
              </a:rPr>
              <a:t>,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13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/>
              <a:t>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x+1 = 13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12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65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Bigger 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grpSp>
        <p:nvGrpSpPr>
          <p:cNvPr id="40" name="Group 39"/>
          <p:cNvGrpSpPr/>
          <p:nvPr/>
        </p:nvGrpSpPr>
        <p:grpSpPr>
          <a:xfrm>
            <a:off x="4191000" y="5638800"/>
            <a:ext cx="4419600" cy="674132"/>
            <a:chOff x="4191000" y="5638800"/>
            <a:chExt cx="4419600" cy="674132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4191000" y="5791200"/>
              <a:ext cx="4419600" cy="1588"/>
            </a:xfrm>
            <a:prstGeom prst="straightConnector1">
              <a:avLst/>
            </a:prstGeom>
            <a:ln w="12700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42672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45720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48768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51816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54864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57912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60960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64008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67056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>
              <a:off x="70104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73152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76200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79248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82296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4199782" y="5943600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-4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504582" y="5943600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-3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809382" y="5943600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-2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114182" y="5943600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-1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486400" y="5943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20000" y="5943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096000" y="5943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791200" y="5943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705600" y="5943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315200" y="5943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010400" y="5943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400800" y="5943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924800" y="5943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232714" y="5943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9</a:t>
              </a:r>
              <a:endParaRPr lang="en-US" dirty="0"/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 rot="10800000">
              <a:off x="4191000" y="5791200"/>
              <a:ext cx="53340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oval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>
              <a:off x="6553200" y="5791200"/>
              <a:ext cx="60960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>
              <a:off x="8077200" y="5791200"/>
              <a:ext cx="53340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oval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Oval 37"/>
            <p:cNvSpPr/>
            <p:nvPr/>
          </p:nvSpPr>
          <p:spPr>
            <a:xfrm>
              <a:off x="7141464" y="5766816"/>
              <a:ext cx="45720" cy="4572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Content Placeholder 2"/>
          <p:cNvSpPr>
            <a:spLocks noGrp="1"/>
          </p:cNvSpPr>
          <p:nvPr>
            <p:ph idx="1"/>
          </p:nvPr>
        </p:nvSpPr>
        <p:spPr>
          <a:xfrm>
            <a:off x="685800" y="1417637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lvl="1">
              <a:lnSpc>
                <a:spcPct val="90000"/>
              </a:lnSpc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200" b="1" dirty="0" smtClean="0">
                <a:latin typeface="Courier New" pitchFamily="49" charset="0"/>
              </a:rPr>
              <a:t>S is if (x &lt; 5) {</a:t>
            </a:r>
          </a:p>
          <a:p>
            <a:pPr lvl="1">
              <a:lnSpc>
                <a:spcPct val="90000"/>
              </a:lnSpc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200" b="1" dirty="0" smtClean="0">
                <a:latin typeface="Courier New" pitchFamily="49" charset="0"/>
              </a:rPr>
              <a:t>       x = x*x;</a:t>
            </a:r>
          </a:p>
          <a:p>
            <a:pPr lvl="1">
              <a:lnSpc>
                <a:spcPct val="90000"/>
              </a:lnSpc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200" b="1" dirty="0" smtClean="0">
                <a:latin typeface="Courier New" pitchFamily="49" charset="0"/>
              </a:rPr>
              <a:t>     } else {</a:t>
            </a:r>
          </a:p>
          <a:p>
            <a:pPr lvl="1">
              <a:lnSpc>
                <a:spcPct val="90000"/>
              </a:lnSpc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200" b="1" dirty="0" smtClean="0">
                <a:latin typeface="Courier New" pitchFamily="49" charset="0"/>
              </a:rPr>
              <a:t>       x = x+1; </a:t>
            </a:r>
          </a:p>
          <a:p>
            <a:pPr lvl="1">
              <a:lnSpc>
                <a:spcPct val="90000"/>
              </a:lnSpc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200" b="1" dirty="0" smtClean="0">
                <a:latin typeface="Courier New" pitchFamily="49" charset="0"/>
              </a:rPr>
              <a:t>     }</a:t>
            </a:r>
          </a:p>
          <a:p>
            <a:pPr lvl="1">
              <a:lnSpc>
                <a:spcPct val="90000"/>
              </a:lnSpc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200" b="1" dirty="0" smtClean="0">
                <a:latin typeface="Courier New" pitchFamily="49" charset="0"/>
              </a:rPr>
              <a:t>Q is x &gt;= 9</a:t>
            </a:r>
          </a:p>
          <a:p>
            <a:pPr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endParaRPr lang="en-GB" sz="1300" dirty="0" smtClean="0"/>
          </a:p>
          <a:p>
            <a:pPr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200" b="0" dirty="0" err="1" smtClean="0">
                <a:latin typeface="Arial" charset="0"/>
              </a:rPr>
              <a:t>wp</a:t>
            </a:r>
            <a:r>
              <a:rPr lang="en-GB" sz="2200" b="0" dirty="0" smtClean="0">
                <a:latin typeface="Arial" charset="0"/>
              </a:rPr>
              <a:t>(</a:t>
            </a:r>
            <a:r>
              <a:rPr lang="en-GB" sz="2200" b="1" dirty="0" smtClean="0">
                <a:latin typeface="Courier New" pitchFamily="49" charset="0"/>
              </a:rPr>
              <a:t>S</a:t>
            </a:r>
            <a:r>
              <a:rPr lang="en-GB" sz="2200" b="0" dirty="0" smtClean="0">
                <a:latin typeface="Arial" charset="0"/>
              </a:rPr>
              <a:t>, </a:t>
            </a:r>
            <a:r>
              <a:rPr lang="en-GB" sz="2200" b="1" dirty="0">
                <a:latin typeface="Courier New" pitchFamily="49" charset="0"/>
              </a:rPr>
              <a:t>x &gt;= 9</a:t>
            </a:r>
            <a:r>
              <a:rPr lang="en-GB" sz="2200" b="0" dirty="0" smtClean="0">
                <a:latin typeface="Arial" charset="0"/>
              </a:rPr>
              <a:t>)</a:t>
            </a:r>
          </a:p>
          <a:p>
            <a:pPr lvl="1">
              <a:lnSpc>
                <a:spcPct val="102000"/>
              </a:lnSpc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200" dirty="0" smtClean="0">
                <a:latin typeface="Arial" charset="0"/>
              </a:rPr>
              <a:t>= (</a:t>
            </a:r>
            <a:r>
              <a:rPr lang="en-GB" sz="2200" b="1" dirty="0">
                <a:latin typeface="Courier New" pitchFamily="49" charset="0"/>
              </a:rPr>
              <a:t>x </a:t>
            </a:r>
            <a:r>
              <a:rPr lang="en-GB" sz="2200" b="1" dirty="0" smtClean="0">
                <a:latin typeface="Courier New" pitchFamily="49" charset="0"/>
              </a:rPr>
              <a:t>&lt; 5</a:t>
            </a:r>
            <a:r>
              <a:rPr lang="en-GB" sz="2200" dirty="0" smtClean="0">
                <a:latin typeface="Symbol" pitchFamily="18" charset="2"/>
              </a:rPr>
              <a:t></a:t>
            </a:r>
            <a:r>
              <a:rPr lang="en-GB" sz="2200" dirty="0" smtClean="0">
                <a:latin typeface="OpenSymbol" pitchFamily="2" charset="0"/>
              </a:rPr>
              <a:t>∧</a:t>
            </a:r>
            <a:r>
              <a:rPr lang="en-GB" sz="2200" dirty="0" smtClean="0">
                <a:latin typeface="Symbol" pitchFamily="18" charset="2"/>
              </a:rPr>
              <a:t></a:t>
            </a:r>
            <a:r>
              <a:rPr lang="en-GB" sz="2200" dirty="0" err="1" smtClean="0">
                <a:latin typeface="Arial" charset="0"/>
              </a:rPr>
              <a:t>wp</a:t>
            </a:r>
            <a:r>
              <a:rPr lang="en-GB" sz="2200" dirty="0" smtClean="0">
                <a:latin typeface="Arial" charset="0"/>
              </a:rPr>
              <a:t>(</a:t>
            </a:r>
            <a:r>
              <a:rPr lang="en-GB" sz="2200" b="1" dirty="0">
                <a:latin typeface="Courier New" pitchFamily="49" charset="0"/>
              </a:rPr>
              <a:t>x = x*x;</a:t>
            </a:r>
            <a:r>
              <a:rPr lang="en-GB" sz="2200" dirty="0" smtClean="0">
                <a:latin typeface="Arial" charset="0"/>
              </a:rPr>
              <a:t>, </a:t>
            </a:r>
            <a:r>
              <a:rPr lang="en-GB" sz="2200" b="1" dirty="0">
                <a:latin typeface="Courier New" pitchFamily="49" charset="0"/>
              </a:rPr>
              <a:t>x &gt;= 9</a:t>
            </a:r>
            <a:r>
              <a:rPr lang="en-GB" sz="2200" dirty="0" smtClean="0">
                <a:latin typeface="Arial" charset="0"/>
              </a:rPr>
              <a:t>))	</a:t>
            </a:r>
          </a:p>
          <a:p>
            <a:pPr lvl="1">
              <a:lnSpc>
                <a:spcPct val="102000"/>
              </a:lnSpc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200" dirty="0">
                <a:latin typeface="Arial" charset="0"/>
                <a:ea typeface="OpenSymbol"/>
              </a:rPr>
              <a:t> </a:t>
            </a:r>
            <a:r>
              <a:rPr lang="en-GB" sz="2200" dirty="0" smtClean="0">
                <a:latin typeface="Arial" charset="0"/>
                <a:ea typeface="OpenSymbol"/>
              </a:rPr>
              <a:t>  </a:t>
            </a:r>
            <a:r>
              <a:rPr lang="en-GB" sz="2200" dirty="0" smtClean="0">
                <a:latin typeface="OpenSymbol"/>
                <a:ea typeface="OpenSymbol"/>
              </a:rPr>
              <a:t>∨</a:t>
            </a:r>
            <a:r>
              <a:rPr lang="en-GB" sz="2200" dirty="0">
                <a:latin typeface="Arial" charset="0"/>
              </a:rPr>
              <a:t>	</a:t>
            </a:r>
            <a:r>
              <a:rPr lang="en-GB" sz="2200" dirty="0" smtClean="0">
                <a:latin typeface="Arial" charset="0"/>
              </a:rPr>
              <a:t>(</a:t>
            </a:r>
            <a:r>
              <a:rPr lang="en-GB" sz="2200" b="1" dirty="0">
                <a:latin typeface="Courier New" pitchFamily="49" charset="0"/>
              </a:rPr>
              <a:t>x </a:t>
            </a:r>
            <a:r>
              <a:rPr lang="en-GB" sz="2200" b="1" dirty="0" smtClean="0">
                <a:latin typeface="Courier New" pitchFamily="49" charset="0"/>
              </a:rPr>
              <a:t>&gt;= </a:t>
            </a:r>
            <a:r>
              <a:rPr lang="en-GB" sz="2200" b="1" dirty="0">
                <a:latin typeface="Courier New" pitchFamily="49" charset="0"/>
              </a:rPr>
              <a:t>5 </a:t>
            </a:r>
            <a:r>
              <a:rPr lang="en-GB" sz="2200" dirty="0" smtClean="0">
                <a:latin typeface="Symbol" pitchFamily="18" charset="2"/>
              </a:rPr>
              <a:t></a:t>
            </a:r>
            <a:r>
              <a:rPr lang="en-GB" sz="2200" dirty="0" smtClean="0">
                <a:latin typeface="OpenSymbol" pitchFamily="2" charset="0"/>
              </a:rPr>
              <a:t>∧</a:t>
            </a:r>
            <a:r>
              <a:rPr lang="en-GB" sz="2200" dirty="0" smtClean="0">
                <a:latin typeface="Symbol" pitchFamily="18" charset="2"/>
              </a:rPr>
              <a:t></a:t>
            </a:r>
            <a:r>
              <a:rPr lang="en-GB" sz="2200" dirty="0" err="1" smtClean="0">
                <a:latin typeface="Arial" charset="0"/>
              </a:rPr>
              <a:t>wp</a:t>
            </a:r>
            <a:r>
              <a:rPr lang="en-GB" sz="2200" dirty="0" smtClean="0">
                <a:latin typeface="Arial" charset="0"/>
              </a:rPr>
              <a:t>(</a:t>
            </a:r>
            <a:r>
              <a:rPr lang="en-GB" sz="2200" b="1" dirty="0">
                <a:latin typeface="Courier New" pitchFamily="49" charset="0"/>
              </a:rPr>
              <a:t>x = </a:t>
            </a:r>
            <a:r>
              <a:rPr lang="en-GB" sz="2200" b="1" dirty="0" smtClean="0">
                <a:latin typeface="Courier New" pitchFamily="49" charset="0"/>
              </a:rPr>
              <a:t>x+1;</a:t>
            </a:r>
            <a:r>
              <a:rPr lang="en-GB" sz="2200" dirty="0" smtClean="0">
                <a:latin typeface="Arial" charset="0"/>
              </a:rPr>
              <a:t>, </a:t>
            </a:r>
            <a:r>
              <a:rPr lang="en-GB" sz="2200" b="1" dirty="0">
                <a:latin typeface="Courier New" pitchFamily="49" charset="0"/>
              </a:rPr>
              <a:t>x &gt;= 9</a:t>
            </a:r>
            <a:r>
              <a:rPr lang="en-GB" sz="2200" dirty="0" smtClean="0">
                <a:latin typeface="Arial" charset="0"/>
              </a:rPr>
              <a:t>))</a:t>
            </a:r>
          </a:p>
          <a:p>
            <a:pPr lvl="1">
              <a:lnSpc>
                <a:spcPct val="102000"/>
              </a:lnSpc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200" dirty="0" smtClean="0">
                <a:latin typeface="Arial" charset="0"/>
              </a:rPr>
              <a:t>= (</a:t>
            </a: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&lt; 5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∧</a:t>
            </a: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x*x &gt;= 9</a:t>
            </a:r>
            <a:r>
              <a:rPr lang="en-GB" sz="2200" dirty="0" smtClean="0">
                <a:latin typeface="Arial" charset="0"/>
              </a:rPr>
              <a:t>)</a:t>
            </a:r>
          </a:p>
          <a:p>
            <a:pPr lvl="1">
              <a:lnSpc>
                <a:spcPct val="102000"/>
              </a:lnSpc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200" dirty="0" smtClean="0">
                <a:latin typeface="Arial" charset="0"/>
              </a:rPr>
              <a:t>   </a:t>
            </a:r>
            <a:r>
              <a:rPr lang="en-GB" sz="2200" dirty="0">
                <a:latin typeface="Arial" charset="0"/>
              </a:rPr>
              <a:t>	</a:t>
            </a:r>
            <a:r>
              <a:rPr lang="en-GB" sz="2200" dirty="0" smtClean="0">
                <a:latin typeface="OpenSymbol"/>
                <a:ea typeface="OpenSymbol"/>
              </a:rPr>
              <a:t>∨</a:t>
            </a:r>
            <a:r>
              <a:rPr lang="en-GB" sz="2200" dirty="0">
                <a:latin typeface="Arial" charset="0"/>
              </a:rPr>
              <a:t>	</a:t>
            </a:r>
            <a:r>
              <a:rPr lang="en-GB" sz="2200" dirty="0" smtClean="0">
                <a:latin typeface="Arial" charset="0"/>
              </a:rPr>
              <a:t> (</a:t>
            </a: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&gt;= 5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∧</a:t>
            </a: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x+1 &gt;= 9</a:t>
            </a:r>
            <a:r>
              <a:rPr lang="en-GB" sz="2200" dirty="0" smtClean="0">
                <a:latin typeface="Arial" charset="0"/>
              </a:rPr>
              <a:t>)</a:t>
            </a:r>
          </a:p>
          <a:p>
            <a:pPr lvl="1">
              <a:lnSpc>
                <a:spcPct val="102000"/>
              </a:lnSpc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200" dirty="0" smtClean="0">
                <a:latin typeface="Arial" charset="0"/>
              </a:rPr>
              <a:t>= (</a:t>
            </a: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/>
              </a:rPr>
              <a:t>&lt;= -3</a:t>
            </a:r>
            <a:r>
              <a:rPr lang="en-GB" sz="2200" dirty="0" smtClean="0">
                <a:latin typeface="Arial" charset="0"/>
                <a:sym typeface="Symbol"/>
              </a:rPr>
              <a:t>)  </a:t>
            </a:r>
            <a:r>
              <a:rPr lang="en-GB" sz="2200" dirty="0" smtClean="0">
                <a:latin typeface="OpenSymbol"/>
                <a:ea typeface="OpenSymbol"/>
              </a:rPr>
              <a:t>∨ </a:t>
            </a:r>
            <a:r>
              <a:rPr lang="en-GB" sz="2200" dirty="0" smtClean="0">
                <a:latin typeface="Arial" charset="0"/>
              </a:rPr>
              <a:t>(</a:t>
            </a: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&gt;= 3 ∧ x &lt; 5</a:t>
            </a:r>
            <a:r>
              <a:rPr lang="en-GB" sz="2200" dirty="0" smtClean="0">
                <a:latin typeface="Arial" charset="0"/>
              </a:rPr>
              <a:t>)</a:t>
            </a:r>
            <a:r>
              <a:rPr lang="en-GB" sz="2200" dirty="0">
                <a:latin typeface="OpenSymbol"/>
              </a:rPr>
              <a:t> </a:t>
            </a:r>
            <a:endParaRPr lang="en-GB" sz="2200" dirty="0" smtClean="0">
              <a:latin typeface="OpenSymbol"/>
            </a:endParaRPr>
          </a:p>
          <a:p>
            <a:pPr lvl="1">
              <a:lnSpc>
                <a:spcPct val="102000"/>
              </a:lnSpc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200" dirty="0">
                <a:latin typeface="OpenSymbol"/>
                <a:ea typeface="OpenSymbol"/>
              </a:rPr>
              <a:t> </a:t>
            </a:r>
            <a:r>
              <a:rPr lang="en-GB" sz="2200" dirty="0" smtClean="0">
                <a:latin typeface="OpenSymbol"/>
                <a:ea typeface="OpenSymbol"/>
              </a:rPr>
              <a:t>   ∨ </a:t>
            </a:r>
            <a:r>
              <a:rPr lang="en-GB" sz="2200" dirty="0" smtClean="0">
                <a:latin typeface="Arial" charset="0"/>
              </a:rPr>
              <a:t>(</a:t>
            </a: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&gt;= 8</a:t>
            </a:r>
            <a:r>
              <a:rPr lang="en-GB" sz="2200" dirty="0" smtClean="0">
                <a:latin typeface="Arial" charset="0"/>
              </a:rPr>
              <a:t>)</a:t>
            </a:r>
          </a:p>
          <a:p>
            <a:pPr lvl="1">
              <a:lnSpc>
                <a:spcPct val="102000"/>
              </a:lnSpc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endParaRPr lang="en-GB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1380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If-statements review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6" name="Text Placeholder 4"/>
          <p:cNvSpPr txBox="1">
            <a:spLocks/>
          </p:cNvSpPr>
          <p:nvPr/>
        </p:nvSpPr>
        <p:spPr bwMode="auto">
          <a:xfrm>
            <a:off x="762000" y="1535113"/>
            <a:ext cx="4040188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kern="0" dirty="0" smtClean="0"/>
              <a:t>Forward reasoning</a:t>
            </a:r>
            <a:endParaRPr lang="en-US" kern="0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4294967295"/>
          </p:nvPr>
        </p:nvSpPr>
        <p:spPr>
          <a:xfrm>
            <a:off x="762000" y="2174875"/>
            <a:ext cx="4040188" cy="39512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{</a:t>
            </a:r>
            <a:r>
              <a:rPr lang="en-US" sz="2000" dirty="0"/>
              <a:t>P}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if B</a:t>
            </a:r>
          </a:p>
          <a:p>
            <a:pPr marL="0" indent="0">
              <a:buNone/>
            </a:pPr>
            <a:r>
              <a:rPr lang="en-US" sz="2000" dirty="0"/>
              <a:t>    {P </a:t>
            </a:r>
            <a:r>
              <a:rPr lang="en-US" sz="2000" dirty="0" smtClean="0"/>
              <a:t>∧ </a:t>
            </a:r>
            <a:r>
              <a:rPr lang="en-US" sz="2000" dirty="0"/>
              <a:t>B}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S1</a:t>
            </a:r>
          </a:p>
          <a:p>
            <a:pPr marL="0" indent="0">
              <a:buNone/>
            </a:pPr>
            <a:r>
              <a:rPr lang="en-US" sz="2000" dirty="0"/>
              <a:t>    {Q1}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marL="0" indent="0">
              <a:buNone/>
            </a:pPr>
            <a:r>
              <a:rPr lang="en-US" sz="2000" dirty="0"/>
              <a:t>    {P </a:t>
            </a:r>
            <a:r>
              <a:rPr lang="en-US" sz="2000" dirty="0" smtClean="0"/>
              <a:t>∧ </a:t>
            </a:r>
            <a:r>
              <a:rPr lang="en-US" sz="2000" dirty="0"/>
              <a:t>!B}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S2</a:t>
            </a:r>
          </a:p>
          <a:p>
            <a:pPr marL="0" indent="0">
              <a:buNone/>
            </a:pPr>
            <a:r>
              <a:rPr lang="en-US" sz="2000" dirty="0"/>
              <a:t>    {Q2}</a:t>
            </a:r>
          </a:p>
          <a:p>
            <a:pPr marL="0" indent="0">
              <a:buNone/>
            </a:pPr>
            <a:r>
              <a:rPr lang="en-US" sz="2000" dirty="0"/>
              <a:t>{Q1 </a:t>
            </a:r>
            <a:r>
              <a:rPr lang="en-US" sz="2000" dirty="0" smtClean="0"/>
              <a:t>∨ </a:t>
            </a:r>
            <a:r>
              <a:rPr lang="en-US" sz="2000" dirty="0"/>
              <a:t>Q2}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8" name="Text Placeholder 5"/>
          <p:cNvSpPr txBox="1">
            <a:spLocks/>
          </p:cNvSpPr>
          <p:nvPr/>
        </p:nvSpPr>
        <p:spPr>
          <a:xfrm>
            <a:off x="4949825" y="1535113"/>
            <a:ext cx="4041775" cy="6397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000" kern="0" dirty="0" smtClean="0"/>
              <a:t>Backward reasoning</a:t>
            </a:r>
            <a:endParaRPr lang="en-US" sz="2000" kern="0" dirty="0"/>
          </a:p>
        </p:txBody>
      </p:sp>
      <p:sp>
        <p:nvSpPr>
          <p:cNvPr id="9" name="Content Placeholder 6"/>
          <p:cNvSpPr>
            <a:spLocks noGrp="1"/>
          </p:cNvSpPr>
          <p:nvPr>
            <p:ph sz="quarter" idx="4294967295"/>
          </p:nvPr>
        </p:nvSpPr>
        <p:spPr>
          <a:xfrm>
            <a:off x="4953000" y="2174875"/>
            <a:ext cx="4495800" cy="39512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{ (B </a:t>
            </a:r>
            <a:r>
              <a:rPr lang="en-US" sz="2000" dirty="0" smtClean="0"/>
              <a:t>∧ </a:t>
            </a:r>
            <a:r>
              <a:rPr lang="en-US" sz="2000" dirty="0" err="1"/>
              <a:t>wp</a:t>
            </a:r>
            <a:r>
              <a:rPr lang="en-US" sz="2000" dirty="0"/>
              <a:t>(S1, Q)) 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∨  (!B ∧ </a:t>
            </a:r>
            <a:r>
              <a:rPr lang="en-US" sz="2000" dirty="0" err="1"/>
              <a:t>wp</a:t>
            </a:r>
            <a:r>
              <a:rPr lang="en-US" sz="2000" dirty="0"/>
              <a:t>(S2, Q)) 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if B</a:t>
            </a:r>
          </a:p>
          <a:p>
            <a:pPr marL="0" indent="0">
              <a:buNone/>
            </a:pPr>
            <a:r>
              <a:rPr lang="en-US" sz="2000" dirty="0"/>
              <a:t>    {</a:t>
            </a:r>
            <a:r>
              <a:rPr lang="en-US" sz="2000" dirty="0" err="1"/>
              <a:t>wp</a:t>
            </a:r>
            <a:r>
              <a:rPr lang="en-US" sz="2000" dirty="0"/>
              <a:t>(S1, Q)}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S1</a:t>
            </a:r>
          </a:p>
          <a:p>
            <a:pPr marL="0" indent="0">
              <a:buNone/>
            </a:pPr>
            <a:r>
              <a:rPr lang="en-US" sz="2000" dirty="0"/>
              <a:t>    {Q}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marL="0" indent="0">
              <a:buNone/>
            </a:pPr>
            <a:r>
              <a:rPr lang="en-US" sz="2000" dirty="0"/>
              <a:t>    {</a:t>
            </a:r>
            <a:r>
              <a:rPr lang="en-US" sz="2000" dirty="0" err="1"/>
              <a:t>wp</a:t>
            </a:r>
            <a:r>
              <a:rPr lang="en-US" sz="2000" dirty="0"/>
              <a:t>(S2, Q)}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S2</a:t>
            </a:r>
          </a:p>
          <a:p>
            <a:pPr marL="0" indent="0">
              <a:buNone/>
            </a:pPr>
            <a:r>
              <a:rPr lang="en-US" sz="2000" dirty="0"/>
              <a:t>    {Q}</a:t>
            </a:r>
          </a:p>
          <a:p>
            <a:pPr marL="0" indent="0">
              <a:buNone/>
            </a:pPr>
            <a:r>
              <a:rPr lang="en-US" sz="2000" dirty="0"/>
              <a:t>{Q</a:t>
            </a:r>
            <a:r>
              <a:rPr lang="en-US" sz="2000" dirty="0" smtClean="0"/>
              <a:t>}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369119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“Correct”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n-US" dirty="0" err="1" smtClean="0"/>
              <a:t>wp</a:t>
            </a:r>
            <a:r>
              <a:rPr lang="en-US" dirty="0" smtClean="0"/>
              <a:t>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smtClean="0"/>
              <a:t>,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) is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 smtClean="0"/>
              <a:t>, then executing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smtClean="0"/>
              <a:t> will always produce a state where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 holds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 smtClean="0"/>
              <a:t> holds for every program state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631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more 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forward reasoning, there is a problem with assignment:</a:t>
            </a:r>
          </a:p>
          <a:p>
            <a:pPr lvl="1"/>
            <a:r>
              <a:rPr lang="en-US" dirty="0" smtClean="0"/>
              <a:t>Changing a variable can affect other assumptions</a:t>
            </a:r>
          </a:p>
          <a:p>
            <a:pPr lvl="1"/>
            <a:endParaRPr lang="en-US" dirty="0"/>
          </a:p>
          <a:p>
            <a:r>
              <a:rPr lang="en-US" dirty="0" smtClean="0"/>
              <a:t>Example: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{true}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w=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{w = x + y;}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x=4;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{w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x + y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∧ x = 4}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y=3;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{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 = x + y ∧ x 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 ∧ y = 3}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But clearly we do not know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w=7</a:t>
            </a:r>
            <a:r>
              <a:rPr lang="en-US" dirty="0" smtClean="0"/>
              <a:t>!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210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you assign to a variable, you need to replace all other uses of the variable in the post-condition with a different variable</a:t>
            </a:r>
          </a:p>
          <a:p>
            <a:pPr lvl="1"/>
            <a:r>
              <a:rPr lang="en-US" dirty="0" smtClean="0"/>
              <a:t>So you refer to the “old contents”</a:t>
            </a:r>
          </a:p>
          <a:p>
            <a:pPr lvl="1"/>
            <a:endParaRPr lang="en-US" dirty="0"/>
          </a:p>
          <a:p>
            <a:r>
              <a:rPr lang="en-US" dirty="0" smtClean="0"/>
              <a:t>Corrected example: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{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w=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{w = x + y;}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x=4;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{w 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b="1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 y ∧ x = 4}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y=3;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{w 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b="1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b="1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x = 4 ∧ y = 3}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7149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Swap contents </a:t>
            </a:r>
          </a:p>
          <a:p>
            <a:pPr lvl="1"/>
            <a:r>
              <a:rPr lang="en-US" dirty="0" smtClean="0"/>
              <a:t>Give a name to initial contents so we can refer to them in the post-condition</a:t>
            </a:r>
          </a:p>
          <a:p>
            <a:pPr lvl="1"/>
            <a:r>
              <a:rPr lang="en-US" dirty="0" smtClean="0"/>
              <a:t>Just in the formulas: these “names” are not in the program</a:t>
            </a:r>
          </a:p>
          <a:p>
            <a:pPr lvl="1"/>
            <a:r>
              <a:rPr lang="en-US" dirty="0" smtClean="0"/>
              <a:t>Use these extra variables to avoid “forgetting” “connections”</a:t>
            </a:r>
          </a:p>
          <a:p>
            <a:endParaRPr lang="en-US" sz="1000" dirty="0"/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{x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x_pre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∧ y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y_pre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x;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{x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x_pre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∧ y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y_pre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∧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=x}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x = y;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{x = y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y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y_pre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∧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x_pre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y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{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y_pre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y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x_pre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478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this?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Essential complement to </a:t>
            </a:r>
            <a:r>
              <a:rPr lang="en-US" i="1" dirty="0" smtClean="0"/>
              <a:t>testing</a:t>
            </a:r>
            <a:r>
              <a:rPr lang="en-US" dirty="0" smtClean="0"/>
              <a:t>, which we will also study</a:t>
            </a:r>
          </a:p>
          <a:p>
            <a:pPr lvl="1"/>
            <a:r>
              <a:rPr lang="en-US" dirty="0" smtClean="0"/>
              <a:t>Testing: Actual results for some actual inputs</a:t>
            </a:r>
          </a:p>
          <a:p>
            <a:pPr lvl="1"/>
            <a:r>
              <a:rPr lang="en-US" dirty="0" smtClean="0"/>
              <a:t>Logical reasoning: Reason about whole classes of inputs/states at once (“If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&gt; 0</a:t>
            </a:r>
            <a:r>
              <a:rPr lang="en-US" dirty="0" smtClean="0"/>
              <a:t>, …”)</a:t>
            </a:r>
          </a:p>
          <a:p>
            <a:pPr lvl="2"/>
            <a:r>
              <a:rPr lang="en-US" i="1" dirty="0" smtClean="0"/>
              <a:t>Prove</a:t>
            </a:r>
            <a:r>
              <a:rPr lang="en-US" dirty="0" smtClean="0"/>
              <a:t> a program correct (or find bugs trying)</a:t>
            </a:r>
          </a:p>
          <a:p>
            <a:pPr lvl="2"/>
            <a:r>
              <a:rPr lang="en-US" dirty="0" smtClean="0"/>
              <a:t>Understand </a:t>
            </a:r>
            <a:r>
              <a:rPr lang="en-US" i="1" dirty="0" smtClean="0"/>
              <a:t>why</a:t>
            </a:r>
            <a:r>
              <a:rPr lang="en-US" dirty="0" smtClean="0"/>
              <a:t> code is correct</a:t>
            </a:r>
          </a:p>
          <a:p>
            <a:pPr lvl="1"/>
            <a:endParaRPr lang="en-US" dirty="0"/>
          </a:p>
          <a:p>
            <a:r>
              <a:rPr lang="en-US" dirty="0" smtClean="0"/>
              <a:t>Stating assumptions is the essence of specification</a:t>
            </a:r>
          </a:p>
          <a:p>
            <a:pPr lvl="1"/>
            <a:r>
              <a:rPr lang="en-US" dirty="0" smtClean="0"/>
              <a:t>“Callers must not pass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null </a:t>
            </a:r>
            <a:r>
              <a:rPr lang="en-US" dirty="0" smtClean="0"/>
              <a:t>as an argument”</a:t>
            </a:r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Callee</a:t>
            </a:r>
            <a:r>
              <a:rPr lang="en-US" dirty="0" smtClean="0"/>
              <a:t> will always return an </a:t>
            </a:r>
            <a:r>
              <a:rPr lang="en-US" dirty="0" err="1" smtClean="0"/>
              <a:t>unaliased</a:t>
            </a:r>
            <a:r>
              <a:rPr lang="en-US" dirty="0" smtClean="0"/>
              <a:t> object”</a:t>
            </a:r>
          </a:p>
          <a:p>
            <a:pPr lvl="1"/>
            <a:r>
              <a:rPr lang="en-US" dirty="0" smtClean="0"/>
              <a:t>…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63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Hoare Logic: a 1970s approach to logical reasoning about code</a:t>
            </a:r>
          </a:p>
          <a:p>
            <a:pPr lvl="1"/>
            <a:r>
              <a:rPr lang="en-US" dirty="0" smtClean="0"/>
              <a:t>For now, consider just variables, assignments, if-statements, while-loops</a:t>
            </a:r>
          </a:p>
          <a:p>
            <a:pPr lvl="2"/>
            <a:r>
              <a:rPr lang="en-US" dirty="0" smtClean="0"/>
              <a:t>So no objects or methods</a:t>
            </a:r>
          </a:p>
          <a:p>
            <a:pPr lvl="2"/>
            <a:endParaRPr lang="en-US" dirty="0"/>
          </a:p>
          <a:p>
            <a:r>
              <a:rPr lang="en-US" dirty="0" smtClean="0"/>
              <a:t>This lecture: The idea, without loops, in 3 passes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High-level intuition of forward and backward reasoning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Precise definition of logical assertions, preconditions, etc.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Definition of weaker/stronger and </a:t>
            </a:r>
            <a:r>
              <a:rPr lang="en-US" dirty="0" smtClean="0"/>
              <a:t>weakest-precondition</a:t>
            </a:r>
          </a:p>
          <a:p>
            <a:pPr marL="57150" indent="0">
              <a:buNone/>
            </a:pPr>
            <a:endParaRPr lang="en-US" dirty="0"/>
          </a:p>
          <a:p>
            <a:pPr marL="400050"/>
            <a:r>
              <a:rPr lang="en-US" dirty="0" smtClean="0"/>
              <a:t>Next lecture: Loops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23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dirty="0" smtClean="0"/>
              <a:t>Programmers rarely “use Hoare logic” in this much detail</a:t>
            </a:r>
          </a:p>
          <a:p>
            <a:pPr lvl="1"/>
            <a:r>
              <a:rPr lang="en-US" dirty="0" smtClean="0"/>
              <a:t>For simple snippets of code, it’s overkill</a:t>
            </a:r>
          </a:p>
          <a:p>
            <a:pPr lvl="1"/>
            <a:r>
              <a:rPr lang="en-US" dirty="0" smtClean="0"/>
              <a:t>Gets very complicated with objects and aliasing</a:t>
            </a:r>
          </a:p>
          <a:p>
            <a:pPr lvl="1"/>
            <a:r>
              <a:rPr lang="en-US" dirty="0" smtClean="0"/>
              <a:t>But it can be useful for loops and data with subtle </a:t>
            </a:r>
            <a:r>
              <a:rPr lang="en-US" i="1" dirty="0" smtClean="0"/>
              <a:t>invariants</a:t>
            </a:r>
            <a:endParaRPr lang="en-US" dirty="0" smtClean="0"/>
          </a:p>
          <a:p>
            <a:pPr lvl="2"/>
            <a:r>
              <a:rPr lang="en-US" dirty="0" smtClean="0"/>
              <a:t>Examples: Homework 0, Homework 2</a:t>
            </a:r>
          </a:p>
          <a:p>
            <a:pPr lvl="1"/>
            <a:endParaRPr lang="en-US" dirty="0"/>
          </a:p>
          <a:p>
            <a:r>
              <a:rPr lang="en-US" dirty="0" smtClean="0"/>
              <a:t>Also it’s an ideal setting for the right logical foundations</a:t>
            </a:r>
          </a:p>
          <a:p>
            <a:pPr lvl="1"/>
            <a:r>
              <a:rPr lang="en-US" dirty="0" smtClean="0"/>
              <a:t>How can logic “talk about” program states?</a:t>
            </a:r>
          </a:p>
          <a:p>
            <a:pPr lvl="1"/>
            <a:r>
              <a:rPr lang="en-US" dirty="0" smtClean="0"/>
              <a:t>How does code execution “change what is true”?</a:t>
            </a:r>
          </a:p>
          <a:p>
            <a:pPr lvl="1"/>
            <a:r>
              <a:rPr lang="en-US" dirty="0" smtClean="0"/>
              <a:t>What do “weaker” and “stronger” mean?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This is all essential for </a:t>
            </a:r>
            <a:r>
              <a:rPr lang="en-US" i="1" dirty="0" smtClean="0"/>
              <a:t>specifying library-interfaces</a:t>
            </a:r>
            <a:r>
              <a:rPr lang="en-US" dirty="0" smtClean="0"/>
              <a:t>, which </a:t>
            </a:r>
            <a:r>
              <a:rPr lang="en-US" i="1" dirty="0" smtClean="0"/>
              <a:t>does</a:t>
            </a:r>
            <a:r>
              <a:rPr lang="en-US" dirty="0" smtClean="0"/>
              <a:t> happen All the Time in The Real World</a:t>
            </a:r>
            <a:r>
              <a:rPr lang="en-US" baseline="30000" dirty="0" smtClean="0"/>
              <a:t>®</a:t>
            </a:r>
            <a:r>
              <a:rPr lang="en-US" dirty="0" smtClean="0"/>
              <a:t> (coming lectures)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636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Forward reasoning:</a:t>
            </a:r>
          </a:p>
          <a:p>
            <a:pPr lvl="1"/>
            <a:r>
              <a:rPr lang="en-US" dirty="0" smtClean="0"/>
              <a:t>Suppose we initially know (or assume)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 &gt; 0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// w &gt; 0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x = 17;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// w &gt; 0 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 == 17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y = 42;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// w &gt; 0 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x ==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17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42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z = w + x + y;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// w &gt; 0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== 17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42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 &gt; 59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…</a:t>
            </a:r>
          </a:p>
          <a:p>
            <a:pPr lvl="1"/>
            <a:r>
              <a:rPr lang="en-US" dirty="0" smtClean="0"/>
              <a:t>Then we know various things after, including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59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90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Backward reasoning:</a:t>
            </a:r>
          </a:p>
          <a:p>
            <a:pPr lvl="1"/>
            <a:r>
              <a:rPr lang="en-US" dirty="0" smtClean="0"/>
              <a:t>Suppose we want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 </a:t>
            </a:r>
            <a:r>
              <a:rPr lang="en-US" dirty="0" smtClean="0"/>
              <a:t>to be negative at the end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// w + 17 + 42 &lt; 0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x = 17;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// w + x + 42 &lt; 0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y = 42;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//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 + x + y &lt; 0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z = w + x + y;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//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 &lt; 0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Then we know initially we need to know/assume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 -59</a:t>
            </a:r>
            <a:endParaRPr lang="en-US" dirty="0"/>
          </a:p>
          <a:p>
            <a:pPr lvl="2"/>
            <a:r>
              <a:rPr lang="en-US" dirty="0" smtClean="0">
                <a:cs typeface="Courier New" panose="02070309020205020404" pitchFamily="49" charset="0"/>
              </a:rPr>
              <a:t>Necessary and sufficient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626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Forward vs. Backward, Part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Forward reasoning:</a:t>
            </a:r>
          </a:p>
          <a:p>
            <a:pPr lvl="1"/>
            <a:r>
              <a:rPr lang="en-US" dirty="0" smtClean="0"/>
              <a:t>Determine what follows from initial assumptions</a:t>
            </a:r>
          </a:p>
          <a:p>
            <a:pPr lvl="1"/>
            <a:r>
              <a:rPr lang="en-US" dirty="0" smtClean="0"/>
              <a:t>Most useful for </a:t>
            </a:r>
            <a:r>
              <a:rPr lang="en-US" i="1" dirty="0" smtClean="0"/>
              <a:t>maintaining an invariant</a:t>
            </a:r>
          </a:p>
          <a:p>
            <a:pPr lvl="1"/>
            <a:endParaRPr lang="en-US" dirty="0"/>
          </a:p>
          <a:p>
            <a:r>
              <a:rPr lang="en-US" dirty="0" smtClean="0"/>
              <a:t>Backward reasoning</a:t>
            </a:r>
          </a:p>
          <a:p>
            <a:pPr lvl="1"/>
            <a:r>
              <a:rPr lang="en-US" dirty="0" smtClean="0"/>
              <a:t>Determine sufficient conditions for a certain result</a:t>
            </a:r>
          </a:p>
          <a:p>
            <a:pPr lvl="2"/>
            <a:r>
              <a:rPr lang="en-US" dirty="0" smtClean="0"/>
              <a:t>If result desired, the assumptions suffice for correctness</a:t>
            </a:r>
          </a:p>
          <a:p>
            <a:pPr lvl="2"/>
            <a:r>
              <a:rPr lang="en-US" dirty="0" smtClean="0"/>
              <a:t>If result undesired, the assumptions suffice to trigger bug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858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5324</TotalTime>
  <Words>3153</Words>
  <Application>Microsoft Macintosh PowerPoint</Application>
  <PresentationFormat>On-screen Show (4:3)</PresentationFormat>
  <Paragraphs>522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simple</vt:lpstr>
      <vt:lpstr>CSE 331 Software Design &amp; Implementation</vt:lpstr>
      <vt:lpstr>Administrivia</vt:lpstr>
      <vt:lpstr>Reasoning about code</vt:lpstr>
      <vt:lpstr>Why do this?</vt:lpstr>
      <vt:lpstr>Our approach</vt:lpstr>
      <vt:lpstr>Why?</vt:lpstr>
      <vt:lpstr>Example</vt:lpstr>
      <vt:lpstr>Example</vt:lpstr>
      <vt:lpstr>Forward vs. Backward, Part 1</vt:lpstr>
      <vt:lpstr>Forward vs. Backward, Part 2</vt:lpstr>
      <vt:lpstr>Conditionals</vt:lpstr>
      <vt:lpstr>Example (Forward)</vt:lpstr>
      <vt:lpstr>Our approach</vt:lpstr>
      <vt:lpstr>Some notation and terminology</vt:lpstr>
      <vt:lpstr>What an assertion means</vt:lpstr>
      <vt:lpstr>A Hoare Triple</vt:lpstr>
      <vt:lpstr>Examples</vt:lpstr>
      <vt:lpstr>Examples</vt:lpstr>
      <vt:lpstr>Aside: assert in Java</vt:lpstr>
      <vt:lpstr>The general rules</vt:lpstr>
      <vt:lpstr>Assignment statements</vt:lpstr>
      <vt:lpstr>Sequences</vt:lpstr>
      <vt:lpstr>Conditionals</vt:lpstr>
      <vt:lpstr>Our approach</vt:lpstr>
      <vt:lpstr>Weaker vs. Stronger</vt:lpstr>
      <vt:lpstr>Examples</vt:lpstr>
      <vt:lpstr>Why this matters to us</vt:lpstr>
      <vt:lpstr>So…</vt:lpstr>
      <vt:lpstr>Weakest preconditions</vt:lpstr>
      <vt:lpstr>Simple examples</vt:lpstr>
      <vt:lpstr>Bigger example</vt:lpstr>
      <vt:lpstr>If-statements review</vt:lpstr>
      <vt:lpstr>“Correct”</vt:lpstr>
      <vt:lpstr>One more issue</vt:lpstr>
      <vt:lpstr>The fix</vt:lpstr>
      <vt:lpstr>Useful example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213</cp:revision>
  <cp:lastPrinted>2015-01-07T17:47:38Z</cp:lastPrinted>
  <dcterms:created xsi:type="dcterms:W3CDTF">2012-01-13T04:41:44Z</dcterms:created>
  <dcterms:modified xsi:type="dcterms:W3CDTF">2015-02-06T02:39:25Z</dcterms:modified>
</cp:coreProperties>
</file>