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50" r:id="rId3"/>
    <p:sldId id="315" r:id="rId4"/>
    <p:sldId id="316" r:id="rId5"/>
    <p:sldId id="317" r:id="rId6"/>
    <p:sldId id="318" r:id="rId7"/>
    <p:sldId id="319" r:id="rId8"/>
    <p:sldId id="320" r:id="rId9"/>
    <p:sldId id="322" r:id="rId10"/>
    <p:sldId id="330" r:id="rId11"/>
    <p:sldId id="323" r:id="rId12"/>
    <p:sldId id="331" r:id="rId13"/>
    <p:sldId id="324" r:id="rId14"/>
    <p:sldId id="321" r:id="rId15"/>
    <p:sldId id="325" r:id="rId16"/>
    <p:sldId id="326" r:id="rId17"/>
    <p:sldId id="333" r:id="rId18"/>
    <p:sldId id="334" r:id="rId19"/>
    <p:sldId id="332" r:id="rId20"/>
    <p:sldId id="327" r:id="rId21"/>
    <p:sldId id="335" r:id="rId22"/>
    <p:sldId id="336" r:id="rId23"/>
    <p:sldId id="338" r:id="rId24"/>
    <p:sldId id="328" r:id="rId25"/>
    <p:sldId id="339" r:id="rId26"/>
    <p:sldId id="340" r:id="rId27"/>
    <p:sldId id="341" r:id="rId28"/>
    <p:sldId id="342" r:id="rId29"/>
    <p:sldId id="346" r:id="rId30"/>
    <p:sldId id="343" r:id="rId31"/>
    <p:sldId id="344" r:id="rId32"/>
    <p:sldId id="347" r:id="rId33"/>
    <p:sldId id="345" r:id="rId34"/>
    <p:sldId id="337" r:id="rId35"/>
    <p:sldId id="348" r:id="rId36"/>
    <p:sldId id="349" r:id="rId37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7" autoAdjust="0"/>
    <p:restoredTop sz="90976" autoAdjust="0"/>
  </p:normalViewPr>
  <p:slideViewPr>
    <p:cSldViewPr>
      <p:cViewPr varScale="1">
        <p:scale>
          <a:sx n="110" d="100"/>
          <a:sy n="110" d="100"/>
        </p:scale>
        <p:origin x="-96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</a:t>
            </a:r>
            <a:r>
              <a:rPr lang="en-US" dirty="0" smtClean="0"/>
              <a:t>Logic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</a:t>
            </a:r>
            <a:r>
              <a:rPr lang="en-US" sz="1800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CSE 331 Winter 2015</a:t>
            </a:r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need to move the midterm: Fri. 2/13 collides with 341 and 421.  How many people are in both?</a:t>
            </a:r>
          </a:p>
          <a:p>
            <a:endParaRPr lang="en-US" dirty="0"/>
          </a:p>
          <a:p>
            <a:r>
              <a:rPr lang="en-US" dirty="0" smtClean="0"/>
              <a:t>Website reminders – if you haven’t already, please:</a:t>
            </a:r>
          </a:p>
          <a:p>
            <a:pPr lvl="1"/>
            <a:r>
              <a:rPr lang="en-US" dirty="0" smtClean="0"/>
              <a:t>Fill in the office hours doodle</a:t>
            </a:r>
          </a:p>
          <a:p>
            <a:pPr lvl="1"/>
            <a:r>
              <a:rPr lang="en-US" dirty="0" smtClean="0"/>
              <a:t>Post a </a:t>
            </a:r>
            <a:r>
              <a:rPr lang="en-US" dirty="0" err="1" smtClean="0"/>
              <a:t>followup</a:t>
            </a:r>
            <a:r>
              <a:rPr lang="en-US" dirty="0" smtClean="0"/>
              <a:t> to the welcome message on the discussion board</a:t>
            </a:r>
          </a:p>
          <a:p>
            <a:endParaRPr lang="en-US" dirty="0"/>
          </a:p>
          <a:p>
            <a:r>
              <a:rPr lang="en-US" dirty="0" smtClean="0"/>
              <a:t>If you’re not registered and want to add, be sure your name is on the signup sheet</a:t>
            </a:r>
          </a:p>
          <a:p>
            <a:endParaRPr lang="en-US" dirty="0"/>
          </a:p>
          <a:p>
            <a:r>
              <a:rPr lang="en-US" dirty="0" smtClean="0"/>
              <a:t>Next few lectures: read lecture notes posted on website in addition to flipping </a:t>
            </a:r>
            <a:r>
              <a:rPr lang="en-US" smtClean="0"/>
              <a:t>through slides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err="1" smtClean="0"/>
              <a:t>be</a:t>
            </a:r>
            <a:r>
              <a:rPr lang="en-US" dirty="0" smtClean="0"/>
              <a:t>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except replace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 smtClean="0"/>
              <a:t>Triple is valid if:</a:t>
            </a:r>
          </a:p>
          <a:p>
            <a:pPr marL="0" indent="0">
              <a:buNone/>
            </a:pPr>
            <a:r>
              <a:rPr lang="en-US" dirty="0" smtClean="0"/>
              <a:t>     	For all program states, 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holds,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smtClean="0"/>
              <a:t> holds</a:t>
            </a:r>
          </a:p>
          <a:p>
            <a:pPr lvl="2"/>
            <a:r>
              <a:rPr lang="en-US" dirty="0" smtClean="0"/>
              <a:t>That is,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smtClean="0"/>
              <a:t>, written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</a:t>
            </a:r>
            <a:r>
              <a:rPr lang="en-US" b="1" dirty="0" smtClean="0">
                <a:solidFill>
                  <a:schemeClr val="accent2"/>
                </a:solidFill>
              </a:rPr>
              <a:t>est</a:t>
            </a:r>
            <a:r>
              <a:rPr lang="en-US" dirty="0" smtClean="0">
                <a:solidFill>
                  <a:schemeClr val="accent2"/>
                </a:solidFill>
              </a:rPr>
              <a:t>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hold</a:t>
            </a:r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I.e.,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</a:t>
            </a:r>
            <a:r>
              <a:rPr lang="en-GB" smtClean="0"/>
              <a:t>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what facts are true as a program executes</a:t>
            </a:r>
          </a:p>
          <a:p>
            <a:pPr lvl="1"/>
            <a:r>
              <a:rPr lang="en-US" dirty="0" smtClean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starts positive,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 when the loop finishes</a:t>
            </a:r>
          </a:p>
          <a:p>
            <a:pPr lvl="1"/>
            <a:r>
              <a:rPr lang="en-US" dirty="0" smtClean="0"/>
              <a:t>Contents of the array that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refers to are sorted</a:t>
            </a:r>
          </a:p>
          <a:p>
            <a:pPr lvl="1"/>
            <a:r>
              <a:rPr lang="en-US" dirty="0" smtClean="0"/>
              <a:t>Except at one code point,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 smtClean="0"/>
              <a:t>For all instances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 smtClean="0"/>
              <a:t>, 		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 smtClean="0">
                <a:latin typeface="OpenSymbol"/>
                <a:ea typeface="OpenSymbol"/>
              </a:rPr>
              <a:t>∨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{</a:t>
            </a:r>
            <a:r>
              <a:rPr lang="en-US" sz="2000" dirty="0"/>
              <a:t>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trying)</a:t>
            </a:r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Programmers rarely “use Hoare logic” in this much detail</a:t>
            </a:r>
          </a:p>
          <a:p>
            <a:pPr lvl="1"/>
            <a:r>
              <a:rPr lang="en-US" dirty="0" smtClean="0"/>
              <a:t>For simple snippets of code, it’s overkill</a:t>
            </a:r>
          </a:p>
          <a:p>
            <a:pPr lvl="1"/>
            <a:r>
              <a:rPr lang="en-US" dirty="0" smtClean="0"/>
              <a:t>Gets very complicated with objects and aliasing</a:t>
            </a:r>
          </a:p>
          <a:p>
            <a:pPr lvl="1"/>
            <a:r>
              <a:rPr lang="en-US" dirty="0" smtClean="0"/>
              <a:t>But it can be useful for loops and data with subtle </a:t>
            </a:r>
            <a:r>
              <a:rPr lang="en-US" i="1" dirty="0" smtClean="0"/>
              <a:t>invariants</a:t>
            </a:r>
            <a:endParaRPr lang="en-US" dirty="0" smtClean="0"/>
          </a:p>
          <a:p>
            <a:pPr lvl="2"/>
            <a:r>
              <a:rPr lang="en-US" dirty="0" smtClean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 smtClean="0"/>
              <a:t>Also it’s an ideal setting for the right logical foundations</a:t>
            </a:r>
          </a:p>
          <a:p>
            <a:pPr lvl="1"/>
            <a:r>
              <a:rPr lang="en-US" dirty="0" smtClean="0"/>
              <a:t>How can logic “talk about” program states?</a:t>
            </a:r>
          </a:p>
          <a:p>
            <a:pPr lvl="1"/>
            <a:r>
              <a:rPr lang="en-US" dirty="0" smtClean="0"/>
              <a:t>How does code execution “change what is true”?</a:t>
            </a:r>
          </a:p>
          <a:p>
            <a:pPr lvl="1"/>
            <a:r>
              <a:rPr lang="en-US" dirty="0" smtClean="0"/>
              <a:t>What do “weaker” and “stronger” mean?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all essential for </a:t>
            </a:r>
            <a:r>
              <a:rPr lang="en-US" i="1" dirty="0" smtClean="0"/>
              <a:t>specifying library-interfaces</a:t>
            </a:r>
            <a:r>
              <a:rPr lang="en-US" dirty="0" smtClean="0"/>
              <a:t>, which </a:t>
            </a:r>
            <a:r>
              <a:rPr lang="en-US" i="1" dirty="0" smtClean="0"/>
              <a:t>does</a:t>
            </a:r>
            <a:r>
              <a:rPr lang="en-US" dirty="0" smtClean="0"/>
              <a:t> happen All the Time in The Real World</a:t>
            </a:r>
            <a:r>
              <a:rPr lang="en-US" baseline="30000" dirty="0" smtClean="0"/>
              <a:t>®</a:t>
            </a:r>
            <a:r>
              <a:rPr lang="en-US" dirty="0" smtClean="0"/>
              <a:t> (coming lectures)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5324</TotalTime>
  <Words>3153</Words>
  <Application>Microsoft Macintosh PowerPoint</Application>
  <PresentationFormat>On-screen Show (4:3)</PresentationFormat>
  <Paragraphs>522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</vt:lpstr>
      <vt:lpstr>CSE 331 Software Design &amp; Implementation</vt:lpstr>
      <vt:lpstr>Administrivia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Assignment statements</vt:lpstr>
      <vt:lpstr>Sequences</vt:lpstr>
      <vt:lpstr>Conditionals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213</cp:revision>
  <cp:lastPrinted>2015-01-07T17:47:38Z</cp:lastPrinted>
  <dcterms:created xsi:type="dcterms:W3CDTF">2012-01-13T04:41:44Z</dcterms:created>
  <dcterms:modified xsi:type="dcterms:W3CDTF">2015-02-06T02:39:25Z</dcterms:modified>
</cp:coreProperties>
</file>