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 id="2147483693" r:id="rId2"/>
  </p:sldMasterIdLst>
  <p:notesMasterIdLst>
    <p:notesMasterId r:id="rId38"/>
  </p:notesMasterIdLst>
  <p:handoutMasterIdLst>
    <p:handoutMasterId r:id="rId39"/>
  </p:handoutMasterIdLst>
  <p:sldIdLst>
    <p:sldId id="306" r:id="rId3"/>
    <p:sldId id="289" r:id="rId4"/>
    <p:sldId id="305" r:id="rId5"/>
    <p:sldId id="290" r:id="rId6"/>
    <p:sldId id="307" r:id="rId7"/>
    <p:sldId id="259" r:id="rId8"/>
    <p:sldId id="291" r:id="rId9"/>
    <p:sldId id="292" r:id="rId10"/>
    <p:sldId id="293" r:id="rId11"/>
    <p:sldId id="294" r:id="rId12"/>
    <p:sldId id="269" r:id="rId13"/>
    <p:sldId id="270" r:id="rId14"/>
    <p:sldId id="299" r:id="rId15"/>
    <p:sldId id="271" r:id="rId16"/>
    <p:sldId id="272" r:id="rId17"/>
    <p:sldId id="300" r:id="rId18"/>
    <p:sldId id="273" r:id="rId19"/>
    <p:sldId id="274" r:id="rId20"/>
    <p:sldId id="301" r:id="rId21"/>
    <p:sldId id="275" r:id="rId22"/>
    <p:sldId id="303" r:id="rId23"/>
    <p:sldId id="276" r:id="rId24"/>
    <p:sldId id="304" r:id="rId25"/>
    <p:sldId id="277" r:id="rId26"/>
    <p:sldId id="279" r:id="rId27"/>
    <p:sldId id="280" r:id="rId28"/>
    <p:sldId id="281" r:id="rId29"/>
    <p:sldId id="282" r:id="rId30"/>
    <p:sldId id="295" r:id="rId31"/>
    <p:sldId id="296" r:id="rId32"/>
    <p:sldId id="285" r:id="rId33"/>
    <p:sldId id="310" r:id="rId34"/>
    <p:sldId id="308" r:id="rId35"/>
    <p:sldId id="309" r:id="rId36"/>
    <p:sldId id="311"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F0D5C8A-AFFA-4DC9-AA62-91A816F2D5B1}">
  <a:tblStyle styleId="{1F0D5C8A-AFFA-4DC9-AA62-91A816F2D5B1}" styleName="Table_0"/>
  <a:tblStyle styleId="{6B9500A5-F222-444E-9AE5-E2C4AD13B55F}" styleName="Table_1"/>
  <a:tblStyle styleId="{CB7B6C6E-EDDC-4F74-9E8D-32261E11A4AD}" styleName="Table_2"/>
  <a:tblStyle styleId="{69BBB2E3-F92C-42BD-98EC-6845F940AE44}" styleName="Table_3"/>
  <a:tblStyle styleId="{8D52A43A-374A-4591-9BB7-ABDF6B69ABE7}" styleName="Table_4"/>
  <a:tblStyle styleId="{CD360A0F-6332-41B9-8F65-82DB0F8C72D5}" styleName="Table_5"/>
  <a:tblStyle styleId="{B208E6CB-62F6-4288-B8D8-BFCCDC915285}" styleName="Table_6"/>
  <a:tblStyle styleId="{271A2B3F-687E-40F1-A669-1154EB8A7149}" styleName="Table_7"/>
  <a:tblStyle styleId="{F13B0413-8E83-4745-9526-370A76CECE18}" styleName="Table_8"/>
  <a:tblStyle styleId="{09BDC0E2-F29F-4D3F-8E74-79CB94BA9140}" styleName="Table_9"/>
  <a:tblStyle styleId="{902A1D92-9B7B-4374-9735-5BFC5A02BD73}" styleName="Table_10"/>
  <a:tblStyle styleId="{861C7160-0E9A-4067-BC04-3957B37395D8}" styleName="Table_11"/>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4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305168-EA95-4647-A00A-864428086089}" type="datetimeFigureOut">
              <a:rPr lang="en-US" smtClean="0"/>
              <a:t>5/13/15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26EAD-4A46-4146-9A1A-4BD639E3924E}" type="slidenum">
              <a:rPr lang="en-US" smtClean="0"/>
              <a:t>‹#›</a:t>
            </a:fld>
            <a:endParaRPr lang="en-US"/>
          </a:p>
        </p:txBody>
      </p:sp>
    </p:spTree>
    <p:extLst>
      <p:ext uri="{BB962C8B-B14F-4D97-AF65-F5344CB8AC3E}">
        <p14:creationId xmlns:p14="http://schemas.microsoft.com/office/powerpoint/2010/main" val="28818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7276842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551" name="Shape 5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629" name="Shape 62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Shape 7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06" name="Shape 7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07" name="Shape 7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785" name="Shape 7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Shape 8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2" name="Shape 8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863" name="Shape 8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Shape 9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0" name="Shape 9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41" name="Shape 9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Shape 10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8" name="Shape 10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019" name="Shape 10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Shape 10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97" name="Shape 10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1"/>
        <p:cNvGrpSpPr/>
        <p:nvPr/>
      </p:nvGrpSpPr>
      <p:grpSpPr>
        <a:xfrm>
          <a:off x="0" y="0"/>
          <a:ext cx="0" cy="0"/>
          <a:chOff x="0" y="0"/>
          <a:chExt cx="0" cy="0"/>
        </a:xfrm>
      </p:grpSpPr>
      <p:sp>
        <p:nvSpPr>
          <p:cNvPr id="1142" name="Shape 1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43" name="Shape 1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44" name="Shape 11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Shape 1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0" name="Shape 11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191" name="Shape 11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4"/>
        <p:cNvGrpSpPr/>
        <p:nvPr/>
      </p:nvGrpSpPr>
      <p:grpSpPr>
        <a:xfrm>
          <a:off x="0" y="0"/>
          <a:ext cx="0" cy="0"/>
          <a:chOff x="0" y="0"/>
          <a:chExt cx="0" cy="0"/>
        </a:xfrm>
      </p:grpSpPr>
      <p:sp>
        <p:nvSpPr>
          <p:cNvPr id="1205" name="Shape 1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6" name="Shape 1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O(V^2)</a:t>
            </a:r>
            <a:r>
              <a:rPr lang="en-US" baseline="0" dirty="0" smtClean="0"/>
              <a:t> = O(V + V-1 + V-2 + …) = O (V*(V+1)/2)</a:t>
            </a:r>
            <a:endParaRPr dirty="0"/>
          </a:p>
        </p:txBody>
      </p:sp>
      <p:sp>
        <p:nvSpPr>
          <p:cNvPr id="1207" name="Shape 1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2"/>
        <p:cNvGrpSpPr/>
        <p:nvPr/>
      </p:nvGrpSpPr>
      <p:grpSpPr>
        <a:xfrm>
          <a:off x="0" y="0"/>
          <a:ext cx="0" cy="0"/>
          <a:chOff x="0" y="0"/>
          <a:chExt cx="0" cy="0"/>
        </a:xfrm>
      </p:grpSpPr>
      <p:sp>
        <p:nvSpPr>
          <p:cNvPr id="1233" name="Shape 1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34" name="Shape 1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35" name="Shape 1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21" name="Shape 1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r>
              <a:rPr lang="en-US" dirty="0" smtClean="0"/>
              <a:t>Add constant</a:t>
            </a:r>
            <a:r>
              <a:rPr lang="en-US" baseline="0" dirty="0" smtClean="0"/>
              <a:t> weight to all edges until positive</a:t>
            </a:r>
            <a:endParaRPr dirty="0"/>
          </a:p>
        </p:txBody>
      </p:sp>
      <p:sp>
        <p:nvSpPr>
          <p:cNvPr id="158" name="Shape 15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65" name="Shape 1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2" name="Shape 3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33" name="Shape 3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4" name="Shape 3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395" name="Shape 3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72" name="Shape 47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473" name="Shape 4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12342782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8058299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49796604"/>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2" name="Footer Placeholder 1"/>
          <p:cNvSpPr>
            <a:spLocks noGrp="1"/>
          </p:cNvSpPr>
          <p:nvPr>
            <p:ph type="ftr" sz="quarter" idx="11"/>
          </p:nvPr>
        </p:nvSpPr>
        <p:spPr/>
        <p:txBody>
          <a:bodyPr/>
          <a:lstStyle/>
          <a:p>
            <a:endParaRPr lang="en-US">
              <a:solidFill>
                <a:prstClr val="black">
                  <a:lumMod val="65000"/>
                  <a:lumOff val="35000"/>
                </a:prst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a:solidFill>
                <a:prstClr val="black">
                  <a:lumMod val="65000"/>
                  <a:lumOff val="35000"/>
                </a:prst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11" name="Footer Placeholder 10"/>
          <p:cNvSpPr>
            <a:spLocks noGrp="1"/>
          </p:cNvSpPr>
          <p:nvPr>
            <p:ph type="ftr" sz="quarter" idx="11"/>
          </p:nvPr>
        </p:nvSpPr>
        <p:spPr/>
        <p:txBody>
          <a:bodyPr/>
          <a:lstStyle/>
          <a:p>
            <a:endParaRPr lang="en-US">
              <a:solidFill>
                <a:prstClr val="black">
                  <a:lumMod val="65000"/>
                  <a:lumOff val="35000"/>
                </a:prstClr>
              </a:solidFill>
            </a:endParaRPr>
          </a:p>
        </p:txBody>
      </p:sp>
      <p:sp>
        <p:nvSpPr>
          <p:cNvPr id="16" name="Slide Number Placeholder 1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10" name="Footer Placeholder 9"/>
          <p:cNvSpPr>
            <a:spLocks noGrp="1"/>
          </p:cNvSpPr>
          <p:nvPr>
            <p:ph type="ftr" sz="quarter" idx="11"/>
          </p:nvPr>
        </p:nvSpPr>
        <p:spPr/>
        <p:txBody>
          <a:bodyPr/>
          <a:lstStyle/>
          <a:p>
            <a:endParaRPr lang="en-US">
              <a:solidFill>
                <a:prstClr val="black">
                  <a:lumMod val="65000"/>
                  <a:lumOff val="35000"/>
                </a:prstClr>
              </a:solidFill>
            </a:endParaRPr>
          </a:p>
        </p:txBody>
      </p:sp>
      <p:sp>
        <p:nvSpPr>
          <p:cNvPr id="31" name="Slide Number Placeholder 30"/>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21" name="Footer Placeholder 20"/>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24" name="Footer Placeholder 23"/>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29" name="Footer Placeholder 28"/>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lvl1pPr>
              <a:defRPr sz="4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24000"/>
            <a:ext cx="8229600" cy="4648201"/>
          </a:xfrm>
        </p:spPr>
        <p:txBody>
          <a:bodyPr/>
          <a:lstStyle>
            <a:lvl2pPr>
              <a:defRPr sz="2000"/>
            </a:lvl2pPr>
            <a:lvl3pPr>
              <a:defRPr sz="1800"/>
            </a:lvl3pPr>
            <a:lvl5pPr>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90997277"/>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31" name="Slide Number Placeholder 30"/>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2104888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15835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944212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12804819"/>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34682730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79399695"/>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1133336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5101022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xmlns:p14="http://schemas.microsoft.com/office/powerpoint/2010/mai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41CB7-61C9-4981-8AEA-AF2BE3377B78}" type="datetimeFigureOut">
              <a:rPr lang="en-US" smtClean="0">
                <a:solidFill>
                  <a:prstClr val="black">
                    <a:lumMod val="65000"/>
                    <a:lumOff val="35000"/>
                  </a:prstClr>
                </a:solidFill>
              </a:rPr>
              <a:pPr/>
              <a:t>5/13/15</a:t>
            </a:fld>
            <a:endParaRPr lang="en-US">
              <a:solidFill>
                <a:prstClr val="black">
                  <a:lumMod val="65000"/>
                  <a:lumOff val="35000"/>
                </a:prst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solidFill>
                <a:prstClr val="black">
                  <a:lumMod val="65000"/>
                  <a:lumOff val="35000"/>
                </a:prst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6C18681-8B24-4819-9FEF-AF1C32A2E581}"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courses.cs.washington.edu/courses/cse331/15sp/lec13-generics.pdf%23page=3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F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000"/>
            <a:ext cx="7048500" cy="595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1361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a:t>For each node </a:t>
            </a:r>
            <a:r>
              <a:rPr lang="en-US" dirty="0">
                <a:solidFill>
                  <a:schemeClr val="tx1"/>
                </a:solidFill>
                <a:latin typeface="Courier New" pitchFamily="49" charset="0"/>
                <a:cs typeface="Courier New" pitchFamily="49" charset="0"/>
              </a:rPr>
              <a:t>v</a:t>
            </a:r>
            <a:r>
              <a:rPr lang="en-US" dirty="0"/>
              <a:t>, set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 </a:t>
            </a:r>
            <a:r>
              <a:rPr lang="en-US" dirty="0"/>
              <a:t>and </a:t>
            </a:r>
            <a:r>
              <a:rPr lang="en-US" dirty="0" err="1">
                <a:solidFill>
                  <a:schemeClr val="tx1"/>
                </a:solidFill>
                <a:latin typeface="Courier New" pitchFamily="49" charset="0"/>
                <a:cs typeface="Courier New" pitchFamily="49" charset="0"/>
              </a:rPr>
              <a:t>v.known</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false</a:t>
            </a:r>
          </a:p>
          <a:p>
            <a:pPr marL="457200" indent="-457200">
              <a:buFont typeface="+mj-lt"/>
              <a:buAutoNum type="arabicPeriod"/>
            </a:pPr>
            <a:r>
              <a:rPr lang="en-US" dirty="0">
                <a:cs typeface="Courier New" pitchFamily="49" charset="0"/>
              </a:rPr>
              <a:t>Set </a:t>
            </a:r>
            <a:r>
              <a:rPr lang="en-US" dirty="0" err="1">
                <a:solidFill>
                  <a:schemeClr val="tx1"/>
                </a:solidFill>
                <a:latin typeface="Courier New" pitchFamily="49" charset="0"/>
                <a:cs typeface="Courier New" pitchFamily="49" charset="0"/>
              </a:rPr>
              <a:t>source.cost</a:t>
            </a:r>
            <a:r>
              <a:rPr lang="en-US" dirty="0">
                <a:solidFill>
                  <a:schemeClr val="tx1"/>
                </a:solidFill>
                <a:latin typeface="Courier New" pitchFamily="49" charset="0"/>
                <a:cs typeface="Courier New" pitchFamily="49" charset="0"/>
              </a:rPr>
              <a:t> = </a:t>
            </a:r>
            <a:r>
              <a:rPr lang="en-US" dirty="0" smtClean="0">
                <a:solidFill>
                  <a:schemeClr val="tx1"/>
                </a:solidFill>
                <a:latin typeface="Courier New" pitchFamily="49" charset="0"/>
                <a:cs typeface="Courier New" pitchFamily="49" charset="0"/>
              </a:rPr>
              <a:t>0</a:t>
            </a:r>
          </a:p>
          <a:p>
            <a:pPr marL="457200" indent="-457200">
              <a:buFont typeface="+mj-lt"/>
              <a:buAutoNum type="arabicPeriod"/>
            </a:pPr>
            <a:r>
              <a:rPr lang="en-US" dirty="0" smtClean="0"/>
              <a:t>While </a:t>
            </a:r>
            <a:r>
              <a:rPr lang="en-US" dirty="0"/>
              <a:t>there are unknown nodes in the </a:t>
            </a:r>
            <a:r>
              <a:rPr lang="en-US" dirty="0" smtClean="0"/>
              <a:t>graph</a:t>
            </a:r>
          </a:p>
          <a:p>
            <a:pPr marL="857250" lvl="1" indent="-457200">
              <a:buFont typeface="+mj-lt"/>
              <a:buAutoNum type="alphaLcParenR"/>
            </a:pPr>
            <a:r>
              <a:rPr lang="en-US" dirty="0"/>
              <a:t>Select the unknown node </a:t>
            </a:r>
            <a:r>
              <a:rPr lang="en-US" dirty="0">
                <a:solidFill>
                  <a:schemeClr val="tx1"/>
                </a:solidFill>
                <a:latin typeface="Courier New" pitchFamily="49" charset="0"/>
                <a:cs typeface="Courier New" pitchFamily="49" charset="0"/>
              </a:rPr>
              <a:t>v</a:t>
            </a:r>
            <a:r>
              <a:rPr lang="en-US" dirty="0"/>
              <a:t> with lowest cost</a:t>
            </a:r>
          </a:p>
          <a:p>
            <a:pPr marL="857250" lvl="1" indent="-457200">
              <a:buFont typeface="+mj-lt"/>
              <a:buAutoNum type="alphaLcParenR"/>
            </a:pPr>
            <a:r>
              <a:rPr lang="en-US" dirty="0"/>
              <a:t>Mark </a:t>
            </a:r>
            <a:r>
              <a:rPr lang="en-US" dirty="0">
                <a:solidFill>
                  <a:schemeClr val="tx1"/>
                </a:solidFill>
                <a:latin typeface="Courier New" pitchFamily="49" charset="0"/>
                <a:cs typeface="Courier New" pitchFamily="49" charset="0"/>
              </a:rPr>
              <a:t>v</a:t>
            </a:r>
            <a:r>
              <a:rPr lang="en-US" dirty="0"/>
              <a:t> as known</a:t>
            </a:r>
          </a:p>
          <a:p>
            <a:pPr marL="857250" lvl="1" indent="-457200">
              <a:buFont typeface="+mj-lt"/>
              <a:buAutoNum type="alphaLcParenR"/>
            </a:pPr>
            <a:r>
              <a:rPr lang="en-US" dirty="0"/>
              <a:t>For each edge (</a:t>
            </a:r>
            <a:r>
              <a:rPr lang="en-US" dirty="0" err="1">
                <a:solidFill>
                  <a:schemeClr val="tx1"/>
                </a:solidFill>
                <a:latin typeface="Courier New" pitchFamily="49" charset="0"/>
                <a:cs typeface="Courier New" pitchFamily="49" charset="0"/>
              </a:rPr>
              <a:t>v,u</a:t>
            </a:r>
            <a:r>
              <a:rPr lang="en-US" dirty="0"/>
              <a:t>) with weight </a:t>
            </a:r>
            <a:r>
              <a:rPr lang="en-US" dirty="0" smtClean="0">
                <a:solidFill>
                  <a:schemeClr val="tx1"/>
                </a:solidFill>
                <a:latin typeface="Courier New" pitchFamily="49" charset="0"/>
                <a:cs typeface="Courier New" pitchFamily="49" charset="0"/>
              </a:rPr>
              <a:t>w</a:t>
            </a:r>
            <a:r>
              <a:rPr lang="en-US" dirty="0" smtClean="0"/>
              <a:t>,</a:t>
            </a:r>
          </a:p>
          <a:p>
            <a:pPr marL="1257300" lvl="3" indent="0">
              <a:buNone/>
            </a:pPr>
            <a:r>
              <a:rPr lang="en-US" dirty="0" smtClean="0">
                <a:solidFill>
                  <a:schemeClr val="tx1"/>
                </a:solidFill>
                <a:latin typeface="Courier New" pitchFamily="49" charset="0"/>
                <a:cs typeface="Courier New" pitchFamily="49" charset="0"/>
              </a:rPr>
              <a:t>c1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v.cost</a:t>
            </a:r>
            <a:r>
              <a:rPr lang="en-US" dirty="0">
                <a:solidFill>
                  <a:schemeClr val="tx1"/>
                </a:solidFill>
                <a:latin typeface="Courier New" pitchFamily="49" charset="0"/>
                <a:cs typeface="Courier New" pitchFamily="49" charset="0"/>
              </a:rPr>
              <a:t> + w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c2 </a:t>
            </a:r>
            <a:r>
              <a:rPr lang="en-US" dirty="0">
                <a:solidFill>
                  <a:schemeClr val="tx1"/>
                </a:solidFill>
                <a:latin typeface="Courier New" pitchFamily="49" charset="0"/>
                <a:cs typeface="Courier New" pitchFamily="49" charset="0"/>
              </a:rPr>
              <a:t>= </a:t>
            </a:r>
            <a:r>
              <a:rPr lang="en-US" dirty="0" err="1">
                <a:solidFill>
                  <a:schemeClr val="tx1"/>
                </a:solidFill>
                <a:latin typeface="Courier New" pitchFamily="49" charset="0"/>
                <a:cs typeface="Courier New" pitchFamily="49" charset="0"/>
              </a:rPr>
              <a:t>u.cost</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		</a:t>
            </a:r>
            <a:endParaRPr lang="en-US" dirty="0">
              <a:solidFill>
                <a:schemeClr val="tx1"/>
              </a:solidFill>
              <a:latin typeface="Courier New" pitchFamily="49" charset="0"/>
              <a:cs typeface="Courier New" pitchFamily="49" charset="0"/>
            </a:endParaRPr>
          </a:p>
          <a:p>
            <a:pPr marL="1257300" lvl="3" indent="0">
              <a:buNone/>
            </a:pPr>
            <a:r>
              <a:rPr lang="en-US" dirty="0" smtClean="0">
                <a:solidFill>
                  <a:schemeClr val="tx1"/>
                </a:solidFill>
                <a:latin typeface="Courier New" pitchFamily="49" charset="0"/>
                <a:cs typeface="Courier New" pitchFamily="49" charset="0"/>
              </a:rPr>
              <a:t>if(c1 </a:t>
            </a:r>
            <a:r>
              <a:rPr lang="en-US" dirty="0">
                <a:solidFill>
                  <a:schemeClr val="tx1"/>
                </a:solidFill>
                <a:latin typeface="Courier New" pitchFamily="49" charset="0"/>
                <a:cs typeface="Courier New" pitchFamily="49" charset="0"/>
              </a:rPr>
              <a:t>&lt; c2</a:t>
            </a:r>
            <a:r>
              <a:rPr lang="en-US" dirty="0" smtClean="0">
                <a:solidFill>
                  <a:schemeClr val="tx1"/>
                </a:solidFill>
                <a:latin typeface="Courier New" pitchFamily="49" charset="0"/>
                <a:cs typeface="Courier New" pitchFamily="49" charset="0"/>
              </a:rPr>
              <a:t>)		</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u.cost</a:t>
            </a:r>
            <a:r>
              <a:rPr lang="en-US" dirty="0" smtClean="0">
                <a:solidFill>
                  <a:schemeClr val="tx1"/>
                </a:solidFill>
                <a:latin typeface="Courier New" pitchFamily="49" charset="0"/>
                <a:cs typeface="Courier New" pitchFamily="49" charset="0"/>
              </a:rPr>
              <a:t> = c1</a:t>
            </a:r>
          </a:p>
          <a:p>
            <a:pPr marL="1257300" lvl="3" indent="0">
              <a:buNone/>
            </a:pPr>
            <a:r>
              <a:rPr lang="en-US" dirty="0" smtClean="0">
                <a:solidFill>
                  <a:schemeClr val="tx1"/>
                </a:solidFill>
                <a:latin typeface="Courier New" pitchFamily="49" charset="0"/>
                <a:cs typeface="Courier New" pitchFamily="49" charset="0"/>
              </a:rPr>
              <a:t>	</a:t>
            </a:r>
            <a:r>
              <a:rPr lang="en-US" dirty="0" err="1" smtClean="0">
                <a:solidFill>
                  <a:schemeClr val="tx1"/>
                </a:solidFill>
                <a:latin typeface="Courier New" pitchFamily="49" charset="0"/>
                <a:cs typeface="Courier New" pitchFamily="49" charset="0"/>
              </a:rPr>
              <a:t>u.path</a:t>
            </a:r>
            <a:r>
              <a:rPr lang="en-US" dirty="0" smtClean="0">
                <a:solidFill>
                  <a:schemeClr val="tx1"/>
                </a:solidFill>
                <a:latin typeface="Courier New" pitchFamily="49" charset="0"/>
                <a:cs typeface="Courier New" pitchFamily="49" charset="0"/>
              </a:rPr>
              <a:t> </a:t>
            </a:r>
            <a:r>
              <a:rPr lang="en-US" dirty="0">
                <a:solidFill>
                  <a:schemeClr val="tx1"/>
                </a:solidFill>
                <a:latin typeface="Courier New" pitchFamily="49" charset="0"/>
                <a:cs typeface="Courier New" pitchFamily="49" charset="0"/>
              </a:rPr>
              <a:t>= </a:t>
            </a:r>
            <a:r>
              <a:rPr lang="en-US" dirty="0" smtClean="0">
                <a:solidFill>
                  <a:schemeClr val="tx1"/>
                </a:solidFill>
                <a:latin typeface="Courier New" pitchFamily="49" charset="0"/>
                <a:cs typeface="Courier New" pitchFamily="49" charset="0"/>
              </a:rPr>
              <a:t>v</a:t>
            </a:r>
            <a:endParaRPr lang="en-US" dirty="0">
              <a:solidFill>
                <a:schemeClr val="tx1"/>
              </a:solidFill>
              <a:latin typeface="Courier New" pitchFamily="49" charset="0"/>
              <a:cs typeface="Courier New" pitchFamily="49" charset="0"/>
            </a:endParaRPr>
          </a:p>
        </p:txBody>
      </p:sp>
      <p:sp>
        <p:nvSpPr>
          <p:cNvPr id="4" name="Rectangle 3"/>
          <p:cNvSpPr/>
          <p:nvPr/>
        </p:nvSpPr>
        <p:spPr>
          <a:xfrm>
            <a:off x="4114800" y="4340423"/>
            <a:ext cx="4051109"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through v to u </a:t>
            </a:r>
          </a:p>
        </p:txBody>
      </p:sp>
      <p:sp>
        <p:nvSpPr>
          <p:cNvPr id="5" name="Rectangle 4"/>
          <p:cNvSpPr/>
          <p:nvPr/>
        </p:nvSpPr>
        <p:spPr>
          <a:xfrm>
            <a:off x="4114800" y="4645223"/>
            <a:ext cx="4695516"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cost of best path </a:t>
            </a:r>
            <a:r>
              <a:rPr lang="en-US" b="1" dirty="0" smtClean="0">
                <a:solidFill>
                  <a:schemeClr val="accent2"/>
                </a:solidFill>
                <a:latin typeface="Courier New" pitchFamily="49" charset="0"/>
                <a:cs typeface="Courier New" pitchFamily="49" charset="0"/>
              </a:rPr>
              <a:t>to u previously known</a:t>
            </a:r>
            <a:endParaRPr lang="en-US" b="1" dirty="0">
              <a:solidFill>
                <a:schemeClr val="accent2"/>
              </a:solidFill>
              <a:latin typeface="Courier New" pitchFamily="49" charset="0"/>
              <a:cs typeface="Courier New" pitchFamily="49" charset="0"/>
            </a:endParaRPr>
          </a:p>
        </p:txBody>
      </p:sp>
      <p:sp>
        <p:nvSpPr>
          <p:cNvPr id="6" name="Rectangle 5"/>
          <p:cNvSpPr/>
          <p:nvPr/>
        </p:nvSpPr>
        <p:spPr>
          <a:xfrm>
            <a:off x="4114799" y="4953000"/>
            <a:ext cx="5232523" cy="307777"/>
          </a:xfrm>
          <a:prstGeom prst="rect">
            <a:avLst/>
          </a:prstGeom>
        </p:spPr>
        <p:txBody>
          <a:bodyPr wrap="none">
            <a:spAutoFit/>
          </a:bodyPr>
          <a:lstStyle/>
          <a:p>
            <a:r>
              <a:rPr lang="en-US" b="1" dirty="0">
                <a:solidFill>
                  <a:schemeClr val="accent2"/>
                </a:solidFill>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if the new path through v is better, update</a:t>
            </a:r>
            <a:endParaRPr lang="en-US" b="1" dirty="0">
              <a:solidFill>
                <a:schemeClr val="accent2"/>
              </a:solidFill>
              <a:latin typeface="Courier New" pitchFamily="49" charset="0"/>
              <a:cs typeface="Courier New" pitchFamily="49" charset="0"/>
            </a:endParaRPr>
          </a:p>
        </p:txBody>
      </p:sp>
    </p:spTree>
    <p:extLst>
      <p:ext uri="{BB962C8B-B14F-4D97-AF65-F5344CB8AC3E}">
        <p14:creationId xmlns:p14="http://schemas.microsoft.com/office/powerpoint/2010/main" val="217347209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3" name="Shape 343"/>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44" name="Shape 344"/>
          <p:cNvSpPr/>
          <p:nvPr/>
        </p:nvSpPr>
        <p:spPr>
          <a:xfrm>
            <a:off x="2209800" y="15810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345" name="Shape 345"/>
          <p:cNvSpPr/>
          <p:nvPr/>
        </p:nvSpPr>
        <p:spPr>
          <a:xfrm>
            <a:off x="381000" y="28764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346" name="Shape 346"/>
          <p:cNvSpPr/>
          <p:nvPr/>
        </p:nvSpPr>
        <p:spPr>
          <a:xfrm>
            <a:off x="1981200" y="2647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347" name="Shape 347"/>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348" name="Shape 348"/>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349" name="Shape 349"/>
          <p:cNvSpPr/>
          <p:nvPr/>
        </p:nvSpPr>
        <p:spPr>
          <a:xfrm>
            <a:off x="2895600" y="3028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350" name="Shape 350"/>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351" name="Shape 351"/>
          <p:cNvCxnSpPr>
            <a:stCxn id="343" idx="6"/>
            <a:endCxn id="346" idx="1"/>
          </p:cNvCxnSpPr>
          <p:nvPr/>
        </p:nvCxnSpPr>
        <p:spPr>
          <a:xfrm>
            <a:off x="914400" y="1847792"/>
            <a:ext cx="1122596" cy="855896"/>
          </a:xfrm>
          <a:prstGeom prst="straightConnector1">
            <a:avLst/>
          </a:prstGeom>
          <a:noFill/>
          <a:ln w="28575" cap="flat">
            <a:solidFill>
              <a:schemeClr val="dk1"/>
            </a:solidFill>
            <a:prstDash val="solid"/>
            <a:round/>
            <a:headEnd type="none" w="med" len="med"/>
            <a:tailEnd type="triangle" w="med" len="med"/>
          </a:ln>
        </p:spPr>
      </p:cxnSp>
      <p:cxnSp>
        <p:nvCxnSpPr>
          <p:cNvPr id="352" name="Shape 352"/>
          <p:cNvCxnSpPr>
            <a:stCxn id="346" idx="2"/>
            <a:endCxn id="343" idx="4"/>
          </p:cNvCxnSpPr>
          <p:nvPr/>
        </p:nvCxnSpPr>
        <p:spPr>
          <a:xfrm rot="10800000">
            <a:off x="723900" y="2038292"/>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353" name="Shape 353"/>
          <p:cNvCxnSpPr>
            <a:stCxn id="350" idx="2"/>
            <a:endCxn id="349" idx="0"/>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4" name="Shape 354"/>
          <p:cNvCxnSpPr>
            <a:stCxn id="349" idx="6"/>
            <a:endCxn id="350" idx="4"/>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355" name="Shape 355"/>
          <p:cNvCxnSpPr>
            <a:stCxn id="343" idx="3"/>
            <a:endCxn id="345" idx="0"/>
          </p:cNvCxnSpPr>
          <p:nvPr/>
        </p:nvCxnSpPr>
        <p:spPr>
          <a:xfrm flipH="1">
            <a:off x="571500" y="1982495"/>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356" name="Shape 356"/>
          <p:cNvCxnSpPr>
            <a:stCxn id="345" idx="6"/>
            <a:endCxn id="346" idx="3"/>
          </p:cNvCxnSpPr>
          <p:nvPr/>
        </p:nvCxnSpPr>
        <p:spPr>
          <a:xfrm rot="10800000" flipH="1">
            <a:off x="762000" y="2973095"/>
            <a:ext cx="1274996" cy="93896"/>
          </a:xfrm>
          <a:prstGeom prst="straightConnector1">
            <a:avLst/>
          </a:prstGeom>
          <a:noFill/>
          <a:ln w="28575" cap="flat">
            <a:solidFill>
              <a:schemeClr val="dk1"/>
            </a:solidFill>
            <a:prstDash val="solid"/>
            <a:round/>
            <a:headEnd type="none" w="med" len="med"/>
            <a:tailEnd type="triangle" w="med" len="med"/>
          </a:ln>
        </p:spPr>
      </p:cxnSp>
      <p:cxnSp>
        <p:nvCxnSpPr>
          <p:cNvPr id="357" name="Shape 357"/>
          <p:cNvCxnSpPr>
            <a:stCxn id="343" idx="7"/>
            <a:endCxn id="344" idx="2"/>
          </p:cNvCxnSpPr>
          <p:nvPr/>
        </p:nvCxnSpPr>
        <p:spPr>
          <a:xfrm>
            <a:off x="858603" y="1713088"/>
            <a:ext cx="1351196" cy="58503"/>
          </a:xfrm>
          <a:prstGeom prst="straightConnector1">
            <a:avLst/>
          </a:prstGeom>
          <a:noFill/>
          <a:ln w="28575" cap="flat">
            <a:solidFill>
              <a:schemeClr val="dk1"/>
            </a:solidFill>
            <a:prstDash val="solid"/>
            <a:round/>
            <a:headEnd type="none" w="med" len="med"/>
            <a:tailEnd type="triangle" w="med" len="med"/>
          </a:ln>
        </p:spPr>
      </p:cxnSp>
      <p:cxnSp>
        <p:nvCxnSpPr>
          <p:cNvPr id="358" name="Shape 358"/>
          <p:cNvCxnSpPr>
            <a:stCxn id="344" idx="6"/>
            <a:endCxn id="347" idx="2"/>
          </p:cNvCxnSpPr>
          <p:nvPr/>
        </p:nvCxnSpPr>
        <p:spPr>
          <a:xfrm>
            <a:off x="2590800" y="1771592"/>
            <a:ext cx="914399" cy="76200"/>
          </a:xfrm>
          <a:prstGeom prst="straightConnector1">
            <a:avLst/>
          </a:prstGeom>
          <a:noFill/>
          <a:ln w="28575" cap="flat">
            <a:solidFill>
              <a:schemeClr val="dk1"/>
            </a:solidFill>
            <a:prstDash val="solid"/>
            <a:round/>
            <a:headEnd type="none" w="med" len="med"/>
            <a:tailEnd type="triangle" w="med" len="med"/>
          </a:ln>
        </p:spPr>
      </p:cxnSp>
      <p:cxnSp>
        <p:nvCxnSpPr>
          <p:cNvPr id="359" name="Shape 359"/>
          <p:cNvCxnSpPr>
            <a:stCxn id="347" idx="6"/>
            <a:endCxn id="348" idx="2"/>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360" name="Shape 360"/>
          <p:cNvCxnSpPr>
            <a:stCxn id="350" idx="1"/>
            <a:endCxn id="347" idx="4"/>
          </p:cNvCxnSpPr>
          <p:nvPr/>
        </p:nvCxnSpPr>
        <p:spPr>
          <a:xfrm rot="10800000">
            <a:off x="3695700" y="2038292"/>
            <a:ext cx="246296" cy="436796"/>
          </a:xfrm>
          <a:prstGeom prst="straightConnector1">
            <a:avLst/>
          </a:prstGeom>
          <a:noFill/>
          <a:ln w="28575" cap="flat">
            <a:solidFill>
              <a:schemeClr val="dk1"/>
            </a:solidFill>
            <a:prstDash val="solid"/>
            <a:round/>
            <a:headEnd type="none" w="med" len="med"/>
            <a:tailEnd type="triangle" w="med" len="med"/>
          </a:ln>
        </p:spPr>
      </p:cxnSp>
      <p:cxnSp>
        <p:nvCxnSpPr>
          <p:cNvPr id="361" name="Shape 361"/>
          <p:cNvCxnSpPr>
            <a:stCxn id="348" idx="4"/>
            <a:endCxn id="350" idx="7"/>
          </p:cNvCxnSpPr>
          <p:nvPr/>
        </p:nvCxnSpPr>
        <p:spPr>
          <a:xfrm flipH="1">
            <a:off x="4211403" y="2038292"/>
            <a:ext cx="474896" cy="436796"/>
          </a:xfrm>
          <a:prstGeom prst="straightConnector1">
            <a:avLst/>
          </a:prstGeom>
          <a:noFill/>
          <a:ln w="28575" cap="flat">
            <a:solidFill>
              <a:schemeClr val="dk1"/>
            </a:solidFill>
            <a:prstDash val="solid"/>
            <a:round/>
            <a:headEnd type="none" w="med" len="med"/>
            <a:tailEnd type="triangle" w="med" len="med"/>
          </a:ln>
        </p:spPr>
      </p:cxnSp>
      <p:cxnSp>
        <p:nvCxnSpPr>
          <p:cNvPr id="362" name="Shape 362"/>
          <p:cNvCxnSpPr>
            <a:stCxn id="344" idx="5"/>
            <a:endCxn id="349" idx="1"/>
          </p:cNvCxnSpPr>
          <p:nvPr/>
        </p:nvCxnSpPr>
        <p:spPr>
          <a:xfrm>
            <a:off x="2535003" y="1906295"/>
            <a:ext cx="416392" cy="1178392"/>
          </a:xfrm>
          <a:prstGeom prst="straightConnector1">
            <a:avLst/>
          </a:prstGeom>
          <a:noFill/>
          <a:ln w="28575" cap="flat">
            <a:solidFill>
              <a:schemeClr val="dk1"/>
            </a:solidFill>
            <a:prstDash val="solid"/>
            <a:round/>
            <a:headEnd type="none" w="med" len="med"/>
            <a:tailEnd type="triangle" w="med" len="med"/>
          </a:ln>
        </p:spPr>
      </p:cxnSp>
      <p:cxnSp>
        <p:nvCxnSpPr>
          <p:cNvPr id="363" name="Shape 363"/>
          <p:cNvCxnSpPr>
            <a:stCxn id="344" idx="4"/>
            <a:endCxn id="346" idx="0"/>
          </p:cNvCxnSpPr>
          <p:nvPr/>
        </p:nvCxnSpPr>
        <p:spPr>
          <a:xfrm flipH="1">
            <a:off x="2171700"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364" name="Shape 364"/>
          <p:cNvCxnSpPr>
            <a:stCxn id="346" idx="5"/>
            <a:endCxn id="349" idx="2"/>
          </p:cNvCxnSpPr>
          <p:nvPr/>
        </p:nvCxnSpPr>
        <p:spPr>
          <a:xfrm>
            <a:off x="2306403" y="2973095"/>
            <a:ext cx="589196" cy="246296"/>
          </a:xfrm>
          <a:prstGeom prst="straightConnector1">
            <a:avLst/>
          </a:prstGeom>
          <a:noFill/>
          <a:ln w="28575" cap="flat">
            <a:solidFill>
              <a:schemeClr val="dk1"/>
            </a:solidFill>
            <a:prstDash val="solid"/>
            <a:round/>
            <a:headEnd type="none" w="med" len="med"/>
            <a:tailEnd type="triangle" w="med" len="med"/>
          </a:ln>
        </p:spPr>
      </p:cxnSp>
      <p:cxnSp>
        <p:nvCxnSpPr>
          <p:cNvPr id="365" name="Shape 365"/>
          <p:cNvCxnSpPr>
            <a:stCxn id="349" idx="3"/>
            <a:endCxn id="345" idx="5"/>
          </p:cNvCxnSpPr>
          <p:nvPr/>
        </p:nvCxnSpPr>
        <p:spPr>
          <a:xfrm rot="10800000">
            <a:off x="706203" y="3201695"/>
            <a:ext cx="2245192" cy="152400"/>
          </a:xfrm>
          <a:prstGeom prst="straightConnector1">
            <a:avLst/>
          </a:prstGeom>
          <a:noFill/>
          <a:ln w="28575" cap="flat">
            <a:solidFill>
              <a:schemeClr val="dk1"/>
            </a:solidFill>
            <a:prstDash val="solid"/>
            <a:round/>
            <a:headEnd type="none" w="med" len="med"/>
            <a:tailEnd type="triangle" w="med" len="med"/>
          </a:ln>
        </p:spPr>
      </p:cxnSp>
      <p:sp>
        <p:nvSpPr>
          <p:cNvPr id="366" name="Shape 366"/>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367" name="Shape 367"/>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368" name="Shape 368"/>
          <p:cNvSpPr txBox="1"/>
          <p:nvPr/>
        </p:nvSpPr>
        <p:spPr>
          <a:xfrm>
            <a:off x="2286000" y="1268295"/>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69" name="Shape 369"/>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0" name="Shape 370"/>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1" name="Shape 371"/>
          <p:cNvSpPr txBox="1"/>
          <p:nvPr/>
        </p:nvSpPr>
        <p:spPr>
          <a:xfrm>
            <a:off x="76200" y="29812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2" name="Shape 372"/>
          <p:cNvSpPr txBox="1"/>
          <p:nvPr/>
        </p:nvSpPr>
        <p:spPr>
          <a:xfrm>
            <a:off x="2293938" y="25240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3" name="Shape 373"/>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4" name="Shape 374"/>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375" name="Shape 375"/>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6" name="Shape 376"/>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77" name="Shape 3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78" name="Shape 37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79" name="Shape 379"/>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380" name="Shape 380"/>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1" name="Shape 381"/>
          <p:cNvSpPr txBox="1"/>
          <p:nvPr/>
        </p:nvSpPr>
        <p:spPr>
          <a:xfrm>
            <a:off x="3371850" y="235420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382" name="Shape 382"/>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3" name="Shape 383"/>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384" name="Shape 38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385" name="Shape 38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386" name="Shape 386"/>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387" name="Shape 387"/>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388" name="Shape 388"/>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390" name="Shape 390"/>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391" name="Shape 391"/>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p:txBody>
          <a:bodyPr/>
          <a:lstStyle/>
          <a:p>
            <a:r>
              <a:rPr lang="en-US" dirty="0" smtClean="0"/>
              <a:t>Example #1</a:t>
            </a:r>
            <a:endParaRPr lang="en-US" dirty="0"/>
          </a:p>
        </p:txBody>
      </p:sp>
      <p:graphicFrame>
        <p:nvGraphicFramePr>
          <p:cNvPr id="53" name="Shape 985"/>
          <p:cNvGraphicFramePr/>
          <p:nvPr>
            <p:extLst>
              <p:ext uri="{D42A27DB-BD31-4B8C-83A1-F6EECF244321}">
                <p14:modId xmlns:p14="http://schemas.microsoft.com/office/powerpoint/2010/main" val="13883672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Shape 39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399" name="Shape 399"/>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00" name="Shape 400"/>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01" name="Shape 401"/>
          <p:cNvSpPr/>
          <p:nvPr/>
        </p:nvSpPr>
        <p:spPr>
          <a:xfrm>
            <a:off x="1981200" y="2647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02" name="Shape 402"/>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03" name="Shape 403"/>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04" name="Shape 404"/>
          <p:cNvSpPr/>
          <p:nvPr/>
        </p:nvSpPr>
        <p:spPr>
          <a:xfrm>
            <a:off x="2895600" y="30288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05" name="Shape 405"/>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06" name="Shape 406"/>
          <p:cNvCxnSpPr>
            <a:stCxn id="398" idx="6"/>
            <a:endCxn id="40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07" name="Shape 407"/>
          <p:cNvCxnSpPr>
            <a:stCxn id="401" idx="2"/>
            <a:endCxn id="39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08" name="Shape 408"/>
          <p:cNvCxnSpPr>
            <a:stCxn id="405" idx="2"/>
            <a:endCxn id="40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09" name="Shape 409"/>
          <p:cNvCxnSpPr>
            <a:stCxn id="404" idx="6"/>
            <a:endCxn id="40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10" name="Shape 410"/>
          <p:cNvCxnSpPr>
            <a:stCxn id="398" idx="3"/>
            <a:endCxn id="40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11" name="Shape 411"/>
          <p:cNvCxnSpPr>
            <a:stCxn id="400" idx="6"/>
            <a:endCxn id="40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12" name="Shape 412"/>
          <p:cNvCxnSpPr>
            <a:stCxn id="398" idx="7"/>
            <a:endCxn id="39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13" name="Shape 413"/>
          <p:cNvCxnSpPr>
            <a:stCxn id="399" idx="6"/>
            <a:endCxn id="40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14" name="Shape 414"/>
          <p:cNvCxnSpPr>
            <a:stCxn id="402" idx="6"/>
            <a:endCxn id="40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15" name="Shape 415"/>
          <p:cNvCxnSpPr>
            <a:stCxn id="405" idx="1"/>
            <a:endCxn id="40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16" name="Shape 416"/>
          <p:cNvCxnSpPr>
            <a:stCxn id="403" idx="4"/>
            <a:endCxn id="40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17" name="Shape 417"/>
          <p:cNvCxnSpPr>
            <a:stCxn id="399" idx="5"/>
            <a:endCxn id="40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18" name="Shape 418"/>
          <p:cNvCxnSpPr>
            <a:stCxn id="399" idx="4"/>
            <a:endCxn id="40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19" name="Shape 419"/>
          <p:cNvCxnSpPr>
            <a:stCxn id="401" idx="5"/>
            <a:endCxn id="40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20" name="Shape 420"/>
          <p:cNvCxnSpPr>
            <a:stCxn id="404" idx="3"/>
            <a:endCxn id="40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21" name="Shape 42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422" name="Shape 422"/>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423" name="Shape 42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424" name="Shape 424"/>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5" name="Shape 425"/>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6" name="Shape 42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427" name="Shape 42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428" name="Shape 428"/>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29" name="Shape 429"/>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430" name="Shape 430"/>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1" name="Shape 431"/>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2" name="Shape 432"/>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33" name="Shape 433"/>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4" name="Shape 434"/>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35" name="Shape 435"/>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436" name="Shape 436"/>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437" name="Shape 437"/>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438" name="Shape 438"/>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440" name="Shape 440"/>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441" name="Shape 441"/>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a:t>
            </a:r>
          </a:p>
        </p:txBody>
      </p:sp>
      <p:cxnSp>
        <p:nvCxnSpPr>
          <p:cNvPr id="442" name="Shape 442"/>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445" name="Shape 445"/>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446" name="Shape 446"/>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49" name="Shape 449"/>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450" name="Shape 450"/>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452" name="Shape 452"/>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453" name="Shape 453"/>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455" name="Shape 455"/>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457" name="Shape 457"/>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459" name="Shape 459"/>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460" name="Shape 460"/>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461" name="Shape 461"/>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462" name="Shape 462"/>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463" name="Shape 463"/>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464" name="Shape 464"/>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465" name="Shape 46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466" name="Shape 46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467" name="Shape 46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468" name="Shape 46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469" name="Shape 46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37106299"/>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1</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3" name="Shape 503"/>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7" name="Shape 507"/>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81243804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428"/>
          <p:cNvSpPr txBox="1"/>
          <p:nvPr/>
        </p:nvSpPr>
        <p:spPr>
          <a:xfrm>
            <a:off x="3124200" y="32098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Tree>
    <p:extLst>
      <p:ext uri="{BB962C8B-B14F-4D97-AF65-F5344CB8AC3E}">
        <p14:creationId xmlns:p14="http://schemas.microsoft.com/office/powerpoint/2010/main" val="369804253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6" name="Shape 476"/>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477" name="Shape 477"/>
          <p:cNvSpPr/>
          <p:nvPr/>
        </p:nvSpPr>
        <p:spPr>
          <a:xfrm>
            <a:off x="2209800" y="15810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478" name="Shape 478"/>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479" name="Shape 479"/>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480" name="Shape 480"/>
          <p:cNvSpPr/>
          <p:nvPr/>
        </p:nvSpPr>
        <p:spPr>
          <a:xfrm>
            <a:off x="35052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481" name="Shape 481"/>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482" name="Shape 482"/>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483" name="Shape 483"/>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484" name="Shape 484"/>
          <p:cNvCxnSpPr>
            <a:stCxn id="476" idx="6"/>
            <a:endCxn id="479"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485" name="Shape 485"/>
          <p:cNvCxnSpPr>
            <a:stCxn id="479" idx="2"/>
            <a:endCxn id="476"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486" name="Shape 486"/>
          <p:cNvCxnSpPr>
            <a:stCxn id="483" idx="2"/>
            <a:endCxn id="482"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7" name="Shape 487"/>
          <p:cNvCxnSpPr>
            <a:stCxn id="482" idx="6"/>
            <a:endCxn id="483"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488" name="Shape 488"/>
          <p:cNvCxnSpPr>
            <a:stCxn id="476" idx="3"/>
            <a:endCxn id="478"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489" name="Shape 489"/>
          <p:cNvCxnSpPr>
            <a:stCxn id="478" idx="6"/>
            <a:endCxn id="479"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490" name="Shape 490"/>
          <p:cNvCxnSpPr>
            <a:stCxn id="476" idx="7"/>
            <a:endCxn id="477"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491" name="Shape 491"/>
          <p:cNvCxnSpPr>
            <a:stCxn id="477" idx="6"/>
            <a:endCxn id="480"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492" name="Shape 492"/>
          <p:cNvCxnSpPr>
            <a:stCxn id="480" idx="6"/>
            <a:endCxn id="481"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493" name="Shape 493"/>
          <p:cNvCxnSpPr>
            <a:stCxn id="483" idx="1"/>
            <a:endCxn id="480"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494" name="Shape 494"/>
          <p:cNvCxnSpPr>
            <a:stCxn id="481" idx="4"/>
            <a:endCxn id="483"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495" name="Shape 495"/>
          <p:cNvCxnSpPr>
            <a:stCxn id="477" idx="5"/>
            <a:endCxn id="482"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496" name="Shape 496"/>
          <p:cNvCxnSpPr>
            <a:stCxn id="477" idx="4"/>
            <a:endCxn id="479"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497" name="Shape 497"/>
          <p:cNvCxnSpPr>
            <a:stCxn id="479" idx="5"/>
            <a:endCxn id="482"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498" name="Shape 498"/>
          <p:cNvCxnSpPr>
            <a:stCxn id="482" idx="3"/>
            <a:endCxn id="478"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499" name="Shape 499"/>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00" name="Shape 500"/>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501" name="Shape 501"/>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02"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503" name="Shape 503"/>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4" name="Shape 504"/>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05" name="Shape 505"/>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06" name="Shape 506"/>
          <p:cNvSpPr txBox="1"/>
          <p:nvPr/>
        </p:nvSpPr>
        <p:spPr>
          <a:xfrm>
            <a:off x="3124200" y="3209866"/>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07" name="Shape 507"/>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08" name="Shape 508"/>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09" name="Shape 509"/>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0" name="Shape 510"/>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11" name="Shape 511"/>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2" name="Shape 512"/>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13" name="Shape 513"/>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14" name="Shape 514"/>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15" name="Shape 515"/>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16" name="Shape 516"/>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18" name="Shape 518"/>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19" name="Shape 519"/>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a:t>
            </a:r>
          </a:p>
        </p:txBody>
      </p:sp>
      <p:cxnSp>
        <p:nvCxnSpPr>
          <p:cNvPr id="520" name="Shape 520"/>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523" name="Shape 523"/>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524" name="Shape 524"/>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7" name="Shape 527"/>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528" name="Shape 528"/>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530" name="Shape 530"/>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531" name="Shape 531"/>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533" name="Shape 533"/>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535" name="Shape 535"/>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537" name="Shape 537"/>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538" name="Shape 538"/>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539" name="Shape 539"/>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540" name="Shape 540"/>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541" name="Shape 541"/>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542" name="Shape 542"/>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543" name="Shape 543"/>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44" name="Shape 544"/>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545" name="Shape 545"/>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46" name="Shape 546"/>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547" name="Shape 547"/>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64692856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1" name="Shape 581"/>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5455459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502"/>
          <p:cNvSpPr txBox="1"/>
          <p:nvPr/>
        </p:nvSpPr>
        <p:spPr>
          <a:xfrm>
            <a:off x="35814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4" name="Shape 55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555" name="Shape 55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556" name="Shape 556"/>
          <p:cNvSpPr/>
          <p:nvPr/>
        </p:nvSpPr>
        <p:spPr>
          <a:xfrm>
            <a:off x="381000" y="28764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557" name="Shape 55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558" name="Shape 558"/>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559" name="Shape 559"/>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560" name="Shape 560"/>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561" name="Shape 561"/>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562" name="Shape 562"/>
          <p:cNvCxnSpPr>
            <a:stCxn id="554" idx="6"/>
            <a:endCxn id="55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563" name="Shape 563"/>
          <p:cNvCxnSpPr>
            <a:stCxn id="557" idx="2"/>
            <a:endCxn id="55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564" name="Shape 564"/>
          <p:cNvCxnSpPr>
            <a:stCxn id="561" idx="2"/>
            <a:endCxn id="56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5" name="Shape 565"/>
          <p:cNvCxnSpPr>
            <a:stCxn id="560" idx="6"/>
            <a:endCxn id="56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566" name="Shape 566"/>
          <p:cNvCxnSpPr>
            <a:stCxn id="554" idx="3"/>
            <a:endCxn id="55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567" name="Shape 567"/>
          <p:cNvCxnSpPr>
            <a:stCxn id="556" idx="6"/>
            <a:endCxn id="55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568" name="Shape 568"/>
          <p:cNvCxnSpPr>
            <a:stCxn id="554" idx="7"/>
            <a:endCxn id="55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569" name="Shape 569"/>
          <p:cNvCxnSpPr>
            <a:stCxn id="555" idx="6"/>
            <a:endCxn id="55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570" name="Shape 570"/>
          <p:cNvCxnSpPr>
            <a:stCxn id="558" idx="6"/>
            <a:endCxn id="55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571" name="Shape 571"/>
          <p:cNvCxnSpPr>
            <a:stCxn id="561" idx="1"/>
            <a:endCxn id="55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572" name="Shape 572"/>
          <p:cNvCxnSpPr>
            <a:stCxn id="559" idx="4"/>
            <a:endCxn id="56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573" name="Shape 573"/>
          <p:cNvCxnSpPr>
            <a:stCxn id="555" idx="5"/>
            <a:endCxn id="56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574" name="Shape 574"/>
          <p:cNvCxnSpPr>
            <a:stCxn id="555" idx="4"/>
            <a:endCxn id="55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575" name="Shape 575"/>
          <p:cNvCxnSpPr>
            <a:stCxn id="557" idx="5"/>
            <a:endCxn id="56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576" name="Shape 576"/>
          <p:cNvCxnSpPr>
            <a:stCxn id="560" idx="3"/>
            <a:endCxn id="55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577" name="Shape 57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578" name="Shape 57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579" name="Shape 57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580" name="Shape 580"/>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1" name="Shape 581"/>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2" name="Shape 58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583" name="Shape 58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584" name="Shape 58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585" name="Shape 585"/>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586" name="Shape 58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7" name="Shape 58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88" name="Shape 58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589" name="Shape 58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0" name="Shape 59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591" name="Shape 59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592" name="Shape 59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593" name="Shape 59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594" name="Shape 59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596" name="Shape 59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597" name="Shape 59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a:t>
            </a:r>
          </a:p>
        </p:txBody>
      </p:sp>
      <p:cxnSp>
        <p:nvCxnSpPr>
          <p:cNvPr id="598" name="Shape 59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01" name="Shape 60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02" name="Shape 60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5" name="Shape 60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06" name="Shape 60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08" name="Shape 60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09" name="Shape 60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11" name="Shape 61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13" name="Shape 61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15" name="Shape 61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16" name="Shape 61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17" name="Shape 61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18" name="Shape 61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19" name="Shape 61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20" name="Shape 62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21" name="Shape 62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22" name="Shape 62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a:solidFill>
                  <a:schemeClr val="dk1"/>
                </a:solidFill>
                <a:latin typeface="Times New Roman"/>
                <a:ea typeface="Times New Roman"/>
                <a:cs typeface="Times New Roman"/>
                <a:sym typeface="Times New Roman"/>
              </a:rPr>
              <a:t>10</a:t>
            </a:r>
          </a:p>
        </p:txBody>
      </p:sp>
      <p:sp>
        <p:nvSpPr>
          <p:cNvPr id="623" name="Shape 62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24" name="Shape 62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625" name="Shape 62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42197697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227128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2" name="Shape 632"/>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633" name="Shape 633"/>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634" name="Shape 634"/>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635" name="Shape 635"/>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636" name="Shape 636"/>
          <p:cNvSpPr/>
          <p:nvPr/>
        </p:nvSpPr>
        <p:spPr>
          <a:xfrm>
            <a:off x="35052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637" name="Shape 637"/>
          <p:cNvSpPr/>
          <p:nvPr/>
        </p:nvSpPr>
        <p:spPr>
          <a:xfrm>
            <a:off x="4495800" y="1657292"/>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638" name="Shape 638"/>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639" name="Shape 639"/>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640" name="Shape 640"/>
          <p:cNvCxnSpPr>
            <a:stCxn id="632" idx="6"/>
            <a:endCxn id="635"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641" name="Shape 641"/>
          <p:cNvCxnSpPr>
            <a:stCxn id="635" idx="2"/>
            <a:endCxn id="632"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642" name="Shape 642"/>
          <p:cNvCxnSpPr>
            <a:stCxn id="639" idx="2"/>
            <a:endCxn id="638"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3" name="Shape 643"/>
          <p:cNvCxnSpPr>
            <a:stCxn id="638" idx="6"/>
            <a:endCxn id="639"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644" name="Shape 644"/>
          <p:cNvCxnSpPr>
            <a:stCxn id="632" idx="3"/>
            <a:endCxn id="634"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645" name="Shape 645"/>
          <p:cNvCxnSpPr>
            <a:stCxn id="634" idx="6"/>
            <a:endCxn id="635"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646" name="Shape 646"/>
          <p:cNvCxnSpPr>
            <a:stCxn id="632" idx="7"/>
            <a:endCxn id="633"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647" name="Shape 647"/>
          <p:cNvCxnSpPr>
            <a:stCxn id="633" idx="6"/>
            <a:endCxn id="636"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648" name="Shape 648"/>
          <p:cNvCxnSpPr>
            <a:stCxn id="636" idx="6"/>
            <a:endCxn id="637"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649" name="Shape 649"/>
          <p:cNvCxnSpPr>
            <a:stCxn id="639" idx="1"/>
            <a:endCxn id="636"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650" name="Shape 650"/>
          <p:cNvCxnSpPr>
            <a:stCxn id="637" idx="4"/>
            <a:endCxn id="639"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651" name="Shape 651"/>
          <p:cNvCxnSpPr>
            <a:stCxn id="633" idx="5"/>
            <a:endCxn id="638"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652" name="Shape 652"/>
          <p:cNvCxnSpPr>
            <a:stCxn id="633" idx="4"/>
            <a:endCxn id="635"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653" name="Shape 653"/>
          <p:cNvCxnSpPr>
            <a:stCxn id="635" idx="5"/>
            <a:endCxn id="638"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654" name="Shape 654"/>
          <p:cNvCxnSpPr>
            <a:stCxn id="638" idx="3"/>
            <a:endCxn id="634"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655" name="Shape 655"/>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656" name="Shape 656"/>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657" name="Shape 657"/>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658" name="Shape 658"/>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59" name="Shape 659"/>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660" name="Shape 660"/>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661" name="Shape 661"/>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662" name="Shape 662"/>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663" name="Shape 663"/>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4" name="Shape 664"/>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5" name="Shape 665"/>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666" name="Shape 666"/>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67" name="Shape 667"/>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668" name="Shape 668"/>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669" name="Shape 669"/>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670" name="Shape 670"/>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671" name="Shape 671"/>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673" name="Shape 673"/>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674" name="Shape 674"/>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a:t>
            </a:r>
          </a:p>
        </p:txBody>
      </p:sp>
      <p:cxnSp>
        <p:nvCxnSpPr>
          <p:cNvPr id="675" name="Shape 675"/>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678" name="Shape 678"/>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679" name="Shape 679"/>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2" name="Shape 682"/>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683" name="Shape 683"/>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685" name="Shape 685"/>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686" name="Shape 686"/>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688" name="Shape 688"/>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690" name="Shape 690"/>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692" name="Shape 692"/>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693" name="Shape 693"/>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694" name="Shape 694"/>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695" name="Shape 695"/>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696" name="Shape 696"/>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697" name="Shape 697"/>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698" name="Shape 698"/>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699" name="Shape 699"/>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00" name="Shape 700"/>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01" name="Shape 701"/>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02" name="Shape 702"/>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03" name="Shape 703"/>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826693751"/>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4</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4958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8" name="Shape 738"/>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9" name="Shape 739"/>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741" name="Shape 741"/>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388724096"/>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659"/>
          <p:cNvSpPr txBox="1"/>
          <p:nvPr/>
        </p:nvSpPr>
        <p:spPr>
          <a:xfrm>
            <a:off x="4572000" y="1304867"/>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10" name="Shape 710"/>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11" name="Shape 711"/>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12" name="Shape 712"/>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13" name="Shape 713"/>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14" name="Shape 714"/>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15" name="Shape 715"/>
          <p:cNvSpPr/>
          <p:nvPr/>
        </p:nvSpPr>
        <p:spPr>
          <a:xfrm>
            <a:off x="4495800" y="1657292"/>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16" name="Shape 716"/>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17" name="Shape 717"/>
          <p:cNvSpPr/>
          <p:nvPr/>
        </p:nvSpPr>
        <p:spPr>
          <a:xfrm>
            <a:off x="3886200" y="2419291"/>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18" name="Shape 718"/>
          <p:cNvCxnSpPr>
            <a:stCxn id="710" idx="6"/>
            <a:endCxn id="713"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19" name="Shape 719"/>
          <p:cNvCxnSpPr>
            <a:stCxn id="713" idx="2"/>
            <a:endCxn id="710"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20" name="Shape 720"/>
          <p:cNvCxnSpPr>
            <a:stCxn id="717" idx="2"/>
            <a:endCxn id="716"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1" name="Shape 721"/>
          <p:cNvCxnSpPr>
            <a:stCxn id="716" idx="6"/>
            <a:endCxn id="717"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22" name="Shape 722"/>
          <p:cNvCxnSpPr>
            <a:stCxn id="710" idx="3"/>
            <a:endCxn id="712"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723" name="Shape 723"/>
          <p:cNvCxnSpPr>
            <a:stCxn id="712" idx="6"/>
            <a:endCxn id="713"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724" name="Shape 724"/>
          <p:cNvCxnSpPr>
            <a:stCxn id="710" idx="7"/>
            <a:endCxn id="711"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725" name="Shape 725"/>
          <p:cNvCxnSpPr>
            <a:stCxn id="711" idx="6"/>
            <a:endCxn id="714"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726" name="Shape 726"/>
          <p:cNvCxnSpPr>
            <a:stCxn id="714" idx="6"/>
            <a:endCxn id="715"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727" name="Shape 727"/>
          <p:cNvCxnSpPr>
            <a:stCxn id="717" idx="1"/>
            <a:endCxn id="714"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728" name="Shape 728"/>
          <p:cNvCxnSpPr>
            <a:stCxn id="715" idx="4"/>
            <a:endCxn id="717"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729" name="Shape 729"/>
          <p:cNvCxnSpPr>
            <a:stCxn id="711" idx="5"/>
            <a:endCxn id="716"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730" name="Shape 730"/>
          <p:cNvCxnSpPr>
            <a:stCxn id="711" idx="4"/>
            <a:endCxn id="713"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731" name="Shape 731"/>
          <p:cNvCxnSpPr>
            <a:stCxn id="713" idx="5"/>
            <a:endCxn id="716"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732" name="Shape 732"/>
          <p:cNvCxnSpPr>
            <a:stCxn id="716" idx="3"/>
            <a:endCxn id="712"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733" name="Shape 733"/>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734" name="Shape 734"/>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735" name="Shape 735"/>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736" name="Shape 736"/>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7" name="Shape 737"/>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738" name="Shape 738"/>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739" name="Shape 739"/>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740"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
        <p:nvSpPr>
          <p:cNvPr id="741" name="Shape 741"/>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2" name="Shape 742"/>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3" name="Shape 743"/>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44" name="Shape 744"/>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5" name="Shape 745"/>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46" name="Shape 746"/>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747" name="Shape 747"/>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748" name="Shape 748"/>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749" name="Shape 749"/>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751" name="Shape 751"/>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752" name="Shape 752"/>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a:t>
            </a:r>
          </a:p>
        </p:txBody>
      </p:sp>
      <p:cxnSp>
        <p:nvCxnSpPr>
          <p:cNvPr id="753" name="Shape 753"/>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756" name="Shape 756"/>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757" name="Shape 757"/>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0" name="Shape 760"/>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761" name="Shape 761"/>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763" name="Shape 763"/>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764" name="Shape 764"/>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766" name="Shape 766"/>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768" name="Shape 768"/>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770" name="Shape 770"/>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771" name="Shape 771"/>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772" name="Shape 772"/>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773" name="Shape 773"/>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774" name="Shape 774"/>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775" name="Shape 775"/>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776" name="Shape 776"/>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777" name="Shape 777"/>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778" name="Shape 778"/>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779" name="Shape 779"/>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780" name="Shape 780"/>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781" name="Shape 781"/>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343226322"/>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7</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049532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590800"/>
          </a:xfrm>
        </p:spPr>
        <p:txBody>
          <a:bodyPr>
            <a:normAutofit/>
          </a:bodyPr>
          <a:lstStyle/>
          <a:p>
            <a:endParaRPr lang="en-US" dirty="0"/>
          </a:p>
          <a:p>
            <a:r>
              <a:rPr lang="en-US" sz="2600" dirty="0" smtClean="0"/>
              <a:t>Slides adapted from Alex </a:t>
            </a:r>
            <a:r>
              <a:rPr lang="en-US" sz="2600" dirty="0" err="1" smtClean="0"/>
              <a:t>Mariakakis</a:t>
            </a:r>
            <a:endParaRPr lang="en-US" sz="2600" dirty="0" smtClean="0"/>
          </a:p>
          <a:p>
            <a:endParaRPr lang="en-US" sz="2600" dirty="0" smtClean="0"/>
          </a:p>
          <a:p>
            <a:r>
              <a:rPr lang="en-US" sz="2600" dirty="0" smtClean="0"/>
              <a:t>with material </a:t>
            </a:r>
            <a:r>
              <a:rPr lang="en-US" sz="2600" dirty="0" err="1" smtClean="0"/>
              <a:t>Kellen</a:t>
            </a:r>
            <a:r>
              <a:rPr lang="en-US" sz="2600" dirty="0" smtClean="0"/>
              <a:t> Donohue, David </a:t>
            </a:r>
            <a:r>
              <a:rPr lang="en-US" sz="2600" dirty="0" err="1" smtClean="0"/>
              <a:t>Mailhot</a:t>
            </a:r>
            <a:r>
              <a:rPr lang="en-US" sz="2600" dirty="0" smtClean="0"/>
              <a:t>, and Dan Grossman</a:t>
            </a:r>
            <a:endParaRPr lang="en-US" sz="2600" dirty="0"/>
          </a:p>
        </p:txBody>
      </p:sp>
      <p:sp>
        <p:nvSpPr>
          <p:cNvPr id="5" name="Title 1"/>
          <p:cNvSpPr txBox="1">
            <a:spLocks/>
          </p:cNvSpPr>
          <p:nvPr/>
        </p:nvSpPr>
        <p:spPr>
          <a:xfrm>
            <a:off x="685800" y="838200"/>
            <a:ext cx="7772400" cy="2590800"/>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6600" b="1" dirty="0" smtClean="0"/>
              <a:t>Section 7:</a:t>
            </a:r>
            <a:r>
              <a:rPr lang="en-US" sz="6600" dirty="0" smtClean="0"/>
              <a:t/>
            </a:r>
            <a:br>
              <a:rPr lang="en-US" sz="6600" dirty="0" smtClean="0"/>
            </a:br>
            <a:r>
              <a:rPr lang="en-US" sz="5500" dirty="0" err="1" smtClean="0"/>
              <a:t>Dijkstra’s</a:t>
            </a:r>
            <a:endParaRPr lang="en-US" sz="5500" dirty="0"/>
          </a:p>
        </p:txBody>
      </p:sp>
    </p:spTree>
    <p:extLst>
      <p:ext uri="{BB962C8B-B14F-4D97-AF65-F5344CB8AC3E}">
        <p14:creationId xmlns:p14="http://schemas.microsoft.com/office/powerpoint/2010/main" val="11425064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886200" y="24192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7" name="Shape 81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9" name="Shape 819"/>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a:t>
            </a:r>
          </a:p>
        </p:txBody>
      </p:sp>
      <p:cxnSp>
        <p:nvCxnSpPr>
          <p:cNvPr id="831" name="Shape 831"/>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3176076458"/>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68" name="Shape 740"/>
          <p:cNvSpPr txBox="1"/>
          <p:nvPr/>
        </p:nvSpPr>
        <p:spPr>
          <a:xfrm>
            <a:off x="4191000" y="2371666"/>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rgbClr val="FF0000"/>
                </a:solidFill>
                <a:latin typeface="Calibri"/>
                <a:ea typeface="Calibri"/>
                <a:cs typeface="Calibri"/>
                <a:sym typeface="Calibri"/>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8" name="Shape 788"/>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789" name="Shape 789"/>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790" name="Shape 790"/>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1" name="Shape 791"/>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792" name="Shape 792"/>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793" name="Shape 793"/>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794" name="Shape 794"/>
          <p:cNvSpPr/>
          <p:nvPr/>
        </p:nvSpPr>
        <p:spPr>
          <a:xfrm>
            <a:off x="2895600" y="30288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795" name="Shape 795"/>
          <p:cNvSpPr/>
          <p:nvPr/>
        </p:nvSpPr>
        <p:spPr>
          <a:xfrm>
            <a:off x="3886200" y="2419291"/>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796" name="Shape 796"/>
          <p:cNvCxnSpPr>
            <a:stCxn id="788" idx="6"/>
            <a:endCxn id="791"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797" name="Shape 797"/>
          <p:cNvCxnSpPr>
            <a:stCxn id="791" idx="2"/>
            <a:endCxn id="788"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798" name="Shape 798"/>
          <p:cNvCxnSpPr>
            <a:stCxn id="795" idx="2"/>
            <a:endCxn id="794"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799" name="Shape 799"/>
          <p:cNvCxnSpPr>
            <a:stCxn id="794" idx="6"/>
            <a:endCxn id="795"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00" name="Shape 800"/>
          <p:cNvCxnSpPr>
            <a:stCxn id="788" idx="3"/>
            <a:endCxn id="790"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01" name="Shape 801"/>
          <p:cNvCxnSpPr>
            <a:stCxn id="790" idx="6"/>
            <a:endCxn id="791"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02" name="Shape 802"/>
          <p:cNvCxnSpPr>
            <a:stCxn id="788" idx="7"/>
            <a:endCxn id="789"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03" name="Shape 803"/>
          <p:cNvCxnSpPr>
            <a:stCxn id="789" idx="6"/>
            <a:endCxn id="792"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04" name="Shape 804"/>
          <p:cNvCxnSpPr>
            <a:stCxn id="792" idx="6"/>
            <a:endCxn id="793"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805" name="Shape 805"/>
          <p:cNvCxnSpPr>
            <a:stCxn id="795" idx="1"/>
            <a:endCxn id="792"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06" name="Shape 806"/>
          <p:cNvCxnSpPr>
            <a:stCxn id="793" idx="4"/>
            <a:endCxn id="795"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07" name="Shape 807"/>
          <p:cNvCxnSpPr>
            <a:stCxn id="789" idx="5"/>
            <a:endCxn id="794"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08" name="Shape 808"/>
          <p:cNvCxnSpPr>
            <a:stCxn id="789" idx="4"/>
            <a:endCxn id="791"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09" name="Shape 809"/>
          <p:cNvCxnSpPr>
            <a:stCxn id="791" idx="5"/>
            <a:endCxn id="794"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10" name="Shape 810"/>
          <p:cNvCxnSpPr>
            <a:stCxn id="794" idx="3"/>
            <a:endCxn id="790"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811" name="Shape 811"/>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12" name="Shape 812"/>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813" name="Shape 813"/>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14" name="Shape 814"/>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5" name="Shape 815"/>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16" name="Shape 816"/>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17" name="Shape 817"/>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18" name="Shape 818"/>
          <p:cNvSpPr txBox="1"/>
          <p:nvPr/>
        </p:nvSpPr>
        <p:spPr>
          <a:xfrm>
            <a:off x="4191000" y="23716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19" name="Shape 819"/>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0" name="Shape 820"/>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1" name="Shape 821"/>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22" name="Shape 822"/>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3" name="Shape 823"/>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24" name="Shape 824"/>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825" name="Shape 825"/>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826" name="Shape 826"/>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27" name="Shape 827"/>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829" name="Shape 829"/>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830" name="Shape 830"/>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a:t>
            </a:r>
          </a:p>
        </p:txBody>
      </p:sp>
      <p:cxnSp>
        <p:nvCxnSpPr>
          <p:cNvPr id="831" name="Shape 831"/>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834" name="Shape 834"/>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835" name="Shape 835"/>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8" name="Shape 838"/>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839" name="Shape 839"/>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841" name="Shape 841"/>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842" name="Shape 842"/>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844" name="Shape 844"/>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846" name="Shape 846"/>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848" name="Shape 848"/>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849" name="Shape 849"/>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850" name="Shape 850"/>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851" name="Shape 851"/>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852" name="Shape 852"/>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853" name="Shape 853"/>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854" name="Shape 854"/>
          <p:cNvSpPr txBox="1"/>
          <p:nvPr/>
        </p:nvSpPr>
        <p:spPr>
          <a:xfrm>
            <a:off x="3124200" y="3209866"/>
            <a:ext cx="5361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12</a:t>
            </a:r>
          </a:p>
        </p:txBody>
      </p:sp>
      <p:sp>
        <p:nvSpPr>
          <p:cNvPr id="855" name="Shape 855"/>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856" name="Shape 856"/>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857" name="Shape 857"/>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858" name="Shape 858"/>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859" name="Shape 859"/>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574217800"/>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a:t>
                      </a:r>
                      <a:r>
                        <a:rPr lang="en" sz="1800" b="0" i="0" u="none" strike="noStrike" cap="none" baseline="0" dirty="0" smtClean="0">
                          <a:solidFill>
                            <a:schemeClr val="dk1"/>
                          </a:solidFill>
                          <a:latin typeface="Arial"/>
                          <a:ea typeface="Arial"/>
                          <a:cs typeface="Arial"/>
                          <a:sym typeface="Arial"/>
                        </a:rPr>
                        <a:t>8</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988888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5334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209800" y="15686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381000" y="28640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981200" y="26354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5052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4958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895600" y="301645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886200" y="24068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914400" y="1835357"/>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723900" y="2025857"/>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3086100" y="25973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276600" y="27878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571500" y="1970060"/>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762000" y="2960660"/>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858603" y="1700653"/>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590800" y="1759157"/>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886200" y="1835357"/>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695700" y="2025857"/>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211403" y="2025857"/>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535003" y="1893860"/>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171700" y="1949657"/>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306403" y="2960660"/>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706203" y="3189260"/>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593725" y="13241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286000" y="12558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5814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5720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6200" y="29688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293938" y="25116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191000" y="23592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371600" y="14178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819400" y="149245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4196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5814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371850" y="234177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2133600" y="297691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1143000" y="2330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990600" y="2711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304800" y="22544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209800" y="21702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914400" y="1835357"/>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723900" y="2025856"/>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3086100" y="25973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276600" y="27878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571496" y="1970060"/>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762000" y="2960656"/>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858603" y="1700653"/>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590800" y="1759157"/>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886200" y="1835357"/>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695696" y="2025852"/>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211400" y="2025857"/>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535003" y="1893860"/>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171699" y="1949657"/>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306403" y="2960660"/>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706196" y="3189260"/>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3124200" y="3197431"/>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smtClean="0">
                <a:solidFill>
                  <a:srgbClr val="FF0000"/>
                </a:solidFill>
                <a:latin typeface="Calibri"/>
                <a:ea typeface="Calibri"/>
                <a:cs typeface="Calibri"/>
                <a:sym typeface="Calibri"/>
              </a:rPr>
              <a:t>12</a:t>
            </a:r>
            <a:endParaRPr lang="en" sz="2000" b="0" i="0" u="none" strike="noStrike" cap="none" baseline="0" dirty="0">
              <a:solidFill>
                <a:srgbClr val="FF0000"/>
              </a:solidFill>
              <a:latin typeface="Calibri"/>
              <a:ea typeface="Calibri"/>
              <a:cs typeface="Calibri"/>
              <a:sym typeface="Calibri"/>
            </a:endParaRPr>
          </a:p>
        </p:txBody>
      </p:sp>
      <p:sp>
        <p:nvSpPr>
          <p:cNvPr id="933" name="Shape 933"/>
          <p:cNvSpPr txBox="1"/>
          <p:nvPr/>
        </p:nvSpPr>
        <p:spPr>
          <a:xfrm>
            <a:off x="4034546" y="14924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743200" y="2178256"/>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695700" y="288375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438400" y="2787856"/>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455906" y="19496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16235223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 12</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C</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6" name="Shape 866"/>
          <p:cNvSpPr/>
          <p:nvPr/>
        </p:nvSpPr>
        <p:spPr>
          <a:xfrm>
            <a:off x="5334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867" name="Shape 867"/>
          <p:cNvSpPr/>
          <p:nvPr/>
        </p:nvSpPr>
        <p:spPr>
          <a:xfrm>
            <a:off x="2209800" y="15686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868" name="Shape 868"/>
          <p:cNvSpPr/>
          <p:nvPr/>
        </p:nvSpPr>
        <p:spPr>
          <a:xfrm>
            <a:off x="381000" y="28640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869" name="Shape 869"/>
          <p:cNvSpPr/>
          <p:nvPr/>
        </p:nvSpPr>
        <p:spPr>
          <a:xfrm>
            <a:off x="1981200" y="26354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70" name="Shape 870"/>
          <p:cNvSpPr/>
          <p:nvPr/>
        </p:nvSpPr>
        <p:spPr>
          <a:xfrm>
            <a:off x="35052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71" name="Shape 871"/>
          <p:cNvSpPr/>
          <p:nvPr/>
        </p:nvSpPr>
        <p:spPr>
          <a:xfrm>
            <a:off x="4495800" y="164485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72" name="Shape 872"/>
          <p:cNvSpPr/>
          <p:nvPr/>
        </p:nvSpPr>
        <p:spPr>
          <a:xfrm>
            <a:off x="2895600" y="3016456"/>
            <a:ext cx="381000" cy="381000"/>
          </a:xfrm>
          <a:prstGeom prst="ellipse">
            <a:avLst/>
          </a:prstGeom>
          <a:solidFill>
            <a:srgbClr val="F2DADA"/>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73" name="Shape 873"/>
          <p:cNvSpPr/>
          <p:nvPr/>
        </p:nvSpPr>
        <p:spPr>
          <a:xfrm>
            <a:off x="3886200" y="240685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874" name="Shape 874"/>
          <p:cNvCxnSpPr>
            <a:stCxn id="866" idx="6"/>
            <a:endCxn id="869" idx="1"/>
          </p:cNvCxnSpPr>
          <p:nvPr/>
        </p:nvCxnSpPr>
        <p:spPr>
          <a:xfrm>
            <a:off x="914400" y="1835357"/>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875" name="Shape 875"/>
          <p:cNvCxnSpPr>
            <a:stCxn id="869" idx="2"/>
            <a:endCxn id="866" idx="4"/>
          </p:cNvCxnSpPr>
          <p:nvPr/>
        </p:nvCxnSpPr>
        <p:spPr>
          <a:xfrm rot="10800000">
            <a:off x="723900" y="2025857"/>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876" name="Shape 876"/>
          <p:cNvCxnSpPr>
            <a:stCxn id="873" idx="2"/>
            <a:endCxn id="872" idx="0"/>
          </p:cNvCxnSpPr>
          <p:nvPr/>
        </p:nvCxnSpPr>
        <p:spPr>
          <a:xfrm flipH="1">
            <a:off x="3086100" y="25973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7" name="Shape 877"/>
          <p:cNvCxnSpPr>
            <a:stCxn id="872" idx="6"/>
            <a:endCxn id="873" idx="4"/>
          </p:cNvCxnSpPr>
          <p:nvPr/>
        </p:nvCxnSpPr>
        <p:spPr>
          <a:xfrm rot="10800000" flipH="1">
            <a:off x="3276600" y="278785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878" name="Shape 878"/>
          <p:cNvCxnSpPr>
            <a:stCxn id="866" idx="3"/>
            <a:endCxn id="868" idx="0"/>
          </p:cNvCxnSpPr>
          <p:nvPr/>
        </p:nvCxnSpPr>
        <p:spPr>
          <a:xfrm flipH="1">
            <a:off x="571500" y="1970060"/>
            <a:ext cx="17696" cy="893996"/>
          </a:xfrm>
          <a:prstGeom prst="straightConnector1">
            <a:avLst/>
          </a:prstGeom>
          <a:noFill/>
          <a:ln w="9525" cap="flat">
            <a:solidFill>
              <a:schemeClr val="dk1"/>
            </a:solidFill>
            <a:prstDash val="solid"/>
            <a:round/>
            <a:headEnd type="none" w="med" len="med"/>
            <a:tailEnd type="triangle" w="med" len="med"/>
          </a:ln>
        </p:spPr>
      </p:cxnSp>
      <p:cxnSp>
        <p:nvCxnSpPr>
          <p:cNvPr id="879" name="Shape 879"/>
          <p:cNvCxnSpPr>
            <a:stCxn id="868" idx="6"/>
            <a:endCxn id="869" idx="3"/>
          </p:cNvCxnSpPr>
          <p:nvPr/>
        </p:nvCxnSpPr>
        <p:spPr>
          <a:xfrm rot="10800000" flipH="1">
            <a:off x="762000" y="2960660"/>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880" name="Shape 880"/>
          <p:cNvCxnSpPr>
            <a:stCxn id="866" idx="7"/>
            <a:endCxn id="867" idx="2"/>
          </p:cNvCxnSpPr>
          <p:nvPr/>
        </p:nvCxnSpPr>
        <p:spPr>
          <a:xfrm>
            <a:off x="858603" y="1700653"/>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881" name="Shape 881"/>
          <p:cNvCxnSpPr>
            <a:stCxn id="867" idx="6"/>
            <a:endCxn id="870" idx="2"/>
          </p:cNvCxnSpPr>
          <p:nvPr/>
        </p:nvCxnSpPr>
        <p:spPr>
          <a:xfrm>
            <a:off x="2590800" y="1759157"/>
            <a:ext cx="914399" cy="76200"/>
          </a:xfrm>
          <a:prstGeom prst="straightConnector1">
            <a:avLst/>
          </a:prstGeom>
          <a:noFill/>
          <a:ln w="9525" cap="flat">
            <a:solidFill>
              <a:schemeClr val="dk1"/>
            </a:solidFill>
            <a:prstDash val="solid"/>
            <a:round/>
            <a:headEnd type="none" w="med" len="med"/>
            <a:tailEnd type="triangle" w="med" len="med"/>
          </a:ln>
        </p:spPr>
      </p:cxnSp>
      <p:cxnSp>
        <p:nvCxnSpPr>
          <p:cNvPr id="882" name="Shape 882"/>
          <p:cNvCxnSpPr>
            <a:stCxn id="870" idx="6"/>
            <a:endCxn id="871" idx="2"/>
          </p:cNvCxnSpPr>
          <p:nvPr/>
        </p:nvCxnSpPr>
        <p:spPr>
          <a:xfrm>
            <a:off x="3886200" y="1835357"/>
            <a:ext cx="609599" cy="0"/>
          </a:xfrm>
          <a:prstGeom prst="straightConnector1">
            <a:avLst/>
          </a:prstGeom>
          <a:noFill/>
          <a:ln w="9525" cap="flat">
            <a:solidFill>
              <a:schemeClr val="dk1"/>
            </a:solidFill>
            <a:prstDash val="solid"/>
            <a:round/>
            <a:headEnd type="none" w="med" len="med"/>
            <a:tailEnd type="triangle" w="med" len="med"/>
          </a:ln>
        </p:spPr>
      </p:cxnSp>
      <p:cxnSp>
        <p:nvCxnSpPr>
          <p:cNvPr id="883" name="Shape 883"/>
          <p:cNvCxnSpPr>
            <a:stCxn id="873" idx="1"/>
            <a:endCxn id="870" idx="4"/>
          </p:cNvCxnSpPr>
          <p:nvPr/>
        </p:nvCxnSpPr>
        <p:spPr>
          <a:xfrm rot="10800000">
            <a:off x="3695700" y="2025857"/>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884" name="Shape 884"/>
          <p:cNvCxnSpPr>
            <a:stCxn id="871" idx="4"/>
            <a:endCxn id="873" idx="7"/>
          </p:cNvCxnSpPr>
          <p:nvPr/>
        </p:nvCxnSpPr>
        <p:spPr>
          <a:xfrm flipH="1">
            <a:off x="4211403" y="2025857"/>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885" name="Shape 885"/>
          <p:cNvCxnSpPr>
            <a:stCxn id="867" idx="5"/>
            <a:endCxn id="872" idx="1"/>
          </p:cNvCxnSpPr>
          <p:nvPr/>
        </p:nvCxnSpPr>
        <p:spPr>
          <a:xfrm>
            <a:off x="2535003" y="1893860"/>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886" name="Shape 886"/>
          <p:cNvCxnSpPr>
            <a:stCxn id="867" idx="4"/>
            <a:endCxn id="869" idx="0"/>
          </p:cNvCxnSpPr>
          <p:nvPr/>
        </p:nvCxnSpPr>
        <p:spPr>
          <a:xfrm flipH="1">
            <a:off x="2171700" y="1949657"/>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887" name="Shape 887"/>
          <p:cNvCxnSpPr>
            <a:stCxn id="869" idx="5"/>
            <a:endCxn id="872" idx="2"/>
          </p:cNvCxnSpPr>
          <p:nvPr/>
        </p:nvCxnSpPr>
        <p:spPr>
          <a:xfrm>
            <a:off x="2306403" y="2960660"/>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888" name="Shape 888"/>
          <p:cNvCxnSpPr>
            <a:stCxn id="872" idx="3"/>
            <a:endCxn id="868" idx="5"/>
          </p:cNvCxnSpPr>
          <p:nvPr/>
        </p:nvCxnSpPr>
        <p:spPr>
          <a:xfrm rot="10800000">
            <a:off x="706203" y="3189260"/>
            <a:ext cx="2245192" cy="152400"/>
          </a:xfrm>
          <a:prstGeom prst="straightConnector1">
            <a:avLst/>
          </a:prstGeom>
          <a:noFill/>
          <a:ln w="9525" cap="flat">
            <a:solidFill>
              <a:schemeClr val="dk1"/>
            </a:solidFill>
            <a:prstDash val="solid"/>
            <a:round/>
            <a:headEnd type="none" w="med" len="med"/>
            <a:tailEnd type="triangle" w="med" len="med"/>
          </a:ln>
        </p:spPr>
      </p:cxnSp>
      <p:sp>
        <p:nvSpPr>
          <p:cNvPr id="889" name="Shape 889"/>
          <p:cNvSpPr txBox="1"/>
          <p:nvPr/>
        </p:nvSpPr>
        <p:spPr>
          <a:xfrm>
            <a:off x="593725" y="132418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890" name="Shape 890"/>
          <p:cNvSpPr txBox="1"/>
          <p:nvPr/>
        </p:nvSpPr>
        <p:spPr>
          <a:xfrm>
            <a:off x="2270125" y="1219200"/>
            <a:ext cx="184149" cy="396874"/>
          </a:xfrm>
          <a:prstGeom prst="rect">
            <a:avLst/>
          </a:prstGeom>
          <a:noFill/>
          <a:ln>
            <a:noFill/>
          </a:ln>
        </p:spPr>
        <p:txBody>
          <a:bodyPr lIns="91425" tIns="45700" rIns="91425" bIns="45700" anchor="t" anchorCtr="0">
            <a:noAutofit/>
          </a:bodyPr>
          <a:lstStyle/>
          <a:p>
            <a:endParaRPr/>
          </a:p>
        </p:txBody>
      </p:sp>
      <p:sp>
        <p:nvSpPr>
          <p:cNvPr id="891" name="Shape 891"/>
          <p:cNvSpPr txBox="1"/>
          <p:nvPr/>
        </p:nvSpPr>
        <p:spPr>
          <a:xfrm>
            <a:off x="2286000" y="12558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892" name="Shape 892"/>
          <p:cNvSpPr txBox="1"/>
          <p:nvPr/>
        </p:nvSpPr>
        <p:spPr>
          <a:xfrm>
            <a:off x="35814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3" name="Shape 893"/>
          <p:cNvSpPr txBox="1"/>
          <p:nvPr/>
        </p:nvSpPr>
        <p:spPr>
          <a:xfrm>
            <a:off x="4572000" y="129243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894" name="Shape 894"/>
          <p:cNvSpPr txBox="1"/>
          <p:nvPr/>
        </p:nvSpPr>
        <p:spPr>
          <a:xfrm>
            <a:off x="76200" y="29688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895" name="Shape 895"/>
          <p:cNvSpPr txBox="1"/>
          <p:nvPr/>
        </p:nvSpPr>
        <p:spPr>
          <a:xfrm>
            <a:off x="2293938" y="25116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896" name="Shape 896"/>
          <p:cNvSpPr txBox="1"/>
          <p:nvPr/>
        </p:nvSpPr>
        <p:spPr>
          <a:xfrm>
            <a:off x="4191000" y="235923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897" name="Shape 897"/>
          <p:cNvSpPr txBox="1"/>
          <p:nvPr/>
        </p:nvSpPr>
        <p:spPr>
          <a:xfrm>
            <a:off x="1371600" y="141784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8" name="Shape 898"/>
          <p:cNvSpPr txBox="1"/>
          <p:nvPr/>
        </p:nvSpPr>
        <p:spPr>
          <a:xfrm>
            <a:off x="2819400" y="149245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899" name="Shape 899"/>
          <p:cNvSpPr txBox="1"/>
          <p:nvPr/>
        </p:nvSpPr>
        <p:spPr>
          <a:xfrm>
            <a:off x="44196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00" name="Shape 900"/>
          <p:cNvSpPr txBox="1"/>
          <p:nvPr/>
        </p:nvSpPr>
        <p:spPr>
          <a:xfrm>
            <a:off x="3581400" y="21020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1" name="Shape 901"/>
          <p:cNvSpPr txBox="1"/>
          <p:nvPr/>
        </p:nvSpPr>
        <p:spPr>
          <a:xfrm>
            <a:off x="3371850" y="234177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02" name="Shape 902"/>
          <p:cNvSpPr txBox="1"/>
          <p:nvPr/>
        </p:nvSpPr>
        <p:spPr>
          <a:xfrm>
            <a:off x="2133600" y="297691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03" name="Shape 903"/>
          <p:cNvSpPr txBox="1"/>
          <p:nvPr/>
        </p:nvSpPr>
        <p:spPr>
          <a:xfrm>
            <a:off x="1143000" y="2330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04" name="Shape 904"/>
          <p:cNvSpPr txBox="1"/>
          <p:nvPr/>
        </p:nvSpPr>
        <p:spPr>
          <a:xfrm>
            <a:off x="990600" y="27116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05" name="Shape 905"/>
          <p:cNvSpPr txBox="1"/>
          <p:nvPr/>
        </p:nvSpPr>
        <p:spPr>
          <a:xfrm>
            <a:off x="304800" y="225445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sp>
        <p:nvSpPr>
          <p:cNvPr id="907" name="Shape 907"/>
          <p:cNvSpPr txBox="1"/>
          <p:nvPr/>
        </p:nvSpPr>
        <p:spPr>
          <a:xfrm>
            <a:off x="2209800" y="217026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08" name="Shape 908"/>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a:t>
            </a:r>
          </a:p>
        </p:txBody>
      </p:sp>
      <p:cxnSp>
        <p:nvCxnSpPr>
          <p:cNvPr id="909" name="Shape 909"/>
          <p:cNvCxnSpPr/>
          <p:nvPr/>
        </p:nvCxnSpPr>
        <p:spPr>
          <a:xfrm>
            <a:off x="914400" y="1835357"/>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12" name="Shape 912"/>
          <p:cNvCxnSpPr/>
          <p:nvPr/>
        </p:nvCxnSpPr>
        <p:spPr>
          <a:xfrm rot="10800000">
            <a:off x="723900" y="2025856"/>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13" name="Shape 913"/>
          <p:cNvCxnSpPr/>
          <p:nvPr/>
        </p:nvCxnSpPr>
        <p:spPr>
          <a:xfrm flipH="1">
            <a:off x="3086100" y="25973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6" name="Shape 916"/>
          <p:cNvCxnSpPr/>
          <p:nvPr/>
        </p:nvCxnSpPr>
        <p:spPr>
          <a:xfrm rot="10800000" flipH="1">
            <a:off x="3276600" y="2787856"/>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17" name="Shape 917"/>
          <p:cNvCxnSpPr/>
          <p:nvPr/>
        </p:nvCxnSpPr>
        <p:spPr>
          <a:xfrm flipH="1">
            <a:off x="571496" y="1970060"/>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19" name="Shape 919"/>
          <p:cNvCxnSpPr/>
          <p:nvPr/>
        </p:nvCxnSpPr>
        <p:spPr>
          <a:xfrm rot="10800000" flipH="1">
            <a:off x="762000" y="2960656"/>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20" name="Shape 920"/>
          <p:cNvCxnSpPr/>
          <p:nvPr/>
        </p:nvCxnSpPr>
        <p:spPr>
          <a:xfrm>
            <a:off x="858603" y="1700653"/>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922" name="Shape 922"/>
          <p:cNvCxnSpPr/>
          <p:nvPr/>
        </p:nvCxnSpPr>
        <p:spPr>
          <a:xfrm>
            <a:off x="2590800" y="1759157"/>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924" name="Shape 924"/>
          <p:cNvCxnSpPr/>
          <p:nvPr/>
        </p:nvCxnSpPr>
        <p:spPr>
          <a:xfrm>
            <a:off x="3886200" y="1835357"/>
            <a:ext cx="609599" cy="0"/>
          </a:xfrm>
          <a:prstGeom prst="straightConnector1">
            <a:avLst/>
          </a:prstGeom>
          <a:noFill/>
          <a:ln w="28575" cap="flat">
            <a:solidFill>
              <a:schemeClr val="dk1"/>
            </a:solidFill>
            <a:prstDash val="solid"/>
            <a:round/>
            <a:headEnd type="none" w="med" len="med"/>
            <a:tailEnd type="triangle" w="med" len="med"/>
          </a:ln>
        </p:spPr>
      </p:cxnSp>
      <p:cxnSp>
        <p:nvCxnSpPr>
          <p:cNvPr id="926" name="Shape 926"/>
          <p:cNvCxnSpPr/>
          <p:nvPr/>
        </p:nvCxnSpPr>
        <p:spPr>
          <a:xfrm rot="10800000">
            <a:off x="3695696" y="2025852"/>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927" name="Shape 927"/>
          <p:cNvCxnSpPr/>
          <p:nvPr/>
        </p:nvCxnSpPr>
        <p:spPr>
          <a:xfrm flipH="1">
            <a:off x="4211400" y="2025857"/>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928" name="Shape 928"/>
          <p:cNvCxnSpPr/>
          <p:nvPr/>
        </p:nvCxnSpPr>
        <p:spPr>
          <a:xfrm>
            <a:off x="2535003" y="1893860"/>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929" name="Shape 929"/>
          <p:cNvCxnSpPr/>
          <p:nvPr/>
        </p:nvCxnSpPr>
        <p:spPr>
          <a:xfrm flipH="1">
            <a:off x="2171699" y="1949657"/>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930" name="Shape 930"/>
          <p:cNvCxnSpPr/>
          <p:nvPr/>
        </p:nvCxnSpPr>
        <p:spPr>
          <a:xfrm>
            <a:off x="2306403" y="2960660"/>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931" name="Shape 931"/>
          <p:cNvCxnSpPr/>
          <p:nvPr/>
        </p:nvCxnSpPr>
        <p:spPr>
          <a:xfrm rot="10800000">
            <a:off x="706196" y="3189260"/>
            <a:ext cx="2245199" cy="152399"/>
          </a:xfrm>
          <a:prstGeom prst="straightConnector1">
            <a:avLst/>
          </a:prstGeom>
          <a:noFill/>
          <a:ln w="28575" cap="flat">
            <a:solidFill>
              <a:schemeClr val="dk1"/>
            </a:solidFill>
            <a:prstDash val="solid"/>
            <a:round/>
            <a:headEnd type="none" w="med" len="med"/>
            <a:tailEnd type="triangle" w="med" len="med"/>
          </a:ln>
        </p:spPr>
      </p:cxnSp>
      <p:sp>
        <p:nvSpPr>
          <p:cNvPr id="932" name="Shape 932"/>
          <p:cNvSpPr txBox="1"/>
          <p:nvPr/>
        </p:nvSpPr>
        <p:spPr>
          <a:xfrm>
            <a:off x="3124200" y="3197431"/>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33" name="Shape 933"/>
          <p:cNvSpPr txBox="1"/>
          <p:nvPr/>
        </p:nvSpPr>
        <p:spPr>
          <a:xfrm>
            <a:off x="4034546" y="14924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34" name="Shape 934"/>
          <p:cNvSpPr txBox="1"/>
          <p:nvPr/>
        </p:nvSpPr>
        <p:spPr>
          <a:xfrm>
            <a:off x="2743200" y="2178256"/>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935" name="Shape 935"/>
          <p:cNvSpPr txBox="1"/>
          <p:nvPr/>
        </p:nvSpPr>
        <p:spPr>
          <a:xfrm>
            <a:off x="3695700" y="2883753"/>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36" name="Shape 936"/>
          <p:cNvSpPr txBox="1"/>
          <p:nvPr/>
        </p:nvSpPr>
        <p:spPr>
          <a:xfrm>
            <a:off x="2438400" y="2787856"/>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937" name="Shape 937"/>
          <p:cNvSpPr txBox="1"/>
          <p:nvPr/>
        </p:nvSpPr>
        <p:spPr>
          <a:xfrm>
            <a:off x="1455906" y="194965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graphicFrame>
        <p:nvGraphicFramePr>
          <p:cNvPr id="67" name="Shape 985"/>
          <p:cNvGraphicFramePr/>
          <p:nvPr>
            <p:extLst>
              <p:ext uri="{D42A27DB-BD31-4B8C-83A1-F6EECF244321}">
                <p14:modId xmlns:p14="http://schemas.microsoft.com/office/powerpoint/2010/main" val="2270628593"/>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 11</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G</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191565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4" name="Shape 944"/>
          <p:cNvSpPr/>
          <p:nvPr/>
        </p:nvSpPr>
        <p:spPr>
          <a:xfrm>
            <a:off x="5334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945" name="Shape 945"/>
          <p:cNvSpPr/>
          <p:nvPr/>
        </p:nvSpPr>
        <p:spPr>
          <a:xfrm>
            <a:off x="2209800" y="15810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946" name="Shape 946"/>
          <p:cNvSpPr/>
          <p:nvPr/>
        </p:nvSpPr>
        <p:spPr>
          <a:xfrm>
            <a:off x="381000" y="28764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947" name="Shape 947"/>
          <p:cNvSpPr/>
          <p:nvPr/>
        </p:nvSpPr>
        <p:spPr>
          <a:xfrm>
            <a:off x="1981200" y="2647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948" name="Shape 948"/>
          <p:cNvSpPr/>
          <p:nvPr/>
        </p:nvSpPr>
        <p:spPr>
          <a:xfrm>
            <a:off x="35052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949" name="Shape 949"/>
          <p:cNvSpPr/>
          <p:nvPr/>
        </p:nvSpPr>
        <p:spPr>
          <a:xfrm>
            <a:off x="4495800" y="1657292"/>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950" name="Shape 950"/>
          <p:cNvSpPr/>
          <p:nvPr/>
        </p:nvSpPr>
        <p:spPr>
          <a:xfrm>
            <a:off x="2895600" y="30288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951" name="Shape 951"/>
          <p:cNvSpPr/>
          <p:nvPr/>
        </p:nvSpPr>
        <p:spPr>
          <a:xfrm>
            <a:off x="3886200" y="2419291"/>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952" name="Shape 952"/>
          <p:cNvCxnSpPr>
            <a:stCxn id="944" idx="6"/>
            <a:endCxn id="947" idx="1"/>
          </p:cNvCxnSpPr>
          <p:nvPr/>
        </p:nvCxnSpPr>
        <p:spPr>
          <a:xfrm>
            <a:off x="914400" y="1847792"/>
            <a:ext cx="1122596" cy="855896"/>
          </a:xfrm>
          <a:prstGeom prst="straightConnector1">
            <a:avLst/>
          </a:prstGeom>
          <a:noFill/>
          <a:ln w="9525" cap="flat">
            <a:solidFill>
              <a:schemeClr val="dk1"/>
            </a:solidFill>
            <a:prstDash val="solid"/>
            <a:round/>
            <a:headEnd type="none" w="med" len="med"/>
            <a:tailEnd type="triangle" w="med" len="med"/>
          </a:ln>
        </p:spPr>
      </p:cxnSp>
      <p:cxnSp>
        <p:nvCxnSpPr>
          <p:cNvPr id="953" name="Shape 953"/>
          <p:cNvCxnSpPr>
            <a:stCxn id="947" idx="2"/>
            <a:endCxn id="944" idx="4"/>
          </p:cNvCxnSpPr>
          <p:nvPr/>
        </p:nvCxnSpPr>
        <p:spPr>
          <a:xfrm rot="10800000">
            <a:off x="723900" y="2038292"/>
            <a:ext cx="1257299" cy="800099"/>
          </a:xfrm>
          <a:prstGeom prst="straightConnector1">
            <a:avLst/>
          </a:prstGeom>
          <a:noFill/>
          <a:ln w="9525" cap="flat">
            <a:solidFill>
              <a:schemeClr val="dk1"/>
            </a:solidFill>
            <a:prstDash val="solid"/>
            <a:round/>
            <a:headEnd type="none" w="med" len="med"/>
            <a:tailEnd type="triangle" w="med" len="med"/>
          </a:ln>
        </p:spPr>
      </p:cxnSp>
      <p:cxnSp>
        <p:nvCxnSpPr>
          <p:cNvPr id="954" name="Shape 954"/>
          <p:cNvCxnSpPr>
            <a:stCxn id="951" idx="2"/>
            <a:endCxn id="950" idx="0"/>
          </p:cNvCxnSpPr>
          <p:nvPr/>
        </p:nvCxnSpPr>
        <p:spPr>
          <a:xfrm flipH="1">
            <a:off x="3086100" y="26097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5" name="Shape 955"/>
          <p:cNvCxnSpPr>
            <a:stCxn id="950" idx="6"/>
            <a:endCxn id="951" idx="4"/>
          </p:cNvCxnSpPr>
          <p:nvPr/>
        </p:nvCxnSpPr>
        <p:spPr>
          <a:xfrm rot="10800000" flipH="1">
            <a:off x="3276600" y="2800291"/>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956" name="Shape 956"/>
          <p:cNvCxnSpPr>
            <a:stCxn id="944" idx="3"/>
            <a:endCxn id="946" idx="0"/>
          </p:cNvCxnSpPr>
          <p:nvPr/>
        </p:nvCxnSpPr>
        <p:spPr>
          <a:xfrm flipH="1">
            <a:off x="571500" y="1982495"/>
            <a:ext cx="17696" cy="893996"/>
          </a:xfrm>
          <a:prstGeom prst="straightConnector1">
            <a:avLst/>
          </a:prstGeom>
          <a:noFill/>
          <a:ln w="9525" cap="flat">
            <a:solidFill>
              <a:schemeClr val="dk1"/>
            </a:solidFill>
            <a:prstDash val="solid"/>
            <a:round/>
            <a:headEnd type="none" w="med" len="med"/>
            <a:tailEnd type="triangle" w="med" len="med"/>
          </a:ln>
        </p:spPr>
      </p:cxnSp>
      <p:cxnSp>
        <p:nvCxnSpPr>
          <p:cNvPr id="957" name="Shape 957"/>
          <p:cNvCxnSpPr>
            <a:stCxn id="946" idx="6"/>
            <a:endCxn id="947" idx="3"/>
          </p:cNvCxnSpPr>
          <p:nvPr/>
        </p:nvCxnSpPr>
        <p:spPr>
          <a:xfrm rot="10800000" flipH="1">
            <a:off x="762000" y="2973095"/>
            <a:ext cx="1274996" cy="93896"/>
          </a:xfrm>
          <a:prstGeom prst="straightConnector1">
            <a:avLst/>
          </a:prstGeom>
          <a:noFill/>
          <a:ln w="9525" cap="flat">
            <a:solidFill>
              <a:schemeClr val="dk1"/>
            </a:solidFill>
            <a:prstDash val="solid"/>
            <a:round/>
            <a:headEnd type="none" w="med" len="med"/>
            <a:tailEnd type="triangle" w="med" len="med"/>
          </a:ln>
        </p:spPr>
      </p:cxnSp>
      <p:cxnSp>
        <p:nvCxnSpPr>
          <p:cNvPr id="958" name="Shape 958"/>
          <p:cNvCxnSpPr>
            <a:stCxn id="944" idx="7"/>
            <a:endCxn id="945" idx="2"/>
          </p:cNvCxnSpPr>
          <p:nvPr/>
        </p:nvCxnSpPr>
        <p:spPr>
          <a:xfrm>
            <a:off x="858603" y="1713088"/>
            <a:ext cx="1351196" cy="58503"/>
          </a:xfrm>
          <a:prstGeom prst="straightConnector1">
            <a:avLst/>
          </a:prstGeom>
          <a:noFill/>
          <a:ln w="9525" cap="flat">
            <a:solidFill>
              <a:schemeClr val="dk1"/>
            </a:solidFill>
            <a:prstDash val="solid"/>
            <a:round/>
            <a:headEnd type="none" w="med" len="med"/>
            <a:tailEnd type="triangle" w="med" len="med"/>
          </a:ln>
        </p:spPr>
      </p:cxnSp>
      <p:cxnSp>
        <p:nvCxnSpPr>
          <p:cNvPr id="959" name="Shape 959"/>
          <p:cNvCxnSpPr>
            <a:stCxn id="945" idx="6"/>
            <a:endCxn id="948" idx="2"/>
          </p:cNvCxnSpPr>
          <p:nvPr/>
        </p:nvCxnSpPr>
        <p:spPr>
          <a:xfrm>
            <a:off x="2590800" y="1771592"/>
            <a:ext cx="914399" cy="76200"/>
          </a:xfrm>
          <a:prstGeom prst="straightConnector1">
            <a:avLst/>
          </a:prstGeom>
          <a:noFill/>
          <a:ln w="9525" cap="flat">
            <a:solidFill>
              <a:schemeClr val="dk1"/>
            </a:solidFill>
            <a:prstDash val="solid"/>
            <a:round/>
            <a:headEnd type="none" w="med" len="med"/>
            <a:tailEnd type="triangle" w="med" len="med"/>
          </a:ln>
        </p:spPr>
      </p:cxnSp>
      <p:cxnSp>
        <p:nvCxnSpPr>
          <p:cNvPr id="960" name="Shape 960"/>
          <p:cNvCxnSpPr>
            <a:stCxn id="948" idx="6"/>
            <a:endCxn id="949" idx="2"/>
          </p:cNvCxnSpPr>
          <p:nvPr/>
        </p:nvCxnSpPr>
        <p:spPr>
          <a:xfrm>
            <a:off x="3886200" y="1847792"/>
            <a:ext cx="609599" cy="0"/>
          </a:xfrm>
          <a:prstGeom prst="straightConnector1">
            <a:avLst/>
          </a:prstGeom>
          <a:noFill/>
          <a:ln w="9525" cap="flat">
            <a:solidFill>
              <a:schemeClr val="dk1"/>
            </a:solidFill>
            <a:prstDash val="solid"/>
            <a:round/>
            <a:headEnd type="none" w="med" len="med"/>
            <a:tailEnd type="triangle" w="med" len="med"/>
          </a:ln>
        </p:spPr>
      </p:cxnSp>
      <p:cxnSp>
        <p:nvCxnSpPr>
          <p:cNvPr id="961" name="Shape 961"/>
          <p:cNvCxnSpPr>
            <a:stCxn id="951" idx="1"/>
            <a:endCxn id="948" idx="4"/>
          </p:cNvCxnSpPr>
          <p:nvPr/>
        </p:nvCxnSpPr>
        <p:spPr>
          <a:xfrm rot="10800000">
            <a:off x="3695700" y="2038292"/>
            <a:ext cx="246296" cy="436796"/>
          </a:xfrm>
          <a:prstGeom prst="straightConnector1">
            <a:avLst/>
          </a:prstGeom>
          <a:noFill/>
          <a:ln w="9525" cap="flat">
            <a:solidFill>
              <a:schemeClr val="dk1"/>
            </a:solidFill>
            <a:prstDash val="solid"/>
            <a:round/>
            <a:headEnd type="none" w="med" len="med"/>
            <a:tailEnd type="triangle" w="med" len="med"/>
          </a:ln>
        </p:spPr>
      </p:cxnSp>
      <p:cxnSp>
        <p:nvCxnSpPr>
          <p:cNvPr id="962" name="Shape 962"/>
          <p:cNvCxnSpPr>
            <a:stCxn id="949" idx="4"/>
            <a:endCxn id="951" idx="7"/>
          </p:cNvCxnSpPr>
          <p:nvPr/>
        </p:nvCxnSpPr>
        <p:spPr>
          <a:xfrm flipH="1">
            <a:off x="4211403" y="2038292"/>
            <a:ext cx="474896" cy="436796"/>
          </a:xfrm>
          <a:prstGeom prst="straightConnector1">
            <a:avLst/>
          </a:prstGeom>
          <a:noFill/>
          <a:ln w="9525" cap="flat">
            <a:solidFill>
              <a:schemeClr val="dk1"/>
            </a:solidFill>
            <a:prstDash val="solid"/>
            <a:round/>
            <a:headEnd type="none" w="med" len="med"/>
            <a:tailEnd type="triangle" w="med" len="med"/>
          </a:ln>
        </p:spPr>
      </p:cxnSp>
      <p:cxnSp>
        <p:nvCxnSpPr>
          <p:cNvPr id="963" name="Shape 963"/>
          <p:cNvCxnSpPr>
            <a:stCxn id="945" idx="5"/>
            <a:endCxn id="950" idx="1"/>
          </p:cNvCxnSpPr>
          <p:nvPr/>
        </p:nvCxnSpPr>
        <p:spPr>
          <a:xfrm>
            <a:off x="2535003" y="1906295"/>
            <a:ext cx="416392" cy="1178392"/>
          </a:xfrm>
          <a:prstGeom prst="straightConnector1">
            <a:avLst/>
          </a:prstGeom>
          <a:noFill/>
          <a:ln w="9525" cap="flat">
            <a:solidFill>
              <a:schemeClr val="dk1"/>
            </a:solidFill>
            <a:prstDash val="solid"/>
            <a:round/>
            <a:headEnd type="none" w="med" len="med"/>
            <a:tailEnd type="triangle" w="med" len="med"/>
          </a:ln>
        </p:spPr>
      </p:cxnSp>
      <p:cxnSp>
        <p:nvCxnSpPr>
          <p:cNvPr id="964" name="Shape 964"/>
          <p:cNvCxnSpPr>
            <a:stCxn id="945" idx="4"/>
            <a:endCxn id="947" idx="0"/>
          </p:cNvCxnSpPr>
          <p:nvPr/>
        </p:nvCxnSpPr>
        <p:spPr>
          <a:xfrm flipH="1">
            <a:off x="2171700" y="1962092"/>
            <a:ext cx="228600" cy="685799"/>
          </a:xfrm>
          <a:prstGeom prst="straightConnector1">
            <a:avLst/>
          </a:prstGeom>
          <a:noFill/>
          <a:ln w="9525" cap="flat">
            <a:solidFill>
              <a:schemeClr val="dk1"/>
            </a:solidFill>
            <a:prstDash val="solid"/>
            <a:round/>
            <a:headEnd type="none" w="med" len="med"/>
            <a:tailEnd type="triangle" w="med" len="med"/>
          </a:ln>
        </p:spPr>
      </p:cxnSp>
      <p:cxnSp>
        <p:nvCxnSpPr>
          <p:cNvPr id="965" name="Shape 965"/>
          <p:cNvCxnSpPr>
            <a:stCxn id="947" idx="5"/>
            <a:endCxn id="950" idx="2"/>
          </p:cNvCxnSpPr>
          <p:nvPr/>
        </p:nvCxnSpPr>
        <p:spPr>
          <a:xfrm>
            <a:off x="2306403" y="2973095"/>
            <a:ext cx="589196" cy="246296"/>
          </a:xfrm>
          <a:prstGeom prst="straightConnector1">
            <a:avLst/>
          </a:prstGeom>
          <a:noFill/>
          <a:ln w="9525" cap="flat">
            <a:solidFill>
              <a:schemeClr val="dk1"/>
            </a:solidFill>
            <a:prstDash val="solid"/>
            <a:round/>
            <a:headEnd type="none" w="med" len="med"/>
            <a:tailEnd type="triangle" w="med" len="med"/>
          </a:ln>
        </p:spPr>
      </p:cxnSp>
      <p:cxnSp>
        <p:nvCxnSpPr>
          <p:cNvPr id="966" name="Shape 966"/>
          <p:cNvCxnSpPr>
            <a:stCxn id="950" idx="3"/>
            <a:endCxn id="946" idx="5"/>
          </p:cNvCxnSpPr>
          <p:nvPr/>
        </p:nvCxnSpPr>
        <p:spPr>
          <a:xfrm rot="10800000">
            <a:off x="706203" y="3201695"/>
            <a:ext cx="2245192" cy="152400"/>
          </a:xfrm>
          <a:prstGeom prst="straightConnector1">
            <a:avLst/>
          </a:prstGeom>
          <a:noFill/>
          <a:ln w="9525" cap="flat">
            <a:solidFill>
              <a:schemeClr val="dk1"/>
            </a:solidFill>
            <a:prstDash val="solid"/>
            <a:round/>
            <a:headEnd type="none" w="med" len="med"/>
            <a:tailEnd type="triangle" w="med" len="med"/>
          </a:ln>
        </p:spPr>
      </p:cxnSp>
      <p:sp>
        <p:nvSpPr>
          <p:cNvPr id="967" name="Shape 967"/>
          <p:cNvSpPr txBox="1"/>
          <p:nvPr/>
        </p:nvSpPr>
        <p:spPr>
          <a:xfrm>
            <a:off x="593725" y="133661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968" name="Shape 968"/>
          <p:cNvSpPr txBox="1"/>
          <p:nvPr/>
        </p:nvSpPr>
        <p:spPr>
          <a:xfrm>
            <a:off x="2270125" y="1211205"/>
            <a:ext cx="184149" cy="396874"/>
          </a:xfrm>
          <a:prstGeom prst="rect">
            <a:avLst/>
          </a:prstGeom>
          <a:noFill/>
          <a:ln>
            <a:noFill/>
          </a:ln>
        </p:spPr>
        <p:txBody>
          <a:bodyPr lIns="91425" tIns="45700" rIns="91425" bIns="45700" anchor="t" anchorCtr="0">
            <a:noAutofit/>
          </a:bodyPr>
          <a:lstStyle/>
          <a:p>
            <a:endParaRPr/>
          </a:p>
        </p:txBody>
      </p:sp>
      <p:sp>
        <p:nvSpPr>
          <p:cNvPr id="969" name="Shape 969"/>
          <p:cNvSpPr txBox="1"/>
          <p:nvPr/>
        </p:nvSpPr>
        <p:spPr>
          <a:xfrm>
            <a:off x="2286000" y="12682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970" name="Shape 970"/>
          <p:cNvSpPr txBox="1"/>
          <p:nvPr/>
        </p:nvSpPr>
        <p:spPr>
          <a:xfrm>
            <a:off x="35814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1" name="Shape 971"/>
          <p:cNvSpPr txBox="1"/>
          <p:nvPr/>
        </p:nvSpPr>
        <p:spPr>
          <a:xfrm>
            <a:off x="4572000" y="1304867"/>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972" name="Shape 972"/>
          <p:cNvSpPr txBox="1"/>
          <p:nvPr/>
        </p:nvSpPr>
        <p:spPr>
          <a:xfrm>
            <a:off x="76200" y="29812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973" name="Shape 973"/>
          <p:cNvSpPr txBox="1"/>
          <p:nvPr/>
        </p:nvSpPr>
        <p:spPr>
          <a:xfrm>
            <a:off x="2293938" y="25240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974" name="Shape 974"/>
          <p:cNvSpPr txBox="1"/>
          <p:nvPr/>
        </p:nvSpPr>
        <p:spPr>
          <a:xfrm>
            <a:off x="3124200" y="3209866"/>
            <a:ext cx="500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975" name="Shape 975"/>
          <p:cNvSpPr txBox="1"/>
          <p:nvPr/>
        </p:nvSpPr>
        <p:spPr>
          <a:xfrm>
            <a:off x="4191000" y="237166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976" name="Shape 976"/>
          <p:cNvSpPr txBox="1"/>
          <p:nvPr/>
        </p:nvSpPr>
        <p:spPr>
          <a:xfrm>
            <a:off x="1371600" y="143028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7" name="Shape 977"/>
          <p:cNvSpPr txBox="1"/>
          <p:nvPr/>
        </p:nvSpPr>
        <p:spPr>
          <a:xfrm>
            <a:off x="2819400" y="150489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78" name="Shape 978"/>
          <p:cNvSpPr txBox="1"/>
          <p:nvPr/>
        </p:nvSpPr>
        <p:spPr>
          <a:xfrm>
            <a:off x="44196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979" name="Shape 979"/>
          <p:cNvSpPr txBox="1"/>
          <p:nvPr/>
        </p:nvSpPr>
        <p:spPr>
          <a:xfrm>
            <a:off x="3581400" y="2114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0" name="Shape 980"/>
          <p:cNvSpPr txBox="1"/>
          <p:nvPr/>
        </p:nvSpPr>
        <p:spPr>
          <a:xfrm>
            <a:off x="3371850" y="235420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981" name="Shape 981"/>
          <p:cNvSpPr txBox="1"/>
          <p:nvPr/>
        </p:nvSpPr>
        <p:spPr>
          <a:xfrm>
            <a:off x="1905000" y="32574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7</a:t>
            </a:r>
          </a:p>
        </p:txBody>
      </p:sp>
      <p:sp>
        <p:nvSpPr>
          <p:cNvPr id="982" name="Shape 982"/>
          <p:cNvSpPr txBox="1"/>
          <p:nvPr/>
        </p:nvSpPr>
        <p:spPr>
          <a:xfrm>
            <a:off x="1143000" y="2343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9</a:t>
            </a:r>
          </a:p>
        </p:txBody>
      </p:sp>
      <p:sp>
        <p:nvSpPr>
          <p:cNvPr id="983" name="Shape 983"/>
          <p:cNvSpPr txBox="1"/>
          <p:nvPr/>
        </p:nvSpPr>
        <p:spPr>
          <a:xfrm>
            <a:off x="990600" y="27240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984" name="Shape 984"/>
          <p:cNvSpPr txBox="1"/>
          <p:nvPr/>
        </p:nvSpPr>
        <p:spPr>
          <a:xfrm>
            <a:off x="304800" y="226689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4</a:t>
            </a:r>
          </a:p>
        </p:txBody>
      </p:sp>
      <p:graphicFrame>
        <p:nvGraphicFramePr>
          <p:cNvPr id="985" name="Shape 985"/>
          <p:cNvGraphicFramePr/>
          <p:nvPr>
            <p:extLst>
              <p:ext uri="{D42A27DB-BD31-4B8C-83A1-F6EECF244321}">
                <p14:modId xmlns:p14="http://schemas.microsoft.com/office/powerpoint/2010/main" val="2355719025"/>
              </p:ext>
            </p:extLst>
          </p:nvPr>
        </p:nvGraphicFramePr>
        <p:xfrm>
          <a:off x="4419600" y="3032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986" name="Shape 986"/>
          <p:cNvSpPr txBox="1"/>
          <p:nvPr/>
        </p:nvSpPr>
        <p:spPr>
          <a:xfrm>
            <a:off x="2209800" y="218269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sp>
        <p:nvSpPr>
          <p:cNvPr id="987" name="Shape 9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C, B, D, F, H, G, E</a:t>
            </a:r>
          </a:p>
        </p:txBody>
      </p:sp>
      <p:cxnSp>
        <p:nvCxnSpPr>
          <p:cNvPr id="988" name="Shape 988"/>
          <p:cNvCxnSpPr/>
          <p:nvPr/>
        </p:nvCxnSpPr>
        <p:spPr>
          <a:xfrm>
            <a:off x="914400" y="1847792"/>
            <a:ext cx="1122599" cy="855899"/>
          </a:xfrm>
          <a:prstGeom prst="straightConnector1">
            <a:avLst/>
          </a:prstGeom>
          <a:noFill/>
          <a:ln w="28575" cap="flat">
            <a:solidFill>
              <a:schemeClr val="dk1"/>
            </a:solidFill>
            <a:prstDash val="solid"/>
            <a:round/>
            <a:headEnd type="none" w="med" len="med"/>
            <a:tailEnd type="triangle" w="med" len="med"/>
          </a:ln>
        </p:spPr>
      </p:cxnSp>
      <p:cxnSp>
        <p:nvCxnSpPr>
          <p:cNvPr id="991" name="Shape 991"/>
          <p:cNvCxnSpPr/>
          <p:nvPr/>
        </p:nvCxnSpPr>
        <p:spPr>
          <a:xfrm rot="10800000">
            <a:off x="723900" y="2038291"/>
            <a:ext cx="1257299" cy="800099"/>
          </a:xfrm>
          <a:prstGeom prst="straightConnector1">
            <a:avLst/>
          </a:prstGeom>
          <a:noFill/>
          <a:ln w="28575" cap="flat">
            <a:solidFill>
              <a:schemeClr val="dk1"/>
            </a:solidFill>
            <a:prstDash val="solid"/>
            <a:round/>
            <a:headEnd type="none" w="med" len="med"/>
            <a:tailEnd type="triangle" w="med" len="med"/>
          </a:ln>
        </p:spPr>
      </p:cxnSp>
      <p:cxnSp>
        <p:nvCxnSpPr>
          <p:cNvPr id="992" name="Shape 992"/>
          <p:cNvCxnSpPr/>
          <p:nvPr/>
        </p:nvCxnSpPr>
        <p:spPr>
          <a:xfrm flipH="1">
            <a:off x="3086100" y="26097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5" name="Shape 995"/>
          <p:cNvCxnSpPr/>
          <p:nvPr/>
        </p:nvCxnSpPr>
        <p:spPr>
          <a:xfrm rot="10800000" flipH="1">
            <a:off x="3276600" y="2800291"/>
            <a:ext cx="800099" cy="419099"/>
          </a:xfrm>
          <a:prstGeom prst="straightConnector1">
            <a:avLst/>
          </a:prstGeom>
          <a:noFill/>
          <a:ln w="28575" cap="flat">
            <a:solidFill>
              <a:schemeClr val="dk1"/>
            </a:solidFill>
            <a:prstDash val="solid"/>
            <a:round/>
            <a:headEnd type="none" w="med" len="med"/>
            <a:tailEnd type="triangle" w="med" len="med"/>
          </a:ln>
        </p:spPr>
      </p:cxnSp>
      <p:cxnSp>
        <p:nvCxnSpPr>
          <p:cNvPr id="996" name="Shape 996"/>
          <p:cNvCxnSpPr/>
          <p:nvPr/>
        </p:nvCxnSpPr>
        <p:spPr>
          <a:xfrm flipH="1">
            <a:off x="571496" y="1982495"/>
            <a:ext cx="17700" cy="894000"/>
          </a:xfrm>
          <a:prstGeom prst="straightConnector1">
            <a:avLst/>
          </a:prstGeom>
          <a:noFill/>
          <a:ln w="28575" cap="flat">
            <a:solidFill>
              <a:schemeClr val="dk1"/>
            </a:solidFill>
            <a:prstDash val="solid"/>
            <a:round/>
            <a:headEnd type="none" w="med" len="med"/>
            <a:tailEnd type="triangle" w="med" len="med"/>
          </a:ln>
        </p:spPr>
      </p:cxnSp>
      <p:cxnSp>
        <p:nvCxnSpPr>
          <p:cNvPr id="998" name="Shape 998"/>
          <p:cNvCxnSpPr/>
          <p:nvPr/>
        </p:nvCxnSpPr>
        <p:spPr>
          <a:xfrm rot="10800000" flipH="1">
            <a:off x="762000" y="2973091"/>
            <a:ext cx="1275000" cy="93900"/>
          </a:xfrm>
          <a:prstGeom prst="straightConnector1">
            <a:avLst/>
          </a:prstGeom>
          <a:noFill/>
          <a:ln w="28575" cap="flat">
            <a:solidFill>
              <a:schemeClr val="dk1"/>
            </a:solidFill>
            <a:prstDash val="solid"/>
            <a:round/>
            <a:headEnd type="none" w="med" len="med"/>
            <a:tailEnd type="triangle" w="med" len="med"/>
          </a:ln>
        </p:spPr>
      </p:cxnSp>
      <p:cxnSp>
        <p:nvCxnSpPr>
          <p:cNvPr id="999" name="Shape 999"/>
          <p:cNvCxnSpPr/>
          <p:nvPr/>
        </p:nvCxnSpPr>
        <p:spPr>
          <a:xfrm>
            <a:off x="858603" y="1713088"/>
            <a:ext cx="1351199" cy="58500"/>
          </a:xfrm>
          <a:prstGeom prst="straightConnector1">
            <a:avLst/>
          </a:prstGeom>
          <a:noFill/>
          <a:ln w="28575" cap="flat">
            <a:solidFill>
              <a:schemeClr val="dk1"/>
            </a:solidFill>
            <a:prstDash val="solid"/>
            <a:round/>
            <a:headEnd type="none" w="med" len="med"/>
            <a:tailEnd type="triangle" w="med" len="med"/>
          </a:ln>
        </p:spPr>
      </p:cxnSp>
      <p:cxnSp>
        <p:nvCxnSpPr>
          <p:cNvPr id="1001" name="Shape 1001"/>
          <p:cNvCxnSpPr/>
          <p:nvPr/>
        </p:nvCxnSpPr>
        <p:spPr>
          <a:xfrm>
            <a:off x="2590800" y="1771592"/>
            <a:ext cx="914400" cy="76199"/>
          </a:xfrm>
          <a:prstGeom prst="straightConnector1">
            <a:avLst/>
          </a:prstGeom>
          <a:noFill/>
          <a:ln w="28575" cap="flat">
            <a:solidFill>
              <a:schemeClr val="dk1"/>
            </a:solidFill>
            <a:prstDash val="solid"/>
            <a:round/>
            <a:headEnd type="none" w="med" len="med"/>
            <a:tailEnd type="triangle" w="med" len="med"/>
          </a:ln>
        </p:spPr>
      </p:cxnSp>
      <p:cxnSp>
        <p:nvCxnSpPr>
          <p:cNvPr id="1003" name="Shape 1003"/>
          <p:cNvCxnSpPr/>
          <p:nvPr/>
        </p:nvCxnSpPr>
        <p:spPr>
          <a:xfrm>
            <a:off x="3886200" y="1847792"/>
            <a:ext cx="609599" cy="0"/>
          </a:xfrm>
          <a:prstGeom prst="straightConnector1">
            <a:avLst/>
          </a:prstGeom>
          <a:noFill/>
          <a:ln w="28575" cap="flat">
            <a:solidFill>
              <a:schemeClr val="dk1"/>
            </a:solidFill>
            <a:prstDash val="solid"/>
            <a:round/>
            <a:headEnd type="none" w="med" len="med"/>
            <a:tailEnd type="triangle" w="med" len="med"/>
          </a:ln>
        </p:spPr>
      </p:cxnSp>
      <p:cxnSp>
        <p:nvCxnSpPr>
          <p:cNvPr id="1005" name="Shape 1005"/>
          <p:cNvCxnSpPr/>
          <p:nvPr/>
        </p:nvCxnSpPr>
        <p:spPr>
          <a:xfrm rot="10800000">
            <a:off x="3695696" y="2038287"/>
            <a:ext cx="246299" cy="436800"/>
          </a:xfrm>
          <a:prstGeom prst="straightConnector1">
            <a:avLst/>
          </a:prstGeom>
          <a:noFill/>
          <a:ln w="28575" cap="flat">
            <a:solidFill>
              <a:schemeClr val="dk1"/>
            </a:solidFill>
            <a:prstDash val="solid"/>
            <a:round/>
            <a:headEnd type="none" w="med" len="med"/>
            <a:tailEnd type="triangle" w="med" len="med"/>
          </a:ln>
        </p:spPr>
      </p:cxnSp>
      <p:cxnSp>
        <p:nvCxnSpPr>
          <p:cNvPr id="1006" name="Shape 1006"/>
          <p:cNvCxnSpPr/>
          <p:nvPr/>
        </p:nvCxnSpPr>
        <p:spPr>
          <a:xfrm flipH="1">
            <a:off x="4211400" y="2038292"/>
            <a:ext cx="474899" cy="436800"/>
          </a:xfrm>
          <a:prstGeom prst="straightConnector1">
            <a:avLst/>
          </a:prstGeom>
          <a:noFill/>
          <a:ln w="28575" cap="flat">
            <a:solidFill>
              <a:schemeClr val="dk1"/>
            </a:solidFill>
            <a:prstDash val="solid"/>
            <a:round/>
            <a:headEnd type="none" w="med" len="med"/>
            <a:tailEnd type="triangle" w="med" len="med"/>
          </a:ln>
        </p:spPr>
      </p:cxnSp>
      <p:cxnSp>
        <p:nvCxnSpPr>
          <p:cNvPr id="1007" name="Shape 1007"/>
          <p:cNvCxnSpPr/>
          <p:nvPr/>
        </p:nvCxnSpPr>
        <p:spPr>
          <a:xfrm>
            <a:off x="2535003" y="1906295"/>
            <a:ext cx="416399" cy="1178400"/>
          </a:xfrm>
          <a:prstGeom prst="straightConnector1">
            <a:avLst/>
          </a:prstGeom>
          <a:noFill/>
          <a:ln w="28575" cap="flat">
            <a:solidFill>
              <a:schemeClr val="dk1"/>
            </a:solidFill>
            <a:prstDash val="solid"/>
            <a:round/>
            <a:headEnd type="none" w="med" len="med"/>
            <a:tailEnd type="triangle" w="med" len="med"/>
          </a:ln>
        </p:spPr>
      </p:cxnSp>
      <p:cxnSp>
        <p:nvCxnSpPr>
          <p:cNvPr id="1008" name="Shape 1008"/>
          <p:cNvCxnSpPr/>
          <p:nvPr/>
        </p:nvCxnSpPr>
        <p:spPr>
          <a:xfrm flipH="1">
            <a:off x="2171699" y="1962092"/>
            <a:ext cx="228600" cy="685799"/>
          </a:xfrm>
          <a:prstGeom prst="straightConnector1">
            <a:avLst/>
          </a:prstGeom>
          <a:noFill/>
          <a:ln w="28575" cap="flat">
            <a:solidFill>
              <a:schemeClr val="dk1"/>
            </a:solidFill>
            <a:prstDash val="solid"/>
            <a:round/>
            <a:headEnd type="none" w="med" len="med"/>
            <a:tailEnd type="triangle" w="med" len="med"/>
          </a:ln>
        </p:spPr>
      </p:cxnSp>
      <p:cxnSp>
        <p:nvCxnSpPr>
          <p:cNvPr id="1009" name="Shape 1009"/>
          <p:cNvCxnSpPr/>
          <p:nvPr/>
        </p:nvCxnSpPr>
        <p:spPr>
          <a:xfrm>
            <a:off x="2306403" y="2973095"/>
            <a:ext cx="589200" cy="246299"/>
          </a:xfrm>
          <a:prstGeom prst="straightConnector1">
            <a:avLst/>
          </a:prstGeom>
          <a:noFill/>
          <a:ln w="28575" cap="flat">
            <a:solidFill>
              <a:schemeClr val="dk1"/>
            </a:solidFill>
            <a:prstDash val="solid"/>
            <a:round/>
            <a:headEnd type="none" w="med" len="med"/>
            <a:tailEnd type="triangle" w="med" len="med"/>
          </a:ln>
        </p:spPr>
      </p:cxnSp>
      <p:cxnSp>
        <p:nvCxnSpPr>
          <p:cNvPr id="1010" name="Shape 1010"/>
          <p:cNvCxnSpPr/>
          <p:nvPr/>
        </p:nvCxnSpPr>
        <p:spPr>
          <a:xfrm rot="10800000">
            <a:off x="706196" y="3201695"/>
            <a:ext cx="2245199" cy="152399"/>
          </a:xfrm>
          <a:prstGeom prst="straightConnector1">
            <a:avLst/>
          </a:prstGeom>
          <a:noFill/>
          <a:ln w="28575" cap="flat">
            <a:solidFill>
              <a:schemeClr val="dk1"/>
            </a:solidFill>
            <a:prstDash val="solid"/>
            <a:round/>
            <a:headEnd type="none" w="med" len="med"/>
            <a:tailEnd type="triangle" w="med" len="med"/>
          </a:ln>
        </p:spPr>
      </p:cxnSp>
      <p:sp>
        <p:nvSpPr>
          <p:cNvPr id="1011" name="Shape 1011"/>
          <p:cNvSpPr txBox="1"/>
          <p:nvPr/>
        </p:nvSpPr>
        <p:spPr>
          <a:xfrm>
            <a:off x="4034546" y="15048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sp>
        <p:nvSpPr>
          <p:cNvPr id="1012" name="Shape 1012"/>
          <p:cNvSpPr txBox="1"/>
          <p:nvPr/>
        </p:nvSpPr>
        <p:spPr>
          <a:xfrm>
            <a:off x="2743200" y="2190691"/>
            <a:ext cx="5717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013" name="Shape 1013"/>
          <p:cNvSpPr txBox="1"/>
          <p:nvPr/>
        </p:nvSpPr>
        <p:spPr>
          <a:xfrm>
            <a:off x="3695700" y="2896188"/>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014" name="Shape 1014"/>
          <p:cNvSpPr txBox="1"/>
          <p:nvPr/>
        </p:nvSpPr>
        <p:spPr>
          <a:xfrm>
            <a:off x="2438400" y="2800291"/>
            <a:ext cx="5219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11</a:t>
            </a:r>
          </a:p>
        </p:txBody>
      </p:sp>
      <p:sp>
        <p:nvSpPr>
          <p:cNvPr id="1015" name="Shape 1015"/>
          <p:cNvSpPr txBox="1"/>
          <p:nvPr/>
        </p:nvSpPr>
        <p:spPr>
          <a:xfrm>
            <a:off x="1455906" y="1962092"/>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2" name="Title 1"/>
          <p:cNvSpPr>
            <a:spLocks noGrp="1"/>
          </p:cNvSpPr>
          <p:nvPr>
            <p:ph type="title"/>
          </p:nvPr>
        </p:nvSpPr>
        <p:spPr/>
        <p:txBody>
          <a:bodyPr/>
          <a:lstStyle/>
          <a:p>
            <a:r>
              <a:rPr lang="en-US" dirty="0"/>
              <a:t>Example #1</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cxnSp>
        <p:nvCxnSpPr>
          <p:cNvPr id="125" name="Shape 1082"/>
          <p:cNvCxnSpPr/>
          <p:nvPr/>
        </p:nvCxnSpPr>
        <p:spPr>
          <a:xfrm flipH="1">
            <a:off x="2921768" y="5186564"/>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33" name="Shape 1090"/>
          <p:cNvCxnSpPr/>
          <p:nvPr/>
        </p:nvCxnSpPr>
        <p:spPr>
          <a:xfrm flipH="1">
            <a:off x="4017858" y="4631619"/>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31" name="Shape 1088"/>
          <p:cNvCxnSpPr/>
          <p:nvPr/>
        </p:nvCxnSpPr>
        <p:spPr>
          <a:xfrm>
            <a:off x="3701168" y="4446638"/>
            <a:ext cx="593699" cy="0"/>
          </a:xfrm>
          <a:prstGeom prst="straightConnector1">
            <a:avLst/>
          </a:prstGeom>
          <a:noFill/>
          <a:ln w="28575" cap="flat">
            <a:solidFill>
              <a:schemeClr val="dk1"/>
            </a:solidFill>
            <a:prstDash val="solid"/>
            <a:round/>
            <a:headEnd type="none" w="med" len="med"/>
            <a:tailEnd type="triangle" w="med" len="med"/>
          </a:ln>
        </p:spPr>
      </p:cxnSp>
      <p:cxnSp>
        <p:nvCxnSpPr>
          <p:cNvPr id="130" name="Shape 1087"/>
          <p:cNvCxnSpPr/>
          <p:nvPr/>
        </p:nvCxnSpPr>
        <p:spPr>
          <a:xfrm>
            <a:off x="2439462" y="4372645"/>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29" name="Shape 1086"/>
          <p:cNvCxnSpPr/>
          <p:nvPr/>
        </p:nvCxnSpPr>
        <p:spPr>
          <a:xfrm>
            <a:off x="752320" y="4315836"/>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23" name="Shape 1080"/>
          <p:cNvCxnSpPr/>
          <p:nvPr/>
        </p:nvCxnSpPr>
        <p:spPr>
          <a:xfrm>
            <a:off x="806665" y="4446638"/>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27" name="Shape 1084"/>
          <p:cNvCxnSpPr/>
          <p:nvPr/>
        </p:nvCxnSpPr>
        <p:spPr>
          <a:xfrm flipH="1">
            <a:off x="473120" y="4577440"/>
            <a:ext cx="16799" cy="867899"/>
          </a:xfrm>
          <a:prstGeom prst="straightConnector1">
            <a:avLst/>
          </a:prstGeom>
          <a:noFill/>
          <a:ln w="28575" cap="flat">
            <a:solidFill>
              <a:schemeClr val="dk1"/>
            </a:solidFill>
            <a:prstDash val="solid"/>
            <a:round/>
            <a:headEnd type="none" w="med" len="med"/>
            <a:tailEnd type="triangle" w="med" len="med"/>
          </a:ln>
        </p:spPr>
      </p:cxnSp>
      <p:grpSp>
        <p:nvGrpSpPr>
          <p:cNvPr id="1030" name="Shape 1030"/>
          <p:cNvGrpSpPr/>
          <p:nvPr/>
        </p:nvGrpSpPr>
        <p:grpSpPr>
          <a:xfrm>
            <a:off x="0" y="1363663"/>
            <a:ext cx="4648200" cy="2370136"/>
            <a:chOff x="304800" y="914400"/>
            <a:chExt cx="4808705" cy="2446395"/>
          </a:xfrm>
        </p:grpSpPr>
        <p:sp>
          <p:nvSpPr>
            <p:cNvPr id="1031" name="Shape 1031"/>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1032" name="Shape 1032"/>
            <p:cNvSpPr/>
            <p:nvPr/>
          </p:nvSpPr>
          <p:spPr>
            <a:xfrm>
              <a:off x="2438400" y="12842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033" name="Shape 1033"/>
            <p:cNvSpPr/>
            <p:nvPr/>
          </p:nvSpPr>
          <p:spPr>
            <a:xfrm>
              <a:off x="609600" y="25796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034" name="Shape 1034"/>
            <p:cNvSpPr/>
            <p:nvPr/>
          </p:nvSpPr>
          <p:spPr>
            <a:xfrm>
              <a:off x="2209800" y="2351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035" name="Shape 1035"/>
            <p:cNvSpPr/>
            <p:nvPr/>
          </p:nvSpPr>
          <p:spPr>
            <a:xfrm>
              <a:off x="37338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036" name="Shape 1036"/>
            <p:cNvSpPr/>
            <p:nvPr/>
          </p:nvSpPr>
          <p:spPr>
            <a:xfrm>
              <a:off x="47244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1037" name="Shape 1037"/>
            <p:cNvSpPr/>
            <p:nvPr/>
          </p:nvSpPr>
          <p:spPr>
            <a:xfrm>
              <a:off x="3124200" y="2732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038" name="Shape 1038"/>
            <p:cNvSpPr/>
            <p:nvPr/>
          </p:nvSpPr>
          <p:spPr>
            <a:xfrm>
              <a:off x="4114800" y="21224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039" name="Shape 1039"/>
            <p:cNvCxnSpPr/>
            <p:nvPr/>
          </p:nvCxnSpPr>
          <p:spPr>
            <a:xfrm>
              <a:off x="1152525" y="1550987"/>
              <a:ext cx="1112837" cy="846137"/>
            </a:xfrm>
            <a:prstGeom prst="straightConnector1">
              <a:avLst/>
            </a:prstGeom>
            <a:noFill/>
            <a:ln w="9525" cap="flat">
              <a:solidFill>
                <a:schemeClr val="dk1"/>
              </a:solidFill>
              <a:prstDash val="solid"/>
              <a:round/>
              <a:headEnd type="none" w="med" len="med"/>
              <a:tailEnd type="triangle" w="med" len="med"/>
            </a:ln>
          </p:spPr>
        </p:cxnSp>
        <p:cxnSp>
          <p:nvCxnSpPr>
            <p:cNvPr id="1040" name="Shape 1040"/>
            <p:cNvCxnSpPr/>
            <p:nvPr/>
          </p:nvCxnSpPr>
          <p:spPr>
            <a:xfrm rot="10800000">
              <a:off x="952500" y="1751011"/>
              <a:ext cx="1247774" cy="790575"/>
            </a:xfrm>
            <a:prstGeom prst="straightConnector1">
              <a:avLst/>
            </a:prstGeom>
            <a:noFill/>
            <a:ln w="9525" cap="flat">
              <a:solidFill>
                <a:schemeClr val="dk1"/>
              </a:solidFill>
              <a:prstDash val="solid"/>
              <a:round/>
              <a:headEnd type="none" w="med" len="med"/>
              <a:tailEnd type="triangle" w="med" len="med"/>
            </a:ln>
          </p:spPr>
        </p:cxnSp>
        <p:cxnSp>
          <p:nvCxnSpPr>
            <p:cNvPr id="1041" name="Shape 1041"/>
            <p:cNvCxnSpPr/>
            <p:nvPr/>
          </p:nvCxnSpPr>
          <p:spPr>
            <a:xfrm flipH="1">
              <a:off x="3314700" y="23129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2" name="Shape 1042"/>
            <p:cNvCxnSpPr/>
            <p:nvPr/>
          </p:nvCxnSpPr>
          <p:spPr>
            <a:xfrm rot="10800000" flipH="1">
              <a:off x="3505200" y="2503486"/>
              <a:ext cx="800099" cy="419099"/>
            </a:xfrm>
            <a:prstGeom prst="straightConnector1">
              <a:avLst/>
            </a:prstGeom>
            <a:noFill/>
            <a:ln w="9525" cap="flat">
              <a:solidFill>
                <a:schemeClr val="dk1"/>
              </a:solidFill>
              <a:prstDash val="solid"/>
              <a:round/>
              <a:headEnd type="none" w="med" len="med"/>
              <a:tailEnd type="triangle" w="med" len="med"/>
            </a:ln>
          </p:spPr>
        </p:cxnSp>
        <p:cxnSp>
          <p:nvCxnSpPr>
            <p:cNvPr id="1043" name="Shape 1043"/>
            <p:cNvCxnSpPr/>
            <p:nvPr/>
          </p:nvCxnSpPr>
          <p:spPr>
            <a:xfrm flipH="1">
              <a:off x="800099" y="1695450"/>
              <a:ext cx="17462" cy="874711"/>
            </a:xfrm>
            <a:prstGeom prst="straightConnector1">
              <a:avLst/>
            </a:prstGeom>
            <a:noFill/>
            <a:ln w="9525" cap="flat">
              <a:solidFill>
                <a:schemeClr val="dk1"/>
              </a:solidFill>
              <a:prstDash val="solid"/>
              <a:round/>
              <a:headEnd type="none" w="med" len="med"/>
              <a:tailEnd type="triangle" w="med" len="med"/>
            </a:ln>
          </p:spPr>
        </p:cxnSp>
        <p:cxnSp>
          <p:nvCxnSpPr>
            <p:cNvPr id="1044" name="Shape 1044"/>
            <p:cNvCxnSpPr/>
            <p:nvPr/>
          </p:nvCxnSpPr>
          <p:spPr>
            <a:xfrm rot="10800000" flipH="1">
              <a:off x="1000125" y="2686049"/>
              <a:ext cx="1265237" cy="84137"/>
            </a:xfrm>
            <a:prstGeom prst="straightConnector1">
              <a:avLst/>
            </a:prstGeom>
            <a:noFill/>
            <a:ln w="9525" cap="flat">
              <a:solidFill>
                <a:schemeClr val="dk1"/>
              </a:solidFill>
              <a:prstDash val="solid"/>
              <a:round/>
              <a:headEnd type="none" w="med" len="med"/>
              <a:tailEnd type="triangle" w="med" len="med"/>
            </a:ln>
          </p:spPr>
        </p:cxnSp>
        <p:cxnSp>
          <p:nvCxnSpPr>
            <p:cNvPr id="1045" name="Shape 1045"/>
            <p:cNvCxnSpPr/>
            <p:nvPr/>
          </p:nvCxnSpPr>
          <p:spPr>
            <a:xfrm>
              <a:off x="1087437" y="1406525"/>
              <a:ext cx="1341437" cy="68262"/>
            </a:xfrm>
            <a:prstGeom prst="straightConnector1">
              <a:avLst/>
            </a:prstGeom>
            <a:noFill/>
            <a:ln w="9525" cap="flat">
              <a:solidFill>
                <a:schemeClr val="dk1"/>
              </a:solidFill>
              <a:prstDash val="solid"/>
              <a:round/>
              <a:headEnd type="none" w="med" len="med"/>
              <a:tailEnd type="triangle" w="med" len="med"/>
            </a:ln>
          </p:spPr>
        </p:cxnSp>
        <p:cxnSp>
          <p:nvCxnSpPr>
            <p:cNvPr id="1046" name="Shape 1046"/>
            <p:cNvCxnSpPr/>
            <p:nvPr/>
          </p:nvCxnSpPr>
          <p:spPr>
            <a:xfrm>
              <a:off x="2828925" y="1474787"/>
              <a:ext cx="895349" cy="76199"/>
            </a:xfrm>
            <a:prstGeom prst="straightConnector1">
              <a:avLst/>
            </a:prstGeom>
            <a:noFill/>
            <a:ln w="9525" cap="flat">
              <a:solidFill>
                <a:schemeClr val="dk1"/>
              </a:solidFill>
              <a:prstDash val="solid"/>
              <a:round/>
              <a:headEnd type="none" w="med" len="med"/>
              <a:tailEnd type="triangle" w="med" len="med"/>
            </a:ln>
          </p:spPr>
        </p:cxnSp>
        <p:cxnSp>
          <p:nvCxnSpPr>
            <p:cNvPr id="1047" name="Shape 1047"/>
            <p:cNvCxnSpPr/>
            <p:nvPr/>
          </p:nvCxnSpPr>
          <p:spPr>
            <a:xfrm>
              <a:off x="4124325" y="1550987"/>
              <a:ext cx="590550" cy="0"/>
            </a:xfrm>
            <a:prstGeom prst="straightConnector1">
              <a:avLst/>
            </a:prstGeom>
            <a:noFill/>
            <a:ln w="9525" cap="flat">
              <a:solidFill>
                <a:schemeClr val="dk1"/>
              </a:solidFill>
              <a:prstDash val="solid"/>
              <a:round/>
              <a:headEnd type="none" w="med" len="med"/>
              <a:tailEnd type="triangle" w="med" len="med"/>
            </a:ln>
          </p:spPr>
        </p:cxnSp>
        <p:cxnSp>
          <p:nvCxnSpPr>
            <p:cNvPr id="1048" name="Shape 1048"/>
            <p:cNvCxnSpPr/>
            <p:nvPr/>
          </p:nvCxnSpPr>
          <p:spPr>
            <a:xfrm rot="10800000">
              <a:off x="3924299" y="1751011"/>
              <a:ext cx="246062" cy="417513"/>
            </a:xfrm>
            <a:prstGeom prst="straightConnector1">
              <a:avLst/>
            </a:prstGeom>
            <a:noFill/>
            <a:ln w="9525" cap="flat">
              <a:solidFill>
                <a:schemeClr val="dk1"/>
              </a:solidFill>
              <a:prstDash val="solid"/>
              <a:round/>
              <a:headEnd type="none" w="med" len="med"/>
              <a:tailEnd type="triangle" w="med" len="med"/>
            </a:ln>
          </p:spPr>
        </p:cxnSp>
        <p:cxnSp>
          <p:nvCxnSpPr>
            <p:cNvPr id="1049" name="Shape 1049"/>
            <p:cNvCxnSpPr/>
            <p:nvPr/>
          </p:nvCxnSpPr>
          <p:spPr>
            <a:xfrm flipH="1">
              <a:off x="4440238" y="1751011"/>
              <a:ext cx="474661" cy="417513"/>
            </a:xfrm>
            <a:prstGeom prst="straightConnector1">
              <a:avLst/>
            </a:prstGeom>
            <a:noFill/>
            <a:ln w="9525" cap="flat">
              <a:solidFill>
                <a:schemeClr val="dk1"/>
              </a:solidFill>
              <a:prstDash val="solid"/>
              <a:round/>
              <a:headEnd type="none" w="med" len="med"/>
              <a:tailEnd type="triangle" w="med" len="med"/>
            </a:ln>
          </p:spPr>
        </p:cxnSp>
        <p:cxnSp>
          <p:nvCxnSpPr>
            <p:cNvPr id="1050" name="Shape 1050"/>
            <p:cNvCxnSpPr/>
            <p:nvPr/>
          </p:nvCxnSpPr>
          <p:spPr>
            <a:xfrm rot="-5400000" flipH="1">
              <a:off x="2382603" y="1990491"/>
              <a:ext cx="1178391" cy="416391"/>
            </a:xfrm>
            <a:prstGeom prst="straightConnector1">
              <a:avLst/>
            </a:prstGeom>
            <a:noFill/>
            <a:ln w="9525" cap="flat">
              <a:solidFill>
                <a:schemeClr val="dk1"/>
              </a:solidFill>
              <a:prstDash val="solid"/>
              <a:round/>
              <a:headEnd type="none" w="med" len="med"/>
              <a:tailEnd type="triangle" w="med" len="med"/>
            </a:ln>
          </p:spPr>
        </p:cxnSp>
        <p:cxnSp>
          <p:nvCxnSpPr>
            <p:cNvPr id="1051" name="Shape 1051"/>
            <p:cNvCxnSpPr/>
            <p:nvPr/>
          </p:nvCxnSpPr>
          <p:spPr>
            <a:xfrm flipH="1">
              <a:off x="2400299" y="1674811"/>
              <a:ext cx="228600" cy="666749"/>
            </a:xfrm>
            <a:prstGeom prst="straightConnector1">
              <a:avLst/>
            </a:prstGeom>
            <a:noFill/>
            <a:ln w="9525" cap="flat">
              <a:solidFill>
                <a:schemeClr val="dk1"/>
              </a:solidFill>
              <a:prstDash val="solid"/>
              <a:round/>
              <a:headEnd type="none" w="med" len="med"/>
              <a:tailEnd type="triangle" w="med" len="med"/>
            </a:ln>
          </p:spPr>
        </p:cxnSp>
        <p:cxnSp>
          <p:nvCxnSpPr>
            <p:cNvPr id="1052" name="Shape 1052"/>
            <p:cNvCxnSpPr/>
            <p:nvPr/>
          </p:nvCxnSpPr>
          <p:spPr>
            <a:xfrm rot="-5400000" flipH="1">
              <a:off x="2706453" y="2504841"/>
              <a:ext cx="246296" cy="589195"/>
            </a:xfrm>
            <a:prstGeom prst="straightConnector1">
              <a:avLst/>
            </a:prstGeom>
            <a:noFill/>
            <a:ln w="9525" cap="flat">
              <a:solidFill>
                <a:schemeClr val="dk1"/>
              </a:solidFill>
              <a:prstDash val="solid"/>
              <a:round/>
              <a:headEnd type="none" w="med" len="med"/>
              <a:tailEnd type="triangle" w="med" len="med"/>
            </a:ln>
          </p:spPr>
        </p:cxnSp>
        <p:cxnSp>
          <p:nvCxnSpPr>
            <p:cNvPr id="1053" name="Shape 1053"/>
            <p:cNvCxnSpPr/>
            <p:nvPr/>
          </p:nvCxnSpPr>
          <p:spPr>
            <a:xfrm rot="5400000" flipH="1">
              <a:off x="1981200" y="1858494"/>
              <a:ext cx="152399" cy="2245192"/>
            </a:xfrm>
            <a:prstGeom prst="straightConnector1">
              <a:avLst/>
            </a:prstGeom>
            <a:noFill/>
            <a:ln w="9525" cap="flat">
              <a:solidFill>
                <a:schemeClr val="dk1"/>
              </a:solidFill>
              <a:prstDash val="solid"/>
              <a:round/>
              <a:headEnd type="none" w="med" len="med"/>
              <a:tailEnd type="triangle" w="med" len="med"/>
            </a:ln>
          </p:spPr>
        </p:cxnSp>
        <p:sp>
          <p:nvSpPr>
            <p:cNvPr id="1054" name="Shape 1054"/>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055" name="Shape 1055"/>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056" name="Shape 1056"/>
            <p:cNvSpPr txBox="1"/>
            <p:nvPr/>
          </p:nvSpPr>
          <p:spPr>
            <a:xfrm>
              <a:off x="2514600" y="971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057" name="Shape 1057"/>
            <p:cNvSpPr txBox="1"/>
            <p:nvPr/>
          </p:nvSpPr>
          <p:spPr>
            <a:xfrm>
              <a:off x="38100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58" name="Shape 1058"/>
            <p:cNvSpPr txBox="1"/>
            <p:nvPr/>
          </p:nvSpPr>
          <p:spPr>
            <a:xfrm>
              <a:off x="4800600" y="100806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7</a:t>
              </a:r>
            </a:p>
          </p:txBody>
        </p:sp>
        <p:sp>
          <p:nvSpPr>
            <p:cNvPr id="1059" name="Shape 1059"/>
            <p:cNvSpPr txBox="1"/>
            <p:nvPr/>
          </p:nvSpPr>
          <p:spPr>
            <a:xfrm>
              <a:off x="304800" y="26844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060" name="Shape 1060"/>
            <p:cNvSpPr txBox="1"/>
            <p:nvPr/>
          </p:nvSpPr>
          <p:spPr>
            <a:xfrm>
              <a:off x="2522538" y="22272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061" name="Shape 1061"/>
            <p:cNvSpPr txBox="1"/>
            <p:nvPr/>
          </p:nvSpPr>
          <p:spPr>
            <a:xfrm>
              <a:off x="3352800" y="2913061"/>
              <a:ext cx="5516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11</a:t>
              </a:r>
            </a:p>
          </p:txBody>
        </p:sp>
        <p:sp>
          <p:nvSpPr>
            <p:cNvPr id="1062" name="Shape 1062"/>
            <p:cNvSpPr txBox="1"/>
            <p:nvPr/>
          </p:nvSpPr>
          <p:spPr>
            <a:xfrm>
              <a:off x="4419600" y="20748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8</a:t>
              </a:r>
            </a:p>
          </p:txBody>
        </p:sp>
        <p:sp>
          <p:nvSpPr>
            <p:cNvPr id="1063" name="Shape 1063"/>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4" name="Shape 1064"/>
            <p:cNvSpPr txBox="1"/>
            <p:nvPr/>
          </p:nvSpPr>
          <p:spPr>
            <a:xfrm>
              <a:off x="3048000" y="1158548"/>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065" name="Shape 1065"/>
            <p:cNvSpPr txBox="1"/>
            <p:nvPr/>
          </p:nvSpPr>
          <p:spPr>
            <a:xfrm>
              <a:off x="4267200" y="1237199"/>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066" name="Shape 1066"/>
            <p:cNvSpPr txBox="1"/>
            <p:nvPr/>
          </p:nvSpPr>
          <p:spPr>
            <a:xfrm>
              <a:off x="4648200" y="1817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67" name="Shape 1067"/>
            <p:cNvSpPr txBox="1"/>
            <p:nvPr/>
          </p:nvSpPr>
          <p:spPr>
            <a:xfrm>
              <a:off x="3008681" y="1894181"/>
              <a:ext cx="5763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a:t>
              </a:r>
            </a:p>
          </p:txBody>
        </p:sp>
        <p:sp>
          <p:nvSpPr>
            <p:cNvPr id="1068" name="Shape 1068"/>
            <p:cNvSpPr txBox="1"/>
            <p:nvPr/>
          </p:nvSpPr>
          <p:spPr>
            <a:xfrm>
              <a:off x="3757530" y="177910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69" name="Shape 1069"/>
            <p:cNvSpPr txBox="1"/>
            <p:nvPr/>
          </p:nvSpPr>
          <p:spPr>
            <a:xfrm>
              <a:off x="3565459" y="216126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070" name="Shape 1070"/>
            <p:cNvSpPr txBox="1"/>
            <p:nvPr/>
          </p:nvSpPr>
          <p:spPr>
            <a:xfrm>
              <a:off x="3900704" y="2678177"/>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1" name="Shape 1071"/>
            <p:cNvSpPr txBox="1"/>
            <p:nvPr/>
          </p:nvSpPr>
          <p:spPr>
            <a:xfrm>
              <a:off x="2667000" y="2503486"/>
              <a:ext cx="6113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11</a:t>
              </a:r>
            </a:p>
          </p:txBody>
        </p:sp>
        <p:sp>
          <p:nvSpPr>
            <p:cNvPr id="1072" name="Shape 1072"/>
            <p:cNvSpPr txBox="1"/>
            <p:nvPr/>
          </p:nvSpPr>
          <p:spPr>
            <a:xfrm>
              <a:off x="2133600" y="29606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7</a:t>
              </a:r>
            </a:p>
          </p:txBody>
        </p:sp>
        <p:sp>
          <p:nvSpPr>
            <p:cNvPr id="1073" name="Shape 1073"/>
            <p:cNvSpPr txBox="1"/>
            <p:nvPr/>
          </p:nvSpPr>
          <p:spPr>
            <a:xfrm>
              <a:off x="1698378" y="168529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074" name="Shape 1074"/>
            <p:cNvSpPr txBox="1"/>
            <p:nvPr/>
          </p:nvSpPr>
          <p:spPr>
            <a:xfrm>
              <a:off x="1260928" y="1999544"/>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9</a:t>
              </a:r>
            </a:p>
          </p:txBody>
        </p:sp>
        <p:sp>
          <p:nvSpPr>
            <p:cNvPr id="1075" name="Shape 1075"/>
            <p:cNvSpPr txBox="1"/>
            <p:nvPr/>
          </p:nvSpPr>
          <p:spPr>
            <a:xfrm>
              <a:off x="1219200" y="24272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76" name="Shape 1076"/>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4</a:t>
              </a:r>
            </a:p>
          </p:txBody>
        </p:sp>
        <p:sp>
          <p:nvSpPr>
            <p:cNvPr id="1077" name="Shape 1077"/>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a:t>
              </a:r>
            </a:p>
          </p:txBody>
        </p:sp>
      </p:grpSp>
      <p:cxnSp>
        <p:nvCxnSpPr>
          <p:cNvPr id="1080" name="Shape 1080"/>
          <p:cNvCxnSpPr/>
          <p:nvPr/>
        </p:nvCxnSpPr>
        <p:spPr>
          <a:xfrm>
            <a:off x="798171" y="1979680"/>
            <a:ext cx="1093800" cy="831000"/>
          </a:xfrm>
          <a:prstGeom prst="straightConnector1">
            <a:avLst/>
          </a:prstGeom>
          <a:noFill/>
          <a:ln w="28575" cap="flat">
            <a:solidFill>
              <a:schemeClr val="dk1"/>
            </a:solidFill>
            <a:prstDash val="solid"/>
            <a:round/>
            <a:headEnd type="none" w="med" len="med"/>
            <a:tailEnd type="triangle" w="med" len="med"/>
          </a:ln>
        </p:spPr>
      </p:cxnSp>
      <p:cxnSp>
        <p:nvCxnSpPr>
          <p:cNvPr id="1081" name="Shape 1081"/>
          <p:cNvCxnSpPr/>
          <p:nvPr/>
        </p:nvCxnSpPr>
        <p:spPr>
          <a:xfrm rot="10800000">
            <a:off x="612323" y="2164583"/>
            <a:ext cx="1224900" cy="777000"/>
          </a:xfrm>
          <a:prstGeom prst="straightConnector1">
            <a:avLst/>
          </a:prstGeom>
          <a:noFill/>
          <a:ln w="28575" cap="flat">
            <a:solidFill>
              <a:schemeClr val="dk1"/>
            </a:solidFill>
            <a:prstDash val="solid"/>
            <a:round/>
            <a:headEnd type="none" w="med" len="med"/>
            <a:tailEnd type="triangle" w="med" len="med"/>
          </a:ln>
        </p:spPr>
      </p:cxnSp>
      <p:cxnSp>
        <p:nvCxnSpPr>
          <p:cNvPr id="1082" name="Shape 1082"/>
          <p:cNvCxnSpPr/>
          <p:nvPr/>
        </p:nvCxnSpPr>
        <p:spPr>
          <a:xfrm flipH="1">
            <a:off x="2913274" y="2719606"/>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3" name="Shape 1083"/>
          <p:cNvCxnSpPr/>
          <p:nvPr/>
        </p:nvCxnSpPr>
        <p:spPr>
          <a:xfrm rot="10800000" flipH="1">
            <a:off x="3098930" y="2904446"/>
            <a:ext cx="779399" cy="407100"/>
          </a:xfrm>
          <a:prstGeom prst="straightConnector1">
            <a:avLst/>
          </a:prstGeom>
          <a:noFill/>
          <a:ln w="28575" cap="flat">
            <a:solidFill>
              <a:schemeClr val="dk1"/>
            </a:solidFill>
            <a:prstDash val="solid"/>
            <a:round/>
            <a:headEnd type="none" w="med" len="med"/>
            <a:tailEnd type="triangle" w="med" len="med"/>
          </a:ln>
        </p:spPr>
      </p:cxnSp>
      <p:cxnSp>
        <p:nvCxnSpPr>
          <p:cNvPr id="1084" name="Shape 1084"/>
          <p:cNvCxnSpPr/>
          <p:nvPr/>
        </p:nvCxnSpPr>
        <p:spPr>
          <a:xfrm flipH="1">
            <a:off x="464626" y="2110482"/>
            <a:ext cx="16799" cy="867899"/>
          </a:xfrm>
          <a:prstGeom prst="straightConnector1">
            <a:avLst/>
          </a:prstGeom>
          <a:noFill/>
          <a:ln w="28575" cap="flat">
            <a:solidFill>
              <a:schemeClr val="dk1"/>
            </a:solidFill>
            <a:prstDash val="solid"/>
            <a:round/>
            <a:headEnd type="none" w="med" len="med"/>
            <a:tailEnd type="triangle" w="med" len="med"/>
          </a:ln>
        </p:spPr>
      </p:cxnSp>
      <p:cxnSp>
        <p:nvCxnSpPr>
          <p:cNvPr id="1085" name="Shape 1085"/>
          <p:cNvCxnSpPr/>
          <p:nvPr/>
        </p:nvCxnSpPr>
        <p:spPr>
          <a:xfrm rot="10800000" flipH="1">
            <a:off x="649735" y="3072361"/>
            <a:ext cx="1241699" cy="91200"/>
          </a:xfrm>
          <a:prstGeom prst="straightConnector1">
            <a:avLst/>
          </a:prstGeom>
          <a:noFill/>
          <a:ln w="28575" cap="flat">
            <a:solidFill>
              <a:schemeClr val="dk1"/>
            </a:solidFill>
            <a:prstDash val="solid"/>
            <a:round/>
            <a:headEnd type="none" w="med" len="med"/>
            <a:tailEnd type="triangle" w="med" len="med"/>
          </a:ln>
        </p:spPr>
      </p:cxnSp>
      <p:cxnSp>
        <p:nvCxnSpPr>
          <p:cNvPr id="1086" name="Shape 1086"/>
          <p:cNvCxnSpPr/>
          <p:nvPr/>
        </p:nvCxnSpPr>
        <p:spPr>
          <a:xfrm>
            <a:off x="743826" y="1848878"/>
            <a:ext cx="1316099" cy="56999"/>
          </a:xfrm>
          <a:prstGeom prst="straightConnector1">
            <a:avLst/>
          </a:prstGeom>
          <a:noFill/>
          <a:ln w="28575" cap="flat">
            <a:solidFill>
              <a:schemeClr val="dk1"/>
            </a:solidFill>
            <a:prstDash val="solid"/>
            <a:round/>
            <a:headEnd type="none" w="med" len="med"/>
            <a:tailEnd type="triangle" w="med" len="med"/>
          </a:ln>
        </p:spPr>
      </p:cxnSp>
      <p:cxnSp>
        <p:nvCxnSpPr>
          <p:cNvPr id="1087" name="Shape 1087"/>
          <p:cNvCxnSpPr/>
          <p:nvPr/>
        </p:nvCxnSpPr>
        <p:spPr>
          <a:xfrm>
            <a:off x="2430968" y="1905687"/>
            <a:ext cx="890999" cy="73799"/>
          </a:xfrm>
          <a:prstGeom prst="straightConnector1">
            <a:avLst/>
          </a:prstGeom>
          <a:noFill/>
          <a:ln w="28575" cap="flat">
            <a:solidFill>
              <a:schemeClr val="dk1"/>
            </a:solidFill>
            <a:prstDash val="solid"/>
            <a:round/>
            <a:headEnd type="none" w="med" len="med"/>
            <a:tailEnd type="triangle" w="med" len="med"/>
          </a:ln>
        </p:spPr>
      </p:cxnSp>
      <p:cxnSp>
        <p:nvCxnSpPr>
          <p:cNvPr id="1088" name="Shape 1088"/>
          <p:cNvCxnSpPr/>
          <p:nvPr/>
        </p:nvCxnSpPr>
        <p:spPr>
          <a:xfrm>
            <a:off x="3692674" y="1979680"/>
            <a:ext cx="593699" cy="0"/>
          </a:xfrm>
          <a:prstGeom prst="straightConnector1">
            <a:avLst/>
          </a:prstGeom>
          <a:noFill/>
          <a:ln w="28575" cap="flat">
            <a:solidFill>
              <a:schemeClr val="dk1"/>
            </a:solidFill>
            <a:prstDash val="solid"/>
            <a:round/>
            <a:headEnd type="none" w="med" len="med"/>
            <a:tailEnd type="triangle" w="med" len="med"/>
          </a:ln>
        </p:spPr>
      </p:cxnSp>
      <p:cxnSp>
        <p:nvCxnSpPr>
          <p:cNvPr id="1089" name="Shape 1089"/>
          <p:cNvCxnSpPr/>
          <p:nvPr/>
        </p:nvCxnSpPr>
        <p:spPr>
          <a:xfrm rot="10800000">
            <a:off x="3507019" y="2164904"/>
            <a:ext cx="239999" cy="423899"/>
          </a:xfrm>
          <a:prstGeom prst="straightConnector1">
            <a:avLst/>
          </a:prstGeom>
          <a:noFill/>
          <a:ln w="28575" cap="flat">
            <a:solidFill>
              <a:schemeClr val="dk1"/>
            </a:solidFill>
            <a:prstDash val="solid"/>
            <a:round/>
            <a:headEnd type="none" w="med" len="med"/>
            <a:tailEnd type="triangle" w="med" len="med"/>
          </a:ln>
        </p:spPr>
      </p:cxnSp>
      <p:cxnSp>
        <p:nvCxnSpPr>
          <p:cNvPr id="1090" name="Shape 1090"/>
          <p:cNvCxnSpPr/>
          <p:nvPr/>
        </p:nvCxnSpPr>
        <p:spPr>
          <a:xfrm flipH="1">
            <a:off x="4009364" y="2164661"/>
            <a:ext cx="462600" cy="423899"/>
          </a:xfrm>
          <a:prstGeom prst="straightConnector1">
            <a:avLst/>
          </a:prstGeom>
          <a:noFill/>
          <a:ln w="28575" cap="flat">
            <a:solidFill>
              <a:schemeClr val="dk1"/>
            </a:solidFill>
            <a:prstDash val="solid"/>
            <a:round/>
            <a:headEnd type="none" w="med" len="med"/>
            <a:tailEnd type="triangle" w="med" len="med"/>
          </a:ln>
        </p:spPr>
      </p:cxnSp>
      <p:cxnSp>
        <p:nvCxnSpPr>
          <p:cNvPr id="1091" name="Shape 1091"/>
          <p:cNvCxnSpPr/>
          <p:nvPr/>
        </p:nvCxnSpPr>
        <p:spPr>
          <a:xfrm>
            <a:off x="2376623" y="2036489"/>
            <a:ext cx="405599" cy="1144500"/>
          </a:xfrm>
          <a:prstGeom prst="straightConnector1">
            <a:avLst/>
          </a:prstGeom>
          <a:noFill/>
          <a:ln w="28575" cap="flat">
            <a:solidFill>
              <a:schemeClr val="dk1"/>
            </a:solidFill>
            <a:prstDash val="solid"/>
            <a:round/>
            <a:headEnd type="none" w="med" len="med"/>
            <a:tailEnd type="triangle" w="med" len="med"/>
          </a:ln>
        </p:spPr>
      </p:cxnSp>
      <p:cxnSp>
        <p:nvCxnSpPr>
          <p:cNvPr id="1092" name="Shape 1092"/>
          <p:cNvCxnSpPr/>
          <p:nvPr/>
        </p:nvCxnSpPr>
        <p:spPr>
          <a:xfrm flipH="1">
            <a:off x="2023123" y="2090669"/>
            <a:ext cx="222300" cy="665700"/>
          </a:xfrm>
          <a:prstGeom prst="straightConnector1">
            <a:avLst/>
          </a:prstGeom>
          <a:noFill/>
          <a:ln w="28575" cap="flat">
            <a:solidFill>
              <a:schemeClr val="dk1"/>
            </a:solidFill>
            <a:prstDash val="solid"/>
            <a:round/>
            <a:headEnd type="none" w="med" len="med"/>
            <a:tailEnd type="triangle" w="med" len="med"/>
          </a:ln>
        </p:spPr>
      </p:cxnSp>
      <p:cxnSp>
        <p:nvCxnSpPr>
          <p:cNvPr id="1093" name="Shape 1093"/>
          <p:cNvCxnSpPr/>
          <p:nvPr/>
        </p:nvCxnSpPr>
        <p:spPr>
          <a:xfrm>
            <a:off x="2153969" y="3072385"/>
            <a:ext cx="573900" cy="239100"/>
          </a:xfrm>
          <a:prstGeom prst="straightConnector1">
            <a:avLst/>
          </a:prstGeom>
          <a:noFill/>
          <a:ln w="28575" cap="flat">
            <a:solidFill>
              <a:schemeClr val="dk1"/>
            </a:solidFill>
            <a:prstDash val="solid"/>
            <a:round/>
            <a:headEnd type="none" w="med" len="med"/>
            <a:tailEnd type="triangle" w="med" len="med"/>
          </a:ln>
        </p:spPr>
      </p:cxnSp>
      <p:cxnSp>
        <p:nvCxnSpPr>
          <p:cNvPr id="1094" name="Shape 1094"/>
          <p:cNvCxnSpPr/>
          <p:nvPr/>
        </p:nvCxnSpPr>
        <p:spPr>
          <a:xfrm rot="10800000">
            <a:off x="595485" y="3294448"/>
            <a:ext cx="2186700" cy="147900"/>
          </a:xfrm>
          <a:prstGeom prst="straightConnector1">
            <a:avLst/>
          </a:prstGeom>
          <a:noFill/>
          <a:ln w="28575" cap="flat">
            <a:solidFill>
              <a:schemeClr val="dk1"/>
            </a:solidFill>
            <a:prstDash val="solid"/>
            <a:round/>
            <a:headEnd type="none" w="med" len="med"/>
            <a:tailEnd type="triangle" w="med" len="med"/>
          </a:ln>
        </p:spPr>
      </p:cxnSp>
      <p:sp>
        <p:nvSpPr>
          <p:cNvPr id="2" name="Title 1"/>
          <p:cNvSpPr>
            <a:spLocks noGrp="1"/>
          </p:cNvSpPr>
          <p:nvPr>
            <p:ph type="title"/>
          </p:nvPr>
        </p:nvSpPr>
        <p:spPr/>
        <p:txBody>
          <a:bodyPr/>
          <a:lstStyle/>
          <a:p>
            <a:r>
              <a:rPr lang="en-US" dirty="0" smtClean="0"/>
              <a:t>Interpreting the Results</a:t>
            </a:r>
            <a:endParaRPr lang="en-US" dirty="0"/>
          </a:p>
        </p:txBody>
      </p:sp>
      <p:graphicFrame>
        <p:nvGraphicFramePr>
          <p:cNvPr id="69" name="Shape 985"/>
          <p:cNvGraphicFramePr/>
          <p:nvPr>
            <p:extLst>
              <p:ext uri="{D42A27DB-BD31-4B8C-83A1-F6EECF244321}">
                <p14:modId xmlns:p14="http://schemas.microsoft.com/office/powerpoint/2010/main" val="62060800"/>
              </p:ext>
            </p:extLst>
          </p:nvPr>
        </p:nvGraphicFramePr>
        <p:xfrm>
          <a:off x="4800600" y="1508670"/>
          <a:ext cx="4267200" cy="329193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2</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A</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11</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4</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B</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8</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H</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Y</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7</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F</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76" name="Shape 1031"/>
          <p:cNvSpPr/>
          <p:nvPr/>
        </p:nvSpPr>
        <p:spPr>
          <a:xfrm>
            <a:off x="450434"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A</a:t>
            </a:r>
          </a:p>
        </p:txBody>
      </p:sp>
      <p:sp>
        <p:nvSpPr>
          <p:cNvPr id="77" name="Shape 1032"/>
          <p:cNvSpPr/>
          <p:nvPr/>
        </p:nvSpPr>
        <p:spPr>
          <a:xfrm>
            <a:off x="2070879" y="4188978"/>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B</a:t>
            </a:r>
          </a:p>
        </p:txBody>
      </p:sp>
      <p:sp>
        <p:nvSpPr>
          <p:cNvPr id="78" name="Shape 1033"/>
          <p:cNvSpPr/>
          <p:nvPr/>
        </p:nvSpPr>
        <p:spPr>
          <a:xfrm>
            <a:off x="303121" y="5443997"/>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79" name="Shape 1034"/>
          <p:cNvSpPr/>
          <p:nvPr/>
        </p:nvSpPr>
        <p:spPr>
          <a:xfrm>
            <a:off x="1849909" y="522252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80" name="Shape 1035"/>
          <p:cNvSpPr/>
          <p:nvPr/>
        </p:nvSpPr>
        <p:spPr>
          <a:xfrm>
            <a:off x="3323041"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81" name="Shape 1036"/>
          <p:cNvSpPr/>
          <p:nvPr/>
        </p:nvSpPr>
        <p:spPr>
          <a:xfrm>
            <a:off x="4280577" y="4262803"/>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H</a:t>
            </a:r>
          </a:p>
        </p:txBody>
      </p:sp>
      <p:sp>
        <p:nvSpPr>
          <p:cNvPr id="82" name="Shape 1037"/>
          <p:cNvSpPr/>
          <p:nvPr/>
        </p:nvSpPr>
        <p:spPr>
          <a:xfrm>
            <a:off x="2733788" y="5591646"/>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83" name="Shape 1038"/>
          <p:cNvSpPr/>
          <p:nvPr/>
        </p:nvSpPr>
        <p:spPr>
          <a:xfrm>
            <a:off x="3691324" y="5001049"/>
            <a:ext cx="368283" cy="369124"/>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dirty="0">
                <a:solidFill>
                  <a:schemeClr val="dk1"/>
                </a:solidFill>
                <a:latin typeface="Calibri"/>
                <a:ea typeface="Calibri"/>
                <a:cs typeface="Calibri"/>
                <a:sym typeface="Calibri"/>
              </a:rPr>
              <a:t>G</a:t>
            </a:r>
          </a:p>
        </p:txBody>
      </p:sp>
      <p:sp>
        <p:nvSpPr>
          <p:cNvPr id="100" name="Shape 1055"/>
          <p:cNvSpPr txBox="1"/>
          <p:nvPr/>
        </p:nvSpPr>
        <p:spPr>
          <a:xfrm>
            <a:off x="2129190" y="3830621"/>
            <a:ext cx="178002" cy="384503"/>
          </a:xfrm>
          <a:prstGeom prst="rect">
            <a:avLst/>
          </a:prstGeom>
          <a:noFill/>
          <a:ln>
            <a:noFill/>
          </a:ln>
        </p:spPr>
        <p:txBody>
          <a:bodyPr lIns="91425" tIns="45700" rIns="91425" bIns="45700" anchor="t" anchorCtr="0">
            <a:noAutofit/>
          </a:bodyPr>
          <a:lstStyle/>
          <a:p>
            <a:endParaRPr/>
          </a:p>
        </p:txBody>
      </p:sp>
      <p:sp>
        <p:nvSpPr>
          <p:cNvPr id="108" name="Shape 1063"/>
          <p:cNvSpPr txBox="1"/>
          <p:nvPr/>
        </p:nvSpPr>
        <p:spPr>
          <a:xfrm>
            <a:off x="1260656" y="4042867"/>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2</a:t>
            </a:r>
          </a:p>
        </p:txBody>
      </p:sp>
      <p:sp>
        <p:nvSpPr>
          <p:cNvPr id="109" name="Shape 1064"/>
          <p:cNvSpPr txBox="1"/>
          <p:nvPr/>
        </p:nvSpPr>
        <p:spPr>
          <a:xfrm>
            <a:off x="2660132" y="40386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2</a:t>
            </a:r>
          </a:p>
        </p:txBody>
      </p:sp>
      <p:sp>
        <p:nvSpPr>
          <p:cNvPr id="110" name="Shape 1065"/>
          <p:cNvSpPr txBox="1"/>
          <p:nvPr/>
        </p:nvSpPr>
        <p:spPr>
          <a:xfrm>
            <a:off x="3838637" y="411480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3</a:t>
            </a:r>
          </a:p>
        </p:txBody>
      </p:sp>
      <p:sp>
        <p:nvSpPr>
          <p:cNvPr id="111" name="Shape 1066"/>
          <p:cNvSpPr txBox="1"/>
          <p:nvPr/>
        </p:nvSpPr>
        <p:spPr>
          <a:xfrm>
            <a:off x="4206920" y="4705750"/>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14" name="Shape 1069"/>
          <p:cNvSpPr txBox="1"/>
          <p:nvPr/>
        </p:nvSpPr>
        <p:spPr>
          <a:xfrm>
            <a:off x="3160319" y="5038618"/>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3</a:t>
            </a:r>
          </a:p>
        </p:txBody>
      </p:sp>
      <p:sp>
        <p:nvSpPr>
          <p:cNvPr id="118" name="Shape 1073"/>
          <p:cNvSpPr txBox="1"/>
          <p:nvPr/>
        </p:nvSpPr>
        <p:spPr>
          <a:xfrm>
            <a:off x="1355557" y="4577486"/>
            <a:ext cx="302455" cy="387724"/>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a:t>
            </a:r>
          </a:p>
        </p:txBody>
      </p:sp>
      <p:sp>
        <p:nvSpPr>
          <p:cNvPr id="121" name="Shape 1076"/>
          <p:cNvSpPr txBox="1"/>
          <p:nvPr/>
        </p:nvSpPr>
        <p:spPr>
          <a:xfrm>
            <a:off x="229464" y="4853399"/>
            <a:ext cx="302461" cy="387637"/>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dirty="0">
                <a:solidFill>
                  <a:schemeClr val="dk1"/>
                </a:solidFill>
                <a:latin typeface="Calibri"/>
                <a:ea typeface="Calibri"/>
                <a:cs typeface="Calibri"/>
                <a:sym typeface="Calibri"/>
              </a:rPr>
              <a:t>4</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108" grpId="0"/>
      <p:bldP spid="109" grpId="0"/>
      <p:bldP spid="110" grpId="0"/>
      <p:bldP spid="111" grpId="0"/>
      <p:bldP spid="114" grpId="0"/>
      <p:bldP spid="118" grpId="0"/>
      <p:bldP spid="1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98"/>
        <p:cNvGrpSpPr/>
        <p:nvPr/>
      </p:nvGrpSpPr>
      <p:grpSpPr>
        <a:xfrm>
          <a:off x="0" y="0"/>
          <a:ext cx="0" cy="0"/>
          <a:chOff x="0" y="0"/>
          <a:chExt cx="0" cy="0"/>
        </a:xfrm>
      </p:grpSpPr>
      <p:sp>
        <p:nvSpPr>
          <p:cNvPr id="1100" name="Shape 1100"/>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01" name="Shape 1101"/>
          <p:cNvSpPr/>
          <p:nvPr/>
        </p:nvSpPr>
        <p:spPr>
          <a:xfrm>
            <a:off x="2438400" y="1284287"/>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02" name="Shape 1102"/>
          <p:cNvSpPr/>
          <p:nvPr/>
        </p:nvSpPr>
        <p:spPr>
          <a:xfrm>
            <a:off x="609600" y="25796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03" name="Shape 1103"/>
          <p:cNvSpPr/>
          <p:nvPr/>
        </p:nvSpPr>
        <p:spPr>
          <a:xfrm>
            <a:off x="2209800" y="2351086"/>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04" name="Shape 1104"/>
          <p:cNvSpPr/>
          <p:nvPr/>
        </p:nvSpPr>
        <p:spPr>
          <a:xfrm>
            <a:off x="1524000" y="34290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05" name="Shape 1105"/>
          <p:cNvSpPr/>
          <p:nvPr/>
        </p:nvSpPr>
        <p:spPr>
          <a:xfrm>
            <a:off x="3505200" y="19812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06" name="Shape 1106"/>
          <p:cNvSpPr/>
          <p:nvPr/>
        </p:nvSpPr>
        <p:spPr>
          <a:xfrm>
            <a:off x="3352800" y="2971800"/>
            <a:ext cx="381000" cy="381000"/>
          </a:xfrm>
          <a:prstGeom prst="ellipse">
            <a:avLst/>
          </a:prstGeom>
          <a:no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07" name="Shape 1107"/>
          <p:cNvCxnSpPr>
            <a:stCxn id="1100" idx="3"/>
            <a:endCxn id="1102" idx="0"/>
          </p:cNvCxnSpPr>
          <p:nvPr/>
        </p:nvCxnSpPr>
        <p:spPr>
          <a:xfrm flipH="1">
            <a:off x="800100" y="1685690"/>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08" name="Shape 1108"/>
          <p:cNvCxnSpPr>
            <a:stCxn id="1101" idx="2"/>
            <a:endCxn id="1100" idx="6"/>
          </p:cNvCxnSpPr>
          <p:nvPr/>
        </p:nvCxnSpPr>
        <p:spPr>
          <a:xfrm flipH="1">
            <a:off x="1143000" y="1474787"/>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09" name="Shape 1109"/>
          <p:cNvCxnSpPr>
            <a:stCxn id="1103" idx="0"/>
            <a:endCxn id="1101" idx="4"/>
          </p:cNvCxnSpPr>
          <p:nvPr/>
        </p:nvCxnSpPr>
        <p:spPr>
          <a:xfrm rot="10800000" flipH="1">
            <a:off x="2400300" y="1665287"/>
            <a:ext cx="228600" cy="685799"/>
          </a:xfrm>
          <a:prstGeom prst="straightConnector1">
            <a:avLst/>
          </a:prstGeom>
          <a:noFill/>
          <a:ln w="28575" cap="flat">
            <a:solidFill>
              <a:schemeClr val="dk1"/>
            </a:solidFill>
            <a:prstDash val="solid"/>
            <a:round/>
            <a:headEnd type="none" w="med" len="med"/>
            <a:tailEnd type="triangle" w="med" len="med"/>
          </a:ln>
        </p:spPr>
      </p:cxnSp>
      <p:sp>
        <p:nvSpPr>
          <p:cNvPr id="1110" name="Shape 1110"/>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11" name="Shape 1111"/>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12" name="Shape 1112"/>
          <p:cNvSpPr txBox="1"/>
          <p:nvPr/>
        </p:nvSpPr>
        <p:spPr>
          <a:xfrm>
            <a:off x="2514600" y="97149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3" name="Shape 1113"/>
          <p:cNvSpPr txBox="1"/>
          <p:nvPr/>
        </p:nvSpPr>
        <p:spPr>
          <a:xfrm>
            <a:off x="1447800" y="31242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4" name="Shape 1114"/>
          <p:cNvSpPr txBox="1"/>
          <p:nvPr/>
        </p:nvSpPr>
        <p:spPr>
          <a:xfrm>
            <a:off x="304800" y="2684461"/>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5" name="Shape 1115"/>
          <p:cNvSpPr txBox="1"/>
          <p:nvPr/>
        </p:nvSpPr>
        <p:spPr>
          <a:xfrm>
            <a:off x="2100703" y="2057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6" name="Shape 1116"/>
          <p:cNvSpPr txBox="1"/>
          <p:nvPr/>
        </p:nvSpPr>
        <p:spPr>
          <a:xfrm>
            <a:off x="3657600" y="1676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7" name="Shape 1117"/>
          <p:cNvSpPr txBox="1"/>
          <p:nvPr/>
        </p:nvSpPr>
        <p:spPr>
          <a:xfrm>
            <a:off x="3657600" y="2819400"/>
            <a:ext cx="413896"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a:t>
            </a:r>
          </a:p>
        </p:txBody>
      </p:sp>
      <p:sp>
        <p:nvSpPr>
          <p:cNvPr id="1118" name="Shape 1118"/>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19" name="Shape 1119"/>
          <p:cNvSpPr txBox="1"/>
          <p:nvPr/>
        </p:nvSpPr>
        <p:spPr>
          <a:xfrm>
            <a:off x="1676400" y="1752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20" name="Shape 1120"/>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22" name="Shape 1122"/>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23" name="Shape 1123"/>
          <p:cNvCxnSpPr>
            <a:stCxn id="1100" idx="5"/>
            <a:endCxn id="1103" idx="1"/>
          </p:cNvCxnSpPr>
          <p:nvPr/>
        </p:nvCxnSpPr>
        <p:spPr>
          <a:xfrm>
            <a:off x="1087203" y="1685690"/>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24" name="Shape 1124"/>
          <p:cNvCxnSpPr>
            <a:stCxn id="1102" idx="6"/>
            <a:endCxn id="1103" idx="3"/>
          </p:cNvCxnSpPr>
          <p:nvPr/>
        </p:nvCxnSpPr>
        <p:spPr>
          <a:xfrm rot="10800000" flipH="1">
            <a:off x="990600" y="2676290"/>
            <a:ext cx="1274996" cy="93896"/>
          </a:xfrm>
          <a:prstGeom prst="straightConnector1">
            <a:avLst/>
          </a:prstGeom>
          <a:noFill/>
          <a:ln w="28575" cap="flat">
            <a:solidFill>
              <a:schemeClr val="dk1"/>
            </a:solidFill>
            <a:prstDash val="solid"/>
            <a:round/>
            <a:headEnd type="none" w="med" len="med"/>
            <a:tailEnd type="triangle" w="med" len="med"/>
          </a:ln>
        </p:spPr>
      </p:cxnSp>
      <p:sp>
        <p:nvSpPr>
          <p:cNvPr id="1125" name="Shape 1125"/>
          <p:cNvSpPr txBox="1"/>
          <p:nvPr/>
        </p:nvSpPr>
        <p:spPr>
          <a:xfrm>
            <a:off x="1287294" y="24192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6" name="Shape 1126"/>
          <p:cNvCxnSpPr>
            <a:stCxn id="1103" idx="6"/>
            <a:endCxn id="1105" idx="3"/>
          </p:cNvCxnSpPr>
          <p:nvPr/>
        </p:nvCxnSpPr>
        <p:spPr>
          <a:xfrm rot="10800000" flipH="1">
            <a:off x="2590800" y="2306403"/>
            <a:ext cx="970196" cy="235183"/>
          </a:xfrm>
          <a:prstGeom prst="straightConnector1">
            <a:avLst/>
          </a:prstGeom>
          <a:noFill/>
          <a:ln w="28575" cap="flat">
            <a:solidFill>
              <a:schemeClr val="dk1"/>
            </a:solidFill>
            <a:prstDash val="solid"/>
            <a:round/>
            <a:headEnd type="none" w="med" len="med"/>
            <a:tailEnd type="triangle" w="med" len="med"/>
          </a:ln>
        </p:spPr>
      </p:cxnSp>
      <p:sp>
        <p:nvSpPr>
          <p:cNvPr id="1127" name="Shape 1127"/>
          <p:cNvSpPr txBox="1"/>
          <p:nvPr/>
        </p:nvSpPr>
        <p:spPr>
          <a:xfrm>
            <a:off x="2887493" y="2114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28" name="Shape 1128"/>
          <p:cNvCxnSpPr>
            <a:stCxn id="1105" idx="1"/>
            <a:endCxn id="1101" idx="6"/>
          </p:cNvCxnSpPr>
          <p:nvPr/>
        </p:nvCxnSpPr>
        <p:spPr>
          <a:xfrm rot="10800000">
            <a:off x="2819400" y="1474787"/>
            <a:ext cx="741596" cy="562209"/>
          </a:xfrm>
          <a:prstGeom prst="straightConnector1">
            <a:avLst/>
          </a:prstGeom>
          <a:noFill/>
          <a:ln w="28575" cap="flat">
            <a:solidFill>
              <a:schemeClr val="dk1"/>
            </a:solidFill>
            <a:prstDash val="solid"/>
            <a:round/>
            <a:headEnd type="none" w="med" len="med"/>
            <a:tailEnd type="triangle" w="med" len="med"/>
          </a:ln>
        </p:spPr>
      </p:cxnSp>
      <p:sp>
        <p:nvSpPr>
          <p:cNvPr id="1129" name="Shape 1129"/>
          <p:cNvSpPr txBox="1"/>
          <p:nvPr/>
        </p:nvSpPr>
        <p:spPr>
          <a:xfrm>
            <a:off x="3116093" y="1371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30" name="Shape 1130"/>
          <p:cNvCxnSpPr>
            <a:stCxn id="1102" idx="5"/>
            <a:endCxn id="1104" idx="1"/>
          </p:cNvCxnSpPr>
          <p:nvPr/>
        </p:nvCxnSpPr>
        <p:spPr>
          <a:xfrm>
            <a:off x="934803" y="2904890"/>
            <a:ext cx="644992" cy="579905"/>
          </a:xfrm>
          <a:prstGeom prst="straightConnector1">
            <a:avLst/>
          </a:prstGeom>
          <a:noFill/>
          <a:ln w="28575" cap="flat">
            <a:solidFill>
              <a:schemeClr val="dk1"/>
            </a:solidFill>
            <a:prstDash val="solid"/>
            <a:round/>
            <a:headEnd type="none" w="med" len="med"/>
            <a:tailEnd type="triangle" w="med" len="med"/>
          </a:ln>
        </p:spPr>
      </p:cxnSp>
      <p:sp>
        <p:nvSpPr>
          <p:cNvPr id="1131" name="Shape 1131"/>
          <p:cNvSpPr txBox="1"/>
          <p:nvPr/>
        </p:nvSpPr>
        <p:spPr>
          <a:xfrm>
            <a:off x="982494" y="3028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32" name="Shape 1132"/>
          <p:cNvCxnSpPr>
            <a:stCxn id="1103" idx="4"/>
            <a:endCxn id="1104" idx="7"/>
          </p:cNvCxnSpPr>
          <p:nvPr/>
        </p:nvCxnSpPr>
        <p:spPr>
          <a:xfrm flipH="1">
            <a:off x="1849203" y="2732086"/>
            <a:ext cx="551096" cy="752709"/>
          </a:xfrm>
          <a:prstGeom prst="straightConnector1">
            <a:avLst/>
          </a:prstGeom>
          <a:noFill/>
          <a:ln w="28575" cap="flat">
            <a:solidFill>
              <a:schemeClr val="dk1"/>
            </a:solidFill>
            <a:prstDash val="solid"/>
            <a:round/>
            <a:headEnd type="none" w="med" len="med"/>
            <a:tailEnd type="triangle" w="med" len="med"/>
          </a:ln>
        </p:spPr>
      </p:cxnSp>
      <p:sp>
        <p:nvSpPr>
          <p:cNvPr id="1133" name="Shape 1133"/>
          <p:cNvSpPr txBox="1"/>
          <p:nvPr/>
        </p:nvSpPr>
        <p:spPr>
          <a:xfrm>
            <a:off x="1828800" y="2895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34" name="Shape 1134"/>
          <p:cNvSpPr txBox="1"/>
          <p:nvPr/>
        </p:nvSpPr>
        <p:spPr>
          <a:xfrm>
            <a:off x="2963693" y="2514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35" name="Shape 1135"/>
          <p:cNvCxnSpPr>
            <a:stCxn id="1103" idx="5"/>
            <a:endCxn id="1106" idx="1"/>
          </p:cNvCxnSpPr>
          <p:nvPr/>
        </p:nvCxnSpPr>
        <p:spPr>
          <a:xfrm>
            <a:off x="2535003" y="2676290"/>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36" name="Shape 1136"/>
          <p:cNvCxnSpPr>
            <a:stCxn id="1106" idx="0"/>
            <a:endCxn id="1105" idx="4"/>
          </p:cNvCxnSpPr>
          <p:nvPr/>
        </p:nvCxnSpPr>
        <p:spPr>
          <a:xfrm rot="10800000" flipH="1">
            <a:off x="3543300" y="2362200"/>
            <a:ext cx="152400" cy="609599"/>
          </a:xfrm>
          <a:prstGeom prst="straightConnector1">
            <a:avLst/>
          </a:prstGeom>
          <a:noFill/>
          <a:ln w="28575" cap="flat">
            <a:solidFill>
              <a:schemeClr val="dk1"/>
            </a:solidFill>
            <a:prstDash val="solid"/>
            <a:round/>
            <a:headEnd type="none" w="med" len="med"/>
            <a:tailEnd type="triangle" w="med" len="med"/>
          </a:ln>
        </p:spPr>
      </p:cxnSp>
      <p:sp>
        <p:nvSpPr>
          <p:cNvPr id="1137" name="Shape 1137"/>
          <p:cNvSpPr txBox="1"/>
          <p:nvPr/>
        </p:nvSpPr>
        <p:spPr>
          <a:xfrm>
            <a:off x="3581400" y="2438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38" name="Shape 1138"/>
          <p:cNvCxnSpPr>
            <a:stCxn id="1104" idx="6"/>
            <a:endCxn id="1106" idx="3"/>
          </p:cNvCxnSpPr>
          <p:nvPr/>
        </p:nvCxnSpPr>
        <p:spPr>
          <a:xfrm rot="10800000" flipH="1">
            <a:off x="1905000" y="3297003"/>
            <a:ext cx="1503596" cy="322496"/>
          </a:xfrm>
          <a:prstGeom prst="straightConnector1">
            <a:avLst/>
          </a:prstGeom>
          <a:noFill/>
          <a:ln w="28575" cap="flat">
            <a:solidFill>
              <a:schemeClr val="dk1"/>
            </a:solidFill>
            <a:prstDash val="solid"/>
            <a:round/>
            <a:headEnd type="none" w="med" len="med"/>
            <a:tailEnd type="triangle" w="med" len="med"/>
          </a:ln>
        </p:spPr>
      </p:cxnSp>
      <p:sp>
        <p:nvSpPr>
          <p:cNvPr id="1139" name="Shape 1139"/>
          <p:cNvSpPr txBox="1"/>
          <p:nvPr/>
        </p:nvSpPr>
        <p:spPr>
          <a:xfrm>
            <a:off x="2430293" y="3124200"/>
            <a:ext cx="5838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40" name="Shape 1140"/>
          <p:cNvSpPr txBox="1"/>
          <p:nvPr/>
        </p:nvSpPr>
        <p:spPr>
          <a:xfrm>
            <a:off x="381000" y="4648200"/>
            <a:ext cx="3302764" cy="707886"/>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p:txBody>
      </p:sp>
      <p:sp>
        <p:nvSpPr>
          <p:cNvPr id="2" name="Title 1"/>
          <p:cNvSpPr>
            <a:spLocks noGrp="1"/>
          </p:cNvSpPr>
          <p:nvPr>
            <p:ph type="title"/>
          </p:nvPr>
        </p:nvSpPr>
        <p:spPr/>
        <p:txBody>
          <a:bodyPr/>
          <a:lstStyle/>
          <a:p>
            <a:r>
              <a:rPr lang="en-US" dirty="0"/>
              <a:t>Example </a:t>
            </a:r>
            <a:r>
              <a:rPr lang="en-US" dirty="0" smtClean="0"/>
              <a:t>#2</a:t>
            </a:r>
            <a:endParaRPr lang="en-US" dirty="0"/>
          </a:p>
        </p:txBody>
      </p:sp>
      <p:graphicFrame>
        <p:nvGraphicFramePr>
          <p:cNvPr id="44" name="Shape 985"/>
          <p:cNvGraphicFramePr/>
          <p:nvPr>
            <p:extLst>
              <p:ext uri="{D42A27DB-BD31-4B8C-83A1-F6EECF244321}">
                <p14:modId xmlns:p14="http://schemas.microsoft.com/office/powerpoint/2010/main" val="2214446735"/>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cost</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45"/>
        <p:cNvGrpSpPr/>
        <p:nvPr/>
      </p:nvGrpSpPr>
      <p:grpSpPr>
        <a:xfrm>
          <a:off x="0" y="0"/>
          <a:ext cx="0" cy="0"/>
          <a:chOff x="0" y="0"/>
          <a:chExt cx="0" cy="0"/>
        </a:xfrm>
      </p:grpSpPr>
      <p:sp>
        <p:nvSpPr>
          <p:cNvPr id="1147" name="Shape 1147"/>
          <p:cNvSpPr/>
          <p:nvPr/>
        </p:nvSpPr>
        <p:spPr>
          <a:xfrm>
            <a:off x="762000" y="13604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A</a:t>
            </a:r>
          </a:p>
        </p:txBody>
      </p:sp>
      <p:sp>
        <p:nvSpPr>
          <p:cNvPr id="1148" name="Shape 1148"/>
          <p:cNvSpPr/>
          <p:nvPr/>
        </p:nvSpPr>
        <p:spPr>
          <a:xfrm>
            <a:off x="2438400" y="1284287"/>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B</a:t>
            </a:r>
          </a:p>
        </p:txBody>
      </p:sp>
      <p:sp>
        <p:nvSpPr>
          <p:cNvPr id="1149" name="Shape 1149"/>
          <p:cNvSpPr/>
          <p:nvPr/>
        </p:nvSpPr>
        <p:spPr>
          <a:xfrm>
            <a:off x="609600" y="25796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C</a:t>
            </a:r>
          </a:p>
        </p:txBody>
      </p:sp>
      <p:sp>
        <p:nvSpPr>
          <p:cNvPr id="1150" name="Shape 1150"/>
          <p:cNvSpPr/>
          <p:nvPr/>
        </p:nvSpPr>
        <p:spPr>
          <a:xfrm>
            <a:off x="2209800" y="2351086"/>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D</a:t>
            </a:r>
          </a:p>
        </p:txBody>
      </p:sp>
      <p:sp>
        <p:nvSpPr>
          <p:cNvPr id="1151" name="Shape 1151"/>
          <p:cNvSpPr/>
          <p:nvPr/>
        </p:nvSpPr>
        <p:spPr>
          <a:xfrm>
            <a:off x="1524000" y="34290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F</a:t>
            </a:r>
          </a:p>
        </p:txBody>
      </p:sp>
      <p:sp>
        <p:nvSpPr>
          <p:cNvPr id="1152" name="Shape 1152"/>
          <p:cNvSpPr/>
          <p:nvPr/>
        </p:nvSpPr>
        <p:spPr>
          <a:xfrm>
            <a:off x="3505200" y="19812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E</a:t>
            </a:r>
          </a:p>
        </p:txBody>
      </p:sp>
      <p:sp>
        <p:nvSpPr>
          <p:cNvPr id="1153" name="Shape 1153"/>
          <p:cNvSpPr/>
          <p:nvPr/>
        </p:nvSpPr>
        <p:spPr>
          <a:xfrm>
            <a:off x="3352800" y="2971800"/>
            <a:ext cx="381000" cy="381000"/>
          </a:xfrm>
          <a:prstGeom prst="ellipse">
            <a:avLst/>
          </a:prstGeom>
          <a:solidFill>
            <a:srgbClr val="92D050"/>
          </a:solidFill>
          <a:ln w="19050"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2000" b="0" i="0" u="none" strike="noStrike" cap="none" baseline="0">
                <a:solidFill>
                  <a:schemeClr val="dk1"/>
                </a:solidFill>
                <a:latin typeface="Calibri"/>
                <a:ea typeface="Calibri"/>
                <a:cs typeface="Calibri"/>
                <a:sym typeface="Calibri"/>
              </a:rPr>
              <a:t>G</a:t>
            </a:r>
          </a:p>
        </p:txBody>
      </p:sp>
      <p:cxnSp>
        <p:nvCxnSpPr>
          <p:cNvPr id="1154" name="Shape 1154"/>
          <p:cNvCxnSpPr>
            <a:stCxn id="1147" idx="3"/>
            <a:endCxn id="1149" idx="0"/>
          </p:cNvCxnSpPr>
          <p:nvPr/>
        </p:nvCxnSpPr>
        <p:spPr>
          <a:xfrm flipH="1">
            <a:off x="800100" y="1685690"/>
            <a:ext cx="17696" cy="893996"/>
          </a:xfrm>
          <a:prstGeom prst="straightConnector1">
            <a:avLst/>
          </a:prstGeom>
          <a:noFill/>
          <a:ln w="28575" cap="flat">
            <a:solidFill>
              <a:schemeClr val="dk1"/>
            </a:solidFill>
            <a:prstDash val="solid"/>
            <a:round/>
            <a:headEnd type="none" w="med" len="med"/>
            <a:tailEnd type="triangle" w="med" len="med"/>
          </a:ln>
        </p:spPr>
      </p:cxnSp>
      <p:cxnSp>
        <p:nvCxnSpPr>
          <p:cNvPr id="1155" name="Shape 1155"/>
          <p:cNvCxnSpPr>
            <a:stCxn id="1148" idx="2"/>
            <a:endCxn id="1147" idx="6"/>
          </p:cNvCxnSpPr>
          <p:nvPr/>
        </p:nvCxnSpPr>
        <p:spPr>
          <a:xfrm flipH="1">
            <a:off x="1143000" y="1474787"/>
            <a:ext cx="1295399" cy="76200"/>
          </a:xfrm>
          <a:prstGeom prst="straightConnector1">
            <a:avLst/>
          </a:prstGeom>
          <a:noFill/>
          <a:ln w="28575" cap="flat">
            <a:solidFill>
              <a:schemeClr val="dk1"/>
            </a:solidFill>
            <a:prstDash val="solid"/>
            <a:round/>
            <a:headEnd type="none" w="med" len="med"/>
            <a:tailEnd type="triangle" w="med" len="med"/>
          </a:ln>
        </p:spPr>
      </p:cxnSp>
      <p:cxnSp>
        <p:nvCxnSpPr>
          <p:cNvPr id="1156" name="Shape 1156"/>
          <p:cNvCxnSpPr>
            <a:stCxn id="1150" idx="0"/>
            <a:endCxn id="1148" idx="4"/>
          </p:cNvCxnSpPr>
          <p:nvPr/>
        </p:nvCxnSpPr>
        <p:spPr>
          <a:xfrm rot="10800000" flipH="1">
            <a:off x="2400300" y="1665287"/>
            <a:ext cx="228600" cy="685799"/>
          </a:xfrm>
          <a:prstGeom prst="straightConnector1">
            <a:avLst/>
          </a:prstGeom>
          <a:noFill/>
          <a:ln w="28575" cap="flat">
            <a:solidFill>
              <a:schemeClr val="dk1"/>
            </a:solidFill>
            <a:prstDash val="solid"/>
            <a:round/>
            <a:headEnd type="none" w="med" len="med"/>
            <a:tailEnd type="triangle" w="med" len="med"/>
          </a:ln>
        </p:spPr>
      </p:cxnSp>
      <p:sp>
        <p:nvSpPr>
          <p:cNvPr id="1157" name="Shape 1157"/>
          <p:cNvSpPr txBox="1"/>
          <p:nvPr/>
        </p:nvSpPr>
        <p:spPr>
          <a:xfrm>
            <a:off x="822325" y="1039812"/>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0</a:t>
            </a:r>
          </a:p>
        </p:txBody>
      </p:sp>
      <p:sp>
        <p:nvSpPr>
          <p:cNvPr id="1158" name="Shape 1158"/>
          <p:cNvSpPr txBox="1"/>
          <p:nvPr/>
        </p:nvSpPr>
        <p:spPr>
          <a:xfrm>
            <a:off x="2498725" y="914400"/>
            <a:ext cx="184149" cy="396874"/>
          </a:xfrm>
          <a:prstGeom prst="rect">
            <a:avLst/>
          </a:prstGeom>
          <a:noFill/>
          <a:ln>
            <a:noFill/>
          </a:ln>
        </p:spPr>
        <p:txBody>
          <a:bodyPr lIns="91425" tIns="45700" rIns="91425" bIns="45700" anchor="t" anchorCtr="0">
            <a:noAutofit/>
          </a:bodyPr>
          <a:lstStyle/>
          <a:p>
            <a:endParaRPr/>
          </a:p>
        </p:txBody>
      </p:sp>
      <p:sp>
        <p:nvSpPr>
          <p:cNvPr id="1159" name="Shape 1159"/>
          <p:cNvSpPr txBox="1"/>
          <p:nvPr/>
        </p:nvSpPr>
        <p:spPr>
          <a:xfrm>
            <a:off x="2514600" y="971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3</a:t>
            </a:r>
          </a:p>
        </p:txBody>
      </p:sp>
      <p:sp>
        <p:nvSpPr>
          <p:cNvPr id="1160" name="Shape 1160"/>
          <p:cNvSpPr txBox="1"/>
          <p:nvPr/>
        </p:nvSpPr>
        <p:spPr>
          <a:xfrm>
            <a:off x="1447800" y="31242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4</a:t>
            </a:r>
          </a:p>
        </p:txBody>
      </p:sp>
      <p:sp>
        <p:nvSpPr>
          <p:cNvPr id="1161" name="Shape 1161"/>
          <p:cNvSpPr txBox="1"/>
          <p:nvPr/>
        </p:nvSpPr>
        <p:spPr>
          <a:xfrm>
            <a:off x="304800" y="2684461"/>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162" name="Shape 1162"/>
          <p:cNvSpPr txBox="1"/>
          <p:nvPr/>
        </p:nvSpPr>
        <p:spPr>
          <a:xfrm>
            <a:off x="2100703" y="2057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1</a:t>
            </a:r>
          </a:p>
        </p:txBody>
      </p:sp>
      <p:sp>
        <p:nvSpPr>
          <p:cNvPr id="1163" name="Shape 1163"/>
          <p:cNvSpPr txBox="1"/>
          <p:nvPr/>
        </p:nvSpPr>
        <p:spPr>
          <a:xfrm>
            <a:off x="3657600" y="1676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2</a:t>
            </a:r>
          </a:p>
        </p:txBody>
      </p:sp>
      <p:sp>
        <p:nvSpPr>
          <p:cNvPr id="1164" name="Shape 1164"/>
          <p:cNvSpPr txBox="1"/>
          <p:nvPr/>
        </p:nvSpPr>
        <p:spPr>
          <a:xfrm>
            <a:off x="3657600" y="28194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rgbClr val="FF0000"/>
                </a:solidFill>
                <a:latin typeface="Calibri"/>
                <a:ea typeface="Calibri"/>
                <a:cs typeface="Calibri"/>
                <a:sym typeface="Calibri"/>
              </a:rPr>
              <a:t>6</a:t>
            </a:r>
          </a:p>
        </p:txBody>
      </p:sp>
      <p:sp>
        <p:nvSpPr>
          <p:cNvPr id="1165" name="Shape 1165"/>
          <p:cNvSpPr txBox="1"/>
          <p:nvPr/>
        </p:nvSpPr>
        <p:spPr>
          <a:xfrm>
            <a:off x="1600200" y="1133475"/>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6" name="Shape 1166"/>
          <p:cNvSpPr txBox="1"/>
          <p:nvPr/>
        </p:nvSpPr>
        <p:spPr>
          <a:xfrm>
            <a:off x="1676400" y="1752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sp>
        <p:nvSpPr>
          <p:cNvPr id="1167" name="Shape 1167"/>
          <p:cNvSpPr txBox="1"/>
          <p:nvPr/>
        </p:nvSpPr>
        <p:spPr>
          <a:xfrm>
            <a:off x="533400" y="1970086"/>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sp>
        <p:nvSpPr>
          <p:cNvPr id="1169" name="Shape 1169"/>
          <p:cNvSpPr txBox="1"/>
          <p:nvPr/>
        </p:nvSpPr>
        <p:spPr>
          <a:xfrm>
            <a:off x="2438400" y="1885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70" name="Shape 1170"/>
          <p:cNvCxnSpPr>
            <a:stCxn id="1147" idx="5"/>
            <a:endCxn id="1150" idx="1"/>
          </p:cNvCxnSpPr>
          <p:nvPr/>
        </p:nvCxnSpPr>
        <p:spPr>
          <a:xfrm>
            <a:off x="1087203" y="1685690"/>
            <a:ext cx="1178392" cy="721192"/>
          </a:xfrm>
          <a:prstGeom prst="straightConnector1">
            <a:avLst/>
          </a:prstGeom>
          <a:noFill/>
          <a:ln w="28575" cap="flat">
            <a:solidFill>
              <a:schemeClr val="dk1"/>
            </a:solidFill>
            <a:prstDash val="solid"/>
            <a:round/>
            <a:headEnd type="none" w="med" len="med"/>
            <a:tailEnd type="triangle" w="med" len="med"/>
          </a:ln>
        </p:spPr>
      </p:cxnSp>
      <p:cxnSp>
        <p:nvCxnSpPr>
          <p:cNvPr id="1171" name="Shape 1171"/>
          <p:cNvCxnSpPr>
            <a:stCxn id="1149" idx="6"/>
            <a:endCxn id="1150" idx="3"/>
          </p:cNvCxnSpPr>
          <p:nvPr/>
        </p:nvCxnSpPr>
        <p:spPr>
          <a:xfrm rot="10800000" flipH="1">
            <a:off x="990600" y="2676290"/>
            <a:ext cx="1274996" cy="93896"/>
          </a:xfrm>
          <a:prstGeom prst="straightConnector1">
            <a:avLst/>
          </a:prstGeom>
          <a:noFill/>
          <a:ln w="28575" cap="flat">
            <a:solidFill>
              <a:schemeClr val="dk1"/>
            </a:solidFill>
            <a:prstDash val="solid"/>
            <a:round/>
            <a:headEnd type="none" w="med" len="med"/>
            <a:tailEnd type="triangle" w="med" len="med"/>
          </a:ln>
        </p:spPr>
      </p:cxnSp>
      <p:sp>
        <p:nvSpPr>
          <p:cNvPr id="1172" name="Shape 1172"/>
          <p:cNvSpPr txBox="1"/>
          <p:nvPr/>
        </p:nvSpPr>
        <p:spPr>
          <a:xfrm>
            <a:off x="1287294" y="24192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3" name="Shape 1173"/>
          <p:cNvCxnSpPr>
            <a:stCxn id="1150" idx="6"/>
            <a:endCxn id="1152" idx="3"/>
          </p:cNvCxnSpPr>
          <p:nvPr/>
        </p:nvCxnSpPr>
        <p:spPr>
          <a:xfrm rot="10800000" flipH="1">
            <a:off x="2590800" y="2306403"/>
            <a:ext cx="970196" cy="235183"/>
          </a:xfrm>
          <a:prstGeom prst="straightConnector1">
            <a:avLst/>
          </a:prstGeom>
          <a:noFill/>
          <a:ln w="28575" cap="flat">
            <a:solidFill>
              <a:schemeClr val="dk1"/>
            </a:solidFill>
            <a:prstDash val="solid"/>
            <a:round/>
            <a:headEnd type="none" w="med" len="med"/>
            <a:tailEnd type="triangle" w="med" len="med"/>
          </a:ln>
        </p:spPr>
      </p:cxnSp>
      <p:sp>
        <p:nvSpPr>
          <p:cNvPr id="1174" name="Shape 1174"/>
          <p:cNvSpPr txBox="1"/>
          <p:nvPr/>
        </p:nvSpPr>
        <p:spPr>
          <a:xfrm>
            <a:off x="2887493" y="21144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5" name="Shape 1175"/>
          <p:cNvCxnSpPr>
            <a:stCxn id="1152" idx="1"/>
            <a:endCxn id="1148" idx="6"/>
          </p:cNvCxnSpPr>
          <p:nvPr/>
        </p:nvCxnSpPr>
        <p:spPr>
          <a:xfrm rot="10800000">
            <a:off x="2819400" y="1474787"/>
            <a:ext cx="741596" cy="562209"/>
          </a:xfrm>
          <a:prstGeom prst="straightConnector1">
            <a:avLst/>
          </a:prstGeom>
          <a:noFill/>
          <a:ln w="28575" cap="flat">
            <a:solidFill>
              <a:schemeClr val="dk1"/>
            </a:solidFill>
            <a:prstDash val="solid"/>
            <a:round/>
            <a:headEnd type="none" w="med" len="med"/>
            <a:tailEnd type="triangle" w="med" len="med"/>
          </a:ln>
        </p:spPr>
      </p:cxnSp>
      <p:sp>
        <p:nvSpPr>
          <p:cNvPr id="1176" name="Shape 1176"/>
          <p:cNvSpPr txBox="1"/>
          <p:nvPr/>
        </p:nvSpPr>
        <p:spPr>
          <a:xfrm>
            <a:off x="3116093" y="1371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a:t>
            </a:r>
          </a:p>
        </p:txBody>
      </p:sp>
      <p:cxnSp>
        <p:nvCxnSpPr>
          <p:cNvPr id="1177" name="Shape 1177"/>
          <p:cNvCxnSpPr>
            <a:stCxn id="1149" idx="5"/>
            <a:endCxn id="1151" idx="1"/>
          </p:cNvCxnSpPr>
          <p:nvPr/>
        </p:nvCxnSpPr>
        <p:spPr>
          <a:xfrm>
            <a:off x="934803" y="2904890"/>
            <a:ext cx="644992" cy="579905"/>
          </a:xfrm>
          <a:prstGeom prst="straightConnector1">
            <a:avLst/>
          </a:prstGeom>
          <a:noFill/>
          <a:ln w="28575" cap="flat">
            <a:solidFill>
              <a:schemeClr val="dk1"/>
            </a:solidFill>
            <a:prstDash val="solid"/>
            <a:round/>
            <a:headEnd type="none" w="med" len="med"/>
            <a:tailEnd type="triangle" w="med" len="med"/>
          </a:ln>
        </p:spPr>
      </p:cxnSp>
      <p:sp>
        <p:nvSpPr>
          <p:cNvPr id="1178" name="Shape 1178"/>
          <p:cNvSpPr txBox="1"/>
          <p:nvPr/>
        </p:nvSpPr>
        <p:spPr>
          <a:xfrm>
            <a:off x="982494" y="302889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2</a:t>
            </a:r>
          </a:p>
        </p:txBody>
      </p:sp>
      <p:cxnSp>
        <p:nvCxnSpPr>
          <p:cNvPr id="1179" name="Shape 1179"/>
          <p:cNvCxnSpPr>
            <a:stCxn id="1150" idx="4"/>
            <a:endCxn id="1151" idx="7"/>
          </p:cNvCxnSpPr>
          <p:nvPr/>
        </p:nvCxnSpPr>
        <p:spPr>
          <a:xfrm flipH="1">
            <a:off x="1849203" y="2732086"/>
            <a:ext cx="551096" cy="752709"/>
          </a:xfrm>
          <a:prstGeom prst="straightConnector1">
            <a:avLst/>
          </a:prstGeom>
          <a:noFill/>
          <a:ln w="28575" cap="flat">
            <a:solidFill>
              <a:schemeClr val="dk1"/>
            </a:solidFill>
            <a:prstDash val="solid"/>
            <a:round/>
            <a:headEnd type="none" w="med" len="med"/>
            <a:tailEnd type="triangle" w="med" len="med"/>
          </a:ln>
        </p:spPr>
      </p:cxnSp>
      <p:sp>
        <p:nvSpPr>
          <p:cNvPr id="1180" name="Shape 1180"/>
          <p:cNvSpPr txBox="1"/>
          <p:nvPr/>
        </p:nvSpPr>
        <p:spPr>
          <a:xfrm>
            <a:off x="1828800" y="2895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6</a:t>
            </a:r>
          </a:p>
        </p:txBody>
      </p:sp>
      <p:sp>
        <p:nvSpPr>
          <p:cNvPr id="1181" name="Shape 1181"/>
          <p:cNvSpPr txBox="1"/>
          <p:nvPr/>
        </p:nvSpPr>
        <p:spPr>
          <a:xfrm>
            <a:off x="2963693" y="2514600"/>
            <a:ext cx="312905"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5</a:t>
            </a:r>
          </a:p>
        </p:txBody>
      </p:sp>
      <p:cxnSp>
        <p:nvCxnSpPr>
          <p:cNvPr id="1182" name="Shape 1182"/>
          <p:cNvCxnSpPr>
            <a:stCxn id="1150" idx="5"/>
            <a:endCxn id="1153" idx="1"/>
          </p:cNvCxnSpPr>
          <p:nvPr/>
        </p:nvCxnSpPr>
        <p:spPr>
          <a:xfrm>
            <a:off x="2535003" y="2676290"/>
            <a:ext cx="873592" cy="351305"/>
          </a:xfrm>
          <a:prstGeom prst="straightConnector1">
            <a:avLst/>
          </a:prstGeom>
          <a:noFill/>
          <a:ln w="28575" cap="flat">
            <a:solidFill>
              <a:schemeClr val="dk1"/>
            </a:solidFill>
            <a:prstDash val="solid"/>
            <a:round/>
            <a:headEnd type="none" w="med" len="med"/>
            <a:tailEnd type="triangle" w="med" len="med"/>
          </a:ln>
        </p:spPr>
      </p:cxnSp>
      <p:cxnSp>
        <p:nvCxnSpPr>
          <p:cNvPr id="1183" name="Shape 1183"/>
          <p:cNvCxnSpPr>
            <a:stCxn id="1153" idx="0"/>
            <a:endCxn id="1152" idx="4"/>
          </p:cNvCxnSpPr>
          <p:nvPr/>
        </p:nvCxnSpPr>
        <p:spPr>
          <a:xfrm rot="10800000" flipH="1">
            <a:off x="3543300" y="2362200"/>
            <a:ext cx="152400" cy="609599"/>
          </a:xfrm>
          <a:prstGeom prst="straightConnector1">
            <a:avLst/>
          </a:prstGeom>
          <a:noFill/>
          <a:ln w="28575" cap="flat">
            <a:solidFill>
              <a:schemeClr val="dk1"/>
            </a:solidFill>
            <a:prstDash val="solid"/>
            <a:round/>
            <a:headEnd type="none" w="med" len="med"/>
            <a:tailEnd type="triangle" w="med" len="med"/>
          </a:ln>
        </p:spPr>
      </p:cxnSp>
      <p:sp>
        <p:nvSpPr>
          <p:cNvPr id="1184" name="Shape 1184"/>
          <p:cNvSpPr txBox="1"/>
          <p:nvPr/>
        </p:nvSpPr>
        <p:spPr>
          <a:xfrm>
            <a:off x="3657603" y="2419245"/>
            <a:ext cx="3128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3</a:t>
            </a:r>
          </a:p>
        </p:txBody>
      </p:sp>
      <p:cxnSp>
        <p:nvCxnSpPr>
          <p:cNvPr id="1185" name="Shape 1185"/>
          <p:cNvCxnSpPr>
            <a:stCxn id="1151" idx="6"/>
            <a:endCxn id="1153" idx="3"/>
          </p:cNvCxnSpPr>
          <p:nvPr/>
        </p:nvCxnSpPr>
        <p:spPr>
          <a:xfrm rot="10800000" flipH="1">
            <a:off x="1905000" y="3297003"/>
            <a:ext cx="1503596" cy="322496"/>
          </a:xfrm>
          <a:prstGeom prst="straightConnector1">
            <a:avLst/>
          </a:prstGeom>
          <a:noFill/>
          <a:ln w="28575" cap="flat">
            <a:solidFill>
              <a:schemeClr val="dk1"/>
            </a:solidFill>
            <a:prstDash val="solid"/>
            <a:round/>
            <a:headEnd type="none" w="med" len="med"/>
            <a:tailEnd type="triangle" w="med" len="med"/>
          </a:ln>
        </p:spPr>
      </p:cxnSp>
      <p:sp>
        <p:nvSpPr>
          <p:cNvPr id="1186" name="Shape 1186"/>
          <p:cNvSpPr txBox="1"/>
          <p:nvPr/>
        </p:nvSpPr>
        <p:spPr>
          <a:xfrm>
            <a:off x="2430293" y="3124200"/>
            <a:ext cx="619499" cy="40019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Times New Roman"/>
                <a:ea typeface="Times New Roman"/>
                <a:cs typeface="Times New Roman"/>
                <a:sym typeface="Times New Roman"/>
              </a:rPr>
              <a:t>10</a:t>
            </a:r>
          </a:p>
        </p:txBody>
      </p:sp>
      <p:sp>
        <p:nvSpPr>
          <p:cNvPr id="1187" name="Shape 1187"/>
          <p:cNvSpPr txBox="1"/>
          <p:nvPr/>
        </p:nvSpPr>
        <p:spPr>
          <a:xfrm>
            <a:off x="381000" y="4648200"/>
            <a:ext cx="3302764" cy="1015662"/>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sng" strike="noStrike" cap="none" baseline="0">
                <a:solidFill>
                  <a:schemeClr val="dk1"/>
                </a:solidFill>
                <a:latin typeface="Calibri"/>
                <a:ea typeface="Calibri"/>
                <a:cs typeface="Calibri"/>
                <a:sym typeface="Calibri"/>
              </a:rPr>
              <a:t>Order Added to Known Set:</a:t>
            </a:r>
          </a:p>
          <a:p>
            <a:endParaRPr lang="en" sz="2000" b="0" i="0" u="sng" strike="noStrike" cap="none" baseline="0">
              <a:solidFill>
                <a:schemeClr val="dk1"/>
              </a:solidFill>
              <a:latin typeface="Calibri"/>
              <a:ea typeface="Calibri"/>
              <a:cs typeface="Calibri"/>
              <a:sym typeface="Calibri"/>
            </a:endParaRPr>
          </a:p>
          <a:p>
            <a:pPr marL="0" marR="0" lvl="0" indent="0" algn="l" rtl="0">
              <a:buSzPct val="25000"/>
              <a:buNone/>
            </a:pPr>
            <a:r>
              <a:rPr lang="en" sz="2000" b="0" i="0" u="none" strike="noStrike" cap="none" baseline="0">
                <a:solidFill>
                  <a:schemeClr val="dk1"/>
                </a:solidFill>
                <a:latin typeface="Calibri"/>
                <a:ea typeface="Calibri"/>
                <a:cs typeface="Calibri"/>
                <a:sym typeface="Calibri"/>
              </a:rPr>
              <a:t>A, D, C, E, B, F, G</a:t>
            </a:r>
          </a:p>
        </p:txBody>
      </p:sp>
      <p:sp>
        <p:nvSpPr>
          <p:cNvPr id="2" name="Title 1"/>
          <p:cNvSpPr>
            <a:spLocks noGrp="1"/>
          </p:cNvSpPr>
          <p:nvPr>
            <p:ph type="title"/>
          </p:nvPr>
        </p:nvSpPr>
        <p:spPr/>
        <p:txBody>
          <a:bodyPr/>
          <a:lstStyle/>
          <a:p>
            <a:r>
              <a:rPr lang="en-US" dirty="0" smtClean="0"/>
              <a:t>Example #2</a:t>
            </a:r>
            <a:endParaRPr lang="en-US" dirty="0"/>
          </a:p>
        </p:txBody>
      </p:sp>
      <p:graphicFrame>
        <p:nvGraphicFramePr>
          <p:cNvPr id="44" name="Shape 985"/>
          <p:cNvGraphicFramePr/>
          <p:nvPr>
            <p:extLst>
              <p:ext uri="{D42A27DB-BD31-4B8C-83A1-F6EECF244321}">
                <p14:modId xmlns:p14="http://schemas.microsoft.com/office/powerpoint/2010/main" val="282749136"/>
              </p:ext>
            </p:extLst>
          </p:nvPr>
        </p:nvGraphicFramePr>
        <p:xfrm>
          <a:off x="4419600" y="3032670"/>
          <a:ext cx="4267200" cy="2926160"/>
        </p:xfrm>
        <a:graphic>
          <a:graphicData uri="http://schemas.openxmlformats.org/drawingml/2006/table">
            <a:tbl>
              <a:tblPr>
                <a:noFill/>
                <a:tableStyleId>{F13B0413-8E83-4745-9526-370A76CECE18}</a:tableStyleId>
              </a:tblPr>
              <a:tblGrid>
                <a:gridCol w="1066800"/>
                <a:gridCol w="1066800"/>
                <a:gridCol w="1066800"/>
                <a:gridCol w="1066800"/>
              </a:tblGrid>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vertex</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known?</a:t>
                      </a: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cost</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path</a:t>
                      </a: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28575" cap="flat">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dk1"/>
                          </a:solidFill>
                          <a:latin typeface="Arial"/>
                          <a:ea typeface="Arial"/>
                          <a:cs typeface="Arial"/>
                          <a:sym typeface="Arial"/>
                        </a:rPr>
                        <a:t>0</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cmpd="sng" algn="ctr">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B</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3</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E</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C</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smtClean="0">
                          <a:solidFill>
                            <a:schemeClr val="tx1"/>
                          </a:solidFill>
                          <a:latin typeface="Arial"/>
                          <a:ea typeface="Arial"/>
                          <a:cs typeface="Arial"/>
                          <a:sym typeface="Arial"/>
                        </a:rPr>
                        <a:t>2</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54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D</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1</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A</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276225">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a:solidFill>
                            <a:schemeClr val="dk1"/>
                          </a:solidFill>
                          <a:latin typeface="Arial"/>
                          <a:ea typeface="Arial"/>
                          <a:cs typeface="Arial"/>
                          <a:sym typeface="Arial"/>
                        </a:rPr>
                        <a:t>E</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2</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tx1"/>
                          </a:solidFill>
                          <a:latin typeface="Arial"/>
                          <a:ea typeface="Arial"/>
                          <a:cs typeface="Arial"/>
                          <a:sym typeface="Arial"/>
                        </a:rPr>
                        <a:t>D</a:t>
                      </a:r>
                      <a:endParaRPr lang="en" sz="1800" b="0" i="0" u="none" strike="noStrike" cap="none" baseline="0" dirty="0">
                        <a:solidFill>
                          <a:schemeClr val="tx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F</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smtClean="0">
                          <a:solidFill>
                            <a:schemeClr val="tx1"/>
                          </a:solidFill>
                          <a:latin typeface="Arial"/>
                          <a:ea typeface="Arial"/>
                          <a:cs typeface="Arial"/>
                          <a:sym typeface="Arial"/>
                        </a:rPr>
                        <a:t>4</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C</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323850">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a:solidFill>
                            <a:schemeClr val="dk1"/>
                          </a:solidFill>
                          <a:latin typeface="Arial"/>
                          <a:ea typeface="Arial"/>
                          <a:cs typeface="Arial"/>
                          <a:sym typeface="Arial"/>
                        </a:rPr>
                        <a:t>G</a:t>
                      </a:r>
                    </a:p>
                  </a:txBody>
                  <a:tcPr marL="91450" marR="91450" marT="45725" marB="45725">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Y</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60"/>
                        </a:spcBef>
                        <a:spcAft>
                          <a:spcPts val="0"/>
                        </a:spcAft>
                        <a:buClr>
                          <a:schemeClr val="dk1"/>
                        </a:buClr>
                        <a:buSzPct val="25000"/>
                        <a:buFont typeface="Arial"/>
                        <a:buNone/>
                        <a:tabLst/>
                        <a:defRPr/>
                      </a:pPr>
                      <a:r>
                        <a:rPr lang="en" sz="1800" b="0" i="0" u="none" strike="noStrike" cap="none" baseline="0" dirty="0" smtClean="0">
                          <a:solidFill>
                            <a:schemeClr val="tx1"/>
                          </a:solidFill>
                          <a:latin typeface="Arial"/>
                          <a:ea typeface="Arial"/>
                          <a:cs typeface="Arial"/>
                          <a:sym typeface="Arial"/>
                        </a:rPr>
                        <a:t>6</a:t>
                      </a:r>
                      <a:endParaRPr lang="en" sz="1800" b="0" i="0" u="none" strike="noStrike" cap="none" baseline="0" dirty="0" smtClean="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360"/>
                        </a:spcBef>
                        <a:spcAft>
                          <a:spcPts val="0"/>
                        </a:spcAft>
                        <a:buClr>
                          <a:schemeClr val="dk1"/>
                        </a:buClr>
                        <a:buSzPct val="25000"/>
                        <a:buFont typeface="Arial"/>
                        <a:buNone/>
                      </a:pPr>
                      <a:r>
                        <a:rPr lang="en" sz="1800" b="0" i="0" u="none" strike="noStrike" cap="none" baseline="0" dirty="0" smtClean="0">
                          <a:solidFill>
                            <a:schemeClr val="dk1"/>
                          </a:solidFill>
                          <a:latin typeface="Arial"/>
                          <a:ea typeface="Arial"/>
                          <a:cs typeface="Arial"/>
                          <a:sym typeface="Arial"/>
                        </a:rPr>
                        <a:t>D</a:t>
                      </a:r>
                      <a:endParaRPr lang="en" sz="1800" b="0" i="0" u="none" strike="noStrike" cap="none" baseline="0" dirty="0">
                        <a:solidFill>
                          <a:schemeClr val="dk1"/>
                        </a:solidFill>
                        <a:latin typeface="Arial"/>
                        <a:ea typeface="Arial"/>
                        <a:cs typeface="Arial"/>
                        <a:sym typeface="Arial"/>
                      </a:endParaRPr>
                    </a:p>
                  </a:txBody>
                  <a:tcPr marL="91450" marR="91450" marT="45725" marB="45725">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92"/>
        <p:cNvGrpSpPr/>
        <p:nvPr/>
      </p:nvGrpSpPr>
      <p:grpSpPr>
        <a:xfrm>
          <a:off x="0" y="0"/>
          <a:ext cx="0" cy="0"/>
          <a:chOff x="0" y="0"/>
          <a:chExt cx="0" cy="0"/>
        </a:xfrm>
      </p:grpSpPr>
      <p:sp>
        <p:nvSpPr>
          <p:cNvPr id="1195" name="Shape 1195"/>
          <p:cNvSpPr txBox="1"/>
          <p:nvPr/>
        </p:nvSpPr>
        <p:spPr>
          <a:xfrm>
            <a:off x="457200" y="1371600"/>
            <a:ext cx="7391399" cy="5105400"/>
          </a:xfrm>
          <a:prstGeom prst="rect">
            <a:avLst/>
          </a:prstGeom>
          <a:solidFill>
            <a:srgbClr val="FFFF99"/>
          </a:solidFill>
          <a:ln>
            <a:noFill/>
          </a:ln>
        </p:spPr>
        <p:txBody>
          <a:bodyPr lIns="91425" tIns="45700" rIns="91425" bIns="45700" anchor="t" anchorCtr="0">
            <a:noAutofit/>
          </a:bodyPr>
          <a:lstStyle/>
          <a:p>
            <a:pPr marL="0" marR="0" lvl="0" indent="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for each node: x.cost=infinity, x.known=false</a:t>
            </a:r>
          </a:p>
          <a:p>
            <a:pPr marL="0" marR="0" lvl="0" indent="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start.cost = </a:t>
            </a:r>
            <a:r>
              <a:rPr lang="en" sz="2000" dirty="0">
                <a:solidFill>
                  <a:schemeClr val="dk1"/>
                </a:solidFill>
                <a:latin typeface="Courier New"/>
                <a:ea typeface="Courier New"/>
                <a:cs typeface="Courier New"/>
                <a:sym typeface="Courier New"/>
              </a:rPr>
              <a:t>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while(not all nodes are known) {</a:t>
            </a: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b = dequeue</a:t>
            </a:r>
          </a:p>
          <a:p>
            <a:pPr marL="8001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i="0" u="none" strike="noStrike" cap="none" baseline="0" dirty="0">
                <a:solidFill>
                  <a:schemeClr val="dk1"/>
                </a:solidFill>
                <a:latin typeface="Courier New"/>
                <a:ea typeface="Courier New"/>
                <a:cs typeface="Courier New"/>
                <a:sym typeface="Courier New"/>
              </a:rPr>
              <a:t>b.known = true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for each edge (b,a) in </a:t>
            </a:r>
            <a:r>
              <a:rPr lang="en" sz="2000" b="1" i="0" u="none" strike="noStrike" cap="none" baseline="0" dirty="0" smtClean="0">
                <a:solidFill>
                  <a:schemeClr val="dk1"/>
                </a:solidFill>
                <a:latin typeface="Courier New"/>
                <a:ea typeface="Courier New"/>
                <a:cs typeface="Courier New"/>
                <a:sym typeface="Courier New"/>
              </a:rPr>
              <a:t>G {</a:t>
            </a:r>
            <a:endParaRPr lang="en" sz="2000" b="1" i="0" u="none" strike="noStrike" cap="none" baseline="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if</a:t>
            </a:r>
            <a:r>
              <a:rPr lang="en" sz="2000" i="0" u="none" strike="noStrike" cap="none" baseline="0" dirty="0">
                <a:solidFill>
                  <a:schemeClr val="dk1"/>
                </a:solidFill>
                <a:latin typeface="Courier New"/>
                <a:ea typeface="Courier New"/>
                <a:cs typeface="Courier New"/>
                <a:sym typeface="Courier New"/>
              </a:rPr>
              <a:t>(!a.known</a:t>
            </a:r>
            <a:r>
              <a:rPr lang="en" sz="2000" i="0" u="none" strike="noStrike" cap="none" baseline="0" dirty="0" smtClean="0">
                <a:solidFill>
                  <a:schemeClr val="dk1"/>
                </a:solidFill>
                <a:latin typeface="Courier New"/>
                <a:ea typeface="Courier New"/>
                <a:cs typeface="Courier New"/>
                <a:sym typeface="Courier New"/>
              </a:rPr>
              <a:t>) {</a:t>
            </a:r>
            <a:endParaRPr lang="en" sz="2000" i="0" u="none" strike="noStrike" cap="none" baseline="0" dirty="0">
              <a:solidFill>
                <a:schemeClr val="dk1"/>
              </a:solidFill>
              <a:latin typeface="Courier New"/>
              <a:ea typeface="Courier New"/>
              <a:cs typeface="Courier New"/>
              <a:sym typeface="Courier New"/>
            </a:endParaRP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if(b.cost </a:t>
            </a:r>
            <a:r>
              <a:rPr lang="en" sz="2000" i="0" u="none" strike="noStrike" cap="none" baseline="0" dirty="0">
                <a:solidFill>
                  <a:schemeClr val="dk1"/>
                </a:solidFill>
                <a:latin typeface="Courier New"/>
                <a:ea typeface="Courier New"/>
                <a:cs typeface="Courier New"/>
                <a:sym typeface="Courier New"/>
              </a:rPr>
              <a:t>+ weight((b,a)) &lt; a.cost){</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a.cost </a:t>
            </a:r>
            <a:r>
              <a:rPr lang="en" sz="2000" i="0" u="none" strike="noStrike" cap="none" baseline="0" dirty="0">
                <a:solidFill>
                  <a:schemeClr val="dk1"/>
                </a:solidFill>
                <a:latin typeface="Courier New"/>
                <a:ea typeface="Courier New"/>
                <a:cs typeface="Courier New"/>
                <a:sym typeface="Courier New"/>
              </a:rPr>
              <a:t>= b.cost + weight((b,a))</a:t>
            </a:r>
          </a:p>
          <a:p>
            <a:pPr marL="342900" lvl="1" indent="-342900">
              <a:spcBef>
                <a:spcPts val="400"/>
              </a:spcBef>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dirty="0" smtClean="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a.path </a:t>
            </a:r>
            <a:r>
              <a:rPr lang="en" sz="2000" i="0" u="none" strike="noStrike" cap="none" baseline="0" dirty="0">
                <a:solidFill>
                  <a:schemeClr val="dk1"/>
                </a:solidFill>
                <a:latin typeface="Courier New"/>
                <a:ea typeface="Courier New"/>
                <a:cs typeface="Courier New"/>
                <a:sym typeface="Courier New"/>
              </a:rPr>
              <a:t>= b</a:t>
            </a:r>
          </a:p>
          <a:p>
            <a:pPr marL="342900" lvl="1" indent="-342900">
              <a:spcBef>
                <a:spcPts val="400"/>
              </a:spcBef>
              <a:buClr>
                <a:schemeClr val="dk1"/>
              </a:buClr>
              <a:buSzPct val="25000"/>
              <a:buFont typeface="Courier New"/>
              <a:buNone/>
            </a:pPr>
            <a:r>
              <a:rPr lang="en" sz="2000" b="0" i="0" u="none" strike="noStrike" cap="none" baseline="0" dirty="0">
                <a:solidFill>
                  <a:schemeClr val="dk1"/>
                </a:solidFill>
                <a:latin typeface="Courier New"/>
                <a:ea typeface="Courier New"/>
                <a:cs typeface="Courier New"/>
                <a:sym typeface="Courier New"/>
              </a:rPr>
              <a:t>       </a:t>
            </a:r>
            <a:r>
              <a:rPr lang="en" sz="2000" b="0" i="0" u="none" strike="noStrike" cap="none" baseline="0" dirty="0" smtClean="0">
                <a:solidFill>
                  <a:schemeClr val="dk1"/>
                </a:solidFill>
                <a:latin typeface="Courier New"/>
                <a:ea typeface="Courier New"/>
                <a:cs typeface="Courier New"/>
                <a:sym typeface="Courier New"/>
              </a:rPr>
              <a:t> }</a:t>
            </a: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	}</a:t>
            </a:r>
            <a:endParaRPr lang="en" sz="200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dirty="0">
                <a:solidFill>
                  <a:schemeClr val="dk1"/>
                </a:solidFill>
                <a:latin typeface="Courier New"/>
                <a:ea typeface="Courier New"/>
                <a:cs typeface="Courier New"/>
                <a:sym typeface="Courier New"/>
              </a:rPr>
              <a:t>	 </a:t>
            </a:r>
            <a:r>
              <a:rPr lang="en" sz="2000" dirty="0" smtClean="0">
                <a:solidFill>
                  <a:schemeClr val="dk1"/>
                </a:solidFill>
                <a:latin typeface="Courier New"/>
                <a:ea typeface="Courier New"/>
                <a:cs typeface="Courier New"/>
                <a:sym typeface="Courier New"/>
              </a:rPr>
              <a:t>…</a:t>
            </a:r>
          </a:p>
        </p:txBody>
      </p:sp>
      <p:sp>
        <p:nvSpPr>
          <p:cNvPr id="2" name="Title 1"/>
          <p:cNvSpPr>
            <a:spLocks noGrp="1"/>
          </p:cNvSpPr>
          <p:nvPr>
            <p:ph type="title"/>
          </p:nvPr>
        </p:nvSpPr>
        <p:spPr/>
        <p:txBody>
          <a:bodyPr/>
          <a:lstStyle/>
          <a:p>
            <a:r>
              <a:rPr lang="en-US" dirty="0" err="1" smtClean="0"/>
              <a:t>Pseudocode</a:t>
            </a:r>
            <a:r>
              <a:rPr lang="en-US" dirty="0" smtClean="0"/>
              <a:t> Attempt #1</a:t>
            </a:r>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a:t>
            </a:r>
            <a:endParaRPr lang="en-US" dirty="0"/>
          </a:p>
        </p:txBody>
      </p:sp>
      <p:sp>
        <p:nvSpPr>
          <p:cNvPr id="3" name="Content Placeholder 2"/>
          <p:cNvSpPr>
            <a:spLocks noGrp="1"/>
          </p:cNvSpPr>
          <p:nvPr>
            <p:ph idx="1"/>
          </p:nvPr>
        </p:nvSpPr>
        <p:spPr/>
        <p:txBody>
          <a:bodyPr/>
          <a:lstStyle/>
          <a:p>
            <a:r>
              <a:rPr lang="en-US" dirty="0"/>
              <a:t>Increase efficiency by considering lowest cost unknown vertex with sorting instead of looking at all vertices</a:t>
            </a:r>
          </a:p>
          <a:p>
            <a:r>
              <a:rPr lang="en-US" dirty="0" err="1"/>
              <a:t>PriorityQueue</a:t>
            </a:r>
            <a:r>
              <a:rPr lang="en-US" dirty="0"/>
              <a:t> is like a queue, but returns elements by lowest value instead of </a:t>
            </a:r>
            <a:r>
              <a:rPr lang="en-US" dirty="0" smtClean="0"/>
              <a:t>FIFO</a:t>
            </a:r>
            <a:endParaRPr lang="en-US" dirty="0"/>
          </a:p>
        </p:txBody>
      </p:sp>
    </p:spTree>
    <p:extLst>
      <p:ext uri="{BB962C8B-B14F-4D97-AF65-F5344CB8AC3E}">
        <p14:creationId xmlns:p14="http://schemas.microsoft.com/office/powerpoint/2010/main" val="162186553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Discuss</a:t>
            </a:r>
            <a:endParaRPr lang="en-US" dirty="0"/>
          </a:p>
        </p:txBody>
      </p:sp>
      <p:sp>
        <p:nvSpPr>
          <p:cNvPr id="3" name="Content Placeholder 2"/>
          <p:cNvSpPr>
            <a:spLocks noGrp="1"/>
          </p:cNvSpPr>
          <p:nvPr>
            <p:ph idx="1"/>
          </p:nvPr>
        </p:nvSpPr>
        <p:spPr/>
        <p:txBody>
          <a:bodyPr>
            <a:normAutofit/>
          </a:bodyPr>
          <a:lstStyle/>
          <a:p>
            <a:r>
              <a:rPr lang="en-US" dirty="0" smtClean="0"/>
              <a:t>Late days</a:t>
            </a:r>
          </a:p>
          <a:p>
            <a:pPr lvl="1"/>
            <a:r>
              <a:rPr lang="en-US" dirty="0" smtClean="0"/>
              <a:t>3 assignments left</a:t>
            </a:r>
          </a:p>
          <a:p>
            <a:pPr lvl="1"/>
            <a:r>
              <a:rPr lang="en-US" dirty="0" smtClean="0"/>
              <a:t>Can use 2 late days max per </a:t>
            </a:r>
            <a:r>
              <a:rPr lang="en-US" dirty="0" smtClean="0"/>
              <a:t>assignment</a:t>
            </a:r>
          </a:p>
          <a:p>
            <a:pPr lvl="1"/>
            <a:r>
              <a:rPr lang="en-US" dirty="0" smtClean="0"/>
              <a:t>Let us know how many you are using by filling out the online late day request</a:t>
            </a:r>
          </a:p>
          <a:p>
            <a:pPr lvl="2"/>
            <a:r>
              <a:rPr lang="en-US" dirty="0" smtClean="0"/>
              <a:t>Must do this by 48 hours after the initial deadline of the homework assignment!</a:t>
            </a:r>
            <a:endParaRPr lang="en-US" dirty="0" smtClean="0"/>
          </a:p>
          <a:p>
            <a:pPr marL="0" indent="0">
              <a:buNone/>
            </a:pPr>
            <a:endParaRPr lang="en-US" dirty="0"/>
          </a:p>
        </p:txBody>
      </p:sp>
    </p:spTree>
    <p:extLst>
      <p:ext uri="{BB962C8B-B14F-4D97-AF65-F5344CB8AC3E}">
        <p14:creationId xmlns:p14="http://schemas.microsoft.com/office/powerpoint/2010/main" val="256257225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Queue</a:t>
            </a:r>
            <a:endParaRPr lang="en-US" dirty="0"/>
          </a:p>
        </p:txBody>
      </p:sp>
      <p:sp>
        <p:nvSpPr>
          <p:cNvPr id="3" name="Content Placeholder 2"/>
          <p:cNvSpPr>
            <a:spLocks noGrp="1"/>
          </p:cNvSpPr>
          <p:nvPr>
            <p:ph idx="1"/>
          </p:nvPr>
        </p:nvSpPr>
        <p:spPr/>
        <p:txBody>
          <a:bodyPr>
            <a:noAutofit/>
          </a:bodyPr>
          <a:lstStyle/>
          <a:p>
            <a:r>
              <a:rPr lang="en-US" sz="2400" dirty="0"/>
              <a:t>Increase efficiency by considering lowest cost unknown vertex with sorting instead of looking at all vertices</a:t>
            </a:r>
          </a:p>
          <a:p>
            <a:r>
              <a:rPr lang="en-US" sz="2400" dirty="0" err="1"/>
              <a:t>PriorityQueue</a:t>
            </a:r>
            <a:r>
              <a:rPr lang="en-US" sz="2400" dirty="0"/>
              <a:t> is like a queue, but returns elements by lowest value instead of </a:t>
            </a:r>
            <a:r>
              <a:rPr lang="en-US" sz="2400" dirty="0" smtClean="0"/>
              <a:t>FIFO</a:t>
            </a:r>
          </a:p>
          <a:p>
            <a:r>
              <a:rPr lang="en-US" sz="2400" dirty="0" smtClean="0"/>
              <a:t>Two ways to implement:</a:t>
            </a:r>
          </a:p>
          <a:p>
            <a:pPr marL="914400" lvl="1" indent="-457200">
              <a:buFont typeface="+mj-lt"/>
              <a:buAutoNum type="arabicPeriod"/>
            </a:pPr>
            <a:r>
              <a:rPr lang="en-US" sz="2400" dirty="0" smtClean="0"/>
              <a:t>Comparable</a:t>
            </a:r>
          </a:p>
          <a:p>
            <a:pPr marL="1314450" lvl="2" indent="-457200">
              <a:buFont typeface="+mj-lt"/>
              <a:buAutoNum type="alphaLcParenR"/>
            </a:pPr>
            <a:r>
              <a:rPr lang="en" dirty="0"/>
              <a:t>class Node implements Comparable&lt;Node&gt;</a:t>
            </a:r>
          </a:p>
          <a:p>
            <a:pPr marL="1314450" lvl="2" indent="-457200">
              <a:buFont typeface="+mj-lt"/>
              <a:buAutoNum type="alphaLcParenR"/>
            </a:pPr>
            <a:r>
              <a:rPr lang="en" dirty="0"/>
              <a:t>public int compareTo(other)</a:t>
            </a:r>
          </a:p>
          <a:p>
            <a:pPr marL="914400" lvl="1" indent="-457200">
              <a:buFont typeface="+mj-lt"/>
              <a:buAutoNum type="arabicPeriod"/>
            </a:pPr>
            <a:r>
              <a:rPr lang="en-US" sz="2400" dirty="0" smtClean="0"/>
              <a:t>Comparator</a:t>
            </a:r>
          </a:p>
          <a:p>
            <a:pPr marL="1314450" lvl="2" indent="-457200">
              <a:buFont typeface="+mj-lt"/>
              <a:buAutoNum type="alphaLcParenR"/>
            </a:pPr>
            <a:r>
              <a:rPr lang="en" dirty="0"/>
              <a:t>class NodeComparator extends Comparator&lt;Node&gt;</a:t>
            </a:r>
          </a:p>
          <a:p>
            <a:pPr marL="1314450" lvl="2" indent="-457200">
              <a:buFont typeface="+mj-lt"/>
              <a:buAutoNum type="alphaLcParenR"/>
            </a:pPr>
            <a:r>
              <a:rPr lang="en" dirty="0"/>
              <a:t>new PriorityQueue(new NodeComparator()) </a:t>
            </a:r>
          </a:p>
        </p:txBody>
      </p:sp>
    </p:spTree>
    <p:extLst>
      <p:ext uri="{BB962C8B-B14F-4D97-AF65-F5344CB8AC3E}">
        <p14:creationId xmlns:p14="http://schemas.microsoft.com/office/powerpoint/2010/main" val="428250907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20"/>
        <p:cNvGrpSpPr/>
        <p:nvPr/>
      </p:nvGrpSpPr>
      <p:grpSpPr>
        <a:xfrm>
          <a:off x="0" y="0"/>
          <a:ext cx="0" cy="0"/>
          <a:chOff x="0" y="0"/>
          <a:chExt cx="0" cy="0"/>
        </a:xfrm>
      </p:grpSpPr>
      <p:sp>
        <p:nvSpPr>
          <p:cNvPr id="1223" name="Shape 1223"/>
          <p:cNvSpPr txBox="1"/>
          <p:nvPr/>
        </p:nvSpPr>
        <p:spPr>
          <a:xfrm>
            <a:off x="457200" y="1524000"/>
            <a:ext cx="7391399" cy="4724401"/>
          </a:xfrm>
          <a:prstGeom prst="rect">
            <a:avLst/>
          </a:prstGeom>
          <a:solidFill>
            <a:srgbClr val="FFFF99"/>
          </a:solidFill>
          <a:ln>
            <a:noFill/>
          </a:ln>
        </p:spPr>
        <p:txBody>
          <a:bodyPr lIns="91425" tIns="45700" rIns="91425" bIns="45700" anchor="t" anchorCtr="0">
            <a:noAutofit/>
          </a:bodyPr>
          <a:lstStyle/>
          <a:p>
            <a:pPr marL="342900" marR="0" lvl="0" indent="-342900" algn="l" rtl="0">
              <a:lnSpc>
                <a:spcPct val="100000"/>
              </a:lnSpc>
              <a:spcBef>
                <a:spcPts val="400"/>
              </a:spcBef>
              <a:spcAft>
                <a:spcPts val="0"/>
              </a:spcAft>
              <a:buClr>
                <a:schemeClr val="dk1"/>
              </a:buClr>
              <a:buSzPct val="25000"/>
              <a:buFont typeface="Courier New"/>
              <a:buNone/>
            </a:pPr>
            <a:r>
              <a:rPr lang="en" sz="2000" b="1" i="0" u="none" strike="noStrike" cap="none" baseline="0" dirty="0">
                <a:solidFill>
                  <a:schemeClr val="dk1"/>
                </a:solidFill>
                <a:latin typeface="Courier New"/>
                <a:ea typeface="Courier New"/>
                <a:cs typeface="Courier New"/>
                <a:sym typeface="Courier New"/>
              </a:rPr>
              <a:t>dijkstra(Graph G, Node start)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for each node: x.cost=infinity, x.known=false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start.cost = 0</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build-heap with all nodes</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while(heap is not empty)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 = deleteMin()</a:t>
            </a:r>
          </a:p>
          <a:p>
            <a:pPr marL="342900" marR="0" lvl="0" indent="-342900" algn="l" rtl="0">
              <a:lnSpc>
                <a:spcPct val="100000"/>
              </a:lnSpc>
              <a:spcBef>
                <a:spcPts val="400"/>
              </a:spcBef>
              <a:spcAft>
                <a:spcPts val="0"/>
              </a:spcAft>
              <a:buSzPct val="25000"/>
              <a:buNone/>
            </a:pPr>
            <a:r>
              <a:rPr lang="en" sz="2000" i="0" u="none" strike="noStrike" cap="none" baseline="0" dirty="0">
                <a:solidFill>
                  <a:schemeClr val="dk1"/>
                </a:solidFill>
                <a:latin typeface="Courier New"/>
                <a:ea typeface="Courier New"/>
                <a:cs typeface="Courier New"/>
                <a:sym typeface="Courier New"/>
              </a:rPr>
              <a:t>    if (b.known) continue;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b.known = true</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b="1" i="0" u="none" strike="noStrike" cap="none" baseline="0" dirty="0">
                <a:solidFill>
                  <a:schemeClr val="dk1"/>
                </a:solidFill>
                <a:latin typeface="Courier New"/>
                <a:ea typeface="Courier New"/>
                <a:cs typeface="Courier New"/>
                <a:sym typeface="Courier New"/>
              </a:rPr>
              <a:t>for each edge (b,a) in </a:t>
            </a:r>
            <a:r>
              <a:rPr lang="en" sz="2000" b="1" i="0" u="none" strike="noStrike" cap="none" baseline="0" dirty="0" smtClean="0">
                <a:solidFill>
                  <a:schemeClr val="dk1"/>
                </a:solidFill>
                <a:latin typeface="Courier New"/>
                <a:ea typeface="Courier New"/>
                <a:cs typeface="Courier New"/>
                <a:sym typeface="Courier New"/>
              </a:rPr>
              <a:t>G {</a:t>
            </a:r>
            <a:endParaRPr lang="en" sz="2000" b="1" i="0" u="none" strike="noStrike" cap="none" baseline="0" dirty="0">
              <a:solidFill>
                <a:schemeClr val="dk1"/>
              </a:solidFill>
              <a:latin typeface="Courier New"/>
              <a:ea typeface="Courier New"/>
              <a:cs typeface="Courier New"/>
              <a:sym typeface="Courier New"/>
            </a:endParaRP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if(!a.known)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add(b.cost + weight((b,a)) )</a:t>
            </a:r>
          </a:p>
          <a:p>
            <a:pPr marL="342900" marR="0" lvl="0" indent="-342900" algn="l" rtl="0">
              <a:lnSpc>
                <a:spcPct val="100000"/>
              </a:lnSpc>
              <a:spcBef>
                <a:spcPts val="400"/>
              </a:spcBef>
              <a:spcAft>
                <a:spcPts val="0"/>
              </a:spcAft>
              <a:buClr>
                <a:schemeClr val="dk1"/>
              </a:buClr>
              <a:buSzPct val="25000"/>
              <a:buFont typeface="Courier New"/>
              <a:buNone/>
            </a:pPr>
            <a:r>
              <a:rPr lang="en" sz="2000" i="0" u="none" strike="noStrike" cap="none" baseline="0" dirty="0">
                <a:solidFill>
                  <a:schemeClr val="dk1"/>
                </a:solidFill>
                <a:latin typeface="Courier New"/>
                <a:ea typeface="Courier New"/>
                <a:cs typeface="Courier New"/>
                <a:sym typeface="Courier New"/>
              </a:rPr>
              <a:t>	  </a:t>
            </a:r>
            <a:r>
              <a:rPr lang="en" sz="2000" i="0" u="none" strike="noStrike" cap="none" baseline="0" dirty="0" smtClean="0">
                <a:solidFill>
                  <a:schemeClr val="dk1"/>
                </a:solidFill>
                <a:latin typeface="Courier New"/>
                <a:ea typeface="Courier New"/>
                <a:cs typeface="Courier New"/>
                <a:sym typeface="Courier New"/>
              </a:rPr>
              <a:t> }</a:t>
            </a:r>
          </a:p>
          <a:p>
            <a:pPr marL="342900" lvl="0" indent="-342900">
              <a:spcBef>
                <a:spcPts val="400"/>
              </a:spcBef>
              <a:buClr>
                <a:schemeClr val="dk1"/>
              </a:buClr>
              <a:buSzPct val="25000"/>
            </a:pPr>
            <a:r>
              <a:rPr lang="en" sz="2000" dirty="0">
                <a:solidFill>
                  <a:schemeClr val="dk1"/>
                </a:solidFill>
                <a:latin typeface="Courier New"/>
                <a:ea typeface="Courier New"/>
                <a:cs typeface="Courier New"/>
                <a:sym typeface="Courier New"/>
              </a:rPr>
              <a:t>	 …</a:t>
            </a:r>
          </a:p>
        </p:txBody>
      </p:sp>
      <p:sp>
        <p:nvSpPr>
          <p:cNvPr id="2" name="Title 1"/>
          <p:cNvSpPr>
            <a:spLocks noGrp="1"/>
          </p:cNvSpPr>
          <p:nvPr>
            <p:ph type="title"/>
          </p:nvPr>
        </p:nvSpPr>
        <p:spPr/>
        <p:txBody>
          <a:bodyPr/>
          <a:lstStyle/>
          <a:p>
            <a:r>
              <a:rPr lang="en-US" dirty="0" err="1" smtClean="0"/>
              <a:t>Pseudocode</a:t>
            </a:r>
            <a:r>
              <a:rPr lang="en-US" dirty="0" smtClean="0"/>
              <a:t> Attempt #2</a:t>
            </a:r>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Important Notes!!!</a:t>
            </a:r>
            <a:endParaRPr lang="en-US" dirty="0"/>
          </a:p>
        </p:txBody>
      </p:sp>
      <p:sp>
        <p:nvSpPr>
          <p:cNvPr id="3" name="Content Placeholder 2"/>
          <p:cNvSpPr>
            <a:spLocks noGrp="1"/>
          </p:cNvSpPr>
          <p:nvPr>
            <p:ph idx="1"/>
          </p:nvPr>
        </p:nvSpPr>
        <p:spPr/>
        <p:txBody>
          <a:bodyPr/>
          <a:lstStyle/>
          <a:p>
            <a:r>
              <a:rPr lang="en-US" u="sng" dirty="0" smtClean="0"/>
              <a:t>DO NOT</a:t>
            </a:r>
            <a:r>
              <a:rPr lang="en-US" dirty="0" smtClean="0"/>
              <a:t> access data from hw6/</a:t>
            </a:r>
            <a:r>
              <a:rPr lang="en-US" dirty="0" err="1" smtClean="0"/>
              <a:t>src</a:t>
            </a:r>
            <a:r>
              <a:rPr lang="en-US" dirty="0" smtClean="0"/>
              <a:t>/data</a:t>
            </a:r>
          </a:p>
          <a:p>
            <a:pPr lvl="1"/>
            <a:r>
              <a:rPr lang="en-US" dirty="0" smtClean="0"/>
              <a:t>Copy over data files from hw6/</a:t>
            </a:r>
            <a:r>
              <a:rPr lang="en-US" dirty="0" err="1" smtClean="0"/>
              <a:t>src</a:t>
            </a:r>
            <a:r>
              <a:rPr lang="en-US" dirty="0" smtClean="0"/>
              <a:t>/data into hw7/</a:t>
            </a:r>
            <a:r>
              <a:rPr lang="en-US" dirty="0" err="1" smtClean="0"/>
              <a:t>src</a:t>
            </a:r>
            <a:r>
              <a:rPr lang="en-US" dirty="0" smtClean="0"/>
              <a:t>/data, and </a:t>
            </a:r>
            <a:r>
              <a:rPr lang="en-US" u="sng" dirty="0" smtClean="0"/>
              <a:t>access data in hw7 from there instead</a:t>
            </a:r>
          </a:p>
          <a:p>
            <a:pPr lvl="1"/>
            <a:r>
              <a:rPr lang="en-US" dirty="0" smtClean="0"/>
              <a:t>Remember to do this! Or tests will fail when grading.</a:t>
            </a:r>
          </a:p>
          <a:p>
            <a:pPr marL="457200" lvl="1" indent="0">
              <a:buNone/>
            </a:pPr>
            <a:endParaRPr lang="en-US" dirty="0" smtClean="0"/>
          </a:p>
          <a:p>
            <a:r>
              <a:rPr lang="en-US" u="sng" dirty="0" smtClean="0"/>
              <a:t>DO NOT</a:t>
            </a:r>
            <a:r>
              <a:rPr lang="en-US" dirty="0" smtClean="0"/>
              <a:t> modify </a:t>
            </a:r>
            <a:r>
              <a:rPr lang="en-US" dirty="0" err="1" smtClean="0"/>
              <a:t>ScriptFileTests.java</a:t>
            </a:r>
            <a:endParaRPr lang="en-US" dirty="0" smtClean="0"/>
          </a:p>
          <a:p>
            <a:endParaRPr lang="en-US" dirty="0" smtClean="0"/>
          </a:p>
          <a:p>
            <a:endParaRPr lang="en-US" dirty="0"/>
          </a:p>
        </p:txBody>
      </p:sp>
    </p:spTree>
    <p:extLst>
      <p:ext uri="{BB962C8B-B14F-4D97-AF65-F5344CB8AC3E}">
        <p14:creationId xmlns:p14="http://schemas.microsoft.com/office/powerpoint/2010/main" val="327228988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Hw7 Test script Command Notes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HW7</a:t>
            </a:r>
            <a:r>
              <a:rPr lang="en-US" i="1" dirty="0" smtClean="0"/>
              <a:t> </a:t>
            </a:r>
            <a:r>
              <a:rPr lang="en-US" b="1" i="1" dirty="0" err="1" smtClean="0"/>
              <a:t>LoadGraph</a:t>
            </a:r>
            <a:r>
              <a:rPr lang="en-US" i="1" dirty="0" smtClean="0"/>
              <a:t> </a:t>
            </a:r>
            <a:r>
              <a:rPr lang="en-US" dirty="0" smtClean="0"/>
              <a:t>command is slightly different from HW6</a:t>
            </a:r>
          </a:p>
          <a:p>
            <a:pPr lvl="1"/>
            <a:r>
              <a:rPr lang="en-US" dirty="0" smtClean="0"/>
              <a:t>After graph is loaded, there should be at most one directed edge from one node to another, with the edge label being the multiplicative inverse of the number of books shared</a:t>
            </a:r>
          </a:p>
          <a:p>
            <a:pPr lvl="1"/>
            <a:endParaRPr lang="en-US" dirty="0" smtClean="0"/>
          </a:p>
          <a:p>
            <a:pPr lvl="1"/>
            <a:r>
              <a:rPr lang="en-US" dirty="0" smtClean="0"/>
              <a:t>Example: If 8 books are shared between two nodes, the edge label will be 1/8</a:t>
            </a:r>
          </a:p>
          <a:p>
            <a:pPr lvl="1"/>
            <a:endParaRPr lang="en-US" dirty="0"/>
          </a:p>
          <a:p>
            <a:pPr lvl="1"/>
            <a:r>
              <a:rPr lang="en-US" dirty="0" smtClean="0"/>
              <a:t>Since the edge relationship is symmetric, there would be another edge going the other direction with the same edge label</a:t>
            </a:r>
            <a:endParaRPr lang="en-US" dirty="0"/>
          </a:p>
        </p:txBody>
      </p:sp>
    </p:spTree>
    <p:extLst>
      <p:ext uri="{BB962C8B-B14F-4D97-AF65-F5344CB8AC3E}">
        <p14:creationId xmlns:p14="http://schemas.microsoft.com/office/powerpoint/2010/main" val="11405106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Hw7 Test script Command Notes</a:t>
            </a:r>
          </a:p>
        </p:txBody>
      </p:sp>
      <p:sp>
        <p:nvSpPr>
          <p:cNvPr id="3" name="Content Placeholder 2"/>
          <p:cNvSpPr>
            <a:spLocks noGrp="1"/>
          </p:cNvSpPr>
          <p:nvPr>
            <p:ph idx="1"/>
          </p:nvPr>
        </p:nvSpPr>
        <p:spPr>
          <a:xfrm>
            <a:off x="304800" y="1554162"/>
            <a:ext cx="8686800" cy="5303838"/>
          </a:xfrm>
        </p:spPr>
        <p:txBody>
          <a:bodyPr>
            <a:noAutofit/>
          </a:bodyPr>
          <a:lstStyle/>
          <a:p>
            <a:r>
              <a:rPr lang="en-US" sz="2100" dirty="0" smtClean="0"/>
              <a:t>Let’s say </a:t>
            </a:r>
            <a:r>
              <a:rPr lang="en-US" sz="2100" b="1" dirty="0" err="1" smtClean="0"/>
              <a:t>AddEdge</a:t>
            </a:r>
            <a:r>
              <a:rPr lang="en-US" sz="2100" dirty="0" smtClean="0"/>
              <a:t> is called by the client after </a:t>
            </a:r>
            <a:r>
              <a:rPr lang="en-US" sz="2100" b="1" dirty="0" err="1" smtClean="0"/>
              <a:t>LoadGraph</a:t>
            </a:r>
            <a:endParaRPr lang="en-US" sz="2100" b="1" dirty="0" smtClean="0"/>
          </a:p>
          <a:p>
            <a:pPr marL="0" indent="0">
              <a:buNone/>
            </a:pPr>
            <a:endParaRPr lang="en-US" sz="2100" dirty="0" smtClean="0"/>
          </a:p>
          <a:p>
            <a:r>
              <a:rPr lang="en-US" sz="2100" dirty="0" smtClean="0"/>
              <a:t>Now, two things may happen</a:t>
            </a:r>
          </a:p>
          <a:p>
            <a:pPr lvl="1"/>
            <a:r>
              <a:rPr lang="en-US" sz="2100" dirty="0" smtClean="0"/>
              <a:t>There is a directed edge from one node to another, but not in the other direction (no longer symmetric)</a:t>
            </a:r>
          </a:p>
          <a:p>
            <a:pPr lvl="2"/>
            <a:r>
              <a:rPr lang="en-US" sz="2100" dirty="0" smtClean="0"/>
              <a:t>Need not worry about this. It will be up to the client to run another </a:t>
            </a:r>
            <a:r>
              <a:rPr lang="en-US" sz="2100" b="1" dirty="0" err="1" smtClean="0"/>
              <a:t>AddEdge</a:t>
            </a:r>
            <a:r>
              <a:rPr lang="en-US" sz="2100" dirty="0" smtClean="0"/>
              <a:t> command if they want the symmetry</a:t>
            </a:r>
          </a:p>
          <a:p>
            <a:pPr lvl="2"/>
            <a:endParaRPr lang="en-US" sz="2100" dirty="0" smtClean="0"/>
          </a:p>
          <a:p>
            <a:pPr lvl="1"/>
            <a:r>
              <a:rPr lang="en-US" sz="2100" dirty="0" smtClean="0"/>
              <a:t>There are two directed edges from one node to the other</a:t>
            </a:r>
          </a:p>
          <a:p>
            <a:pPr lvl="2"/>
            <a:r>
              <a:rPr lang="en-US" sz="2100" dirty="0" smtClean="0"/>
              <a:t>Make sure you choose the edge with the least cost in your pathfinding algorithm</a:t>
            </a:r>
          </a:p>
          <a:p>
            <a:pPr lvl="2"/>
            <a:endParaRPr lang="en-US" sz="2100" dirty="0" smtClean="0"/>
          </a:p>
          <a:p>
            <a:pPr lvl="2"/>
            <a:r>
              <a:rPr lang="en-US" sz="2100" dirty="0" smtClean="0"/>
              <a:t>Do not overwrite an existing edge or combine edge values in any way</a:t>
            </a:r>
          </a:p>
          <a:p>
            <a:pPr lvl="2"/>
            <a:endParaRPr lang="en-US" sz="2100" dirty="0" smtClean="0"/>
          </a:p>
          <a:p>
            <a:endParaRPr lang="en-US" sz="2100" dirty="0"/>
          </a:p>
        </p:txBody>
      </p:sp>
    </p:spTree>
    <p:extLst>
      <p:ext uri="{BB962C8B-B14F-4D97-AF65-F5344CB8AC3E}">
        <p14:creationId xmlns:p14="http://schemas.microsoft.com/office/powerpoint/2010/main" val="341271036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GenerIcs</a:t>
            </a:r>
            <a:r>
              <a:rPr lang="en-US" dirty="0" smtClean="0"/>
              <a:t> Lecture (con.)</a:t>
            </a:r>
            <a:endParaRPr lang="en-US" dirty="0"/>
          </a:p>
        </p:txBody>
      </p:sp>
      <p:sp>
        <p:nvSpPr>
          <p:cNvPr id="3" name="Content Placeholder 2"/>
          <p:cNvSpPr>
            <a:spLocks noGrp="1"/>
          </p:cNvSpPr>
          <p:nvPr>
            <p:ph idx="1"/>
          </p:nvPr>
        </p:nvSpPr>
        <p:spPr/>
        <p:txBody>
          <a:bodyPr/>
          <a:lstStyle/>
          <a:p>
            <a:r>
              <a:rPr lang="en-US" dirty="0" smtClean="0"/>
              <a:t>Slides 39 to 40</a:t>
            </a:r>
          </a:p>
          <a:p>
            <a:pPr lvl="1"/>
            <a:r>
              <a:rPr lang="en-US" dirty="0">
                <a:hlinkClick r:id="rId2"/>
              </a:rPr>
              <a:t>https://courses.cs.washington.edu/courses/cse331/15sp/lec13-generics.pdf#page=</a:t>
            </a:r>
            <a:r>
              <a:rPr lang="en-US" dirty="0" smtClean="0">
                <a:hlinkClick r:id="rId2"/>
              </a:rPr>
              <a:t>39</a:t>
            </a:r>
            <a:endParaRPr lang="en-US" dirty="0" smtClean="0"/>
          </a:p>
          <a:p>
            <a:pPr lvl="1"/>
            <a:endParaRPr lang="en-US" dirty="0"/>
          </a:p>
        </p:txBody>
      </p:sp>
    </p:spTree>
    <p:extLst>
      <p:ext uri="{BB962C8B-B14F-4D97-AF65-F5344CB8AC3E}">
        <p14:creationId xmlns:p14="http://schemas.microsoft.com/office/powerpoint/2010/main" val="26227521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normAutofit/>
          </a:bodyPr>
          <a:lstStyle/>
          <a:p>
            <a:r>
              <a:rPr lang="en-US" dirty="0" smtClean="0"/>
              <a:t>Modify your graph to use generics</a:t>
            </a:r>
          </a:p>
          <a:p>
            <a:pPr lvl="1"/>
            <a:r>
              <a:rPr lang="en-US" dirty="0" smtClean="0"/>
              <a:t>Will have to update HW #5 and HW #6 tests</a:t>
            </a:r>
          </a:p>
          <a:p>
            <a:r>
              <a:rPr lang="en-US" dirty="0" smtClean="0"/>
              <a:t>Implement </a:t>
            </a:r>
            <a:r>
              <a:rPr lang="en-US" dirty="0" err="1" smtClean="0"/>
              <a:t>Dijkstra’s</a:t>
            </a:r>
            <a:r>
              <a:rPr lang="en-US" dirty="0" smtClean="0"/>
              <a:t> algorithm</a:t>
            </a:r>
          </a:p>
          <a:p>
            <a:pPr lvl="1"/>
            <a:r>
              <a:rPr lang="en-US" dirty="0" smtClean="0"/>
              <a:t>Search algorithm that accounts for edge weights</a:t>
            </a:r>
          </a:p>
          <a:p>
            <a:pPr lvl="1"/>
            <a:r>
              <a:rPr lang="en-US" dirty="0" smtClean="0"/>
              <a:t>Note: This should not change your implementation of Graph. </a:t>
            </a:r>
            <a:r>
              <a:rPr lang="en-US" dirty="0" err="1" smtClean="0"/>
              <a:t>Dijkstra’s</a:t>
            </a:r>
            <a:r>
              <a:rPr lang="en-US" dirty="0" smtClean="0"/>
              <a:t> is performed </a:t>
            </a:r>
            <a:r>
              <a:rPr lang="en-US" u="sng" dirty="0" smtClean="0"/>
              <a:t>on</a:t>
            </a:r>
            <a:r>
              <a:rPr lang="en-US" dirty="0" smtClean="0"/>
              <a:t> a Graph, not </a:t>
            </a:r>
            <a:r>
              <a:rPr lang="en-US" u="sng" dirty="0" smtClean="0"/>
              <a:t>within</a:t>
            </a:r>
            <a:r>
              <a:rPr lang="en-US" dirty="0"/>
              <a:t> </a:t>
            </a:r>
            <a:r>
              <a:rPr lang="en-US" dirty="0" smtClean="0"/>
              <a:t>a Graph.</a:t>
            </a:r>
          </a:p>
        </p:txBody>
      </p:sp>
    </p:spTree>
    <p:extLst>
      <p:ext uri="{BB962C8B-B14F-4D97-AF65-F5344CB8AC3E}">
        <p14:creationId xmlns:p14="http://schemas.microsoft.com/office/powerpoint/2010/main" val="239153249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7</a:t>
            </a:r>
            <a:endParaRPr lang="en-US" dirty="0"/>
          </a:p>
        </p:txBody>
      </p:sp>
      <p:sp>
        <p:nvSpPr>
          <p:cNvPr id="3" name="Content Placeholder 2"/>
          <p:cNvSpPr>
            <a:spLocks noGrp="1"/>
          </p:cNvSpPr>
          <p:nvPr>
            <p:ph idx="1"/>
          </p:nvPr>
        </p:nvSpPr>
        <p:spPr/>
        <p:txBody>
          <a:bodyPr/>
          <a:lstStyle/>
          <a:p>
            <a:r>
              <a:rPr lang="en-US" dirty="0"/>
              <a:t>The more well-connected two characters are, the lower the weight and the more likely that a path is taken through them</a:t>
            </a:r>
          </a:p>
          <a:p>
            <a:pPr lvl="1"/>
            <a:r>
              <a:rPr lang="en-US" dirty="0"/>
              <a:t>The weight of an edge is equal to the inverse of how many comic books the two characters share</a:t>
            </a:r>
          </a:p>
          <a:p>
            <a:pPr lvl="1"/>
            <a:r>
              <a:rPr lang="en-US" dirty="0"/>
              <a:t>Ex: If Amazing Amoeba and Zany Zebra appeared in 5 comic books together, the weight of their edge would be 1/5</a:t>
            </a:r>
          </a:p>
          <a:p>
            <a:endParaRPr lang="en-US" dirty="0"/>
          </a:p>
        </p:txBody>
      </p:sp>
    </p:spTree>
    <p:extLst>
      <p:ext uri="{BB962C8B-B14F-4D97-AF65-F5344CB8AC3E}">
        <p14:creationId xmlns:p14="http://schemas.microsoft.com/office/powerpoint/2010/main" val="34912924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Review: Shortest Paths with BFS</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3612466846"/>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&lt;B,D&gt;</a:t>
                      </a:r>
                      <a:endParaRPr lang="en-US" dirty="0">
                        <a:solidFill>
                          <a:schemeClr val="tx1"/>
                        </a:solidFill>
                      </a:endParaRPr>
                    </a:p>
                  </a:txBody>
                  <a:tcPr/>
                </a:tc>
                <a:tc>
                  <a:txBody>
                    <a:bodyPr/>
                    <a:lstStyle/>
                    <a:p>
                      <a:pPr algn="ctr"/>
                      <a:r>
                        <a:rPr lang="en-US" dirty="0" smtClean="0">
                          <a:solidFill>
                            <a:schemeClr val="tx1"/>
                          </a:solidFill>
                        </a:rPr>
                        <a:t>1</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&lt;B,D,E&gt;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23"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24"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25"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26"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27"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28" name="Shape 308"/>
          <p:cNvCxnSpPr>
            <a:stCxn id="23" idx="3"/>
            <a:endCxn id="25"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29" name="Shape 309"/>
          <p:cNvCxnSpPr>
            <a:stCxn id="23" idx="5"/>
            <a:endCxn id="26"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30" name="Shape 310"/>
          <p:cNvCxnSpPr>
            <a:stCxn id="24" idx="5"/>
            <a:endCxn id="26"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31" name="Shape 311"/>
          <p:cNvCxnSpPr>
            <a:stCxn id="26" idx="3"/>
            <a:endCxn id="27"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32" name="Shape 312"/>
          <p:cNvCxnSpPr>
            <a:stCxn id="27" idx="1"/>
            <a:endCxn id="25"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33" name="Shape 313"/>
          <p:cNvCxnSpPr>
            <a:stCxn id="25" idx="6"/>
            <a:endCxn id="26"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34" name="Shape 314"/>
          <p:cNvCxnSpPr>
            <a:stCxn id="24" idx="2"/>
            <a:endCxn id="23"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sp>
        <p:nvSpPr>
          <p:cNvPr id="35" name="Rectangle 34"/>
          <p:cNvSpPr/>
          <p:nvPr/>
        </p:nvSpPr>
        <p:spPr>
          <a:xfrm>
            <a:off x="2427497" y="1724055"/>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6" name="Rectangle 35"/>
          <p:cNvSpPr/>
          <p:nvPr/>
        </p:nvSpPr>
        <p:spPr>
          <a:xfrm>
            <a:off x="3124199" y="3028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7" name="Rectangle 36"/>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8" name="Rectangle 37"/>
          <p:cNvSpPr/>
          <p:nvPr/>
        </p:nvSpPr>
        <p:spPr>
          <a:xfrm>
            <a:off x="3177866" y="4552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39" name="Rectangle 38"/>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0" name="Rectangle 39"/>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
        <p:nvSpPr>
          <p:cNvPr id="41" name="Rectangle 40"/>
          <p:cNvSpPr/>
          <p:nvPr/>
        </p:nvSpPr>
        <p:spPr>
          <a:xfrm>
            <a:off x="4343399" y="2667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1</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with Weights</a:t>
            </a:r>
            <a:endParaRPr lang="en-US" dirty="0"/>
          </a:p>
        </p:txBody>
      </p:sp>
      <p:sp>
        <p:nvSpPr>
          <p:cNvPr id="6" name="Shape 303"/>
          <p:cNvSpPr/>
          <p:nvPr/>
        </p:nvSpPr>
        <p:spPr>
          <a:xfrm>
            <a:off x="1466439" y="227202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A</a:t>
            </a:r>
          </a:p>
        </p:txBody>
      </p:sp>
      <p:sp>
        <p:nvSpPr>
          <p:cNvPr id="7" name="Shape 304"/>
          <p:cNvSpPr/>
          <p:nvPr/>
        </p:nvSpPr>
        <p:spPr>
          <a:xfrm>
            <a:off x="3216675" y="1491535"/>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B</a:t>
            </a:r>
          </a:p>
        </p:txBody>
      </p:sp>
      <p:sp>
        <p:nvSpPr>
          <p:cNvPr id="8" name="Shape 305"/>
          <p:cNvSpPr/>
          <p:nvPr/>
        </p:nvSpPr>
        <p:spPr>
          <a:xfrm>
            <a:off x="381000"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C</a:t>
            </a:r>
          </a:p>
        </p:txBody>
      </p:sp>
      <p:sp>
        <p:nvSpPr>
          <p:cNvPr id="9" name="Shape 306"/>
          <p:cNvSpPr/>
          <p:nvPr/>
        </p:nvSpPr>
        <p:spPr>
          <a:xfrm>
            <a:off x="4180425" y="3787547"/>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D</a:t>
            </a:r>
          </a:p>
        </p:txBody>
      </p:sp>
      <p:sp>
        <p:nvSpPr>
          <p:cNvPr id="10" name="Shape 307"/>
          <p:cNvSpPr/>
          <p:nvPr/>
        </p:nvSpPr>
        <p:spPr>
          <a:xfrm>
            <a:off x="1795910" y="5211762"/>
            <a:ext cx="914400" cy="914400"/>
          </a:xfrm>
          <a:prstGeom prst="ellipse">
            <a:avLst/>
          </a:prstGeom>
          <a:solidFill>
            <a:schemeClr val="accent1"/>
          </a:solidFill>
          <a:ln w="25400" cap="flat">
            <a:solidFill>
              <a:srgbClr val="434343"/>
            </a:solidFill>
            <a:prstDash val="solid"/>
            <a:round/>
            <a:headEnd type="none" w="med" len="med"/>
            <a:tailEnd type="none" w="med" len="med"/>
          </a:ln>
        </p:spPr>
        <p:txBody>
          <a:bodyPr lIns="91425" tIns="45700" rIns="91425" bIns="45700" anchor="ctr" anchorCtr="0">
            <a:noAutofit/>
          </a:bodyPr>
          <a:lstStyle/>
          <a:p>
            <a:pPr marL="0" marR="0" lvl="0" indent="0" algn="ctr" rtl="0">
              <a:buSzPct val="25000"/>
              <a:buNone/>
            </a:pPr>
            <a:r>
              <a:rPr lang="en" sz="1800" b="0" i="0" u="none" strike="noStrike" cap="none" baseline="0">
                <a:solidFill>
                  <a:schemeClr val="lt1"/>
                </a:solidFill>
                <a:latin typeface="Calibri"/>
                <a:ea typeface="Calibri"/>
                <a:cs typeface="Calibri"/>
                <a:sym typeface="Calibri"/>
              </a:rPr>
              <a:t>E</a:t>
            </a:r>
          </a:p>
        </p:txBody>
      </p:sp>
      <p:cxnSp>
        <p:nvCxnSpPr>
          <p:cNvPr id="11" name="Shape 308"/>
          <p:cNvCxnSpPr>
            <a:stCxn id="6" idx="3"/>
            <a:endCxn id="8" idx="7"/>
          </p:cNvCxnSpPr>
          <p:nvPr/>
        </p:nvCxnSpPr>
        <p:spPr>
          <a:xfrm flipH="1">
            <a:off x="1161489" y="3052514"/>
            <a:ext cx="438860" cy="868943"/>
          </a:xfrm>
          <a:prstGeom prst="straightConnector1">
            <a:avLst/>
          </a:prstGeom>
          <a:noFill/>
          <a:ln w="28575" cap="flat">
            <a:solidFill>
              <a:srgbClr val="4A7DBB"/>
            </a:solidFill>
            <a:prstDash val="solid"/>
            <a:round/>
            <a:headEnd type="none" w="med" len="med"/>
            <a:tailEnd type="stealth" w="lg" len="lg"/>
          </a:ln>
        </p:spPr>
      </p:cxnSp>
      <p:cxnSp>
        <p:nvCxnSpPr>
          <p:cNvPr id="12" name="Shape 309"/>
          <p:cNvCxnSpPr>
            <a:stCxn id="6" idx="5"/>
            <a:endCxn id="9" idx="1"/>
          </p:cNvCxnSpPr>
          <p:nvPr/>
        </p:nvCxnSpPr>
        <p:spPr>
          <a:xfrm>
            <a:off x="2246928" y="3052514"/>
            <a:ext cx="2067407" cy="868943"/>
          </a:xfrm>
          <a:prstGeom prst="straightConnector1">
            <a:avLst/>
          </a:prstGeom>
          <a:noFill/>
          <a:ln w="28575" cap="flat">
            <a:solidFill>
              <a:srgbClr val="4A7DBB"/>
            </a:solidFill>
            <a:prstDash val="solid"/>
            <a:round/>
            <a:headEnd type="none" w="med" len="med"/>
            <a:tailEnd type="stealth" w="lg" len="lg"/>
          </a:ln>
        </p:spPr>
      </p:cxnSp>
      <p:cxnSp>
        <p:nvCxnSpPr>
          <p:cNvPr id="13" name="Shape 310"/>
          <p:cNvCxnSpPr>
            <a:stCxn id="7" idx="5"/>
            <a:endCxn id="9" idx="0"/>
          </p:cNvCxnSpPr>
          <p:nvPr/>
        </p:nvCxnSpPr>
        <p:spPr>
          <a:xfrm>
            <a:off x="3997164" y="2272024"/>
            <a:ext cx="640460" cy="1515522"/>
          </a:xfrm>
          <a:prstGeom prst="straightConnector1">
            <a:avLst/>
          </a:prstGeom>
          <a:noFill/>
          <a:ln w="28575" cap="flat">
            <a:solidFill>
              <a:srgbClr val="4A7DBB"/>
            </a:solidFill>
            <a:prstDash val="solid"/>
            <a:round/>
            <a:headEnd type="none" w="med" len="med"/>
            <a:tailEnd type="stealth" w="lg" len="lg"/>
          </a:ln>
        </p:spPr>
      </p:cxnSp>
      <p:cxnSp>
        <p:nvCxnSpPr>
          <p:cNvPr id="14" name="Shape 311"/>
          <p:cNvCxnSpPr>
            <a:stCxn id="9" idx="3"/>
            <a:endCxn id="10" idx="7"/>
          </p:cNvCxnSpPr>
          <p:nvPr/>
        </p:nvCxnSpPr>
        <p:spPr>
          <a:xfrm flipH="1">
            <a:off x="2576400" y="4568036"/>
            <a:ext cx="1737935" cy="777637"/>
          </a:xfrm>
          <a:prstGeom prst="straightConnector1">
            <a:avLst/>
          </a:prstGeom>
          <a:noFill/>
          <a:ln w="28575" cap="flat">
            <a:solidFill>
              <a:srgbClr val="4A7DBB"/>
            </a:solidFill>
            <a:prstDash val="solid"/>
            <a:round/>
            <a:headEnd type="none" w="med" len="med"/>
            <a:tailEnd type="stealth" w="lg" len="lg"/>
          </a:ln>
        </p:spPr>
      </p:cxnSp>
      <p:cxnSp>
        <p:nvCxnSpPr>
          <p:cNvPr id="15" name="Shape 312"/>
          <p:cNvCxnSpPr>
            <a:stCxn id="10" idx="1"/>
            <a:endCxn id="8" idx="5"/>
          </p:cNvCxnSpPr>
          <p:nvPr/>
        </p:nvCxnSpPr>
        <p:spPr>
          <a:xfrm rot="10800000">
            <a:off x="1161489" y="4568036"/>
            <a:ext cx="768332" cy="777637"/>
          </a:xfrm>
          <a:prstGeom prst="straightConnector1">
            <a:avLst/>
          </a:prstGeom>
          <a:noFill/>
          <a:ln w="28575" cap="flat">
            <a:solidFill>
              <a:srgbClr val="4A7DBB"/>
            </a:solidFill>
            <a:prstDash val="solid"/>
            <a:round/>
            <a:headEnd type="stealth" w="med" len="med"/>
            <a:tailEnd type="none" w="lg" len="lg"/>
          </a:ln>
        </p:spPr>
      </p:cxnSp>
      <p:cxnSp>
        <p:nvCxnSpPr>
          <p:cNvPr id="16" name="Shape 313"/>
          <p:cNvCxnSpPr>
            <a:stCxn id="8" idx="6"/>
            <a:endCxn id="9" idx="2"/>
          </p:cNvCxnSpPr>
          <p:nvPr/>
        </p:nvCxnSpPr>
        <p:spPr>
          <a:xfrm>
            <a:off x="1295400" y="4244747"/>
            <a:ext cx="2885024" cy="0"/>
          </a:xfrm>
          <a:prstGeom prst="straightConnector1">
            <a:avLst/>
          </a:prstGeom>
          <a:noFill/>
          <a:ln w="28575" cap="flat">
            <a:solidFill>
              <a:srgbClr val="4A7DBB"/>
            </a:solidFill>
            <a:prstDash val="solid"/>
            <a:round/>
            <a:headEnd type="none" w="med" len="med"/>
            <a:tailEnd type="stealth" w="lg" len="lg"/>
          </a:ln>
        </p:spPr>
      </p:cxnSp>
      <p:cxnSp>
        <p:nvCxnSpPr>
          <p:cNvPr id="17" name="Shape 314"/>
          <p:cNvCxnSpPr>
            <a:stCxn id="7" idx="2"/>
            <a:endCxn id="6" idx="7"/>
          </p:cNvCxnSpPr>
          <p:nvPr/>
        </p:nvCxnSpPr>
        <p:spPr>
          <a:xfrm flipH="1">
            <a:off x="2246928" y="1948735"/>
            <a:ext cx="969746" cy="457200"/>
          </a:xfrm>
          <a:prstGeom prst="straightConnector1">
            <a:avLst/>
          </a:prstGeom>
          <a:noFill/>
          <a:ln w="28575" cap="flat">
            <a:solidFill>
              <a:srgbClr val="4A7DBB"/>
            </a:solidFill>
            <a:prstDash val="solid"/>
            <a:round/>
            <a:headEnd type="none" w="med" len="med"/>
            <a:tailEnd type="stealth" w="lg" len="lg"/>
          </a:ln>
        </p:spPr>
      </p:cxnSp>
      <p:graphicFrame>
        <p:nvGraphicFramePr>
          <p:cNvPr id="4" name="Table 3"/>
          <p:cNvGraphicFramePr>
            <a:graphicFrameLocks noGrp="1"/>
          </p:cNvGraphicFramePr>
          <p:nvPr>
            <p:extLst>
              <p:ext uri="{D42A27DB-BD31-4B8C-83A1-F6EECF244321}">
                <p14:modId xmlns:p14="http://schemas.microsoft.com/office/powerpoint/2010/main" val="3167962619"/>
              </p:ext>
            </p:extLst>
          </p:nvPr>
        </p:nvGraphicFramePr>
        <p:xfrm>
          <a:off x="5257800" y="2438400"/>
          <a:ext cx="3744375" cy="2225040"/>
        </p:xfrm>
        <a:graphic>
          <a:graphicData uri="http://schemas.openxmlformats.org/drawingml/2006/table">
            <a:tbl>
              <a:tblPr firstRow="1" bandRow="1">
                <a:tableStyleId>{3C2FFA5D-87B4-456A-9821-1D502468CF0F}</a:tableStyleId>
              </a:tblPr>
              <a:tblGrid>
                <a:gridCol w="1447800"/>
                <a:gridCol w="1447800"/>
                <a:gridCol w="848775"/>
              </a:tblGrid>
              <a:tr h="370840">
                <a:tc>
                  <a:txBody>
                    <a:bodyPr/>
                    <a:lstStyle/>
                    <a:p>
                      <a:pPr algn="ctr"/>
                      <a:r>
                        <a:rPr lang="en-US" dirty="0" smtClean="0"/>
                        <a:t>Destination</a:t>
                      </a:r>
                      <a:endParaRPr lang="en-US" dirty="0"/>
                    </a:p>
                  </a:txBody>
                  <a:tcPr/>
                </a:tc>
                <a:tc>
                  <a:txBody>
                    <a:bodyPr/>
                    <a:lstStyle/>
                    <a:p>
                      <a:pPr algn="ctr"/>
                      <a:r>
                        <a:rPr lang="en-US" dirty="0" smtClean="0"/>
                        <a:t>Path</a:t>
                      </a:r>
                      <a:endParaRPr lang="en-US" dirty="0"/>
                    </a:p>
                  </a:txBody>
                  <a:tcPr/>
                </a:tc>
                <a:tc>
                  <a:txBody>
                    <a:bodyPr/>
                    <a:lstStyle/>
                    <a:p>
                      <a:pPr algn="ctr"/>
                      <a:r>
                        <a:rPr lang="en-US" dirty="0" smtClean="0"/>
                        <a:t>Cost</a:t>
                      </a:r>
                      <a:endParaRPr lang="en-US" dirty="0"/>
                    </a:p>
                  </a:txBody>
                  <a:tcPr/>
                </a:tc>
              </a:tr>
              <a:tr h="370840">
                <a:tc>
                  <a:txBody>
                    <a:bodyPr/>
                    <a:lstStyle/>
                    <a:p>
                      <a:pPr algn="ctr"/>
                      <a:r>
                        <a:rPr lang="en-US" dirty="0" smtClean="0">
                          <a:solidFill>
                            <a:schemeClr val="tx1"/>
                          </a:solidFill>
                        </a:rPr>
                        <a:t>A</a:t>
                      </a:r>
                      <a:endParaRPr lang="en-US" dirty="0">
                        <a:solidFill>
                          <a:schemeClr val="tx1"/>
                        </a:solidFill>
                      </a:endParaRPr>
                    </a:p>
                  </a:txBody>
                  <a:tcPr/>
                </a:tc>
                <a:tc>
                  <a:txBody>
                    <a:bodyPr/>
                    <a:lstStyle/>
                    <a:p>
                      <a:pPr algn="ctr"/>
                      <a:r>
                        <a:rPr lang="en-US" dirty="0" smtClean="0">
                          <a:solidFill>
                            <a:schemeClr val="tx1"/>
                          </a:solidFill>
                        </a:rPr>
                        <a:t>&lt;B,A&gt;</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r>
              <a:tr h="370840">
                <a:tc>
                  <a:txBody>
                    <a:bodyPr/>
                    <a:lstStyle/>
                    <a:p>
                      <a:pPr algn="ctr"/>
                      <a:r>
                        <a:rPr lang="en-US" dirty="0" smtClean="0">
                          <a:solidFill>
                            <a:schemeClr val="tx1"/>
                          </a:solidFill>
                        </a:rPr>
                        <a:t>B</a:t>
                      </a:r>
                      <a:endParaRPr lang="en-US" dirty="0">
                        <a:solidFill>
                          <a:schemeClr val="tx1"/>
                        </a:solidFill>
                      </a:endParaRPr>
                    </a:p>
                  </a:txBody>
                  <a:tcPr/>
                </a:tc>
                <a:tc>
                  <a:txBody>
                    <a:bodyPr/>
                    <a:lstStyle/>
                    <a:p>
                      <a:pPr algn="ctr"/>
                      <a:r>
                        <a:rPr lang="en-US" dirty="0" smtClean="0">
                          <a:solidFill>
                            <a:schemeClr val="tx1"/>
                          </a:solidFill>
                        </a:rPr>
                        <a:t>&lt;B&gt;</a:t>
                      </a:r>
                      <a:endParaRPr lang="en-US" dirty="0">
                        <a:solidFill>
                          <a:schemeClr val="tx1"/>
                        </a:solidFill>
                      </a:endParaRPr>
                    </a:p>
                  </a:txBody>
                  <a:tcPr/>
                </a:tc>
                <a:tc>
                  <a:txBody>
                    <a:bodyPr/>
                    <a:lstStyle/>
                    <a:p>
                      <a:pPr algn="ctr"/>
                      <a:r>
                        <a:rPr lang="en-US" dirty="0" smtClean="0">
                          <a:solidFill>
                            <a:schemeClr val="tx1"/>
                          </a:solidFill>
                        </a:rPr>
                        <a:t>0</a:t>
                      </a:r>
                      <a:endParaRPr lang="en-US" dirty="0">
                        <a:solidFill>
                          <a:schemeClr val="tx1"/>
                        </a:solidFill>
                      </a:endParaRPr>
                    </a:p>
                  </a:txBody>
                  <a:tcPr/>
                </a:tc>
              </a:tr>
              <a:tr h="370840">
                <a:tc>
                  <a:txBody>
                    <a:bodyPr/>
                    <a:lstStyle/>
                    <a:p>
                      <a:pPr algn="ctr"/>
                      <a:r>
                        <a:rPr lang="en-US" dirty="0" smtClean="0">
                          <a:solidFill>
                            <a:schemeClr val="tx1"/>
                          </a:solidFill>
                        </a:rPr>
                        <a:t>C</a:t>
                      </a:r>
                      <a:endParaRPr lang="en-US" dirty="0">
                        <a:solidFill>
                          <a:schemeClr val="tx1"/>
                        </a:solidFill>
                      </a:endParaRPr>
                    </a:p>
                  </a:txBody>
                  <a:tcPr/>
                </a:tc>
                <a:tc>
                  <a:txBody>
                    <a:bodyPr/>
                    <a:lstStyle/>
                    <a:p>
                      <a:pPr algn="ctr"/>
                      <a:r>
                        <a:rPr lang="en-US" dirty="0" smtClean="0">
                          <a:solidFill>
                            <a:schemeClr val="tx1"/>
                          </a:solidFill>
                        </a:rPr>
                        <a:t>&lt;B,A,C&gt;</a:t>
                      </a:r>
                      <a:endParaRPr lang="en-US" dirty="0">
                        <a:solidFill>
                          <a:schemeClr val="tx1"/>
                        </a:solidFill>
                      </a:endParaRPr>
                    </a:p>
                  </a:txBody>
                  <a:tcPr/>
                </a:tc>
                <a:tc>
                  <a:txBody>
                    <a:bodyPr/>
                    <a:lstStyle/>
                    <a:p>
                      <a:pPr algn="ctr"/>
                      <a:r>
                        <a:rPr lang="en-US" dirty="0" smtClean="0">
                          <a:solidFill>
                            <a:schemeClr val="tx1"/>
                          </a:solidFill>
                        </a:rPr>
                        <a:t>5</a:t>
                      </a:r>
                      <a:endParaRPr lang="en-US" dirty="0">
                        <a:solidFill>
                          <a:schemeClr val="tx1"/>
                        </a:solidFill>
                      </a:endParaRPr>
                    </a:p>
                  </a:txBody>
                  <a:tcPr/>
                </a:tc>
              </a:tr>
              <a:tr h="370840">
                <a:tc>
                  <a:txBody>
                    <a:bodyPr/>
                    <a:lstStyle/>
                    <a:p>
                      <a:pPr algn="ctr"/>
                      <a:r>
                        <a:rPr lang="en-US" dirty="0" smtClean="0">
                          <a:solidFill>
                            <a:schemeClr val="tx1"/>
                          </a:solidFill>
                        </a:rPr>
                        <a:t>D</a:t>
                      </a:r>
                      <a:endParaRPr lang="en-US" dirty="0">
                        <a:solidFill>
                          <a:schemeClr val="tx1"/>
                        </a:solidFill>
                      </a:endParaRPr>
                    </a:p>
                  </a:txBody>
                  <a:tcPr/>
                </a:tc>
                <a:tc>
                  <a:txBody>
                    <a:bodyPr/>
                    <a:lstStyle/>
                    <a:p>
                      <a:pPr algn="ctr"/>
                      <a:r>
                        <a:rPr lang="en-US" dirty="0" smtClean="0">
                          <a:solidFill>
                            <a:schemeClr val="tx1"/>
                          </a:solidFill>
                        </a:rPr>
                        <a:t>&lt;B,A,C,D&gt;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r h="370840">
                <a:tc>
                  <a:txBody>
                    <a:bodyPr/>
                    <a:lstStyle/>
                    <a:p>
                      <a:pPr algn="ctr"/>
                      <a:r>
                        <a:rPr lang="en-US" dirty="0" smtClean="0">
                          <a:solidFill>
                            <a:schemeClr val="tx1"/>
                          </a:solidFill>
                        </a:rPr>
                        <a:t>E</a:t>
                      </a:r>
                      <a:endParaRPr lang="en-US" dirty="0">
                        <a:solidFill>
                          <a:schemeClr val="tx1"/>
                        </a:solidFill>
                      </a:endParaRPr>
                    </a:p>
                  </a:txBody>
                  <a:tcPr/>
                </a:tc>
                <a:tc>
                  <a:txBody>
                    <a:bodyPr/>
                    <a:lstStyle/>
                    <a:p>
                      <a:pPr algn="ctr"/>
                      <a:r>
                        <a:rPr lang="en-US" dirty="0" smtClean="0">
                          <a:solidFill>
                            <a:schemeClr val="tx1"/>
                          </a:solidFill>
                        </a:rPr>
                        <a:t>&lt;B,A,C,E&gt;</a:t>
                      </a:r>
                      <a:endParaRPr lang="en-US" dirty="0">
                        <a:solidFill>
                          <a:schemeClr val="tx1"/>
                        </a:solidFill>
                      </a:endParaRPr>
                    </a:p>
                  </a:txBody>
                  <a:tcPr/>
                </a:tc>
                <a:tc>
                  <a:txBody>
                    <a:bodyPr/>
                    <a:lstStyle/>
                    <a:p>
                      <a:pPr algn="ctr"/>
                      <a:r>
                        <a:rPr lang="en-US" dirty="0" smtClean="0">
                          <a:solidFill>
                            <a:schemeClr val="tx1"/>
                          </a:solidFill>
                        </a:rPr>
                        <a:t>7</a:t>
                      </a:r>
                      <a:endParaRPr lang="en-US" dirty="0">
                        <a:solidFill>
                          <a:schemeClr val="tx1"/>
                        </a:solidFill>
                      </a:endParaRPr>
                    </a:p>
                  </a:txBody>
                  <a:tcPr/>
                </a:tc>
              </a:tr>
            </a:tbl>
          </a:graphicData>
        </a:graphic>
      </p:graphicFrame>
      <p:sp>
        <p:nvSpPr>
          <p:cNvPr id="5" name="Rectangle 4"/>
          <p:cNvSpPr/>
          <p:nvPr/>
        </p:nvSpPr>
        <p:spPr>
          <a:xfrm>
            <a:off x="6248400" y="1948735"/>
            <a:ext cx="178446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From Node B</a:t>
            </a:r>
            <a:endParaRPr lang="en-US" sz="2000" kern="1200" dirty="0">
              <a:solidFill>
                <a:schemeClr val="tx1">
                  <a:lumMod val="50000"/>
                  <a:lumOff val="50000"/>
                </a:schemeClr>
              </a:solidFill>
              <a:latin typeface="+mj-lt"/>
              <a:ea typeface="+mn-ea"/>
              <a:cs typeface="+mn-cs"/>
            </a:endParaRPr>
          </a:p>
        </p:txBody>
      </p:sp>
      <p:sp>
        <p:nvSpPr>
          <p:cNvPr id="18" name="Rectangle 17"/>
          <p:cNvSpPr/>
          <p:nvPr/>
        </p:nvSpPr>
        <p:spPr>
          <a:xfrm>
            <a:off x="2427497" y="1724055"/>
            <a:ext cx="327334"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2</a:t>
            </a:r>
            <a:endParaRPr lang="en-US" sz="2000" kern="1200" dirty="0">
              <a:solidFill>
                <a:schemeClr val="tx1">
                  <a:lumMod val="50000"/>
                  <a:lumOff val="50000"/>
                </a:schemeClr>
              </a:solidFill>
              <a:latin typeface="+mj-lt"/>
              <a:ea typeface="+mn-ea"/>
              <a:cs typeface="+mn-cs"/>
            </a:endParaRPr>
          </a:p>
        </p:txBody>
      </p:sp>
      <p:sp>
        <p:nvSpPr>
          <p:cNvPr id="19" name="Rectangle 18"/>
          <p:cNvSpPr/>
          <p:nvPr/>
        </p:nvSpPr>
        <p:spPr>
          <a:xfrm>
            <a:off x="2981532" y="302889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0" name="Rectangle 19"/>
          <p:cNvSpPr/>
          <p:nvPr/>
        </p:nvSpPr>
        <p:spPr>
          <a:xfrm>
            <a:off x="2568266" y="379089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1" name="Rectangle 20"/>
          <p:cNvSpPr/>
          <p:nvPr/>
        </p:nvSpPr>
        <p:spPr>
          <a:xfrm>
            <a:off x="3177867" y="4552890"/>
            <a:ext cx="327333"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6</a:t>
            </a:r>
            <a:endParaRPr lang="en-US" sz="2000" kern="1200" dirty="0">
              <a:solidFill>
                <a:schemeClr val="tx1">
                  <a:lumMod val="50000"/>
                  <a:lumOff val="50000"/>
                </a:schemeClr>
              </a:solidFill>
              <a:latin typeface="+mj-lt"/>
              <a:ea typeface="+mn-ea"/>
              <a:cs typeface="+mn-cs"/>
            </a:endParaRPr>
          </a:p>
        </p:txBody>
      </p:sp>
      <p:sp>
        <p:nvSpPr>
          <p:cNvPr id="22" name="Rectangle 21"/>
          <p:cNvSpPr/>
          <p:nvPr/>
        </p:nvSpPr>
        <p:spPr>
          <a:xfrm>
            <a:off x="1425266" y="45720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2</a:t>
            </a:r>
          </a:p>
        </p:txBody>
      </p:sp>
      <p:sp>
        <p:nvSpPr>
          <p:cNvPr id="23" name="Rectangle 22"/>
          <p:cNvSpPr/>
          <p:nvPr/>
        </p:nvSpPr>
        <p:spPr>
          <a:xfrm>
            <a:off x="1044266" y="3124200"/>
            <a:ext cx="327334" cy="400110"/>
          </a:xfrm>
          <a:prstGeom prst="rect">
            <a:avLst/>
          </a:prstGeom>
        </p:spPr>
        <p:txBody>
          <a:bodyPr wrap="none">
            <a:spAutoFit/>
          </a:bodyPr>
          <a:lstStyle/>
          <a:p>
            <a:pPr algn="ctr"/>
            <a:r>
              <a:rPr lang="en-US" sz="2000" kern="1200" dirty="0">
                <a:solidFill>
                  <a:schemeClr val="tx1">
                    <a:lumMod val="50000"/>
                    <a:lumOff val="50000"/>
                  </a:schemeClr>
                </a:solidFill>
                <a:latin typeface="+mj-lt"/>
                <a:ea typeface="+mn-ea"/>
                <a:cs typeface="+mn-cs"/>
              </a:rPr>
              <a:t>3</a:t>
            </a:r>
          </a:p>
        </p:txBody>
      </p:sp>
      <p:sp>
        <p:nvSpPr>
          <p:cNvPr id="24" name="Rectangle 23"/>
          <p:cNvSpPr/>
          <p:nvPr/>
        </p:nvSpPr>
        <p:spPr>
          <a:xfrm>
            <a:off x="4264132" y="2667000"/>
            <a:ext cx="612668" cy="400110"/>
          </a:xfrm>
          <a:prstGeom prst="rect">
            <a:avLst/>
          </a:prstGeom>
        </p:spPr>
        <p:txBody>
          <a:bodyPr wrap="none">
            <a:spAutoFit/>
          </a:bodyPr>
          <a:lstStyle/>
          <a:p>
            <a:pPr algn="ctr"/>
            <a:r>
              <a:rPr lang="en-US" sz="2000" kern="1200" dirty="0" smtClean="0">
                <a:solidFill>
                  <a:schemeClr val="tx1">
                    <a:lumMod val="50000"/>
                    <a:lumOff val="50000"/>
                  </a:schemeClr>
                </a:solidFill>
                <a:latin typeface="+mj-lt"/>
                <a:ea typeface="+mn-ea"/>
                <a:cs typeface="+mn-cs"/>
              </a:rPr>
              <a:t>100</a:t>
            </a:r>
            <a:endParaRPr lang="en-US" sz="2000" kern="1200" dirty="0">
              <a:solidFill>
                <a:schemeClr val="tx1">
                  <a:lumMod val="50000"/>
                  <a:lumOff val="50000"/>
                </a:schemeClr>
              </a:solidFill>
              <a:latin typeface="+mj-lt"/>
              <a:ea typeface="+mn-ea"/>
              <a:cs typeface="+mn-cs"/>
            </a:endParaRPr>
          </a:p>
        </p:txBody>
      </p:sp>
      <p:sp>
        <p:nvSpPr>
          <p:cNvPr id="25" name="Rectangle 24"/>
          <p:cNvSpPr/>
          <p:nvPr/>
        </p:nvSpPr>
        <p:spPr>
          <a:xfrm>
            <a:off x="3532702" y="5468907"/>
            <a:ext cx="4908716" cy="584775"/>
          </a:xfrm>
          <a:prstGeom prst="rect">
            <a:avLst/>
          </a:prstGeom>
        </p:spPr>
        <p:txBody>
          <a:bodyPr wrap="none">
            <a:spAutoFit/>
          </a:bodyPr>
          <a:lstStyle/>
          <a:p>
            <a:pPr algn="ctr"/>
            <a:r>
              <a:rPr lang="en-US" sz="3200" b="1" kern="1200" dirty="0" smtClean="0">
                <a:solidFill>
                  <a:schemeClr val="accent2"/>
                </a:solidFill>
                <a:latin typeface="+mj-lt"/>
                <a:ea typeface="+mn-ea"/>
                <a:cs typeface="+mn-cs"/>
              </a:rPr>
              <a:t>Paths are not the same!</a:t>
            </a:r>
            <a:endParaRPr lang="en-US" sz="3200" b="1" kern="1200" dirty="0">
              <a:solidFill>
                <a:schemeClr val="accent2"/>
              </a:solidFill>
              <a:latin typeface="+mj-lt"/>
              <a:ea typeface="+mn-ea"/>
              <a:cs typeface="+mn-cs"/>
            </a:endParaRPr>
          </a:p>
        </p:txBody>
      </p:sp>
    </p:spTree>
    <p:extLst>
      <p:ext uri="{BB962C8B-B14F-4D97-AF65-F5344CB8AC3E}">
        <p14:creationId xmlns:p14="http://schemas.microsoft.com/office/powerpoint/2010/main" val="32040513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BFS vs. </a:t>
            </a:r>
            <a:r>
              <a:rPr lang="en-US" dirty="0" err="1" smtClean="0"/>
              <a:t>Dijkstra’s</a:t>
            </a:r>
            <a:endParaRPr lang="en-US" dirty="0"/>
          </a:p>
        </p:txBody>
      </p:sp>
      <p:sp>
        <p:nvSpPr>
          <p:cNvPr id="3" name="Content Placeholder 2"/>
          <p:cNvSpPr>
            <a:spLocks noGrp="1"/>
          </p:cNvSpPr>
          <p:nvPr>
            <p:ph idx="1"/>
          </p:nvPr>
        </p:nvSpPr>
        <p:spPr>
          <a:xfrm>
            <a:off x="457200" y="3962400"/>
            <a:ext cx="8229600" cy="2209801"/>
          </a:xfrm>
        </p:spPr>
        <p:txBody>
          <a:bodyPr>
            <a:normAutofit fontScale="92500" lnSpcReduction="20000"/>
          </a:bodyPr>
          <a:lstStyle/>
          <a:p>
            <a:r>
              <a:rPr lang="en-US" dirty="0" smtClean="0"/>
              <a:t>BFS doesn’t work because path with minimal cost ≠ path with fewest edges</a:t>
            </a:r>
          </a:p>
          <a:p>
            <a:r>
              <a:rPr lang="en-US" dirty="0" err="1" smtClean="0"/>
              <a:t>Dijkstra’s</a:t>
            </a:r>
            <a:r>
              <a:rPr lang="en-US" dirty="0" smtClean="0"/>
              <a:t> works if the weights are non-negative</a:t>
            </a:r>
          </a:p>
          <a:p>
            <a:r>
              <a:rPr lang="en-US" dirty="0" smtClean="0">
                <a:solidFill>
                  <a:srgbClr val="0070C0"/>
                </a:solidFill>
              </a:rPr>
              <a:t>What happens if there is a negative edge?</a:t>
            </a:r>
          </a:p>
          <a:p>
            <a:pPr lvl="1"/>
            <a:r>
              <a:rPr lang="en-US" dirty="0" smtClean="0"/>
              <a:t>Minimize cost by repeating the cycle forever</a:t>
            </a:r>
          </a:p>
        </p:txBody>
      </p:sp>
      <p:grpSp>
        <p:nvGrpSpPr>
          <p:cNvPr id="125" name="Shape 125"/>
          <p:cNvGrpSpPr/>
          <p:nvPr/>
        </p:nvGrpSpPr>
        <p:grpSpPr>
          <a:xfrm>
            <a:off x="1297661" y="1809691"/>
            <a:ext cx="3505200" cy="1390709"/>
            <a:chOff x="914400" y="1524000"/>
            <a:chExt cx="3505200" cy="1390709"/>
          </a:xfrm>
        </p:grpSpPr>
        <p:sp>
          <p:nvSpPr>
            <p:cNvPr id="126" name="Shape 126"/>
            <p:cNvSpPr txBox="1"/>
            <p:nvPr/>
          </p:nvSpPr>
          <p:spPr>
            <a:xfrm>
              <a:off x="2286000" y="25146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500</a:t>
              </a:r>
            </a:p>
          </p:txBody>
        </p:sp>
        <p:grpSp>
          <p:nvGrpSpPr>
            <p:cNvPr id="127" name="Shape 127"/>
            <p:cNvGrpSpPr/>
            <p:nvPr/>
          </p:nvGrpSpPr>
          <p:grpSpPr>
            <a:xfrm>
              <a:off x="914400" y="1524000"/>
              <a:ext cx="3505200" cy="1047690"/>
              <a:chOff x="914400" y="1524000"/>
              <a:chExt cx="3505200" cy="1047690"/>
            </a:xfrm>
          </p:grpSpPr>
          <p:sp>
            <p:nvSpPr>
              <p:cNvPr id="128" name="Shape 128"/>
              <p:cNvSpPr/>
              <p:nvPr/>
            </p:nvSpPr>
            <p:spPr>
              <a:xfrm>
                <a:off x="914400"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29" name="Shape 129"/>
              <p:cNvSpPr/>
              <p:nvPr/>
            </p:nvSpPr>
            <p:spPr>
              <a:xfrm>
                <a:off x="17526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0" name="Shape 130"/>
              <p:cNvCxnSpPr/>
              <p:nvPr/>
            </p:nvCxnSpPr>
            <p:spPr>
              <a:xfrm>
                <a:off x="1256726" y="2400240"/>
                <a:ext cx="2820545" cy="1587"/>
              </a:xfrm>
              <a:prstGeom prst="straightConnector1">
                <a:avLst/>
              </a:prstGeom>
              <a:noFill/>
              <a:ln w="9525" cap="flat">
                <a:solidFill>
                  <a:schemeClr val="dk1"/>
                </a:solidFill>
                <a:prstDash val="solid"/>
                <a:round/>
                <a:headEnd type="none" w="med" len="med"/>
                <a:tailEnd type="triangle" w="lg" len="lg"/>
              </a:ln>
            </p:spPr>
          </p:cxnSp>
          <p:cxnSp>
            <p:nvCxnSpPr>
              <p:cNvPr id="131" name="Shape 131"/>
              <p:cNvCxnSpPr/>
              <p:nvPr/>
            </p:nvCxnSpPr>
            <p:spPr>
              <a:xfrm>
                <a:off x="2094926" y="1943040"/>
                <a:ext cx="458345" cy="1587"/>
              </a:xfrm>
              <a:prstGeom prst="straightConnector1">
                <a:avLst/>
              </a:prstGeom>
              <a:noFill/>
              <a:ln w="9525" cap="flat">
                <a:solidFill>
                  <a:schemeClr val="dk1"/>
                </a:solidFill>
                <a:prstDash val="solid"/>
                <a:round/>
                <a:headEnd type="none" w="med" len="med"/>
                <a:tailEnd type="triangle" w="lg" len="lg"/>
              </a:ln>
            </p:spPr>
          </p:cxnSp>
          <p:cxnSp>
            <p:nvCxnSpPr>
              <p:cNvPr id="132" name="Shape 132"/>
              <p:cNvCxnSpPr/>
              <p:nvPr/>
            </p:nvCxnSpPr>
            <p:spPr>
              <a:xfrm rot="10800000" flipH="1">
                <a:off x="1143000" y="1943040"/>
                <a:ext cx="609599" cy="323850"/>
              </a:xfrm>
              <a:prstGeom prst="straightConnector1">
                <a:avLst/>
              </a:prstGeom>
              <a:noFill/>
              <a:ln w="9525" cap="flat">
                <a:solidFill>
                  <a:schemeClr val="dk1"/>
                </a:solidFill>
                <a:prstDash val="solid"/>
                <a:round/>
                <a:headEnd type="none" w="med" len="med"/>
                <a:tailEnd type="triangle" w="lg" len="lg"/>
              </a:ln>
            </p:spPr>
          </p:cxnSp>
          <p:sp>
            <p:nvSpPr>
              <p:cNvPr id="133" name="Shape 133"/>
              <p:cNvSpPr/>
              <p:nvPr/>
            </p:nvSpPr>
            <p:spPr>
              <a:xfrm>
                <a:off x="3352800"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4" name="Shape 134"/>
              <p:cNvSpPr/>
              <p:nvPr/>
            </p:nvSpPr>
            <p:spPr>
              <a:xfrm>
                <a:off x="4077273" y="22287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sp>
            <p:nvSpPr>
              <p:cNvPr id="135" name="Shape 135"/>
              <p:cNvSpPr/>
              <p:nvPr/>
            </p:nvSpPr>
            <p:spPr>
              <a:xfrm>
                <a:off x="2553273" y="1771590"/>
                <a:ext cx="342327" cy="342899"/>
              </a:xfrm>
              <a:prstGeom prst="ellipse">
                <a:avLst/>
              </a:prstGeom>
              <a:noFill/>
              <a:ln w="38100" cap="flat">
                <a:solidFill>
                  <a:schemeClr val="dk1"/>
                </a:solidFill>
                <a:prstDash val="solid"/>
                <a:round/>
                <a:headEnd type="none" w="med" len="med"/>
                <a:tailEnd type="none" w="med" len="med"/>
              </a:ln>
            </p:spPr>
            <p:txBody>
              <a:bodyPr lIns="91425" tIns="45700" rIns="91425" bIns="45700" anchor="ctr" anchorCtr="0">
                <a:noAutofit/>
              </a:bodyPr>
              <a:lstStyle/>
              <a:p>
                <a:endParaRPr/>
              </a:p>
            </p:txBody>
          </p:sp>
          <p:cxnSp>
            <p:nvCxnSpPr>
              <p:cNvPr id="136" name="Shape 136"/>
              <p:cNvCxnSpPr/>
              <p:nvPr/>
            </p:nvCxnSpPr>
            <p:spPr>
              <a:xfrm>
                <a:off x="2894453" y="1960501"/>
                <a:ext cx="458345" cy="1587"/>
              </a:xfrm>
              <a:prstGeom prst="straightConnector1">
                <a:avLst/>
              </a:prstGeom>
              <a:noFill/>
              <a:ln w="9525" cap="flat">
                <a:solidFill>
                  <a:schemeClr val="dk1"/>
                </a:solidFill>
                <a:prstDash val="solid"/>
                <a:round/>
                <a:headEnd type="none" w="med" len="med"/>
                <a:tailEnd type="triangle" w="lg" len="lg"/>
              </a:ln>
            </p:spPr>
          </p:cxnSp>
          <p:cxnSp>
            <p:nvCxnSpPr>
              <p:cNvPr id="137" name="Shape 137"/>
              <p:cNvCxnSpPr/>
              <p:nvPr/>
            </p:nvCxnSpPr>
            <p:spPr>
              <a:xfrm>
                <a:off x="3695126" y="1943040"/>
                <a:ext cx="432279" cy="335966"/>
              </a:xfrm>
              <a:prstGeom prst="straightConnector1">
                <a:avLst/>
              </a:prstGeom>
              <a:noFill/>
              <a:ln w="9525" cap="flat">
                <a:solidFill>
                  <a:schemeClr val="dk1"/>
                </a:solidFill>
                <a:prstDash val="solid"/>
                <a:round/>
                <a:headEnd type="none" w="med" len="med"/>
                <a:tailEnd type="triangle" w="lg" len="lg"/>
              </a:ln>
            </p:spPr>
          </p:cxnSp>
          <p:sp>
            <p:nvSpPr>
              <p:cNvPr id="138" name="Shape 138"/>
              <p:cNvSpPr txBox="1"/>
              <p:nvPr/>
            </p:nvSpPr>
            <p:spPr>
              <a:xfrm>
                <a:off x="914400" y="18096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39" name="Shape 139"/>
              <p:cNvSpPr txBox="1"/>
              <p:nvPr/>
            </p:nvSpPr>
            <p:spPr>
              <a:xfrm>
                <a:off x="1978132"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0" name="Shape 140"/>
              <p:cNvSpPr txBox="1"/>
              <p:nvPr/>
            </p:nvSpPr>
            <p:spPr>
              <a:xfrm>
                <a:off x="2819400" y="152400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sp>
            <p:nvSpPr>
              <p:cNvPr id="141" name="Shape 141"/>
              <p:cNvSpPr txBox="1"/>
              <p:nvPr/>
            </p:nvSpPr>
            <p:spPr>
              <a:xfrm>
                <a:off x="3730732" y="1733490"/>
                <a:ext cx="612667" cy="400109"/>
              </a:xfrm>
              <a:prstGeom prst="rect">
                <a:avLst/>
              </a:prstGeom>
              <a:noFill/>
              <a:ln>
                <a:noFill/>
              </a:ln>
            </p:spPr>
            <p:txBody>
              <a:bodyPr lIns="91425" tIns="45700" rIns="91425" bIns="45700" anchor="t" anchorCtr="0">
                <a:noAutofit/>
              </a:bodyPr>
              <a:lstStyle/>
              <a:p>
                <a:pPr marL="0" marR="0" lvl="0" indent="0" algn="l" rtl="0">
                  <a:buSzPct val="25000"/>
                  <a:buNone/>
                </a:pPr>
                <a:r>
                  <a:rPr lang="en" sz="2000" b="0" i="0" u="none" strike="noStrike" cap="none" baseline="0">
                    <a:solidFill>
                      <a:schemeClr val="dk1"/>
                    </a:solidFill>
                    <a:latin typeface="Calibri"/>
                    <a:ea typeface="Calibri"/>
                    <a:cs typeface="Calibri"/>
                    <a:sym typeface="Calibri"/>
                  </a:rPr>
                  <a:t>100</a:t>
                </a:r>
              </a:p>
            </p:txBody>
          </p:sp>
        </p:grpSp>
      </p:grpSp>
      <p:sp>
        <p:nvSpPr>
          <p:cNvPr id="143" name="Shape 143"/>
          <p:cNvSpPr/>
          <p:nvPr/>
        </p:nvSpPr>
        <p:spPr>
          <a:xfrm>
            <a:off x="563380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4" name="Shape 144"/>
          <p:cNvSpPr/>
          <p:nvPr/>
        </p:nvSpPr>
        <p:spPr>
          <a:xfrm>
            <a:off x="7438300" y="247664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5" name="Shape 145"/>
          <p:cNvSpPr/>
          <p:nvPr/>
        </p:nvSpPr>
        <p:spPr>
          <a:xfrm>
            <a:off x="6267225" y="2733499"/>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46" name="Shape 146"/>
          <p:cNvSpPr/>
          <p:nvPr/>
        </p:nvSpPr>
        <p:spPr>
          <a:xfrm>
            <a:off x="6659350" y="1943894"/>
            <a:ext cx="332699" cy="332699"/>
          </a:xfrm>
          <a:prstGeom prst="ellipse">
            <a:avLst/>
          </a:prstGeom>
          <a:no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147" name="Shape 147"/>
          <p:cNvCxnSpPr>
            <a:stCxn id="145" idx="7"/>
            <a:endCxn id="146" idx="4"/>
          </p:cNvCxnSpPr>
          <p:nvPr/>
        </p:nvCxnSpPr>
        <p:spPr>
          <a:xfrm rot="10800000" flipH="1">
            <a:off x="6551202" y="2276594"/>
            <a:ext cx="274497" cy="505627"/>
          </a:xfrm>
          <a:prstGeom prst="straightConnector1">
            <a:avLst/>
          </a:prstGeom>
          <a:noFill/>
          <a:ln w="19050" cap="flat">
            <a:solidFill>
              <a:srgbClr val="000000"/>
            </a:solidFill>
            <a:prstDash val="solid"/>
            <a:round/>
            <a:headEnd type="none" w="lg" len="lg"/>
            <a:tailEnd type="triangle" w="lg" len="lg"/>
          </a:ln>
        </p:spPr>
      </p:cxnSp>
      <p:cxnSp>
        <p:nvCxnSpPr>
          <p:cNvPr id="148" name="Shape 148"/>
          <p:cNvCxnSpPr>
            <a:stCxn id="146" idx="3"/>
            <a:endCxn id="145" idx="0"/>
          </p:cNvCxnSpPr>
          <p:nvPr/>
        </p:nvCxnSpPr>
        <p:spPr>
          <a:xfrm flipH="1">
            <a:off x="6433574" y="2227871"/>
            <a:ext cx="274497" cy="505627"/>
          </a:xfrm>
          <a:prstGeom prst="straightConnector1">
            <a:avLst/>
          </a:prstGeom>
          <a:noFill/>
          <a:ln w="19050" cap="flat">
            <a:solidFill>
              <a:srgbClr val="000000"/>
            </a:solidFill>
            <a:prstDash val="solid"/>
            <a:round/>
            <a:headEnd type="none" w="lg" len="lg"/>
            <a:tailEnd type="triangle" w="lg" len="lg"/>
          </a:ln>
        </p:spPr>
      </p:cxnSp>
      <p:sp>
        <p:nvSpPr>
          <p:cNvPr id="149" name="Shape 149"/>
          <p:cNvSpPr txBox="1"/>
          <p:nvPr/>
        </p:nvSpPr>
        <p:spPr>
          <a:xfrm>
            <a:off x="6267225" y="2272571"/>
            <a:ext cx="439500" cy="416099"/>
          </a:xfrm>
          <a:prstGeom prst="rect">
            <a:avLst/>
          </a:prstGeom>
          <a:noFill/>
        </p:spPr>
        <p:txBody>
          <a:bodyPr lIns="91425" tIns="91425" rIns="91425" bIns="91425" anchor="t" anchorCtr="0">
            <a:noAutofit/>
          </a:bodyPr>
          <a:lstStyle/>
          <a:p>
            <a:pPr>
              <a:buNone/>
            </a:pPr>
            <a:r>
              <a:rPr lang="en" sz="1800">
                <a:latin typeface="Calibri"/>
                <a:ea typeface="Calibri"/>
                <a:cs typeface="Calibri"/>
                <a:sym typeface="Calibri"/>
              </a:rPr>
              <a:t>5</a:t>
            </a:r>
          </a:p>
        </p:txBody>
      </p:sp>
      <p:sp>
        <p:nvSpPr>
          <p:cNvPr id="150" name="Shape 150"/>
          <p:cNvSpPr txBox="1"/>
          <p:nvPr/>
        </p:nvSpPr>
        <p:spPr>
          <a:xfrm>
            <a:off x="6599925" y="2476644"/>
            <a:ext cx="641699"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-10</a:t>
            </a:r>
          </a:p>
        </p:txBody>
      </p:sp>
      <p:cxnSp>
        <p:nvCxnSpPr>
          <p:cNvPr id="151" name="Shape 151"/>
          <p:cNvCxnSpPr>
            <a:stCxn id="143" idx="6"/>
            <a:endCxn id="146" idx="2"/>
          </p:cNvCxnSpPr>
          <p:nvPr/>
        </p:nvCxnSpPr>
        <p:spPr>
          <a:xfrm>
            <a:off x="5966499" y="2110244"/>
            <a:ext cx="692850" cy="0"/>
          </a:xfrm>
          <a:prstGeom prst="straightConnector1">
            <a:avLst/>
          </a:prstGeom>
          <a:noFill/>
          <a:ln w="19050" cap="flat">
            <a:solidFill>
              <a:srgbClr val="000000"/>
            </a:solidFill>
            <a:prstDash val="solid"/>
            <a:round/>
            <a:headEnd type="none" w="lg" len="lg"/>
            <a:tailEnd type="triangle" w="lg" len="lg"/>
          </a:ln>
        </p:spPr>
      </p:cxnSp>
      <p:cxnSp>
        <p:nvCxnSpPr>
          <p:cNvPr id="152" name="Shape 152"/>
          <p:cNvCxnSpPr>
            <a:stCxn id="146" idx="6"/>
            <a:endCxn id="144" idx="1"/>
          </p:cNvCxnSpPr>
          <p:nvPr/>
        </p:nvCxnSpPr>
        <p:spPr>
          <a:xfrm>
            <a:off x="6992049" y="2110244"/>
            <a:ext cx="494972" cy="415122"/>
          </a:xfrm>
          <a:prstGeom prst="straightConnector1">
            <a:avLst/>
          </a:prstGeom>
          <a:noFill/>
          <a:ln w="19050" cap="flat">
            <a:solidFill>
              <a:srgbClr val="000000"/>
            </a:solidFill>
            <a:prstDash val="solid"/>
            <a:round/>
            <a:headEnd type="none" w="lg" len="lg"/>
            <a:tailEnd type="triangle" w="lg" len="lg"/>
          </a:ln>
        </p:spPr>
      </p:cxnSp>
      <p:sp>
        <p:nvSpPr>
          <p:cNvPr id="153" name="Shape 153"/>
          <p:cNvSpPr txBox="1"/>
          <p:nvPr/>
        </p:nvSpPr>
        <p:spPr>
          <a:xfrm>
            <a:off x="6093175" y="171288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
        <p:nvSpPr>
          <p:cNvPr id="154" name="Shape 154"/>
          <p:cNvSpPr txBox="1"/>
          <p:nvPr/>
        </p:nvSpPr>
        <p:spPr>
          <a:xfrm>
            <a:off x="7142500" y="1943894"/>
            <a:ext cx="439500" cy="416099"/>
          </a:xfrm>
          <a:prstGeom prst="rect">
            <a:avLst/>
          </a:prstGeom>
          <a:noFill/>
        </p:spPr>
        <p:txBody>
          <a:bodyPr lIns="91425" tIns="91425" rIns="91425" bIns="91425" anchor="t" anchorCtr="0">
            <a:noAutofit/>
          </a:bodyPr>
          <a:lstStyle/>
          <a:p>
            <a:pPr lvl="0" rtl="0">
              <a:buNone/>
            </a:pPr>
            <a:r>
              <a:rPr lang="en" sz="1800">
                <a:latin typeface="Calibri"/>
                <a:ea typeface="Calibri"/>
                <a:cs typeface="Calibri"/>
                <a:sym typeface="Calibri"/>
              </a:rPr>
              <a:t>1</a:t>
            </a:r>
          </a:p>
        </p:txBody>
      </p:sp>
    </p:spTree>
    <p:extLst>
      <p:ext uri="{BB962C8B-B14F-4D97-AF65-F5344CB8AC3E}">
        <p14:creationId xmlns:p14="http://schemas.microsoft.com/office/powerpoint/2010/main" val="293947159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144" grpId="0" animBg="1"/>
      <p:bldP spid="145" grpId="0" animBg="1"/>
      <p:bldP spid="146" grpId="0" animBg="1"/>
      <p:bldP spid="149" grpId="0"/>
      <p:bldP spid="150" grpId="0"/>
      <p:bldP spid="153" grpId="0"/>
      <p:bldP spid="1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Dijkstra’s</a:t>
            </a:r>
            <a:r>
              <a:rPr lang="en-US" dirty="0" smtClean="0"/>
              <a:t> Algorithm</a:t>
            </a:r>
            <a:endParaRPr lang="en-US" dirty="0"/>
          </a:p>
        </p:txBody>
      </p:sp>
      <p:sp>
        <p:nvSpPr>
          <p:cNvPr id="3" name="Content Placeholder 2"/>
          <p:cNvSpPr>
            <a:spLocks noGrp="1"/>
          </p:cNvSpPr>
          <p:nvPr>
            <p:ph idx="1"/>
          </p:nvPr>
        </p:nvSpPr>
        <p:spPr/>
        <p:txBody>
          <a:bodyPr>
            <a:normAutofit fontScale="92500" lnSpcReduction="10000"/>
          </a:bodyPr>
          <a:lstStyle/>
          <a:p>
            <a:r>
              <a:rPr lang="en-US" dirty="0"/>
              <a:t>Named after its inventor </a:t>
            </a:r>
            <a:r>
              <a:rPr lang="en-US" dirty="0" err="1"/>
              <a:t>Edsger</a:t>
            </a:r>
            <a:r>
              <a:rPr lang="en-US" dirty="0"/>
              <a:t> </a:t>
            </a:r>
            <a:r>
              <a:rPr lang="en-US" dirty="0" err="1"/>
              <a:t>Dijkstra</a:t>
            </a:r>
            <a:r>
              <a:rPr lang="en-US" dirty="0"/>
              <a:t> (1930-2002</a:t>
            </a:r>
            <a:r>
              <a:rPr lang="en-US" dirty="0" smtClean="0"/>
              <a:t>)</a:t>
            </a:r>
          </a:p>
          <a:p>
            <a:pPr lvl="1"/>
            <a:r>
              <a:rPr lang="en-US" dirty="0"/>
              <a:t>Truly one of the “founders” of computer science;                this is just one of his many contributions</a:t>
            </a:r>
          </a:p>
          <a:p>
            <a:r>
              <a:rPr lang="en-US" dirty="0"/>
              <a:t>The idea: reminiscent of BFS, but adapted to handle weights</a:t>
            </a:r>
          </a:p>
          <a:p>
            <a:pPr lvl="1"/>
            <a:r>
              <a:rPr lang="en-US" dirty="0"/>
              <a:t>Grow the set of nodes whose shortest distance has been computed</a:t>
            </a:r>
          </a:p>
          <a:p>
            <a:pPr lvl="1"/>
            <a:r>
              <a:rPr lang="en-US" dirty="0"/>
              <a:t>Nodes not in the set will have a “best distance so far”</a:t>
            </a:r>
          </a:p>
          <a:p>
            <a:pPr lvl="1"/>
            <a:r>
              <a:rPr lang="en-US" dirty="0"/>
              <a:t>A priority queue will turn out to be useful for </a:t>
            </a:r>
            <a:r>
              <a:rPr lang="en-US" dirty="0" smtClean="0"/>
              <a:t>efficiency</a:t>
            </a:r>
            <a:endParaRPr lang="en-US" dirty="0"/>
          </a:p>
        </p:txBody>
      </p:sp>
    </p:spTree>
    <p:extLst>
      <p:ext uri="{BB962C8B-B14F-4D97-AF65-F5344CB8AC3E}">
        <p14:creationId xmlns:p14="http://schemas.microsoft.com/office/powerpoint/2010/main" val="308497976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2457</Words>
  <Application>Microsoft Macintosh PowerPoint</Application>
  <PresentationFormat>On-screen Show (4:3)</PresentationFormat>
  <Paragraphs>1305</Paragraphs>
  <Slides>35</Slides>
  <Notes>28</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Executive</vt:lpstr>
      <vt:lpstr>Trek</vt:lpstr>
      <vt:lpstr>PowerPoint Presentation</vt:lpstr>
      <vt:lpstr>PowerPoint Presentation</vt:lpstr>
      <vt:lpstr>Things to Discuss</vt:lpstr>
      <vt:lpstr>Homework 7</vt:lpstr>
      <vt:lpstr>Homework 7</vt:lpstr>
      <vt:lpstr>Review: Shortest Paths with BFS</vt:lpstr>
      <vt:lpstr>Shortest Paths with Weights</vt:lpstr>
      <vt:lpstr>BFS vs. Dijkstra’s</vt:lpstr>
      <vt:lpstr>Dijkstra’s Algorithm</vt:lpstr>
      <vt:lpstr>Dijkstra’s Algorithm</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Example #1</vt:lpstr>
      <vt:lpstr>Interpreting the Results</vt:lpstr>
      <vt:lpstr>Example #2</vt:lpstr>
      <vt:lpstr>Example #2</vt:lpstr>
      <vt:lpstr>Pseudocode Attempt #1</vt:lpstr>
      <vt:lpstr>Can We Do Better?</vt:lpstr>
      <vt:lpstr>Priority Queue</vt:lpstr>
      <vt:lpstr>Pseudocode Attempt #2</vt:lpstr>
      <vt:lpstr>Hw7 Important Notes!!!</vt:lpstr>
      <vt:lpstr>Hw7 Test script Command Notes</vt:lpstr>
      <vt:lpstr>Hw7 Test script Command Notes</vt:lpstr>
      <vt:lpstr>GenerIcs Lecture (con.)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STF_Student</dc:creator>
  <cp:lastModifiedBy>Vinod Rathnam</cp:lastModifiedBy>
  <cp:revision>69</cp:revision>
  <cp:lastPrinted>2015-05-14T00:27:50Z</cp:lastPrinted>
  <dcterms:modified xsi:type="dcterms:W3CDTF">2015-05-14T00:30:03Z</dcterms:modified>
</cp:coreProperties>
</file>