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59" r:id="rId2"/>
    <p:sldId id="360" r:id="rId3"/>
    <p:sldId id="361" r:id="rId4"/>
    <p:sldId id="399" r:id="rId5"/>
    <p:sldId id="362" r:id="rId6"/>
    <p:sldId id="364" r:id="rId7"/>
    <p:sldId id="365" r:id="rId8"/>
    <p:sldId id="366" r:id="rId9"/>
    <p:sldId id="400" r:id="rId10"/>
    <p:sldId id="367" r:id="rId11"/>
    <p:sldId id="368" r:id="rId12"/>
    <p:sldId id="369" r:id="rId13"/>
    <p:sldId id="402" r:id="rId14"/>
    <p:sldId id="370" r:id="rId15"/>
    <p:sldId id="404" r:id="rId16"/>
    <p:sldId id="405" r:id="rId17"/>
    <p:sldId id="407" r:id="rId18"/>
    <p:sldId id="373" r:id="rId19"/>
    <p:sldId id="408" r:id="rId20"/>
    <p:sldId id="376" r:id="rId21"/>
    <p:sldId id="377" r:id="rId22"/>
    <p:sldId id="409" r:id="rId23"/>
    <p:sldId id="412" r:id="rId24"/>
    <p:sldId id="413" r:id="rId25"/>
    <p:sldId id="414" r:id="rId26"/>
    <p:sldId id="415" r:id="rId27"/>
    <p:sldId id="416" r:id="rId28"/>
    <p:sldId id="417" r:id="rId29"/>
    <p:sldId id="422" r:id="rId30"/>
    <p:sldId id="423" r:id="rId31"/>
    <p:sldId id="424" r:id="rId32"/>
    <p:sldId id="425" r:id="rId33"/>
    <p:sldId id="421" r:id="rId34"/>
    <p:sldId id="426" r:id="rId35"/>
    <p:sldId id="427" r:id="rId36"/>
    <p:sldId id="428" r:id="rId37"/>
    <p:sldId id="430" r:id="rId38"/>
    <p:sldId id="429" r:id="rId39"/>
    <p:sldId id="380" r:id="rId40"/>
    <p:sldId id="381" r:id="rId41"/>
    <p:sldId id="419" r:id="rId42"/>
    <p:sldId id="433" r:id="rId43"/>
    <p:sldId id="420" r:id="rId44"/>
    <p:sldId id="434" r:id="rId45"/>
    <p:sldId id="435" r:id="rId46"/>
    <p:sldId id="436" r:id="rId47"/>
    <p:sldId id="437" r:id="rId48"/>
    <p:sldId id="438" r:id="rId49"/>
    <p:sldId id="439" r:id="rId50"/>
    <p:sldId id="445" r:id="rId51"/>
    <p:sldId id="384" r:id="rId52"/>
    <p:sldId id="385" r:id="rId53"/>
    <p:sldId id="386" r:id="rId54"/>
    <p:sldId id="387" r:id="rId55"/>
    <p:sldId id="441" r:id="rId56"/>
    <p:sldId id="442" r:id="rId57"/>
    <p:sldId id="443" r:id="rId58"/>
    <p:sldId id="444" r:id="rId59"/>
    <p:sldId id="390" r:id="rId60"/>
  </p:sldIdLst>
  <p:sldSz cx="9144000" cy="6858000" type="screen4x3"/>
  <p:notesSz cx="6934200" cy="9220200"/>
  <p:custDataLst>
    <p:tags r:id="rId6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4" autoAdjust="0"/>
    <p:restoredTop sz="84499" autoAdjust="0"/>
  </p:normalViewPr>
  <p:slideViewPr>
    <p:cSldViewPr>
      <p:cViewPr>
        <p:scale>
          <a:sx n="80" d="100"/>
          <a:sy n="80" d="100"/>
        </p:scale>
        <p:origin x="-558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/>
              <a:t>Dan Grossman</a:t>
            </a:r>
          </a:p>
          <a:p>
            <a:r>
              <a:rPr lang="en-US" dirty="0" smtClean="0"/>
              <a:t>Spring 2015</a:t>
            </a:r>
            <a:endParaRPr lang="en-US" dirty="0"/>
          </a:p>
          <a:p>
            <a:r>
              <a:rPr lang="en-US" dirty="0"/>
              <a:t>Generics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subtypes!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>
                <a:solidFill>
                  <a:srgbClr val="C00000"/>
                </a:solidFill>
              </a:rPr>
              <a:t>NOT</a:t>
            </a:r>
            <a:r>
              <a:rPr lang="en-US" sz="2000">
                <a:solidFill>
                  <a:srgbClr val="FF8000"/>
                </a:solidFill>
              </a:rPr>
              <a:t> </a:t>
            </a:r>
            <a:r>
              <a:rPr lang="en-US" sz="2000"/>
              <a:t>copy/paste </a:t>
            </a:r>
            <a:r>
              <a:rPr lang="en-US" sz="2000" smtClean="0"/>
              <a:t>this </a:t>
            </a:r>
            <a:r>
              <a:rPr lang="en-US" sz="2000" dirty="0"/>
              <a:t>stuff into your project unless it is what you want </a:t>
            </a:r>
          </a:p>
          <a:p>
            <a:pPr lvl="1"/>
            <a:r>
              <a:rPr lang="en-US" sz="2000" i="1" dirty="0"/>
              <a:t>And</a:t>
            </a:r>
            <a:r>
              <a:rPr lang="en-US" sz="2000" dirty="0"/>
              <a:t> you understand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/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super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SubType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chemeClr val="accent2"/>
                </a:solidFill>
              </a:rPr>
              <a:t>lower bound</a:t>
            </a:r>
            <a:r>
              <a:rPr lang="en-US" sz="2000" dirty="0" smtClean="0"/>
              <a:t>; accepts the given subtype or any of its </a:t>
            </a:r>
            <a:r>
              <a:rPr lang="en-US" sz="2000" dirty="0" err="1" smtClean="0"/>
              <a:t>supertypes</a:t>
            </a:r>
            <a:endParaRPr lang="en-US" sz="2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 smtClean="0"/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I.e.,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is not generic</a:t>
            </a:r>
            <a:r>
              <a:rPr lang="en-US" sz="2000">
                <a:sym typeface="Wingdings" panose="05000000000000000000" pitchFamily="2" charset="2"/>
              </a:rPr>
              <a:t>, </a:t>
            </a:r>
            <a:r>
              <a:rPr lang="en-US" sz="2000" dirty="0">
                <a:sym typeface="Wingdings" panose="05000000000000000000" pitchFamily="2" charset="2"/>
              </a:rPr>
              <a:t>but</a:t>
            </a:r>
            <a:r>
              <a:rPr lang="en-US" sz="2000">
                <a:sym typeface="Wingdings" panose="05000000000000000000" pitchFamily="2" charset="2"/>
              </a:rPr>
              <a:t> the </a:t>
            </a:r>
            <a:r>
              <a:rPr lang="en-US" sz="2000" i="1" smtClean="0">
                <a:sym typeface="Wingdings" panose="05000000000000000000" pitchFamily="2" charset="2"/>
              </a:rPr>
              <a:t>methods</a:t>
            </a:r>
            <a:r>
              <a:rPr lang="en-US" sz="2000" smtClean="0">
                <a:sym typeface="Wingdings" panose="05000000000000000000" pitchFamily="2" charset="2"/>
              </a:rPr>
              <a:t> should </a:t>
            </a:r>
            <a:r>
              <a:rPr lang="en-US" sz="2000" dirty="0">
                <a:sym typeface="Wingdings" panose="05000000000000000000" pitchFamily="2" charset="2"/>
              </a:rPr>
              <a:t>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00800" y="14478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just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</a:t>
            </a:r>
            <a:r>
              <a:rPr lang="en-US" sz="2000" dirty="0">
                <a:cs typeface="Courier New" pitchFamily="49" charset="0"/>
              </a:rPr>
              <a:t>“</a:t>
            </a:r>
            <a:r>
              <a:rPr lang="en-US" sz="2000" dirty="0" smtClean="0">
                <a:cs typeface="Courier New" pitchFamily="49" charset="0"/>
              </a:rPr>
              <a:t>works” </a:t>
            </a:r>
            <a:r>
              <a:rPr lang="en-US" sz="2000" dirty="0">
                <a:cs typeface="Courier New" pitchFamily="49" charset="0"/>
              </a:rPr>
              <a:t>but will 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bounds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Generics and </a:t>
            </a:r>
            <a:r>
              <a:rPr lang="en-US" sz="2000" i="1" dirty="0" smtClean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23475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18492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verbose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How to use </a:t>
            </a:r>
            <a:r>
              <a:rPr lang="en-US" sz="2000" i="1" dirty="0" smtClean="0">
                <a:solidFill>
                  <a:schemeClr val="accent2"/>
                </a:solidFill>
              </a:rPr>
              <a:t>type bounds</a:t>
            </a:r>
            <a:r>
              <a:rPr lang="en-US" sz="2000" dirty="0" smtClean="0"/>
              <a:t> to write reusable code despite invariant subtyping</a:t>
            </a:r>
          </a:p>
          <a:p>
            <a:pPr lvl="1"/>
            <a:r>
              <a:rPr lang="en-US" sz="2000" dirty="0" smtClean="0"/>
              <a:t>Elegant technique using generic methods</a:t>
            </a:r>
          </a:p>
          <a:p>
            <a:pPr lvl="1"/>
            <a:r>
              <a:rPr lang="en-US" sz="2000" dirty="0" smtClean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Then: </a:t>
            </a:r>
            <a:r>
              <a:rPr lang="en-US" sz="2000" i="1" dirty="0" smtClean="0">
                <a:solidFill>
                  <a:schemeClr val="accent2"/>
                </a:solidFill>
              </a:rPr>
              <a:t>Java wildcards</a:t>
            </a:r>
            <a:endParaRPr lang="en-US" sz="2000" dirty="0" smtClean="0"/>
          </a:p>
          <a:p>
            <a:pPr lvl="1"/>
            <a:r>
              <a:rPr lang="en-US" sz="2000" dirty="0" smtClean="0"/>
              <a:t>Essentially provide the same expressiveness</a:t>
            </a:r>
          </a:p>
          <a:p>
            <a:pPr lvl="1"/>
            <a:r>
              <a:rPr lang="en-US" sz="2000" i="1" dirty="0" smtClean="0"/>
              <a:t>Less verbose</a:t>
            </a:r>
            <a:r>
              <a:rPr lang="en-US" sz="2000" dirty="0" smtClean="0"/>
              <a:t>: No need to declare type parameters that would be used only once</a:t>
            </a:r>
          </a:p>
          <a:p>
            <a:pPr lvl="1"/>
            <a:r>
              <a:rPr lang="en-US" sz="2000" i="1" dirty="0" smtClean="0"/>
              <a:t>Better style</a:t>
            </a:r>
            <a:r>
              <a:rPr lang="en-US" sz="2000" dirty="0" smtClean="0"/>
              <a:t> because Java programmers recognize how wildcards are used for common idioms</a:t>
            </a:r>
          </a:p>
          <a:p>
            <a:pPr lvl="2"/>
            <a:r>
              <a:rPr lang="en-US" sz="2000" dirty="0" smtClean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elements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(that are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not already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present)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What is the best type for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 smtClean="0">
                <a:latin typeface="+mj-lt"/>
              </a:rPr>
              <a:t>’s</a:t>
            </a:r>
            <a:r>
              <a:rPr lang="en-GB" sz="2000" dirty="0" smtClean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… while allowing correct implementations</a:t>
            </a:r>
            <a:endParaRPr lang="en-GB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Does not let clients pass other collections, like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Better: use a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interface with just what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i="1" dirty="0" smtClean="0">
                <a:solidFill>
                  <a:srgbClr val="7030A0"/>
                </a:solidFill>
              </a:rPr>
              <a:t>love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Client cannot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Should be okay because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only need to read from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 extends E&gt;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 smtClean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Now client </a:t>
            </a:r>
            <a:r>
              <a:rPr lang="en-GB" sz="2000" i="1" dirty="0" smtClean="0">
                <a:latin typeface="+mj-lt"/>
              </a:rPr>
              <a:t>can</a:t>
            </a:r>
            <a:r>
              <a:rPr lang="en-GB" sz="2000" dirty="0" smtClean="0">
                <a:latin typeface="+mj-lt"/>
              </a:rPr>
              <a:t>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won’t know what element type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/>
              <a:t> is, but will know it is a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So it cannot add anything to collection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But this is enough to implement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copy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/>
              <a:t>Now </a:t>
            </a:r>
            <a:r>
              <a:rPr lang="en-US" sz="2000" dirty="0"/>
              <a:t>we</a:t>
            </a:r>
            <a:r>
              <a:rPr lang="en-US" sz="2000"/>
              <a:t> can do this</a:t>
            </a:r>
            <a:r>
              <a:rPr lang="en-US" sz="2000" dirty="0"/>
              <a:t>,</a:t>
            </a:r>
            <a:r>
              <a:rPr lang="en-US" sz="2000"/>
              <a:t> which </a:t>
            </a:r>
            <a:r>
              <a:rPr lang="en-US" sz="2000" dirty="0"/>
              <a:t>is more useful to clients: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wildcards</a:t>
            </a:r>
            <a:r>
              <a:rPr lang="en-US" sz="2000" dirty="0" smtClean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/>
              <a:t>, </a:t>
            </a:r>
            <a:r>
              <a:rPr lang="en-US" sz="2000" dirty="0"/>
              <a:t>is</a:t>
            </a:r>
            <a:r>
              <a:rPr lang="en-US" sz="2000"/>
              <a:t> shorthand </a:t>
            </a:r>
            <a:r>
              <a:rPr lang="en-US" sz="2000" dirty="0"/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(but equally powerful</a:t>
            </a:r>
            <a:r>
              <a:rPr lang="en-GB" sz="2000">
                <a:latin typeface="+mj-lt"/>
              </a:rPr>
              <a:t>) </a:t>
            </a:r>
            <a:r>
              <a:rPr lang="en-GB" sz="2000" dirty="0">
                <a:latin typeface="+mj-lt"/>
              </a:rPr>
              <a:t>compared</a:t>
            </a:r>
            <a:r>
              <a:rPr lang="en-GB" sz="2000">
                <a:latin typeface="+mj-lt"/>
              </a:rPr>
              <a:t> to</a:t>
            </a:r>
            <a:endParaRPr lang="en-GB" sz="2000" dirty="0">
              <a:latin typeface="+mj-lt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No change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Where should you insert wildcards?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Should you use </a:t>
            </a:r>
            <a:r>
              <a:rPr lang="en-US" sz="2000" b="1" dirty="0" smtClean="0">
                <a:latin typeface="Courier New"/>
                <a:cs typeface="Courier New"/>
              </a:rPr>
              <a:t>extends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super</a:t>
            </a:r>
            <a:r>
              <a:rPr lang="en-US" sz="2000" dirty="0" smtClean="0"/>
              <a:t> or neither?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extends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get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(from a </a:t>
            </a:r>
            <a:r>
              <a:rPr lang="en-US" sz="2000" i="1" dirty="0" smtClean="0"/>
              <a:t>producer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subtype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super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(into </a:t>
            </a:r>
            <a:r>
              <a:rPr lang="en-US" sz="2000" dirty="0"/>
              <a:t>a </a:t>
            </a:r>
            <a:r>
              <a:rPr lang="en-US" sz="2000" i="1" dirty="0" smtClean="0"/>
              <a:t>consumer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</a:t>
            </a:r>
            <a:r>
              <a:rPr lang="en-US" sz="2000" dirty="0" err="1" smtClean="0"/>
              <a:t>supertype</a:t>
            </a:r>
            <a:endParaRPr lang="en-US" sz="2000" dirty="0" smtClean="0"/>
          </a:p>
          <a:p>
            <a:pPr lvl="1"/>
            <a:r>
              <a:rPr lang="en-US" sz="2000" dirty="0" smtClean="0"/>
              <a:t>Use neither (just </a:t>
            </a:r>
            <a:r>
              <a:rPr lang="en-US" sz="2000" b="1" dirty="0" smtClean="0">
                <a:latin typeface="Courier New"/>
                <a:cs typeface="Courier New"/>
              </a:rPr>
              <a:t>T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r>
              <a:rPr lang="en-US" sz="2000" dirty="0" smtClean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ersus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Can instantiate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with any type: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 smtClean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 smtClean="0"/>
              <a:t>&gt;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In latter, element type is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 unknown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sz="2000" dirty="0" smtClean="0"/>
              <a:t>might store only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 smtClean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 smtClean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/>
              <a:t> in the same list</a:t>
            </a:r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 smtClean="0"/>
              <a:t>&gt; could store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 smtClean="0">
                <a:cs typeface="Courier New" pitchFamily="49" charset="0"/>
              </a:rPr>
              <a:t>s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abstracts</a:t>
            </a:r>
            <a:r>
              <a:rPr lang="en-US" sz="2000" dirty="0" smtClean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 smtClean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everything we have learned, i</a:t>
            </a:r>
            <a:r>
              <a:rPr lang="en-US" sz="2000" dirty="0" smtClean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cs typeface="Courier New" panose="02070309020205020404" pitchFamily="49" charset="0"/>
              </a:rPr>
              <a:t>should be unrelated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 smtClean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cs typeface="Courier New" panose="02070309020205020404" pitchFamily="49" charset="0"/>
              </a:rPr>
              <a:t>is</a:t>
            </a:r>
            <a:r>
              <a:rPr lang="en-US" sz="2000" dirty="0" smtClean="0">
                <a:cs typeface="Courier New" panose="02070309020205020404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2000" dirty="0" smtClean="0">
                <a:latin typeface="+mj-lt"/>
              </a:rPr>
              <a:t>Not true subtyping: the subtype does not support setting an array index to hold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 smtClean="0"/>
              <a:t>Java (and C#) made this decision in pre-generics days</a:t>
            </a:r>
          </a:p>
          <a:p>
            <a:pPr lvl="2"/>
            <a:r>
              <a:rPr lang="en-US" sz="2000" dirty="0" smtClean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 smtClean="0">
                <a:latin typeface="+mj-lt"/>
              </a:rPr>
              <a:t>Now programmers are used to this too-lenient subtyping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… swap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happen: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 smtClean="0"/>
              <a:t>Recall Java’s guarantee: Run-time type is a subtype of the compile-time type</a:t>
            </a:r>
          </a:p>
          <a:p>
            <a:pPr lvl="1"/>
            <a:r>
              <a:rPr lang="en-US" sz="2000" dirty="0" smtClean="0"/>
              <a:t>This was violated for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 smtClean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 smtClean="0"/>
              <a:t>To preserve the guarantee, Java would never get that far:</a:t>
            </a:r>
          </a:p>
          <a:p>
            <a:pPr lvl="1"/>
            <a:r>
              <a:rPr lang="en-US" sz="2000" dirty="0" smtClean="0"/>
              <a:t>Each array “knows” its actual run-time type (e.g.,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 []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Trying to store a (run-time)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into an index causes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 smtClean="0"/>
              <a:t>So the body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would raise an exception</a:t>
            </a:r>
          </a:p>
          <a:p>
            <a:pPr lvl="1"/>
            <a:r>
              <a:rPr lang="en-US" sz="2000" dirty="0" smtClean="0"/>
              <a:t>Even though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 smtClean="0"/>
              <a:t> is entirely reasonable</a:t>
            </a:r>
          </a:p>
          <a:p>
            <a:pPr lvl="2"/>
            <a:r>
              <a:rPr lang="en-US" sz="2000" dirty="0" smtClean="0"/>
              <a:t>And fine for plenty of “careful” clients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 smtClean="0"/>
              <a:t>(Array-reads never fail this way – why?)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Beware array subtyping!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</a:t>
            </a:r>
            <a:r>
              <a:rPr lang="en-US" sz="2000" dirty="0" smtClean="0">
                <a:solidFill>
                  <a:schemeClr val="accent2"/>
                </a:solidFill>
              </a:rPr>
              <a:t>casts</a:t>
            </a:r>
            <a:endParaRPr lang="en-US" sz="20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Creating generic arrays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Compiler gives an unchecked warning, since this is something the runtime system </a:t>
            </a:r>
            <a:r>
              <a:rPr lang="en-US" i="1" dirty="0" smtClean="0">
                <a:solidFill>
                  <a:srgbClr val="C00000"/>
                </a:solidFill>
              </a:rPr>
              <a:t>will not 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lvl="1"/>
            <a:r>
              <a:rPr lang="en-US" dirty="0" smtClean="0"/>
              <a:t>Most common real need is creating arrays with generic element types (discussed shortly), when doing things like implementing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can also be cast to any generic type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analogous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</a:t>
            </a:r>
            <a:r>
              <a:rPr lang="en-US" sz="2000">
                <a:solidFill>
                  <a:schemeClr val="tx1"/>
                </a:solidFill>
              </a:rPr>
              <a:t>a </a:t>
            </a:r>
            <a:r>
              <a:rPr lang="en-US" sz="2000" b="1" i="1">
                <a:solidFill>
                  <a:schemeClr val="accent6"/>
                </a:solidFill>
              </a:rPr>
              <a:t>(formal</a:t>
            </a:r>
            <a:r>
              <a:rPr lang="en-US" sz="2000" b="1" i="1" dirty="0">
                <a:solidFill>
                  <a:schemeClr val="accent6"/>
                </a:solidFill>
              </a:rPr>
              <a:t>)</a:t>
            </a:r>
            <a:r>
              <a:rPr lang="en-US" sz="2000" b="1" i="1">
                <a:solidFill>
                  <a:schemeClr val="accent6"/>
                </a:solidFill>
              </a:rPr>
              <a:t> </a:t>
            </a:r>
            <a:r>
              <a:rPr lang="en-US" sz="2000" b="1" i="1" dirty="0">
                <a:solidFill>
                  <a:schemeClr val="accent6"/>
                </a:solidFill>
              </a:rPr>
              <a:t>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use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(in Java for backward-</a:t>
            </a:r>
            <a:r>
              <a:rPr lang="en-US" sz="2000" dirty="0" err="1" smtClean="0">
                <a:solidFill>
                  <a:schemeClr val="tx1"/>
                </a:solidFill>
              </a:rPr>
              <a:t>compatiblity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guarantees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holds a (subtype of) the </a:t>
            </a:r>
            <a:r>
              <a:rPr lang="en-US" sz="2000" i="1" dirty="0" smtClean="0"/>
              <a:t>raw type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Java does not guarantee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has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elements at run-time</a:t>
            </a:r>
          </a:p>
          <a:p>
            <a:pPr lvl="1"/>
            <a:r>
              <a:rPr lang="en-US" sz="2000" dirty="0" smtClean="0"/>
              <a:t>Will be true unless unchecked casts involving generics are used</a:t>
            </a:r>
          </a:p>
          <a:p>
            <a:pPr lvl="1"/>
            <a:r>
              <a:rPr lang="en-US" sz="2000" dirty="0" smtClean="0"/>
              <a:t>Compiler inserts casts to/from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for generics</a:t>
            </a:r>
          </a:p>
          <a:p>
            <a:pPr lvl="2"/>
            <a:r>
              <a:rPr lang="en-US" sz="2000" dirty="0" smtClean="0"/>
              <a:t>If these </a:t>
            </a:r>
            <a:r>
              <a:rPr lang="en-US" sz="2000" smtClean="0"/>
              <a:t>casts fail, </a:t>
            </a:r>
            <a:r>
              <a:rPr lang="en-US" sz="2000" dirty="0" smtClean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So, two reasons not to ignore warnings:</a:t>
            </a:r>
          </a:p>
          <a:p>
            <a:pPr lvl="1"/>
            <a:r>
              <a:rPr lang="en-US" sz="2000" dirty="0" smtClean="0"/>
              <a:t>You’re violating good style/design/subtyping/generics</a:t>
            </a:r>
          </a:p>
          <a:p>
            <a:pPr lvl="1"/>
            <a:r>
              <a:rPr lang="en-US" sz="2000" dirty="0" smtClean="0"/>
              <a:t>You’re risking difficult debugging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Erasure:  Type arguments do not exist at runtime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if the type of </a:t>
            </a:r>
            <a:r>
              <a:rPr lang="en-US" sz="2000" dirty="0" err="1" smtClean="0">
                <a:solidFill>
                  <a:schemeClr val="tx1"/>
                </a:solidFill>
              </a:rPr>
              <a:t>obj</a:t>
            </a:r>
            <a:r>
              <a:rPr lang="en-US" sz="2000" dirty="0" smtClean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 smtClean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public Foo()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/>
              <a:t>can</a:t>
            </a:r>
            <a:r>
              <a:rPr lang="en-US" sz="2000"/>
              <a:t> </a:t>
            </a:r>
            <a:r>
              <a:rPr lang="en-US" sz="2000" dirty="0"/>
              <a:t>declare</a:t>
            </a:r>
            <a:r>
              <a:rPr lang="en-US" sz="2000"/>
              <a:t> create </a:t>
            </a:r>
            <a:r>
              <a:rPr lang="en-US" sz="2000" dirty="0"/>
              <a:t>variables 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type-safe, so it generates a warning</a:t>
            </a:r>
          </a:p>
          <a:p>
            <a:pPr lvl="1"/>
            <a:r>
              <a:rPr lang="en-US" sz="2000" dirty="0"/>
              <a:t>Rare to need an array of a generic type (e.g.,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Some final thoughts…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Object put(Object key, Object value);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Generics usually clarify the </a:t>
            </a:r>
            <a:r>
              <a:rPr lang="en-US" sz="2000" i="1" dirty="0" smtClean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 smtClean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 smtClean="0">
                <a:cs typeface="Courier New" pitchFamily="49" charset="0"/>
              </a:rPr>
              <a:t>Generics always make the client code prettier and safer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Start by writing a concrete instantiation</a:t>
            </a:r>
          </a:p>
          <a:p>
            <a:pPr lvl="1"/>
            <a:r>
              <a:rPr lang="en-US" sz="2000" dirty="0" smtClean="0"/>
              <a:t>Get it correct (testing, reasoning, etc.)</a:t>
            </a:r>
          </a:p>
          <a:p>
            <a:pPr lvl="1"/>
            <a:r>
              <a:rPr lang="en-US" sz="2000" dirty="0" smtClean="0"/>
              <a:t>Consider writing a second concrete version</a:t>
            </a:r>
          </a:p>
          <a:p>
            <a:endParaRPr lang="en-US" sz="2000" dirty="0" smtClean="0"/>
          </a:p>
          <a:p>
            <a:r>
              <a:rPr lang="en-US" sz="2000" dirty="0" smtClean="0"/>
              <a:t>Generalize it by adding type parameters</a:t>
            </a:r>
          </a:p>
          <a:p>
            <a:pPr lvl="1"/>
            <a:r>
              <a:rPr lang="en-US" sz="2000" dirty="0" smtClean="0"/>
              <a:t>Think about which types are the same or different</a:t>
            </a:r>
          </a:p>
          <a:p>
            <a:pPr lvl="1"/>
            <a:r>
              <a:rPr lang="en-US" sz="2000" dirty="0" smtClean="0"/>
              <a:t>The compiler will help you find errors</a:t>
            </a:r>
          </a:p>
          <a:p>
            <a:endParaRPr lang="en-US" sz="2000" dirty="0" smtClean="0"/>
          </a:p>
          <a:p>
            <a:r>
              <a:rPr lang="en-US" sz="2000" dirty="0" smtClean="0"/>
              <a:t>As you gain experience, it will be easier to write generic code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ular Callout 8"/>
          <p:cNvSpPr/>
          <p:nvPr/>
        </p:nvSpPr>
        <p:spPr>
          <a:xfrm>
            <a:off x="3086100" y="5255514"/>
            <a:ext cx="533400" cy="306324"/>
          </a:xfrm>
          <a:prstGeom prst="wedgeRectCallout">
            <a:avLst>
              <a:gd name="adj1" fmla="val -385746"/>
              <a:gd name="adj2" fmla="val -4592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676400" cy="306324"/>
          </a:xfrm>
          <a:prstGeom prst="wedgeRectCallout">
            <a:avLst>
              <a:gd name="adj1" fmla="val -84755"/>
              <a:gd name="adj2" fmla="val 1377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71800" y="5256276"/>
            <a:ext cx="533400" cy="306324"/>
          </a:xfrm>
          <a:prstGeom prst="wedgeRectCallout">
            <a:avLst>
              <a:gd name="adj1" fmla="val 429096"/>
              <a:gd name="adj2" fmla="val -10485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2971800" y="5256276"/>
            <a:ext cx="1066800" cy="306324"/>
          </a:xfrm>
          <a:prstGeom prst="wedgeRectCallout">
            <a:avLst>
              <a:gd name="adj1" fmla="val -146212"/>
              <a:gd name="adj2" fmla="val -5591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subtype of Number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6670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Upper </a:t>
            </a:r>
            <a:r>
              <a:rPr lang="en-US" sz="2000" smtClean="0">
                <a:solidFill>
                  <a:schemeClr val="tx1"/>
                </a:solidFill>
              </a:rPr>
              <a:t>bounds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Name&lt;Type1,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18444</TotalTime>
  <Words>4318</Words>
  <Application>Microsoft Office PowerPoint</Application>
  <PresentationFormat>On-screen Show (4:3)</PresentationFormat>
  <Paragraphs>942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simple</vt:lpstr>
      <vt:lpstr>CSE 331 Software Design &amp; Implementation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</vt:lpstr>
      <vt:lpstr>Examples</vt:lpstr>
      <vt:lpstr>More examples</vt:lpstr>
      <vt:lpstr>PECS: Producer Extends, Consumer Super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233</cp:revision>
  <cp:lastPrinted>2013-10-30T05:15:40Z</cp:lastPrinted>
  <dcterms:created xsi:type="dcterms:W3CDTF">2012-02-17T18:07:42Z</dcterms:created>
  <dcterms:modified xsi:type="dcterms:W3CDTF">2015-05-15T17:03:40Z</dcterms:modified>
</cp:coreProperties>
</file>