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sldIdLst>
    <p:sldId id="312" r:id="rId2"/>
    <p:sldId id="273" r:id="rId3"/>
    <p:sldId id="275" r:id="rId4"/>
    <p:sldId id="276" r:id="rId5"/>
    <p:sldId id="280" r:id="rId6"/>
    <p:sldId id="281" r:id="rId7"/>
    <p:sldId id="283" r:id="rId8"/>
    <p:sldId id="282" r:id="rId9"/>
    <p:sldId id="284" r:id="rId10"/>
    <p:sldId id="285" r:id="rId11"/>
    <p:sldId id="287" r:id="rId12"/>
    <p:sldId id="288" r:id="rId13"/>
    <p:sldId id="289" r:id="rId14"/>
    <p:sldId id="313" r:id="rId15"/>
    <p:sldId id="314" r:id="rId16"/>
    <p:sldId id="290" r:id="rId17"/>
    <p:sldId id="292" r:id="rId18"/>
    <p:sldId id="295" r:id="rId19"/>
    <p:sldId id="293" r:id="rId20"/>
    <p:sldId id="294" r:id="rId21"/>
    <p:sldId id="302" r:id="rId22"/>
    <p:sldId id="304" r:id="rId23"/>
    <p:sldId id="305" r:id="rId24"/>
    <p:sldId id="307" r:id="rId25"/>
    <p:sldId id="309" r:id="rId26"/>
    <p:sldId id="310" r:id="rId27"/>
    <p:sldId id="31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07" autoAdjust="0"/>
  </p:normalViewPr>
  <p:slideViewPr>
    <p:cSldViewPr>
      <p:cViewPr varScale="1">
        <p:scale>
          <a:sx n="72" d="100"/>
          <a:sy n="72" d="100"/>
        </p:scale>
        <p:origin x="1587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32B0-EDC9-4A99-BF21-5B507A9A7D1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F2125-BE21-4FCC-BBCD-0C762B853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4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WeakHashMap</a:t>
            </a:r>
            <a:r>
              <a:rPr lang="en-US" dirty="0" smtClean="0"/>
              <a:t> – only intern the most commonly used items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72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Static not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FF2125-BE21-4FCC-BBCD-0C762B853F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62B12D-41B7-46BA-96C3-1313AC755186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386F9D-6CCA-4A3D-8CB1-8BD226ED24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thingsdesigner.com/uploads/id/tree_swing_development_requiremen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79248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class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final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INSTANCE = 			new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HttpRequestHolder.INSTANCE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5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Comparator&lt;String&gt;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compare(String s1, String s2)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s1.length()-s2.length();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Singleton – Don’t instantiate */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comp = null;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static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(comp == null)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comp = 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LengthComparator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comp;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Similar to Singleton, except instead of just having one object per class, there’s one object per </a:t>
            </a:r>
            <a:r>
              <a:rPr lang="en-US" b="1" u="sng" dirty="0" smtClean="0"/>
              <a:t>abstract value</a:t>
            </a:r>
            <a:r>
              <a:rPr lang="en-US" dirty="0" smtClean="0"/>
              <a:t> of the class</a:t>
            </a:r>
          </a:p>
          <a:p>
            <a:r>
              <a:rPr lang="en-US" dirty="0" smtClean="0"/>
              <a:t>Saves memory by compacting multiple copies</a:t>
            </a:r>
          </a:p>
        </p:txBody>
      </p:sp>
    </p:spTree>
    <p:extLst>
      <p:ext uri="{BB962C8B-B14F-4D97-AF65-F5344CB8AC3E}">
        <p14:creationId xmlns:p14="http://schemas.microsoft.com/office/powerpoint/2010/main" val="7942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y;</a:t>
            </a:r>
          </a:p>
          <a:p>
            <a:pPr marL="57150" indent="0">
              <a:buNone/>
            </a:pP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Point(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this.y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x; }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return y; 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“(” + x + “,” + y + “)”;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2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x + “,”, + y;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new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x, y;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y) {…}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943600"/>
            <a:ext cx="8763000" cy="68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en-US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Requires the class being interned to be immutable. Why?</a:t>
            </a:r>
          </a:p>
        </p:txBody>
      </p:sp>
    </p:spTree>
    <p:extLst>
      <p:ext uri="{BB962C8B-B14F-4D97-AF65-F5344CB8AC3E}">
        <p14:creationId xmlns:p14="http://schemas.microsoft.com/office/powerpoint/2010/main" val="34367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if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were represented in polar coordinates?</a:t>
            </a:r>
          </a:p>
          <a:p>
            <a:pPr indent="-285750"/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What further checks are necessary to make sure these kinds of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800" dirty="0" smtClean="0">
                <a:latin typeface="Century Gothic" panose="020B0502020202020204" pitchFamily="34" charset="0"/>
                <a:cs typeface="Courier New" pitchFamily="49" charset="0"/>
              </a:rPr>
              <a:t>s are interned correctly?</a:t>
            </a:r>
            <a:endParaRPr lang="en-US" sz="2800" dirty="0" smtClean="0">
              <a:latin typeface="Century Gothic" panose="020B0502020202020204" pitchFamily="34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Interning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ublic class Point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Map&lt;String, Point&gt; instances =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new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WeakHashMap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&lt;String, Point&gt;();</a:t>
            </a:r>
          </a:p>
          <a:p>
            <a:pPr marL="57150" indent="0">
              <a:buNone/>
            </a:pP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Point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(double r, double theta) {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normalize(theta);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String key = r + “,” +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if (!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instances.containsKey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(key))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instances.put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(key, 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	new Point(r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normalizedTheta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));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instances.get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final double r, theta; // immutable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Point(double r, double theta) 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{...}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hape 197"/>
          <p:cNvSpPr txBox="1"/>
          <p:nvPr/>
        </p:nvSpPr>
        <p:spPr>
          <a:xfrm>
            <a:off x="609600" y="5791200"/>
            <a:ext cx="8763000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buSzPct val="25000"/>
              <a:buNone/>
            </a:pP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If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our point was represented with r and theta, we’d need to constrain them for use in the key. </a:t>
            </a:r>
            <a:r>
              <a:rPr lang="en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Otherwise,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we’d </a:t>
            </a:r>
            <a:r>
              <a:rPr lang="en" sz="1800" b="0" i="0" u="none" strike="noStrike" cap="none" baseline="0" dirty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have “5, pi” and “5, 3pi” as different entries in our map even though they are the same abstract </a:t>
            </a:r>
            <a:r>
              <a:rPr lang="en" sz="1800" b="0" i="0" u="none" strike="noStrike" cap="none" baseline="0" dirty="0" smtClean="0">
                <a:solidFill>
                  <a:srgbClr val="C00000"/>
                </a:solidFill>
                <a:latin typeface="+mj-lt"/>
                <a:ea typeface="Calibri"/>
                <a:cs typeface="Calibri"/>
                <a:sym typeface="Calibri"/>
              </a:rPr>
              <a:t>value.</a:t>
            </a:r>
            <a:endParaRPr lang="en" sz="1800" b="0" i="0" u="none" strike="noStrike" cap="none" baseline="0" dirty="0">
              <a:solidFill>
                <a:srgbClr val="C00000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42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Factories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we want a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s://encrypted-tbn3.gstatic.com/images?q=tbn:ANd9GcQXd-rkEnD-T0txDT4pXkJ2mJpv23rXgocaqFoQ3ZqETvMKj2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85435"/>
            <a:ext cx="4812902" cy="246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1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Factories solve the problem that Java constructors cannot return a subtype of the class they belong to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sz="2000" dirty="0" smtClean="0"/>
              <a:t>Factory method</a:t>
            </a:r>
          </a:p>
          <a:p>
            <a:pPr lvl="2"/>
            <a:r>
              <a:rPr lang="en-US" sz="2000" dirty="0" smtClean="0"/>
              <a:t>Helper method creates and returns objects</a:t>
            </a:r>
          </a:p>
          <a:p>
            <a:pPr lvl="2"/>
            <a:r>
              <a:rPr lang="en-US" sz="2000" dirty="0" smtClean="0"/>
              <a:t>Method defines the interface for creating an object, but defers instantiation to subclasses </a:t>
            </a:r>
          </a:p>
          <a:p>
            <a:pPr lvl="1"/>
            <a:r>
              <a:rPr lang="en-US" sz="2000" dirty="0" smtClean="0"/>
              <a:t>Factory object</a:t>
            </a:r>
          </a:p>
          <a:p>
            <a:pPr lvl="2"/>
            <a:r>
              <a:rPr lang="en-US" sz="2000" dirty="0" smtClean="0"/>
              <a:t>Abstract superclass defines what can be customized</a:t>
            </a:r>
          </a:p>
          <a:p>
            <a:pPr lvl="2"/>
            <a:r>
              <a:rPr lang="en-US" sz="2000" dirty="0" smtClean="0"/>
              <a:t>Concrete subclass does the customization, returns appropriate subclass</a:t>
            </a:r>
          </a:p>
        </p:txBody>
      </p:sp>
    </p:spTree>
    <p:extLst>
      <p:ext uri="{BB962C8B-B14F-4D97-AF65-F5344CB8AC3E}">
        <p14:creationId xmlns:p14="http://schemas.microsoft.com/office/powerpoint/2010/main" val="364785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Method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Seattle extends City {</a:t>
            </a: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@Override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new </a:t>
            </a:r>
            <a:r>
              <a:rPr lang="en-US" sz="18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Minneapolis extends </a:t>
            </a: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 marL="5715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Seattle();</a:t>
            </a:r>
          </a:p>
          <a:p>
            <a:pPr marL="57150" indent="0">
              <a:buNone/>
            </a:pP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9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</a:t>
            </a:r>
            <a:r>
              <a:rPr lang="en-US" sz="2600" dirty="0"/>
              <a:t>from </a:t>
            </a:r>
            <a:r>
              <a:rPr lang="en-US" sz="2600" dirty="0" smtClean="0"/>
              <a:t>David </a:t>
            </a:r>
            <a:r>
              <a:rPr lang="en-US" sz="2600" dirty="0" err="1" smtClean="0"/>
              <a:t>Mailhot</a:t>
            </a:r>
            <a:r>
              <a:rPr lang="en-US" sz="2600" dirty="0" smtClean="0"/>
              <a:t>, </a:t>
            </a:r>
          </a:p>
          <a:p>
            <a:r>
              <a:rPr lang="en-US" sz="2600" dirty="0" smtClean="0"/>
              <a:t>Hal Perkins, Mike Ernst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</a:t>
            </a:r>
            <a:r>
              <a:rPr lang="en-US" sz="6600" b="1" dirty="0"/>
              <a:t>9</a:t>
            </a:r>
            <a:r>
              <a:rPr lang="en-US" sz="6600" b="1" dirty="0" smtClean="0"/>
              <a:t>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Design Patterns</a:t>
            </a:r>
          </a:p>
        </p:txBody>
      </p:sp>
    </p:spTree>
    <p:extLst>
      <p:ext uri="{BB962C8B-B14F-4D97-AF65-F5344CB8AC3E}">
        <p14:creationId xmlns:p14="http://schemas.microsoft.com/office/powerpoint/2010/main" val="152103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Factory Object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public Stereotype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return 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5715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City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City(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StereotypeFactory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f) {…}</a:t>
            </a:r>
          </a:p>
          <a:p>
            <a:pPr marL="57150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Stereotype </a:t>
            </a:r>
            <a:r>
              <a:rPr lang="en-US" sz="16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getStereotypicalPerson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f.getStereotype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City(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SeattleStereotypeFactory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7150" indent="0">
              <a:buNone/>
            </a:pPr>
            <a:r>
              <a:rPr lang="en-US" sz="16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seattle.getSterotypicalPerson</a:t>
            </a:r>
            <a:r>
              <a:rPr lang="en-US" sz="16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57150" indent="0">
              <a:buNone/>
            </a:pP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8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class has an inner class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and is created using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instead of the constructor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 takes optional parameters via setter methods (e.g.,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setX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setY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>
                <a:cs typeface="Courier New" pitchFamily="49" charset="0"/>
              </a:rPr>
              <a:t>, etc.)</a:t>
            </a:r>
          </a:p>
          <a:p>
            <a:r>
              <a:rPr lang="en-US" dirty="0" smtClean="0">
                <a:cs typeface="Courier New" pitchFamily="49" charset="0"/>
              </a:rPr>
              <a:t>When the client is done supplying parameters, she calls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build()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on the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Builder</a:t>
            </a:r>
            <a:r>
              <a:rPr lang="en-US" dirty="0" smtClean="0"/>
              <a:t>, finalizing the builder and returning an instance of the object desired</a:t>
            </a:r>
          </a:p>
          <a:p>
            <a:r>
              <a:rPr lang="en-US" dirty="0"/>
              <a:t>Useful when you have many constructor parameters</a:t>
            </a:r>
          </a:p>
          <a:p>
            <a:pPr lvl="1"/>
            <a:r>
              <a:rPr lang="en-US" sz="1800" dirty="0"/>
              <a:t>It is hard to remember which order they should all go in</a:t>
            </a:r>
          </a:p>
          <a:p>
            <a:r>
              <a:rPr lang="en-US" dirty="0"/>
              <a:t>Easily allows for optional parameters</a:t>
            </a:r>
          </a:p>
          <a:p>
            <a:pPr lvl="1"/>
            <a:r>
              <a:rPr lang="en-US" sz="1800" dirty="0"/>
              <a:t>If you have n optional parameters, you need 2^n constructors, but only one </a:t>
            </a:r>
            <a:r>
              <a:rPr lang="en-US" sz="1800" dirty="0" smtClean="0"/>
              <a:t>builder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4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servings;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// optional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this(servingSize, servings, 0);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calories) 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0);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NutritionFacts(int servingSize, int servings, int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calories, int fat) 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		this(servingSize, servings, calories, 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0</a:t>
            </a: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);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…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servings,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calories, 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fat, 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int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sodium)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300" dirty="0" err="1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servingSize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calories;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fat;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3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sodium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3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3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11355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Creational Patterns: </a:t>
            </a:r>
            <a:r>
              <a:rPr lang="en-US" dirty="0" smtClean="0"/>
              <a:t>Builder</a:t>
            </a:r>
            <a:endParaRPr lang="en-US" dirty="0"/>
          </a:p>
        </p:txBody>
      </p:sp>
      <p:sp>
        <p:nvSpPr>
          <p:cNvPr id="3" name="AutoShape 2" descr="https://encrypted-tbn3.gstatic.com/images?q=tbn:ANd9GcQXd-rkEnD-T0txDT4pXkJ2mJpv23rXgocaqFoQ3ZqETvMKj2M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Shape 294"/>
          <p:cNvSpPr txBox="1">
            <a:spLocks/>
          </p:cNvSpPr>
          <p:nvPr/>
        </p:nvSpPr>
        <p:spPr>
          <a:xfrm>
            <a:off x="183824" y="1600200"/>
            <a:ext cx="8731576" cy="4698025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class NutritionFacts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private final int servingSize, servings, calories, fat, sodium;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static class Builder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required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servingSize, servings;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// optional, initialized to default values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calories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fat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private int sodium = 0;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Builder(int servingSize, int servings) 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this.servingSize = servingSize;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this.servings = servings;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Builder calories(int val) { calories = val; return this; 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fat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public Builder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sodium(int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val) {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sodium </a:t>
            </a: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val; return this; 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  <a:r>
              <a:rPr lang="en" sz="1100" b="1" dirty="0" smtClean="0">
                <a:solidFill>
                  <a:srgbClr val="FF0000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public NutritionFacts build() { return new NutritionFacts(this); }</a:t>
            </a: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}</a:t>
            </a: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400050" lvl="1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public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NutritionFacts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(Builder builder)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this.servingSize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builder.servingSize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this.servings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builder.servings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this.calories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builder.calories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this.fat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builder.fat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		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this.sodium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      </a:t>
            </a: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= </a:t>
            </a:r>
            <a:r>
              <a:rPr lang="en-US" sz="1100" dirty="0" err="1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builder.sodium</a:t>
            </a: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;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 smtClean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 	}</a:t>
            </a:r>
            <a:endParaRPr lang="en-US" sz="1100" dirty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ct val="25000"/>
              <a:buFont typeface="Consolas"/>
              <a:buNone/>
            </a:pPr>
            <a:r>
              <a:rPr lang="en-US" sz="1100" dirty="0">
                <a:solidFill>
                  <a:schemeClr val="tx1"/>
                </a:solidFill>
                <a:latin typeface="Courier New" pitchFamily="49" charset="0"/>
                <a:ea typeface="Consolas"/>
                <a:cs typeface="Courier New" pitchFamily="49" charset="0"/>
                <a:sym typeface="Consolas"/>
              </a:rPr>
              <a:t>}</a:t>
            </a:r>
            <a:endParaRPr lang="en" sz="1100" dirty="0" smtClean="0">
              <a:solidFill>
                <a:schemeClr val="tx1"/>
              </a:solidFill>
              <a:latin typeface="Courier New" pitchFamily="49" charset="0"/>
              <a:ea typeface="Consolas"/>
              <a:cs typeface="Courier New" pitchFamily="49" charset="0"/>
              <a:sym typeface="Consolas"/>
            </a:endParaRPr>
          </a:p>
          <a:p>
            <a:pPr>
              <a:spcBef>
                <a:spcPts val="0"/>
              </a:spcBef>
            </a:pPr>
            <a:endParaRPr lang="en" sz="1200" dirty="0">
              <a:solidFill>
                <a:schemeClr val="tx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491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 Sometimes difficult to realize relationships between entities</a:t>
            </a:r>
          </a:p>
          <a:p>
            <a:pPr lvl="1"/>
            <a:r>
              <a:rPr lang="en-US" sz="1800" dirty="0" smtClean="0"/>
              <a:t>Important for code readability</a:t>
            </a:r>
          </a:p>
          <a:p>
            <a:r>
              <a:rPr lang="en-US" dirty="0" smtClean="0"/>
              <a:t>Solution: Structural patterns!</a:t>
            </a:r>
            <a:endParaRPr lang="en-US" dirty="0"/>
          </a:p>
          <a:p>
            <a:pPr lvl="1"/>
            <a:r>
              <a:rPr lang="en-US" sz="1800" dirty="0" smtClean="0"/>
              <a:t>We’re just going to talk about </a:t>
            </a:r>
            <a:r>
              <a:rPr lang="en-US" sz="1800" b="1" dirty="0" smtClean="0"/>
              <a:t>wrappers</a:t>
            </a:r>
            <a:r>
              <a:rPr lang="en-US" sz="1800" dirty="0" smtClean="0"/>
              <a:t>, which translate between incompatible interfaces </a:t>
            </a:r>
            <a:endParaRPr lang="en-US" sz="1800" dirty="0"/>
          </a:p>
        </p:txBody>
      </p:sp>
      <p:graphicFrame>
        <p:nvGraphicFramePr>
          <p:cNvPr id="5" name="Shape 331"/>
          <p:cNvGraphicFramePr/>
          <p:nvPr>
            <p:extLst>
              <p:ext uri="{D42A27DB-BD31-4B8C-83A1-F6EECF244321}">
                <p14:modId xmlns:p14="http://schemas.microsoft.com/office/powerpoint/2010/main" val="4073957615"/>
              </p:ext>
            </p:extLst>
          </p:nvPr>
        </p:nvGraphicFramePr>
        <p:xfrm>
          <a:off x="762000" y="4114800"/>
          <a:ext cx="7772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752600"/>
                <a:gridCol w="1676400"/>
                <a:gridCol w="26670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Pattern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Functionality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1" u="none" strike="noStrike" kern="1200" cap="none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Purpose</a:t>
                      </a:r>
                      <a:endParaRPr lang="en" sz="2000" b="1" u="none" strike="noStrike" kern="1200" cap="none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Adapter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modify the interface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Decorator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different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extend behavior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Proxy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>
                          <a:sym typeface="Arial"/>
                        </a:rPr>
                        <a:t>same</a:t>
                      </a:r>
                      <a:endParaRPr lang="en" sz="2000" b="1" i="0" u="none" strike="noStrike" cap="none" baseline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u="none" strike="noStrike" cap="none" baseline="0" dirty="0">
                          <a:sym typeface="Arial"/>
                        </a:rPr>
                        <a:t>same</a:t>
                      </a:r>
                      <a:endParaRPr lang="en" sz="2000" b="1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Arial"/>
                        <a:buNone/>
                      </a:pPr>
                      <a:r>
                        <a:rPr lang="en" sz="2000" b="0" i="0" u="none" strike="noStrike" cap="none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restrict access</a:t>
                      </a:r>
                      <a:endParaRPr lang="en" sz="2000" b="0" i="0" u="none" strike="noStrike" cap="none" baseline="0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7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Changes an interface without changing functionality</a:t>
            </a:r>
          </a:p>
          <a:p>
            <a:pPr lvl="1"/>
            <a:r>
              <a:rPr lang="en-US" sz="1800" dirty="0" smtClean="0"/>
              <a:t>Rename a method </a:t>
            </a:r>
          </a:p>
          <a:p>
            <a:pPr lvl="1"/>
            <a:r>
              <a:rPr lang="en-US" sz="1800" dirty="0" smtClean="0"/>
              <a:t>Convert units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1800" dirty="0" smtClean="0"/>
              <a:t>Angles passed in using radians vs. degrees</a:t>
            </a:r>
          </a:p>
          <a:p>
            <a:pPr lvl="1"/>
            <a:r>
              <a:rPr lang="en-US" sz="1800" dirty="0" smtClean="0"/>
              <a:t>Bytes vs. strings</a:t>
            </a:r>
          </a:p>
        </p:txBody>
      </p:sp>
    </p:spTree>
    <p:extLst>
      <p:ext uri="{BB962C8B-B14F-4D97-AF65-F5344CB8AC3E}">
        <p14:creationId xmlns:p14="http://schemas.microsoft.com/office/powerpoint/2010/main" val="242359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Adds functionality without changing the interface</a:t>
            </a:r>
          </a:p>
          <a:p>
            <a:pPr lvl="1"/>
            <a:r>
              <a:rPr lang="en-US" sz="1800" dirty="0" smtClean="0"/>
              <a:t>Add caching</a:t>
            </a:r>
            <a:endParaRPr lang="en-US" sz="1800" dirty="0"/>
          </a:p>
          <a:p>
            <a:r>
              <a:rPr lang="en-US" dirty="0" smtClean="0"/>
              <a:t>Adds to existing methods to do something additional while still preserving the previous spec</a:t>
            </a:r>
          </a:p>
          <a:p>
            <a:pPr lvl="1"/>
            <a:r>
              <a:rPr lang="en-US" sz="1800" dirty="0" smtClean="0"/>
              <a:t>Add logging</a:t>
            </a:r>
          </a:p>
          <a:p>
            <a:r>
              <a:rPr lang="en-US" dirty="0" smtClean="0"/>
              <a:t>Decorators can remove functionality without changing the interface</a:t>
            </a:r>
          </a:p>
          <a:p>
            <a:pPr lvl="1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UnmodifiableList</a:t>
            </a:r>
            <a:r>
              <a:rPr lang="en-US" sz="1800" dirty="0" smtClean="0"/>
              <a:t> with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add()</a:t>
            </a:r>
            <a:r>
              <a:rPr lang="en-US" sz="1800" dirty="0" smtClean="0"/>
              <a:t> and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put()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Patterns: </a:t>
            </a:r>
            <a:br>
              <a:rPr lang="en-US" dirty="0" smtClean="0"/>
            </a:br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Wraps the class while maintaining the same interface and functionality</a:t>
            </a:r>
            <a:endParaRPr lang="en-US" dirty="0"/>
          </a:p>
          <a:p>
            <a:r>
              <a:rPr lang="en-US" dirty="0" smtClean="0"/>
              <a:t>Integer vs. </a:t>
            </a:r>
            <a:r>
              <a:rPr lang="en-US" dirty="0" err="1" smtClean="0"/>
              <a:t>int</a:t>
            </a:r>
            <a:r>
              <a:rPr lang="en-US" dirty="0" smtClean="0"/>
              <a:t>, Boolean vs.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Controls access to other objects</a:t>
            </a:r>
          </a:p>
          <a:p>
            <a:pPr lvl="1"/>
            <a:r>
              <a:rPr lang="en-US" sz="1800" dirty="0" smtClean="0"/>
              <a:t>Communication: manage network details when using a remote object</a:t>
            </a:r>
          </a:p>
          <a:p>
            <a:pPr lvl="1"/>
            <a:r>
              <a:rPr lang="en-US" sz="1800" dirty="0" smtClean="0"/>
              <a:t>Security: permit access only if proper credentials</a:t>
            </a:r>
          </a:p>
          <a:p>
            <a:pPr lvl="1"/>
            <a:r>
              <a:rPr lang="en-US" sz="1800" dirty="0" smtClean="0"/>
              <a:t>Creation: object might not yet exist because creation is expensive</a:t>
            </a:r>
          </a:p>
        </p:txBody>
      </p:sp>
    </p:spTree>
    <p:extLst>
      <p:ext uri="{BB962C8B-B14F-4D97-AF65-F5344CB8AC3E}">
        <p14:creationId xmlns:p14="http://schemas.microsoft.com/office/powerpoint/2010/main" val="28840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standard solution to a common programming </a:t>
            </a:r>
            <a:r>
              <a:rPr lang="en-US" dirty="0" smtClean="0"/>
              <a:t>problem</a:t>
            </a:r>
            <a:endParaRPr lang="en-US" dirty="0"/>
          </a:p>
          <a:p>
            <a:r>
              <a:rPr lang="en-US" dirty="0"/>
              <a:t>A technique for making code more </a:t>
            </a:r>
            <a:r>
              <a:rPr lang="en-US" dirty="0" smtClean="0"/>
              <a:t>flexible</a:t>
            </a:r>
            <a:endParaRPr lang="en-US" dirty="0"/>
          </a:p>
          <a:p>
            <a:r>
              <a:rPr lang="en-US" dirty="0"/>
              <a:t>Shorthand for describing program </a:t>
            </a:r>
            <a:r>
              <a:rPr lang="en-US" dirty="0" smtClean="0"/>
              <a:t>design and how program components are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Constructors in Java are not flexible</a:t>
            </a:r>
          </a:p>
          <a:p>
            <a:pPr lvl="1"/>
            <a:r>
              <a:rPr lang="en-US" sz="1800" dirty="0" smtClean="0"/>
              <a:t>Always return a fresh new object, never reuse one</a:t>
            </a:r>
          </a:p>
          <a:p>
            <a:pPr lvl="1"/>
            <a:r>
              <a:rPr lang="en-US" sz="1800" dirty="0" smtClean="0"/>
              <a:t>Can’t return a subtype of the class they belong to</a:t>
            </a:r>
          </a:p>
          <a:p>
            <a:r>
              <a:rPr lang="en-US" dirty="0" smtClean="0"/>
              <a:t>Solution: Creational patterns!</a:t>
            </a:r>
          </a:p>
          <a:p>
            <a:pPr lvl="1"/>
            <a:r>
              <a:rPr lang="en-US" sz="1800" dirty="0" smtClean="0"/>
              <a:t>Sharing</a:t>
            </a:r>
          </a:p>
          <a:p>
            <a:pPr lvl="2"/>
            <a:r>
              <a:rPr lang="en-US" sz="1800" dirty="0" smtClean="0"/>
              <a:t>Singleton</a:t>
            </a:r>
          </a:p>
          <a:p>
            <a:pPr lvl="2"/>
            <a:r>
              <a:rPr lang="en-US" sz="1800" dirty="0" smtClean="0"/>
              <a:t>Interning</a:t>
            </a:r>
          </a:p>
          <a:p>
            <a:pPr lvl="2"/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Flyweight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sz="1800" dirty="0" smtClean="0"/>
              <a:t>Factories</a:t>
            </a:r>
          </a:p>
          <a:p>
            <a:pPr lvl="2"/>
            <a:r>
              <a:rPr lang="en-US" sz="1800" dirty="0" smtClean="0"/>
              <a:t>Factory method</a:t>
            </a:r>
          </a:p>
          <a:p>
            <a:pPr lvl="2"/>
            <a:r>
              <a:rPr lang="en-US" sz="1800" dirty="0" smtClean="0"/>
              <a:t>Factory object</a:t>
            </a:r>
          </a:p>
          <a:p>
            <a:pPr lvl="1"/>
            <a:r>
              <a:rPr lang="en-US" sz="1800" dirty="0" smtClean="0"/>
              <a:t>Builder</a:t>
            </a:r>
          </a:p>
        </p:txBody>
      </p:sp>
    </p:spTree>
    <p:extLst>
      <p:ext uri="{BB962C8B-B14F-4D97-AF65-F5344CB8AC3E}">
        <p14:creationId xmlns:p14="http://schemas.microsoft.com/office/powerpoint/2010/main" val="273695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Patterns: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old way: Java constructors always </a:t>
            </a:r>
            <a:r>
              <a:rPr lang="en-US" dirty="0" smtClean="0"/>
              <a:t>create a </a:t>
            </a:r>
            <a:r>
              <a:rPr lang="en-US" dirty="0" smtClean="0"/>
              <a:t>new </a:t>
            </a:r>
            <a:r>
              <a:rPr lang="en-US" dirty="0" smtClean="0"/>
              <a:t>object</a:t>
            </a:r>
          </a:p>
          <a:p>
            <a:r>
              <a:rPr lang="en-US" b="1" dirty="0" smtClean="0"/>
              <a:t>Singleton</a:t>
            </a:r>
            <a:r>
              <a:rPr lang="en-US" b="1" dirty="0" smtClean="0"/>
              <a:t>:</a:t>
            </a:r>
            <a:r>
              <a:rPr lang="en-US" dirty="0" smtClean="0"/>
              <a:t> only one object exists at </a:t>
            </a:r>
            <a:r>
              <a:rPr lang="en-US" dirty="0" smtClean="0"/>
              <a:t>runtime</a:t>
            </a:r>
            <a:endParaRPr lang="en-US" sz="1800" dirty="0" smtClean="0"/>
          </a:p>
          <a:p>
            <a:r>
              <a:rPr lang="en-US" b="1" dirty="0" smtClean="0"/>
              <a:t>Interning:</a:t>
            </a:r>
            <a:r>
              <a:rPr lang="en-US" dirty="0" smtClean="0"/>
              <a:t> only one object </a:t>
            </a:r>
            <a:r>
              <a:rPr lang="en-US" i="1" dirty="0" smtClean="0"/>
              <a:t>with a particular (abstract) value</a:t>
            </a:r>
            <a:r>
              <a:rPr lang="en-US" dirty="0" smtClean="0"/>
              <a:t> exists at </a:t>
            </a:r>
            <a:r>
              <a:rPr lang="en-US" dirty="0" smtClean="0"/>
              <a:t>runtime</a:t>
            </a: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Flyweight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separate intrinsic and extrinsic state, represents them separately, and interns the intrinsic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state</a:t>
            </a:r>
            <a:endParaRPr lang="en-US" sz="1800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class where only one object of that class can ever </a:t>
            </a:r>
            <a:r>
              <a:rPr lang="en-US" dirty="0" smtClean="0"/>
              <a:t>exist</a:t>
            </a:r>
          </a:p>
          <a:p>
            <a:r>
              <a:rPr lang="en-US" dirty="0" smtClean="0"/>
              <a:t>“</a:t>
            </a:r>
            <a:r>
              <a:rPr lang="en-US" dirty="0"/>
              <a:t>Ensure a class has only one instance, and provide a global point of access to it</a:t>
            </a:r>
            <a:r>
              <a:rPr lang="en-US" dirty="0" smtClean="0"/>
              <a:t>.” </a:t>
            </a:r>
            <a:r>
              <a:rPr lang="en-US" sz="2200" dirty="0" smtClean="0"/>
              <a:t>-- </a:t>
            </a:r>
            <a:r>
              <a:rPr lang="en-US" sz="2200" dirty="0" err="1" smtClean="0"/>
              <a:t>GoF</a:t>
            </a:r>
            <a:r>
              <a:rPr lang="en-US" sz="2200" dirty="0" smtClean="0"/>
              <a:t>, </a:t>
            </a:r>
            <a:r>
              <a:rPr lang="en-US" sz="2200" i="1" dirty="0" smtClean="0"/>
              <a:t>Design Patterns</a:t>
            </a:r>
            <a:endParaRPr lang="en-US" sz="2200" dirty="0" smtClean="0"/>
          </a:p>
          <a:p>
            <a:r>
              <a:rPr lang="en-US" dirty="0" smtClean="0"/>
              <a:t>Two possible implementations</a:t>
            </a:r>
          </a:p>
          <a:p>
            <a:pPr lvl="1"/>
            <a:r>
              <a:rPr lang="en-US" sz="1800" dirty="0" smtClean="0"/>
              <a:t>Eager </a:t>
            </a:r>
            <a:r>
              <a:rPr lang="en-US" sz="2000" dirty="0" smtClean="0"/>
              <a:t>initialization: </a:t>
            </a:r>
            <a:r>
              <a:rPr lang="en-US" sz="2000" dirty="0" smtClean="0"/>
              <a:t>creates the instance when the class is loaded to guarantee availability</a:t>
            </a:r>
          </a:p>
          <a:p>
            <a:pPr lvl="1"/>
            <a:r>
              <a:rPr lang="en-US" sz="2000" dirty="0" smtClean="0"/>
              <a:t>Lazy </a:t>
            </a:r>
            <a:r>
              <a:rPr lang="en-US" sz="2000" dirty="0" smtClean="0"/>
              <a:t>initialization: </a:t>
            </a:r>
            <a:r>
              <a:rPr lang="en-US" sz="2000" dirty="0" smtClean="0"/>
              <a:t>only creates the instance once it’s needed to avoid unnecessary </a:t>
            </a:r>
            <a:r>
              <a:rPr lang="en-US" sz="2000" dirty="0" smtClean="0"/>
              <a:t>creation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45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Eager </a:t>
            </a:r>
            <a:r>
              <a:rPr lang="en-US" dirty="0" smtClean="0"/>
              <a:t>initialization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static Bank INSTANCE = new Bank();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  <a:endParaRPr lang="en-US" strike="sngStrike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.getInstance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21683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Lazy instantiation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Bank {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private static Bank INSTANCE;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// private constructor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private Bank() { … }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factory method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static Bank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(INSTANCE == null) {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INSTANCE = new Bank();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return INSTANCE;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trike="sngStrike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new Bank();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 b =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Bank.getInstance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4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Would you prefer eager or lazy instantiation for an </a:t>
            </a:r>
            <a:r>
              <a:rPr lang="en-US" dirty="0" err="1" smtClean="0"/>
              <a:t>HTTPRequest</a:t>
            </a:r>
            <a:r>
              <a:rPr lang="en-US" dirty="0" smtClean="0"/>
              <a:t> class?</a:t>
            </a:r>
          </a:p>
          <a:p>
            <a:pPr lvl="1"/>
            <a:r>
              <a:rPr lang="en-US" sz="2000" dirty="0"/>
              <a:t>handles </a:t>
            </a:r>
            <a:r>
              <a:rPr lang="en-US" sz="2000" dirty="0" smtClean="0"/>
              <a:t>authentication</a:t>
            </a:r>
          </a:p>
          <a:p>
            <a:pPr lvl="1"/>
            <a:r>
              <a:rPr lang="en-US" sz="2000" dirty="0" smtClean="0"/>
              <a:t>definitely </a:t>
            </a:r>
            <a:r>
              <a:rPr lang="en-US" sz="2000" dirty="0"/>
              <a:t>needed for any HTTP transaction</a:t>
            </a:r>
          </a:p>
          <a:p>
            <a:r>
              <a:rPr lang="en-US" dirty="0"/>
              <a:t>Would you prefer eager or lazy instantiation for </a:t>
            </a:r>
            <a:r>
              <a:rPr lang="en-US" dirty="0" smtClean="0"/>
              <a:t>a Comparator </a:t>
            </a:r>
            <a:r>
              <a:rPr lang="en-US" dirty="0"/>
              <a:t>class</a:t>
            </a:r>
            <a:r>
              <a:rPr lang="en-US" dirty="0" smtClean="0"/>
              <a:t>?</a:t>
            </a:r>
          </a:p>
          <a:p>
            <a:pPr lvl="1"/>
            <a:r>
              <a:rPr lang="en-US" sz="2000" dirty="0" smtClean="0"/>
              <a:t>compares objects</a:t>
            </a:r>
          </a:p>
          <a:p>
            <a:pPr lvl="1"/>
            <a:r>
              <a:rPr lang="en-US" sz="2000" dirty="0" smtClean="0"/>
              <a:t>may or may not be used at runtime</a:t>
            </a:r>
          </a:p>
        </p:txBody>
      </p:sp>
    </p:spTree>
    <p:extLst>
      <p:ext uri="{BB962C8B-B14F-4D97-AF65-F5344CB8AC3E}">
        <p14:creationId xmlns:p14="http://schemas.microsoft.com/office/powerpoint/2010/main" val="37381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2082</TotalTime>
  <Words>848</Words>
  <Application>Microsoft Office PowerPoint</Application>
  <PresentationFormat>On-screen Show (4:3)</PresentationFormat>
  <Paragraphs>323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Consolas</vt:lpstr>
      <vt:lpstr>Courier New</vt:lpstr>
      <vt:lpstr>Palatino Linotype</vt:lpstr>
      <vt:lpstr>Executive</vt:lpstr>
      <vt:lpstr>PowerPoint Presentation</vt:lpstr>
      <vt:lpstr>PowerPoint Presentation</vt:lpstr>
      <vt:lpstr>What Is A Design Pattern</vt:lpstr>
      <vt:lpstr>Creational Patterns</vt:lpstr>
      <vt:lpstr>Creational Patterns: Sharing</vt:lpstr>
      <vt:lpstr>Singleton</vt:lpstr>
      <vt:lpstr>Singleton</vt:lpstr>
      <vt:lpstr>Singleton</vt:lpstr>
      <vt:lpstr>Singleton</vt:lpstr>
      <vt:lpstr>Singleton</vt:lpstr>
      <vt:lpstr>Singleton</vt:lpstr>
      <vt:lpstr>Interning</vt:lpstr>
      <vt:lpstr>Creational Patterns: Interning</vt:lpstr>
      <vt:lpstr>Creational Patterns: Interning</vt:lpstr>
      <vt:lpstr>Creational Patterns: Interning</vt:lpstr>
      <vt:lpstr>Creational Patterns: Interning</vt:lpstr>
      <vt:lpstr>Creational Patterns: Factories</vt:lpstr>
      <vt:lpstr>Creational Patterns: Factories</vt:lpstr>
      <vt:lpstr>Creational Patterns: Factory Method</vt:lpstr>
      <vt:lpstr>Creational Patterns: Factory Object</vt:lpstr>
      <vt:lpstr>Creational Patterns: Builder</vt:lpstr>
      <vt:lpstr>Creational Patterns: Builder</vt:lpstr>
      <vt:lpstr>Creational Patterns: Builder</vt:lpstr>
      <vt:lpstr>Structural Patterns</vt:lpstr>
      <vt:lpstr>Structural Patterns: Adapter</vt:lpstr>
      <vt:lpstr>Structural Patterns: Decorator</vt:lpstr>
      <vt:lpstr>Structural Patterns:  Proxy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Geoffrey Liu</cp:lastModifiedBy>
  <cp:revision>332</cp:revision>
  <dcterms:created xsi:type="dcterms:W3CDTF">2011-10-19T01:24:36Z</dcterms:created>
  <dcterms:modified xsi:type="dcterms:W3CDTF">2015-12-03T05:27:16Z</dcterms:modified>
</cp:coreProperties>
</file>