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301" r:id="rId2"/>
    <p:sldId id="302" r:id="rId3"/>
    <p:sldId id="273" r:id="rId4"/>
    <p:sldId id="265" r:id="rId5"/>
    <p:sldId id="266" r:id="rId6"/>
    <p:sldId id="270" r:id="rId7"/>
    <p:sldId id="271" r:id="rId8"/>
    <p:sldId id="267" r:id="rId9"/>
    <p:sldId id="294" r:id="rId10"/>
    <p:sldId id="295" r:id="rId11"/>
    <p:sldId id="297" r:id="rId12"/>
    <p:sldId id="298" r:id="rId13"/>
    <p:sldId id="299" r:id="rId14"/>
    <p:sldId id="303" r:id="rId15"/>
    <p:sldId id="279" r:id="rId16"/>
    <p:sldId id="280" r:id="rId17"/>
    <p:sldId id="281" r:id="rId18"/>
    <p:sldId id="282" r:id="rId19"/>
    <p:sldId id="275" r:id="rId20"/>
    <p:sldId id="276"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E6E4DE"/>
    <a:srgbClr val="F4F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579" autoAdjust="0"/>
  </p:normalViewPr>
  <p:slideViewPr>
    <p:cSldViewPr>
      <p:cViewPr>
        <p:scale>
          <a:sx n="70" d="100"/>
          <a:sy n="70" d="100"/>
        </p:scale>
        <p:origin x="-2008" y="-9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B32B0-EDC9-4A99-BF21-5B507A9A7D14}" type="datetimeFigureOut">
              <a:rPr lang="en-US" smtClean="0"/>
              <a:t>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F2125-BE21-4FCC-BBCD-0C762B853F0F}" type="slidenum">
              <a:rPr lang="en-US" smtClean="0"/>
              <a:t>‹#›</a:t>
            </a:fld>
            <a:endParaRPr lang="en-US"/>
          </a:p>
        </p:txBody>
      </p:sp>
    </p:spTree>
    <p:extLst>
      <p:ext uri="{BB962C8B-B14F-4D97-AF65-F5344CB8AC3E}">
        <p14:creationId xmlns:p14="http://schemas.microsoft.com/office/powerpoint/2010/main" val="418554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1</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4</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19</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20</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21</a:t>
            </a:fld>
            <a:endParaRPr lang="en-US"/>
          </a:p>
        </p:txBody>
      </p:sp>
    </p:spTree>
    <p:extLst>
      <p:ext uri="{BB962C8B-B14F-4D97-AF65-F5344CB8AC3E}">
        <p14:creationId xmlns:p14="http://schemas.microsoft.com/office/powerpoint/2010/main" val="422816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162B12D-41B7-46BA-96C3-1313AC755186}" type="datetimeFigureOut">
              <a:rPr lang="en-US" smtClean="0"/>
              <a:t>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7386F9D-6CCA-4A3D-8CB1-8BD226ED24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62B12D-41B7-46BA-96C3-1313AC755186}"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62B12D-41B7-46BA-96C3-1313AC755186}"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162B12D-41B7-46BA-96C3-1313AC755186}" type="datetimeFigureOut">
              <a:rPr lang="en-US" smtClean="0"/>
              <a:t>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7386F9D-6CCA-4A3D-8CB1-8BD226ED2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162B12D-41B7-46BA-96C3-1313AC755186}" type="datetimeFigureOut">
              <a:rPr lang="en-US" smtClean="0"/>
              <a:t>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7386F9D-6CCA-4A3D-8CB1-8BD226ED244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162B12D-41B7-46BA-96C3-1313AC755186}" type="datetimeFigureOut">
              <a:rPr lang="en-US" smtClean="0"/>
              <a:t>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162B12D-41B7-46BA-96C3-1313AC755186}" type="datetimeFigureOut">
              <a:rPr lang="en-US" smtClean="0"/>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7386F9D-6CCA-4A3D-8CB1-8BD226ED244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162B12D-41B7-46BA-96C3-1313AC755186}" type="datetimeFigureOut">
              <a:rPr lang="en-US" smtClean="0"/>
              <a:t>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62B12D-41B7-46BA-96C3-1313AC755186}" type="datetimeFigureOut">
              <a:rPr lang="en-US" smtClean="0"/>
              <a:t>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162B12D-41B7-46BA-96C3-1313AC755186}" type="datetimeFigureOut">
              <a:rPr lang="en-US" smtClean="0"/>
              <a:t>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162B12D-41B7-46BA-96C3-1313AC755186}"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7386F9D-6CCA-4A3D-8CB1-8BD226ED244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162B12D-41B7-46BA-96C3-1313AC755186}" type="datetimeFigureOut">
              <a:rPr lang="en-US" smtClean="0"/>
              <a:t>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386F9D-6CCA-4A3D-8CB1-8BD226ED244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5211763"/>
          </a:xfrm>
        </p:spPr>
        <p:txBody>
          <a:bodyPr>
            <a:normAutofit/>
          </a:bodyPr>
          <a:lstStyle/>
          <a:p>
            <a:pPr marL="0" indent="0" fontAlgn="base">
              <a:buNone/>
            </a:pPr>
            <a:r>
              <a:rPr lang="en-US" sz="2800" dirty="0"/>
              <a:t>A physicist, an engineer and a programmer were in a car driving over a steep alpine pass when the brakes failed. The car was getting faster and faster, they were struggling to get round the corners and once or twice only the feeble crash barrier saved them from crashing down the side of the mountain. They were sure they were all going to die, when suddenly they spotted an escape lane. They pulled into the escape </a:t>
            </a:r>
            <a:r>
              <a:rPr lang="en-US" sz="2800" dirty="0" smtClean="0"/>
              <a:t>lane </a:t>
            </a:r>
            <a:r>
              <a:rPr lang="en-US" sz="2800" dirty="0"/>
              <a:t>and came safely to a halt</a:t>
            </a:r>
            <a:r>
              <a:rPr lang="en-US" sz="2800" dirty="0" smtClean="0"/>
              <a:t>.</a:t>
            </a:r>
            <a:endParaRPr lang="en-US" sz="2800" dirty="0"/>
          </a:p>
        </p:txBody>
      </p:sp>
    </p:spTree>
    <p:extLst>
      <p:ext uri="{BB962C8B-B14F-4D97-AF65-F5344CB8AC3E}">
        <p14:creationId xmlns:p14="http://schemas.microsoft.com/office/powerpoint/2010/main" val="3896811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a:t>
            </a:r>
            <a:endParaRPr lang="en-US" dirty="0"/>
          </a:p>
        </p:txBody>
      </p:sp>
      <p:sp>
        <p:nvSpPr>
          <p:cNvPr id="3" name="Content Placeholder 2"/>
          <p:cNvSpPr>
            <a:spLocks noGrp="1"/>
          </p:cNvSpPr>
          <p:nvPr>
            <p:ph idx="1"/>
          </p:nvPr>
        </p:nvSpPr>
        <p:spPr/>
        <p:txBody>
          <a:bodyPr/>
          <a:lstStyle/>
          <a:p>
            <a:r>
              <a:rPr lang="en-US" dirty="0" smtClean="0"/>
              <a:t>In theory…</a:t>
            </a:r>
          </a:p>
          <a:p>
            <a:pPr lvl="1"/>
            <a:r>
              <a:rPr lang="en-US" sz="1800" dirty="0" smtClean="0"/>
              <a:t>Pattern of behavior in response to inputs (controller) are independent of visual geometry (view)</a:t>
            </a:r>
          </a:p>
          <a:p>
            <a:pPr lvl="1"/>
            <a:r>
              <a:rPr lang="en-US" sz="1800" dirty="0" smtClean="0"/>
              <a:t>Controller contacts view to interpret what input events should mean in the context of the view</a:t>
            </a:r>
          </a:p>
          <a:p>
            <a:r>
              <a:rPr lang="en-US" sz="2400" dirty="0" smtClean="0"/>
              <a:t>In practice…</a:t>
            </a:r>
          </a:p>
          <a:p>
            <a:pPr lvl="1"/>
            <a:r>
              <a:rPr lang="en-US" sz="1800" dirty="0" smtClean="0"/>
              <a:t>View and controller are so intertwined that they almost always occur in matched pairs (ex: command line interface)</a:t>
            </a:r>
          </a:p>
          <a:p>
            <a:pPr lvl="1"/>
            <a:r>
              <a:rPr lang="en-US" dirty="0" smtClean="0"/>
              <a:t>Many architectures combine the two</a:t>
            </a:r>
            <a:endParaRPr lang="en-US" sz="1800" dirty="0" smtClean="0"/>
          </a:p>
        </p:txBody>
      </p:sp>
    </p:spTree>
    <p:extLst>
      <p:ext uri="{BB962C8B-B14F-4D97-AF65-F5344CB8AC3E}">
        <p14:creationId xmlns:p14="http://schemas.microsoft.com/office/powerpoint/2010/main" val="1997734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 in Practice</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31242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40386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3603808"/>
            <a:ext cx="1993317" cy="261610"/>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256598"/>
            <a:ext cx="1993317" cy="26161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0522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vs. Pull</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20574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51054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2537008"/>
            <a:ext cx="1993317" cy="1283172"/>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343400"/>
            <a:ext cx="1993317" cy="1241608"/>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0"/>
            <a:endCxn id="9" idx="2"/>
          </p:cNvCxnSpPr>
          <p:nvPr/>
        </p:nvCxnSpPr>
        <p:spPr>
          <a:xfrm flipV="1">
            <a:off x="6172200" y="2971800"/>
            <a:ext cx="0" cy="213360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5486400" y="2743200"/>
            <a:ext cx="1371600" cy="2580198"/>
          </a:xfrm>
          <a:prstGeom prst="ellipse">
            <a:avLst/>
          </a:prstGeom>
          <a:noFill/>
          <a:ln w="730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207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vs. Pull Architecture</a:t>
            </a:r>
            <a:endParaRPr lang="en-US" dirty="0"/>
          </a:p>
        </p:txBody>
      </p:sp>
      <p:sp>
        <p:nvSpPr>
          <p:cNvPr id="3" name="Content Placeholder 2"/>
          <p:cNvSpPr>
            <a:spLocks noGrp="1"/>
          </p:cNvSpPr>
          <p:nvPr>
            <p:ph idx="1"/>
          </p:nvPr>
        </p:nvSpPr>
        <p:spPr/>
        <p:txBody>
          <a:bodyPr>
            <a:normAutofit/>
          </a:bodyPr>
          <a:lstStyle/>
          <a:p>
            <a:r>
              <a:rPr lang="en-US" dirty="0" smtClean="0"/>
              <a:t>Push architecture</a:t>
            </a:r>
          </a:p>
          <a:p>
            <a:pPr lvl="1"/>
            <a:r>
              <a:rPr lang="en-US" dirty="0" smtClean="0"/>
              <a:t>As soon as the model changes, it notifies all of the views</a:t>
            </a:r>
          </a:p>
          <a:p>
            <a:pPr marL="457200" lvl="1" indent="0">
              <a:buNone/>
            </a:pPr>
            <a:endParaRPr lang="en-US" dirty="0" smtClean="0"/>
          </a:p>
          <a:p>
            <a:r>
              <a:rPr lang="en-US" dirty="0" smtClean="0"/>
              <a:t>Pull architecture</a:t>
            </a:r>
          </a:p>
          <a:p>
            <a:pPr lvl="1"/>
            <a:r>
              <a:rPr lang="en-US" dirty="0" smtClean="0"/>
              <a:t>When a view needs to be updated, it asks the model for new data</a:t>
            </a:r>
          </a:p>
          <a:p>
            <a:pPr lvl="1"/>
            <a:endParaRPr lang="en-US" dirty="0" smtClean="0"/>
          </a:p>
        </p:txBody>
      </p:sp>
    </p:spTree>
    <p:extLst>
      <p:ext uri="{BB962C8B-B14F-4D97-AF65-F5344CB8AC3E}">
        <p14:creationId xmlns:p14="http://schemas.microsoft.com/office/powerpoint/2010/main" val="1636454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 vs. Pull Architecture</a:t>
            </a:r>
          </a:p>
        </p:txBody>
      </p:sp>
      <p:sp>
        <p:nvSpPr>
          <p:cNvPr id="3" name="Content Placeholder 2"/>
          <p:cNvSpPr>
            <a:spLocks noGrp="1"/>
          </p:cNvSpPr>
          <p:nvPr>
            <p:ph idx="1"/>
          </p:nvPr>
        </p:nvSpPr>
        <p:spPr/>
        <p:txBody>
          <a:bodyPr/>
          <a:lstStyle/>
          <a:p>
            <a:r>
              <a:rPr lang="en-US" dirty="0"/>
              <a:t>Advantages for push</a:t>
            </a:r>
          </a:p>
          <a:p>
            <a:pPr lvl="1"/>
            <a:r>
              <a:rPr lang="en-US" dirty="0"/>
              <a:t>Guaranteed to have latest data in case something goes wrong later </a:t>
            </a:r>
            <a:r>
              <a:rPr lang="en-US" dirty="0" smtClean="0"/>
              <a:t>on</a:t>
            </a:r>
          </a:p>
          <a:p>
            <a:pPr marL="457200" lvl="1" indent="0">
              <a:buNone/>
            </a:pPr>
            <a:endParaRPr lang="en-US" dirty="0"/>
          </a:p>
          <a:p>
            <a:r>
              <a:rPr lang="en-US" dirty="0"/>
              <a:t>Advantages for pull</a:t>
            </a:r>
          </a:p>
          <a:p>
            <a:pPr lvl="1"/>
            <a:r>
              <a:rPr lang="en-US" dirty="0"/>
              <a:t>Avoid unnecessary updates, not nearly as intensive on the view</a:t>
            </a:r>
          </a:p>
          <a:p>
            <a:endParaRPr lang="en-US" dirty="0"/>
          </a:p>
        </p:txBody>
      </p:sp>
    </p:spTree>
    <p:extLst>
      <p:ext uri="{BB962C8B-B14F-4D97-AF65-F5344CB8AC3E}">
        <p14:creationId xmlns:p14="http://schemas.microsoft.com/office/powerpoint/2010/main" val="4718280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MVC Example – Traffic Signal</a:t>
            </a:r>
            <a:endParaRPr lang="en-US" dirty="0"/>
          </a:p>
        </p:txBody>
      </p:sp>
      <p:pic>
        <p:nvPicPr>
          <p:cNvPr id="1028" name="Picture 4" descr="http://upload.wikimedia.org/wikipedia/commons/7/75/Makati_intersec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676400"/>
            <a:ext cx="6400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0143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 – MVC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99464"/>
              </p:ext>
            </p:extLst>
          </p:nvPr>
        </p:nvGraphicFramePr>
        <p:xfrm>
          <a:off x="304800" y="1554163"/>
          <a:ext cx="8686800" cy="3235960"/>
        </p:xfrm>
        <a:graphic>
          <a:graphicData uri="http://schemas.openxmlformats.org/drawingml/2006/table">
            <a:tbl>
              <a:tblPr firstRow="1" bandRow="1">
                <a:tableStyleId>{5C22544A-7EE6-4342-B048-85BDC9FD1C3A}</a:tableStyleId>
              </a:tblPr>
              <a:tblGrid>
                <a:gridCol w="4021667"/>
                <a:gridCol w="1528233"/>
                <a:gridCol w="1608667"/>
                <a:gridCol w="1528233"/>
              </a:tblGrid>
              <a:tr h="370840">
                <a:tc>
                  <a:txBody>
                    <a:bodyPr/>
                    <a:lstStyle/>
                    <a:p>
                      <a:pPr algn="ctr"/>
                      <a:r>
                        <a:rPr lang="en-US" dirty="0" smtClean="0"/>
                        <a:t>Component</a:t>
                      </a:r>
                      <a:endParaRPr lang="en-US" dirty="0"/>
                    </a:p>
                  </a:txBody>
                  <a:tcPr marL="96520" marR="96520"/>
                </a:tc>
                <a:tc>
                  <a:txBody>
                    <a:bodyPr/>
                    <a:lstStyle/>
                    <a:p>
                      <a:pPr algn="ctr"/>
                      <a:r>
                        <a:rPr lang="en-US" dirty="0" smtClean="0"/>
                        <a:t>Model</a:t>
                      </a:r>
                      <a:endParaRPr lang="en-US" dirty="0"/>
                    </a:p>
                  </a:txBody>
                  <a:tcPr marL="96520" marR="96520"/>
                </a:tc>
                <a:tc>
                  <a:txBody>
                    <a:bodyPr/>
                    <a:lstStyle/>
                    <a:p>
                      <a:pPr algn="ctr"/>
                      <a:r>
                        <a:rPr lang="en-US" dirty="0" smtClean="0"/>
                        <a:t>View</a:t>
                      </a:r>
                      <a:endParaRPr lang="en-US" dirty="0"/>
                    </a:p>
                  </a:txBody>
                  <a:tcPr marL="96520" marR="96520"/>
                </a:tc>
                <a:tc>
                  <a:txBody>
                    <a:bodyPr/>
                    <a:lstStyle/>
                    <a:p>
                      <a:pPr algn="ctr"/>
                      <a:r>
                        <a:rPr lang="en-US" dirty="0" smtClean="0"/>
                        <a:t>Controller</a:t>
                      </a:r>
                      <a:endParaRPr lang="en-US" dirty="0"/>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cars waiting to enter intersection</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Traffic lights to direct car traffic </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Regulate valid traffic movements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Manual override for particular lights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pedestrians waiting to cross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Pedestrian signals to direct pedestrians</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External timer which triggers changes at set interval</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bl>
          </a:graphicData>
        </a:graphic>
      </p:graphicFrame>
      <p:sp>
        <p:nvSpPr>
          <p:cNvPr id="3" name="Rectangle 2"/>
          <p:cNvSpPr/>
          <p:nvPr/>
        </p:nvSpPr>
        <p:spPr>
          <a:xfrm>
            <a:off x="7848600" y="1981200"/>
            <a:ext cx="338554" cy="369332"/>
          </a:xfrm>
          <a:prstGeom prst="rect">
            <a:avLst/>
          </a:prstGeom>
        </p:spPr>
        <p:txBody>
          <a:bodyPr wrap="none">
            <a:spAutoFit/>
          </a:bodyPr>
          <a:lstStyle/>
          <a:p>
            <a:pPr algn="ctr"/>
            <a:r>
              <a:rPr lang="en-US" b="1" dirty="0">
                <a:solidFill>
                  <a:schemeClr val="accent2"/>
                </a:solidFill>
              </a:rPr>
              <a:t>X</a:t>
            </a:r>
          </a:p>
        </p:txBody>
      </p:sp>
      <p:sp>
        <p:nvSpPr>
          <p:cNvPr id="5" name="Rectangle 4"/>
          <p:cNvSpPr/>
          <p:nvPr/>
        </p:nvSpPr>
        <p:spPr>
          <a:xfrm>
            <a:off x="6324600" y="2362200"/>
            <a:ext cx="338554" cy="369332"/>
          </a:xfrm>
          <a:prstGeom prst="rect">
            <a:avLst/>
          </a:prstGeom>
        </p:spPr>
        <p:txBody>
          <a:bodyPr wrap="none">
            <a:spAutoFit/>
          </a:bodyPr>
          <a:lstStyle/>
          <a:p>
            <a:pPr algn="ctr"/>
            <a:r>
              <a:rPr lang="en-US" b="1" dirty="0">
                <a:solidFill>
                  <a:schemeClr val="accent2"/>
                </a:solidFill>
              </a:rPr>
              <a:t>X</a:t>
            </a:r>
          </a:p>
        </p:txBody>
      </p:sp>
      <p:sp>
        <p:nvSpPr>
          <p:cNvPr id="6" name="Rectangle 5"/>
          <p:cNvSpPr/>
          <p:nvPr/>
        </p:nvSpPr>
        <p:spPr>
          <a:xfrm>
            <a:off x="4800600" y="2667000"/>
            <a:ext cx="338554" cy="369332"/>
          </a:xfrm>
          <a:prstGeom prst="rect">
            <a:avLst/>
          </a:prstGeom>
        </p:spPr>
        <p:txBody>
          <a:bodyPr wrap="none">
            <a:spAutoFit/>
          </a:bodyPr>
          <a:lstStyle/>
          <a:p>
            <a:pPr algn="ctr"/>
            <a:r>
              <a:rPr lang="en-US" b="1" dirty="0">
                <a:solidFill>
                  <a:schemeClr val="accent2"/>
                </a:solidFill>
              </a:rPr>
              <a:t>X</a:t>
            </a:r>
          </a:p>
        </p:txBody>
      </p:sp>
      <p:sp>
        <p:nvSpPr>
          <p:cNvPr id="7" name="Rectangle 6"/>
          <p:cNvSpPr/>
          <p:nvPr/>
        </p:nvSpPr>
        <p:spPr>
          <a:xfrm>
            <a:off x="7772400" y="3048000"/>
            <a:ext cx="338554" cy="369332"/>
          </a:xfrm>
          <a:prstGeom prst="rect">
            <a:avLst/>
          </a:prstGeom>
        </p:spPr>
        <p:txBody>
          <a:bodyPr wrap="none">
            <a:spAutoFit/>
          </a:bodyPr>
          <a:lstStyle/>
          <a:p>
            <a:pPr algn="ctr"/>
            <a:r>
              <a:rPr lang="en-US" b="1" dirty="0">
                <a:solidFill>
                  <a:schemeClr val="accent2"/>
                </a:solidFill>
              </a:rPr>
              <a:t>X</a:t>
            </a:r>
          </a:p>
        </p:txBody>
      </p:sp>
      <p:sp>
        <p:nvSpPr>
          <p:cNvPr id="8" name="Rectangle 7"/>
          <p:cNvSpPr/>
          <p:nvPr/>
        </p:nvSpPr>
        <p:spPr>
          <a:xfrm>
            <a:off x="7772400" y="3429000"/>
            <a:ext cx="338554" cy="369332"/>
          </a:xfrm>
          <a:prstGeom prst="rect">
            <a:avLst/>
          </a:prstGeom>
        </p:spPr>
        <p:txBody>
          <a:bodyPr wrap="none">
            <a:spAutoFit/>
          </a:bodyPr>
          <a:lstStyle/>
          <a:p>
            <a:pPr algn="ctr"/>
            <a:r>
              <a:rPr lang="en-US" b="1" dirty="0">
                <a:solidFill>
                  <a:schemeClr val="accent2"/>
                </a:solidFill>
              </a:rPr>
              <a:t>X</a:t>
            </a:r>
          </a:p>
        </p:txBody>
      </p:sp>
      <p:sp>
        <p:nvSpPr>
          <p:cNvPr id="9" name="Rectangle 8"/>
          <p:cNvSpPr/>
          <p:nvPr/>
        </p:nvSpPr>
        <p:spPr>
          <a:xfrm>
            <a:off x="6324600" y="3733800"/>
            <a:ext cx="338554" cy="369332"/>
          </a:xfrm>
          <a:prstGeom prst="rect">
            <a:avLst/>
          </a:prstGeom>
        </p:spPr>
        <p:txBody>
          <a:bodyPr wrap="none">
            <a:spAutoFit/>
          </a:bodyPr>
          <a:lstStyle/>
          <a:p>
            <a:pPr algn="ctr"/>
            <a:r>
              <a:rPr lang="en-US" b="1" dirty="0">
                <a:solidFill>
                  <a:schemeClr val="accent2"/>
                </a:solidFill>
              </a:rPr>
              <a:t>X</a:t>
            </a:r>
          </a:p>
        </p:txBody>
      </p:sp>
      <p:sp>
        <p:nvSpPr>
          <p:cNvPr id="10" name="Rectangle 9"/>
          <p:cNvSpPr/>
          <p:nvPr/>
        </p:nvSpPr>
        <p:spPr>
          <a:xfrm>
            <a:off x="7772400" y="4343400"/>
            <a:ext cx="338554" cy="369332"/>
          </a:xfrm>
          <a:prstGeom prst="rect">
            <a:avLst/>
          </a:prstGeom>
        </p:spPr>
        <p:txBody>
          <a:bodyPr wrap="none">
            <a:spAutoFit/>
          </a:bodyPr>
          <a:lstStyle/>
          <a:p>
            <a:pPr algn="ctr"/>
            <a:r>
              <a:rPr lang="en-US" b="1" dirty="0">
                <a:solidFill>
                  <a:schemeClr val="accent2"/>
                </a:solidFill>
              </a:rPr>
              <a:t>X</a:t>
            </a:r>
          </a:p>
        </p:txBody>
      </p:sp>
    </p:spTree>
    <p:extLst>
      <p:ext uri="{BB962C8B-B14F-4D97-AF65-F5344CB8AC3E}">
        <p14:creationId xmlns:p14="http://schemas.microsoft.com/office/powerpoint/2010/main" val="27607605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a:t>
            </a:r>
            <a:endParaRPr lang="en-US" dirty="0"/>
          </a:p>
        </p:txBody>
      </p:sp>
      <p:sp>
        <p:nvSpPr>
          <p:cNvPr id="3" name="Content Placeholder 2"/>
          <p:cNvSpPr>
            <a:spLocks noGrp="1"/>
          </p:cNvSpPr>
          <p:nvPr>
            <p:ph idx="1"/>
          </p:nvPr>
        </p:nvSpPr>
        <p:spPr>
          <a:xfrm>
            <a:off x="457200" y="1600200"/>
            <a:ext cx="8305800" cy="4525963"/>
          </a:xfrm>
        </p:spPr>
        <p:txBody>
          <a:bodyPr>
            <a:normAutofit fontScale="77500" lnSpcReduction="20000"/>
          </a:bodyPr>
          <a:lstStyle/>
          <a:p>
            <a:r>
              <a:rPr lang="en-US" sz="2600" b="1" dirty="0" smtClean="0"/>
              <a:t>Model</a:t>
            </a:r>
          </a:p>
          <a:p>
            <a:pPr lvl="1"/>
            <a:r>
              <a:rPr lang="en-US" dirty="0" smtClean="0"/>
              <a:t>Stores current state of traffic flow</a:t>
            </a:r>
          </a:p>
          <a:p>
            <a:pPr lvl="2"/>
            <a:r>
              <a:rPr lang="en-US" sz="1600" dirty="0" smtClean="0"/>
              <a:t>Knows current direction of traffic</a:t>
            </a:r>
          </a:p>
          <a:p>
            <a:pPr lvl="2"/>
            <a:r>
              <a:rPr lang="en-US" sz="1600" dirty="0" smtClean="0"/>
              <a:t>Capable of skipping a light cycle</a:t>
            </a:r>
          </a:p>
          <a:p>
            <a:pPr lvl="1"/>
            <a:r>
              <a:rPr lang="en-US" dirty="0" smtClean="0"/>
              <a:t>Stores whether there are cars and/or pedestrians waiting</a:t>
            </a:r>
          </a:p>
          <a:p>
            <a:pPr lvl="1"/>
            <a:endParaRPr lang="en-US" dirty="0" smtClean="0"/>
          </a:p>
          <a:p>
            <a:r>
              <a:rPr lang="en-US" sz="2600" b="1" dirty="0" smtClean="0"/>
              <a:t>View </a:t>
            </a:r>
          </a:p>
          <a:p>
            <a:pPr lvl="1"/>
            <a:r>
              <a:rPr lang="en-US" dirty="0"/>
              <a:t>Conveys information to cars and pedestrians in a specific </a:t>
            </a:r>
            <a:r>
              <a:rPr lang="en-US" dirty="0" smtClean="0"/>
              <a:t>direction</a:t>
            </a:r>
          </a:p>
          <a:p>
            <a:pPr lvl="1"/>
            <a:endParaRPr lang="en-US" dirty="0" smtClean="0"/>
          </a:p>
          <a:p>
            <a:r>
              <a:rPr lang="en-US" sz="2600" b="1" dirty="0" smtClean="0"/>
              <a:t>Controller</a:t>
            </a:r>
          </a:p>
          <a:p>
            <a:pPr lvl="1"/>
            <a:r>
              <a:rPr lang="en-US" dirty="0"/>
              <a:t>Aware of model’s current direction</a:t>
            </a:r>
          </a:p>
          <a:p>
            <a:pPr lvl="1"/>
            <a:r>
              <a:rPr lang="en-US" dirty="0"/>
              <a:t>Triggers methods to notify model that state should change</a:t>
            </a:r>
          </a:p>
          <a:p>
            <a:pPr lvl="1"/>
            <a:endParaRPr lang="en-US" sz="2000" dirty="0"/>
          </a:p>
        </p:txBody>
      </p:sp>
    </p:spTree>
    <p:extLst>
      <p:ext uri="{BB962C8B-B14F-4D97-AF65-F5344CB8AC3E}">
        <p14:creationId xmlns:p14="http://schemas.microsoft.com/office/powerpoint/2010/main" val="29396734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 Code</a:t>
            </a:r>
            <a:endParaRPr lang="en-US" dirty="0"/>
          </a:p>
        </p:txBody>
      </p:sp>
      <p:sp>
        <p:nvSpPr>
          <p:cNvPr id="3" name="Content Placeholder 2"/>
          <p:cNvSpPr>
            <a:spLocks noGrp="1"/>
          </p:cNvSpPr>
          <p:nvPr>
            <p:ph idx="1"/>
          </p:nvPr>
        </p:nvSpPr>
        <p:spPr>
          <a:xfrm>
            <a:off x="457200" y="1600200"/>
            <a:ext cx="8305800" cy="4525963"/>
          </a:xfrm>
        </p:spPr>
        <p:txBody>
          <a:bodyPr>
            <a:normAutofit fontScale="70000" lnSpcReduction="20000"/>
          </a:bodyPr>
          <a:lstStyle/>
          <a:p>
            <a:r>
              <a:rPr lang="en-US" sz="2600" b="1" dirty="0" smtClean="0"/>
              <a:t>Model</a:t>
            </a:r>
          </a:p>
          <a:p>
            <a:pPr lvl="1"/>
            <a:r>
              <a:rPr lang="en-US" dirty="0" err="1" smtClean="0"/>
              <a:t>TrafficModel</a:t>
            </a:r>
            <a:r>
              <a:rPr lang="en-US" dirty="0" smtClean="0"/>
              <a:t> </a:t>
            </a:r>
            <a:r>
              <a:rPr lang="en-US" dirty="0"/>
              <a:t>– </a:t>
            </a:r>
            <a:r>
              <a:rPr lang="en-US" dirty="0" smtClean="0"/>
              <a:t>keeps track of which lights should be on and off</a:t>
            </a:r>
          </a:p>
          <a:p>
            <a:pPr marL="457200" lvl="1" indent="0">
              <a:buNone/>
            </a:pPr>
            <a:endParaRPr lang="en-US" dirty="0" smtClean="0"/>
          </a:p>
          <a:p>
            <a:r>
              <a:rPr lang="en-US" sz="2600" b="1" dirty="0" smtClean="0"/>
              <a:t>View</a:t>
            </a:r>
          </a:p>
          <a:p>
            <a:pPr lvl="1"/>
            <a:r>
              <a:rPr lang="en-US" dirty="0" err="1" smtClean="0"/>
              <a:t>CarLight</a:t>
            </a:r>
            <a:r>
              <a:rPr lang="en-US" dirty="0" smtClean="0"/>
              <a:t> </a:t>
            </a:r>
            <a:r>
              <a:rPr lang="en-US" dirty="0"/>
              <a:t>– </a:t>
            </a:r>
            <a:r>
              <a:rPr lang="en-US" dirty="0" smtClean="0"/>
              <a:t>shows relevant state of </a:t>
            </a:r>
            <a:r>
              <a:rPr lang="en-US" dirty="0" err="1" smtClean="0"/>
              <a:t>TrafficModel</a:t>
            </a:r>
            <a:r>
              <a:rPr lang="en-US" dirty="0" smtClean="0"/>
              <a:t> to cars</a:t>
            </a:r>
          </a:p>
          <a:p>
            <a:pPr lvl="1"/>
            <a:r>
              <a:rPr lang="en-US" dirty="0" err="1" smtClean="0"/>
              <a:t>PedestrianLight</a:t>
            </a:r>
            <a:r>
              <a:rPr lang="en-US" dirty="0" smtClean="0"/>
              <a:t> </a:t>
            </a:r>
            <a:r>
              <a:rPr lang="en-US" dirty="0"/>
              <a:t>– </a:t>
            </a:r>
            <a:r>
              <a:rPr lang="en-US" dirty="0" smtClean="0"/>
              <a:t>shows relevant state of </a:t>
            </a:r>
            <a:r>
              <a:rPr lang="en-US" dirty="0" err="1" smtClean="0"/>
              <a:t>TrafficModel</a:t>
            </a:r>
            <a:r>
              <a:rPr lang="en-US" dirty="0" smtClean="0"/>
              <a:t> to pedestrians</a:t>
            </a:r>
          </a:p>
          <a:p>
            <a:pPr marL="457200" lvl="1" indent="0">
              <a:buNone/>
            </a:pPr>
            <a:endParaRPr lang="en-US" dirty="0" smtClean="0"/>
          </a:p>
          <a:p>
            <a:r>
              <a:rPr lang="en-US" sz="2600" b="1" dirty="0" smtClean="0"/>
              <a:t>Controller</a:t>
            </a:r>
          </a:p>
          <a:p>
            <a:pPr lvl="1"/>
            <a:r>
              <a:rPr lang="en-US" dirty="0" err="1"/>
              <a:t>PedestrianButton</a:t>
            </a:r>
            <a:r>
              <a:rPr lang="en-US" dirty="0"/>
              <a:t> – notifies </a:t>
            </a:r>
            <a:r>
              <a:rPr lang="en-US" dirty="0" err="1"/>
              <a:t>TrafficModel</a:t>
            </a:r>
            <a:r>
              <a:rPr lang="en-US" dirty="0"/>
              <a:t> that there is a pedestrian waiting</a:t>
            </a:r>
          </a:p>
          <a:p>
            <a:pPr lvl="1"/>
            <a:r>
              <a:rPr lang="en-US" dirty="0" err="1"/>
              <a:t>CarDetector</a:t>
            </a:r>
            <a:r>
              <a:rPr lang="en-US" dirty="0"/>
              <a:t> – notifies </a:t>
            </a:r>
            <a:r>
              <a:rPr lang="en-US" dirty="0" err="1"/>
              <a:t>TrafficModel</a:t>
            </a:r>
            <a:r>
              <a:rPr lang="en-US" dirty="0"/>
              <a:t> that there is a car waiting</a:t>
            </a:r>
          </a:p>
          <a:p>
            <a:pPr lvl="1"/>
            <a:r>
              <a:rPr lang="en-US" dirty="0" err="1"/>
              <a:t>LightSwitch</a:t>
            </a:r>
            <a:r>
              <a:rPr lang="en-US" dirty="0"/>
              <a:t> – enables or disables the light</a:t>
            </a:r>
          </a:p>
          <a:p>
            <a:pPr lvl="1"/>
            <a:r>
              <a:rPr lang="en-US" dirty="0"/>
              <a:t>Timer – regulates time in some way, possibly to skip </a:t>
            </a:r>
            <a:r>
              <a:rPr lang="en-US" dirty="0" smtClean="0"/>
              <a:t>cycles</a:t>
            </a:r>
          </a:p>
          <a:p>
            <a:pPr marL="0" indent="0">
              <a:buNone/>
            </a:pPr>
            <a:endParaRPr lang="en-US" sz="1800"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6799265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HW8 Overview</a:t>
            </a:r>
            <a:endParaRPr lang="en-US" dirty="0"/>
          </a:p>
        </p:txBody>
      </p:sp>
      <p:sp>
        <p:nvSpPr>
          <p:cNvPr id="5" name="Content Placeholder 4"/>
          <p:cNvSpPr>
            <a:spLocks noGrp="1"/>
          </p:cNvSpPr>
          <p:nvPr>
            <p:ph idx="1"/>
          </p:nvPr>
        </p:nvSpPr>
        <p:spPr/>
        <p:txBody>
          <a:bodyPr>
            <a:normAutofit/>
          </a:bodyPr>
          <a:lstStyle/>
          <a:p>
            <a:r>
              <a:rPr lang="en-US" dirty="0" smtClean="0"/>
              <a:t>Apply your generic graph &amp; </a:t>
            </a:r>
            <a:r>
              <a:rPr lang="en-US" dirty="0" err="1" smtClean="0"/>
              <a:t>Dijkstra’s</a:t>
            </a:r>
            <a:r>
              <a:rPr lang="en-US" dirty="0" smtClean="0"/>
              <a:t> to campus map data</a:t>
            </a:r>
          </a:p>
          <a:p>
            <a:r>
              <a:rPr lang="en-US" dirty="0" smtClean="0"/>
              <a:t>Given a list of buildings and walking paths</a:t>
            </a:r>
          </a:p>
          <a:p>
            <a:r>
              <a:rPr lang="en-US" dirty="0" smtClean="0"/>
              <a:t>Produce routes from one building to another on the walking paths</a:t>
            </a:r>
          </a:p>
        </p:txBody>
      </p:sp>
    </p:spTree>
    <p:extLst>
      <p:ext uri="{BB962C8B-B14F-4D97-AF65-F5344CB8AC3E}">
        <p14:creationId xmlns:p14="http://schemas.microsoft.com/office/powerpoint/2010/main" val="24221411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09471"/>
            <a:ext cx="7924800" cy="1200329"/>
          </a:xfrm>
          <a:prstGeom prst="rect">
            <a:avLst/>
          </a:prstGeom>
        </p:spPr>
        <p:txBody>
          <a:bodyPr wrap="square">
            <a:spAutoFit/>
          </a:bodyPr>
          <a:lstStyle/>
          <a:p>
            <a:pPr fontAlgn="base"/>
            <a:r>
              <a:rPr lang="en-US" sz="2400" dirty="0"/>
              <a:t>The physicist said "We need to model the friction in the brake pads and the resultant temperature rise, see if we can work out why they failed".</a:t>
            </a:r>
          </a:p>
        </p:txBody>
      </p:sp>
      <p:sp>
        <p:nvSpPr>
          <p:cNvPr id="3" name="Rectangle 2"/>
          <p:cNvSpPr/>
          <p:nvPr/>
        </p:nvSpPr>
        <p:spPr>
          <a:xfrm>
            <a:off x="533400" y="2838271"/>
            <a:ext cx="7924800" cy="1200329"/>
          </a:xfrm>
          <a:prstGeom prst="rect">
            <a:avLst/>
          </a:prstGeom>
        </p:spPr>
        <p:txBody>
          <a:bodyPr wrap="square">
            <a:spAutoFit/>
          </a:bodyPr>
          <a:lstStyle/>
          <a:p>
            <a:pPr fontAlgn="base"/>
            <a:r>
              <a:rPr lang="en-US" sz="2400" dirty="0"/>
              <a:t>The engineer said "I think I've got a few </a:t>
            </a:r>
            <a:r>
              <a:rPr lang="en-US" sz="2400" dirty="0" smtClean="0"/>
              <a:t>wrenches </a:t>
            </a:r>
            <a:r>
              <a:rPr lang="en-US" sz="2400" dirty="0"/>
              <a:t>in the back. I'll take a look and see if I can work out what's wrong".</a:t>
            </a:r>
          </a:p>
        </p:txBody>
      </p:sp>
      <p:sp>
        <p:nvSpPr>
          <p:cNvPr id="4" name="Rectangle 3"/>
          <p:cNvSpPr/>
          <p:nvPr/>
        </p:nvSpPr>
        <p:spPr>
          <a:xfrm>
            <a:off x="533400" y="4731603"/>
            <a:ext cx="7924800" cy="830997"/>
          </a:xfrm>
          <a:prstGeom prst="rect">
            <a:avLst/>
          </a:prstGeom>
        </p:spPr>
        <p:txBody>
          <a:bodyPr wrap="square">
            <a:spAutoFit/>
          </a:bodyPr>
          <a:lstStyle/>
          <a:p>
            <a:pPr fontAlgn="base"/>
            <a:r>
              <a:rPr lang="en-US" sz="2400" dirty="0"/>
              <a:t>The programmer said "Why don't we </a:t>
            </a:r>
            <a:r>
              <a:rPr lang="en-US" sz="2400" dirty="0" smtClean="0"/>
              <a:t>try again </a:t>
            </a:r>
            <a:r>
              <a:rPr lang="en-US" sz="2400" dirty="0"/>
              <a:t>and see if it's reproducible?"</a:t>
            </a:r>
          </a:p>
        </p:txBody>
      </p:sp>
    </p:spTree>
    <p:extLst>
      <p:ext uri="{BB962C8B-B14F-4D97-AF65-F5344CB8AC3E}">
        <p14:creationId xmlns:p14="http://schemas.microsoft.com/office/powerpoint/2010/main" val="1050848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HW8 Data Format</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List of buildings (abbreviation, name, </a:t>
            </a:r>
            <a:r>
              <a:rPr lang="en-US" dirty="0" err="1" smtClean="0"/>
              <a:t>loc</a:t>
            </a:r>
            <a:r>
              <a:rPr lang="en-US" dirty="0" smtClean="0"/>
              <a:t> in pixels)</a:t>
            </a:r>
          </a:p>
          <a:p>
            <a:pPr marL="457200" lvl="1" indent="0">
              <a:buNone/>
            </a:pPr>
            <a:r>
              <a:rPr lang="en-US" dirty="0" smtClean="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BAG Bagley Hall (East Entrance) 1914.5103,1708.8816</a:t>
            </a:r>
          </a:p>
          <a:p>
            <a:pPr marL="457200" lvl="1" indent="0">
              <a:buNone/>
            </a:pPr>
            <a:r>
              <a:rPr lang="en-US" sz="1800" dirty="0" smtClean="0">
                <a:solidFill>
                  <a:schemeClr val="tx1"/>
                </a:solidFill>
                <a:latin typeface="Courier New" pitchFamily="49" charset="0"/>
                <a:cs typeface="Courier New" pitchFamily="49" charset="0"/>
              </a:rPr>
              <a:t>	</a:t>
            </a:r>
            <a:r>
              <a:rPr lang="en-US" sz="1800" dirty="0">
                <a:solidFill>
                  <a:schemeClr val="tx1"/>
                </a:solidFill>
                <a:latin typeface="Courier New" pitchFamily="49" charset="0"/>
                <a:cs typeface="Courier New" pitchFamily="49" charset="0"/>
              </a:rPr>
              <a:t>BGR By George </a:t>
            </a:r>
            <a:r>
              <a:rPr lang="en-US" sz="1800" dirty="0" smtClean="0">
                <a:solidFill>
                  <a:schemeClr val="tx1"/>
                </a:solidFill>
                <a:latin typeface="Courier New" pitchFamily="49" charset="0"/>
                <a:cs typeface="Courier New" pitchFamily="49" charset="0"/>
              </a:rPr>
              <a:t>1671.5499,1258.4333</a:t>
            </a:r>
          </a:p>
          <a:p>
            <a:r>
              <a:rPr lang="en-US" dirty="0"/>
              <a:t>List of </a:t>
            </a:r>
            <a:r>
              <a:rPr lang="en-US" dirty="0" smtClean="0"/>
              <a:t>paths (endpoint 1, endpoint 2, </a:t>
            </a:r>
            <a:r>
              <a:rPr lang="en-US" dirty="0" err="1" smtClean="0"/>
              <a:t>dist</a:t>
            </a:r>
            <a:r>
              <a:rPr lang="en-US" dirty="0" smtClean="0"/>
              <a:t> in feet)</a:t>
            </a:r>
          </a:p>
          <a:p>
            <a:pPr marL="457200" lvl="1" indent="0">
              <a:buNone/>
            </a:pPr>
            <a:r>
              <a:rPr lang="en-US" dirty="0" smtClean="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1903.7201,1952.4322</a:t>
            </a:r>
          </a:p>
          <a:p>
            <a:pPr marL="914400" lvl="2" indent="0">
              <a:buNone/>
            </a:pPr>
            <a:r>
              <a:rPr lang="en-US" sz="1800" dirty="0" smtClean="0">
                <a:solidFill>
                  <a:schemeClr val="tx1"/>
                </a:solidFill>
                <a:latin typeface="Courier New" pitchFamily="49" charset="0"/>
                <a:cs typeface="Courier New" pitchFamily="49" charset="0"/>
              </a:rPr>
              <a:t>	1906.1864,1939.0633: 26.583482327919597</a:t>
            </a:r>
          </a:p>
          <a:p>
            <a:pPr marL="914400" lvl="2" indent="0">
              <a:buNone/>
            </a:pPr>
            <a:r>
              <a:rPr lang="en-US" sz="1800" dirty="0" smtClean="0">
                <a:solidFill>
                  <a:schemeClr val="tx1"/>
                </a:solidFill>
                <a:latin typeface="Courier New" pitchFamily="49" charset="0"/>
                <a:cs typeface="Courier New" pitchFamily="49" charset="0"/>
              </a:rPr>
              <a:t>	1897.9472,1960.0194</a:t>
            </a:r>
            <a:r>
              <a:rPr lang="en-US" sz="1800" dirty="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20.597253035175832</a:t>
            </a:r>
          </a:p>
          <a:p>
            <a:pPr marL="914400" lvl="2" indent="0">
              <a:buNone/>
            </a:pPr>
            <a:r>
              <a:rPr lang="en-US" sz="1800" dirty="0" smtClean="0">
                <a:solidFill>
                  <a:schemeClr val="tx1"/>
                </a:solidFill>
                <a:latin typeface="Courier New" pitchFamily="49" charset="0"/>
                <a:cs typeface="Courier New" pitchFamily="49" charset="0"/>
              </a:rPr>
              <a:t>	1915.7143,1956.5</a:t>
            </a:r>
            <a:r>
              <a:rPr lang="en-US" sz="1800" dirty="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26.68364745009741</a:t>
            </a:r>
          </a:p>
          <a:p>
            <a:pPr marL="0" indent="0">
              <a:buNone/>
            </a:pPr>
            <a:r>
              <a:rPr lang="en-US" sz="1800" dirty="0" smtClean="0">
                <a:solidFill>
                  <a:schemeClr val="tx1"/>
                </a:solidFill>
                <a:latin typeface="Courier New" pitchFamily="49" charset="0"/>
                <a:cs typeface="Courier New" pitchFamily="49" charset="0"/>
              </a:rPr>
              <a:t>	2337.0143,806.8278</a:t>
            </a:r>
            <a:endParaRPr lang="en-US" sz="1800" dirty="0">
              <a:solidFill>
                <a:schemeClr val="tx1"/>
              </a:solidFill>
              <a:latin typeface="Courier New" pitchFamily="49" charset="0"/>
              <a:cs typeface="Courier New" pitchFamily="49" charset="0"/>
            </a:endParaRPr>
          </a:p>
          <a:p>
            <a:pPr marL="0" indent="0">
              <a:buNone/>
            </a:pPr>
            <a:r>
              <a:rPr lang="en-US" sz="1800" dirty="0" smtClean="0">
                <a:solidFill>
                  <a:schemeClr val="tx1"/>
                </a:solidFill>
                <a:latin typeface="Courier New" pitchFamily="49" charset="0"/>
                <a:cs typeface="Courier New" pitchFamily="49" charset="0"/>
              </a:rPr>
              <a:t>		2346.3446,817.55768</a:t>
            </a:r>
            <a:r>
              <a:rPr lang="en-US" sz="1800" dirty="0">
                <a:solidFill>
                  <a:schemeClr val="tx1"/>
                </a:solidFill>
                <a:latin typeface="Courier New" pitchFamily="49" charset="0"/>
                <a:cs typeface="Courier New" pitchFamily="49" charset="0"/>
              </a:rPr>
              <a:t>: 29.685363221542797</a:t>
            </a:r>
          </a:p>
          <a:p>
            <a:pPr marL="0" indent="0">
              <a:buNone/>
            </a:pPr>
            <a:r>
              <a:rPr lang="en-US" sz="1800" dirty="0" smtClean="0">
                <a:solidFill>
                  <a:schemeClr val="tx1"/>
                </a:solidFill>
                <a:latin typeface="Courier New" pitchFamily="49" charset="0"/>
                <a:cs typeface="Courier New" pitchFamily="49" charset="0"/>
              </a:rPr>
              <a:t>		2321.6193,788.16714</a:t>
            </a:r>
            <a:r>
              <a:rPr lang="en-US" sz="1800" dirty="0">
                <a:solidFill>
                  <a:schemeClr val="tx1"/>
                </a:solidFill>
                <a:latin typeface="Courier New" pitchFamily="49" charset="0"/>
                <a:cs typeface="Courier New" pitchFamily="49" charset="0"/>
              </a:rPr>
              <a:t>: 49.5110360968527</a:t>
            </a:r>
          </a:p>
          <a:p>
            <a:pPr marL="0" indent="0">
              <a:buNone/>
            </a:pPr>
            <a:r>
              <a:rPr lang="en-US" sz="1800" dirty="0" smtClean="0">
                <a:solidFill>
                  <a:schemeClr val="tx1"/>
                </a:solidFill>
                <a:latin typeface="Courier New" pitchFamily="49" charset="0"/>
                <a:cs typeface="Courier New" pitchFamily="49" charset="0"/>
              </a:rPr>
              <a:t>		2316.4876,813.59229</a:t>
            </a:r>
            <a:r>
              <a:rPr lang="en-US" sz="1800" dirty="0">
                <a:solidFill>
                  <a:schemeClr val="tx1"/>
                </a:solidFill>
                <a:latin typeface="Courier New" pitchFamily="49" charset="0"/>
                <a:cs typeface="Courier New" pitchFamily="49" charset="0"/>
              </a:rPr>
              <a:t>: 44.65826043418031</a:t>
            </a:r>
            <a:endParaRPr lang="en-US" sz="1800" dirty="0" smtClean="0">
              <a:solidFill>
                <a:schemeClr val="tx1"/>
              </a:solidFill>
              <a:latin typeface="Courier New" pitchFamily="49" charset="0"/>
              <a:cs typeface="Courier New" pitchFamily="49" charset="0"/>
            </a:endParaRPr>
          </a:p>
          <a:p>
            <a:r>
              <a:rPr lang="en-US" dirty="0" smtClean="0"/>
              <a:t>(0,0) is in the upper left</a:t>
            </a:r>
            <a:endParaRPr lang="en-US" dirty="0"/>
          </a:p>
        </p:txBody>
      </p:sp>
    </p:spTree>
    <p:extLst>
      <p:ext uri="{BB962C8B-B14F-4D97-AF65-F5344CB8AC3E}">
        <p14:creationId xmlns:p14="http://schemas.microsoft.com/office/powerpoint/2010/main" val="15184364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MVC in HW8</a:t>
            </a:r>
            <a:endParaRPr lang="en-US" dirty="0"/>
          </a:p>
        </p:txBody>
      </p:sp>
      <p:sp>
        <p:nvSpPr>
          <p:cNvPr id="5" name="Content Placeholder 4"/>
          <p:cNvSpPr>
            <a:spLocks noGrp="1"/>
          </p:cNvSpPr>
          <p:nvPr>
            <p:ph idx="1"/>
          </p:nvPr>
        </p:nvSpPr>
        <p:spPr/>
        <p:txBody>
          <a:bodyPr>
            <a:normAutofit fontScale="92500" lnSpcReduction="10000"/>
          </a:bodyPr>
          <a:lstStyle/>
          <a:p>
            <a:r>
              <a:rPr lang="en-US" b="1" dirty="0" smtClean="0"/>
              <a:t>Model</a:t>
            </a:r>
            <a:r>
              <a:rPr lang="en-US" dirty="0" smtClean="0"/>
              <a:t> stores graph, performs </a:t>
            </a:r>
            <a:r>
              <a:rPr lang="en-US" dirty="0" err="1" smtClean="0"/>
              <a:t>Dijkstra’s</a:t>
            </a:r>
            <a:endParaRPr lang="en-US" dirty="0" smtClean="0"/>
          </a:p>
          <a:p>
            <a:endParaRPr lang="en-US" dirty="0" smtClean="0"/>
          </a:p>
          <a:p>
            <a:r>
              <a:rPr lang="en-US" b="1" dirty="0" smtClean="0"/>
              <a:t>View</a:t>
            </a:r>
            <a:r>
              <a:rPr lang="en-US" dirty="0" smtClean="0"/>
              <a:t> shows results to users in text format</a:t>
            </a:r>
          </a:p>
          <a:p>
            <a:endParaRPr lang="en-US" dirty="0" smtClean="0"/>
          </a:p>
          <a:p>
            <a:r>
              <a:rPr lang="en-US" b="1" dirty="0" smtClean="0"/>
              <a:t>Controller</a:t>
            </a:r>
            <a:r>
              <a:rPr lang="en-US" dirty="0" smtClean="0"/>
              <a:t> takes user commands and uses view to show results</a:t>
            </a:r>
          </a:p>
          <a:p>
            <a:endParaRPr lang="en-US" dirty="0" smtClean="0"/>
          </a:p>
          <a:p>
            <a:r>
              <a:rPr lang="en-US" b="1" dirty="0" smtClean="0"/>
              <a:t>View</a:t>
            </a:r>
            <a:r>
              <a:rPr lang="en-US" dirty="0" smtClean="0"/>
              <a:t> and </a:t>
            </a:r>
            <a:r>
              <a:rPr lang="en-US" b="1" dirty="0" smtClean="0"/>
              <a:t>Controller</a:t>
            </a:r>
            <a:r>
              <a:rPr lang="en-US" dirty="0" smtClean="0"/>
              <a:t> will change in HW9, but </a:t>
            </a:r>
            <a:r>
              <a:rPr lang="en-US" b="1" dirty="0" smtClean="0"/>
              <a:t>Model</a:t>
            </a:r>
            <a:r>
              <a:rPr lang="en-US" dirty="0" smtClean="0"/>
              <a:t> will stay the same</a:t>
            </a:r>
            <a:endParaRPr lang="en-US" dirty="0"/>
          </a:p>
        </p:txBody>
      </p:sp>
    </p:spTree>
    <p:extLst>
      <p:ext uri="{BB962C8B-B14F-4D97-AF65-F5344CB8AC3E}">
        <p14:creationId xmlns:p14="http://schemas.microsoft.com/office/powerpoint/2010/main" val="40213445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endParaRPr lang="en-US" dirty="0"/>
          </a:p>
          <a:p>
            <a:r>
              <a:rPr lang="en-US" sz="2600" smtClean="0"/>
              <a:t>Slides adapted from </a:t>
            </a:r>
            <a:r>
              <a:rPr lang="en-US" sz="2600" dirty="0" smtClean="0"/>
              <a:t>Alex </a:t>
            </a:r>
            <a:r>
              <a:rPr lang="en-US" sz="2600" dirty="0" err="1" smtClean="0"/>
              <a:t>Mariakakis</a:t>
            </a:r>
            <a:endParaRPr lang="en-US" sz="2600" dirty="0" smtClean="0"/>
          </a:p>
          <a:p>
            <a:endParaRPr lang="en-US" sz="2600" dirty="0" smtClean="0"/>
          </a:p>
          <a:p>
            <a:r>
              <a:rPr lang="en-US" sz="2600" dirty="0" smtClean="0"/>
              <a:t>with material </a:t>
            </a:r>
            <a:r>
              <a:rPr lang="en-US" sz="2600" dirty="0"/>
              <a:t>from </a:t>
            </a:r>
            <a:r>
              <a:rPr lang="en-US" sz="2600" dirty="0" err="1"/>
              <a:t>Krysta</a:t>
            </a:r>
            <a:r>
              <a:rPr lang="en-US" sz="2600" dirty="0"/>
              <a:t> </a:t>
            </a:r>
            <a:r>
              <a:rPr lang="en-US" sz="2600" dirty="0" err="1" smtClean="0"/>
              <a:t>Yousoufian</a:t>
            </a:r>
            <a:r>
              <a:rPr lang="en-US" sz="2600" dirty="0" smtClean="0"/>
              <a:t>, </a:t>
            </a:r>
            <a:r>
              <a:rPr lang="en-US" sz="2600" dirty="0" err="1" smtClean="0"/>
              <a:t>Kellen</a:t>
            </a:r>
            <a:r>
              <a:rPr lang="en-US" sz="2600" dirty="0" smtClean="0"/>
              <a:t> Donohue, and James Fogarty</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a:t>
            </a:r>
            <a:r>
              <a:rPr lang="en-US" sz="6600" b="1" dirty="0"/>
              <a:t>8</a:t>
            </a:r>
            <a:r>
              <a:rPr lang="en-US" sz="6600" b="1" dirty="0" smtClean="0"/>
              <a:t>:</a:t>
            </a:r>
            <a:r>
              <a:rPr lang="en-US" sz="6600" dirty="0" smtClean="0"/>
              <a:t/>
            </a:r>
            <a:br>
              <a:rPr lang="en-US" sz="6600" dirty="0" smtClean="0"/>
            </a:br>
            <a:r>
              <a:rPr lang="en-US" sz="5500" dirty="0" smtClean="0"/>
              <a:t>Model-View-Controller</a:t>
            </a:r>
            <a:endParaRPr lang="en-US" sz="5500" dirty="0"/>
          </a:p>
        </p:txBody>
      </p:sp>
    </p:spTree>
    <p:extLst>
      <p:ext uri="{BB962C8B-B14F-4D97-AF65-F5344CB8AC3E}">
        <p14:creationId xmlns:p14="http://schemas.microsoft.com/office/powerpoint/2010/main" val="15210376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MVC </a:t>
            </a:r>
            <a:endParaRPr lang="en-US" dirty="0"/>
          </a:p>
        </p:txBody>
      </p:sp>
      <p:sp>
        <p:nvSpPr>
          <p:cNvPr id="5" name="Content Placeholder 4"/>
          <p:cNvSpPr>
            <a:spLocks noGrp="1"/>
          </p:cNvSpPr>
          <p:nvPr>
            <p:ph idx="1"/>
          </p:nvPr>
        </p:nvSpPr>
        <p:spPr/>
        <p:txBody>
          <a:bodyPr>
            <a:normAutofit/>
          </a:bodyPr>
          <a:lstStyle/>
          <a:p>
            <a:r>
              <a:rPr lang="en-US" dirty="0" smtClean="0"/>
              <a:t>The classic design pattern</a:t>
            </a:r>
          </a:p>
          <a:p>
            <a:r>
              <a:rPr lang="en-US" dirty="0" smtClean="0"/>
              <a:t>Used for data-driven user applications</a:t>
            </a:r>
          </a:p>
          <a:p>
            <a:r>
              <a:rPr lang="en-US" dirty="0" smtClean="0"/>
              <a:t>Such apps juggle several tasks:</a:t>
            </a:r>
          </a:p>
          <a:p>
            <a:pPr lvl="1"/>
            <a:r>
              <a:rPr lang="en-US" sz="1800" dirty="0" smtClean="0"/>
              <a:t>Loading and storing the data – getting it in/out of storage on request</a:t>
            </a:r>
          </a:p>
          <a:p>
            <a:pPr lvl="1"/>
            <a:r>
              <a:rPr lang="en-US" sz="1800" dirty="0" smtClean="0"/>
              <a:t>Constructing the user interface – what the user sees</a:t>
            </a:r>
            <a:endParaRPr lang="en-US" sz="1800" dirty="0"/>
          </a:p>
          <a:p>
            <a:pPr lvl="1"/>
            <a:r>
              <a:rPr lang="en-US" sz="1800" dirty="0" smtClean="0"/>
              <a:t>Interpreting user actions – deciding whether to modify the UI or data</a:t>
            </a:r>
          </a:p>
          <a:p>
            <a:r>
              <a:rPr lang="en-US" dirty="0" smtClean="0"/>
              <a:t>These tasks are largely independent of each other</a:t>
            </a:r>
          </a:p>
          <a:p>
            <a:r>
              <a:rPr lang="en-US" dirty="0" smtClean="0"/>
              <a:t>Model, </a:t>
            </a:r>
            <a:r>
              <a:rPr lang="en-US" dirty="0"/>
              <a:t>v</a:t>
            </a:r>
            <a:r>
              <a:rPr lang="en-US" dirty="0" smtClean="0"/>
              <a:t>iew, and controller each get one task</a:t>
            </a:r>
          </a:p>
          <a:p>
            <a:pPr lvl="1"/>
            <a:endParaRPr lang="en-US" dirty="0" smtClean="0"/>
          </a:p>
        </p:txBody>
      </p:sp>
    </p:spTree>
    <p:extLst>
      <p:ext uri="{BB962C8B-B14F-4D97-AF65-F5344CB8AC3E}">
        <p14:creationId xmlns:p14="http://schemas.microsoft.com/office/powerpoint/2010/main" val="38121258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a:t>
            </a:r>
            <a:endParaRPr lang="en-US" dirty="0"/>
          </a:p>
        </p:txBody>
      </p:sp>
      <p:sp>
        <p:nvSpPr>
          <p:cNvPr id="5" name="Content Placeholder 4"/>
          <p:cNvSpPr>
            <a:spLocks noGrp="1"/>
          </p:cNvSpPr>
          <p:nvPr>
            <p:ph idx="1"/>
          </p:nvPr>
        </p:nvSpPr>
        <p:spPr>
          <a:xfrm>
            <a:off x="381000" y="1768617"/>
            <a:ext cx="3886200" cy="4525963"/>
          </a:xfrm>
        </p:spPr>
        <p:txBody>
          <a:bodyPr>
            <a:normAutofit/>
          </a:bodyPr>
          <a:lstStyle/>
          <a:p>
            <a:pPr marL="400050" lvl="1" indent="0">
              <a:buNone/>
            </a:pPr>
            <a:r>
              <a:rPr lang="en-US" sz="2800" dirty="0" smtClean="0"/>
              <a:t>talks to data source to retrieve and store data</a:t>
            </a:r>
          </a:p>
        </p:txBody>
      </p:sp>
      <p:pic>
        <p:nvPicPr>
          <p:cNvPr id="1027" name="Picture 3" descr="C:\Users\Krysta\AppData\Local\Microsoft\Windows\Temporary Internet Files\Content.IE5\S4HL8IL9\MC9002516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7393" y="3733801"/>
            <a:ext cx="3185007" cy="252213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20591" y="2362200"/>
              <a:ext cx="2722418" cy="923330"/>
            </a:xfrm>
            <a:prstGeom prst="rect">
              <a:avLst/>
            </a:prstGeom>
            <a:noFill/>
          </p:spPr>
          <p:txBody>
            <a:bodyPr wrap="square" rtlCol="0">
              <a:spAutoFit/>
            </a:bodyPr>
            <a:lstStyle/>
            <a:p>
              <a:pPr algn="ctr"/>
              <a:r>
                <a:rPr lang="en-US" dirty="0" smtClean="0">
                  <a:solidFill>
                    <a:schemeClr val="accent1">
                      <a:lumMod val="50000"/>
                    </a:schemeClr>
                  </a:solidFill>
                  <a:latin typeface="+mj-lt"/>
                </a:rPr>
                <a:t>Which database table is the requested data stored in?</a:t>
              </a:r>
              <a:endParaRPr lang="en-US"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99808" y="4738299"/>
              <a:ext cx="2729346" cy="923330"/>
            </a:xfrm>
            <a:prstGeom prst="rect">
              <a:avLst/>
            </a:prstGeom>
            <a:noFill/>
          </p:spPr>
          <p:txBody>
            <a:bodyPr wrap="square" rtlCol="0">
              <a:spAutoFit/>
            </a:bodyPr>
            <a:lstStyle/>
            <a:p>
              <a:pPr algn="ctr"/>
              <a:r>
                <a:rPr lang="en-US" dirty="0" smtClean="0">
                  <a:solidFill>
                    <a:schemeClr val="accent1">
                      <a:lumMod val="50000"/>
                    </a:schemeClr>
                  </a:solidFill>
                  <a:latin typeface="+mj-lt"/>
                </a:rPr>
                <a:t>What SQL query will get me the data</a:t>
              </a:r>
            </a:p>
            <a:p>
              <a:pPr algn="ctr"/>
              <a:r>
                <a:rPr lang="en-US" dirty="0" smtClean="0">
                  <a:solidFill>
                    <a:schemeClr val="accent1">
                      <a:lumMod val="50000"/>
                    </a:schemeClr>
                  </a:solidFill>
                  <a:latin typeface="+mj-lt"/>
                </a:rPr>
                <a:t>I need?</a:t>
              </a:r>
              <a:endParaRPr lang="en-US" dirty="0">
                <a:solidFill>
                  <a:schemeClr val="accent1">
                    <a:lumMod val="50000"/>
                  </a:schemeClr>
                </a:solidFill>
                <a:latin typeface="+mj-lt"/>
              </a:endParaRPr>
            </a:p>
          </p:txBody>
        </p:sp>
      </p:grpSp>
    </p:spTree>
    <p:extLst>
      <p:ext uri="{BB962C8B-B14F-4D97-AF65-F5344CB8AC3E}">
        <p14:creationId xmlns:p14="http://schemas.microsoft.com/office/powerpoint/2010/main" val="1037508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View</a:t>
            </a:r>
            <a:endParaRPr lang="en-US" dirty="0"/>
          </a:p>
        </p:txBody>
      </p:sp>
      <p:sp>
        <p:nvSpPr>
          <p:cNvPr id="5" name="Content Placeholder 4"/>
          <p:cNvSpPr>
            <a:spLocks noGrp="1"/>
          </p:cNvSpPr>
          <p:nvPr>
            <p:ph idx="1"/>
          </p:nvPr>
        </p:nvSpPr>
        <p:spPr>
          <a:xfrm>
            <a:off x="381000" y="1768617"/>
            <a:ext cx="3886200" cy="4525963"/>
          </a:xfrm>
        </p:spPr>
        <p:txBody>
          <a:bodyPr>
            <a:normAutofit/>
          </a:bodyPr>
          <a:lstStyle/>
          <a:p>
            <a:pPr marL="400050" lvl="1" indent="0">
              <a:buNone/>
            </a:pPr>
            <a:r>
              <a:rPr lang="en-US" sz="2800" dirty="0" smtClean="0"/>
              <a:t>asks model for data and presents it in a user-friendly format</a:t>
            </a:r>
          </a:p>
        </p:txBody>
      </p:sp>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29695" y="2296360"/>
              <a:ext cx="2504209" cy="1077218"/>
            </a:xfrm>
            <a:prstGeom prst="rect">
              <a:avLst/>
            </a:prstGeom>
            <a:noFill/>
          </p:spPr>
          <p:txBody>
            <a:bodyPr wrap="square" rtlCol="0">
              <a:spAutoFit/>
            </a:bodyPr>
            <a:lstStyle/>
            <a:p>
              <a:pPr algn="ctr"/>
              <a:r>
                <a:rPr lang="en-US" sz="1600" dirty="0" smtClean="0">
                  <a:solidFill>
                    <a:schemeClr val="accent1">
                      <a:lumMod val="50000"/>
                    </a:schemeClr>
                  </a:solidFill>
                  <a:latin typeface="+mj-lt"/>
                </a:rPr>
                <a:t>Would this text look better blue or red? In the bottom corner</a:t>
              </a:r>
            </a:p>
            <a:p>
              <a:pPr algn="ctr"/>
              <a:r>
                <a:rPr lang="en-US" sz="1600" dirty="0" smtClean="0">
                  <a:solidFill>
                    <a:schemeClr val="accent1">
                      <a:lumMod val="50000"/>
                    </a:schemeClr>
                  </a:solidFill>
                  <a:latin typeface="+mj-lt"/>
                </a:rPr>
                <a:t>or front and center?</a:t>
              </a:r>
              <a:endParaRPr lang="en-US" sz="1600"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99808" y="4738299"/>
              <a:ext cx="2729346" cy="830997"/>
            </a:xfrm>
            <a:prstGeom prst="rect">
              <a:avLst/>
            </a:prstGeom>
            <a:noFill/>
          </p:spPr>
          <p:txBody>
            <a:bodyPr wrap="square" rtlCol="0">
              <a:spAutoFit/>
            </a:bodyPr>
            <a:lstStyle/>
            <a:p>
              <a:pPr algn="ctr"/>
              <a:r>
                <a:rPr lang="en-US" sz="1600" dirty="0" smtClean="0">
                  <a:solidFill>
                    <a:schemeClr val="accent1">
                      <a:lumMod val="50000"/>
                    </a:schemeClr>
                  </a:solidFill>
                  <a:latin typeface="+mj-lt"/>
                </a:rPr>
                <a:t>Should these items go in a dropdown list or radio buttons?</a:t>
              </a:r>
              <a:endParaRPr lang="en-US" sz="1600" dirty="0">
                <a:solidFill>
                  <a:schemeClr val="accent1">
                    <a:lumMod val="50000"/>
                  </a:schemeClr>
                </a:solidFill>
                <a:latin typeface="+mj-lt"/>
              </a:endParaRPr>
            </a:p>
          </p:txBody>
        </p:sp>
      </p:grpSp>
      <p:pic>
        <p:nvPicPr>
          <p:cNvPr id="12" name="Picture 5" descr="C:\Users\Krysta\AppData\Local\Microsoft\Windows\Temporary Internet Files\Content.IE5\CNGTQUGR\MC9002504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657600"/>
            <a:ext cx="2605203" cy="2867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4252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Controller</a:t>
            </a:r>
            <a:endParaRPr lang="en-US" dirty="0"/>
          </a:p>
        </p:txBody>
      </p:sp>
      <p:sp>
        <p:nvSpPr>
          <p:cNvPr id="5" name="Content Placeholder 4"/>
          <p:cNvSpPr>
            <a:spLocks noGrp="1"/>
          </p:cNvSpPr>
          <p:nvPr>
            <p:ph idx="1"/>
          </p:nvPr>
        </p:nvSpPr>
        <p:spPr>
          <a:xfrm>
            <a:off x="381000" y="1698263"/>
            <a:ext cx="3886200" cy="4525963"/>
          </a:xfrm>
        </p:spPr>
        <p:txBody>
          <a:bodyPr>
            <a:normAutofit/>
          </a:bodyPr>
          <a:lstStyle/>
          <a:p>
            <a:pPr marL="400050" lvl="1" indent="0">
              <a:buNone/>
            </a:pPr>
            <a:r>
              <a:rPr lang="en-US" sz="2800" dirty="0"/>
              <a:t>listens for the user to change data or state in the </a:t>
            </a:r>
            <a:r>
              <a:rPr lang="en-US" sz="2800" dirty="0" smtClean="0"/>
              <a:t>UI, notifying </a:t>
            </a:r>
            <a:r>
              <a:rPr lang="en-US" sz="2800" dirty="0"/>
              <a:t>the model or view accordingly</a:t>
            </a:r>
          </a:p>
        </p:txBody>
      </p:sp>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29695" y="2296360"/>
              <a:ext cx="2504209" cy="830997"/>
            </a:xfrm>
            <a:prstGeom prst="rect">
              <a:avLst/>
            </a:prstGeom>
            <a:noFill/>
          </p:spPr>
          <p:txBody>
            <a:bodyPr wrap="square" rtlCol="0">
              <a:spAutoFit/>
            </a:bodyPr>
            <a:lstStyle/>
            <a:p>
              <a:pPr algn="ctr"/>
              <a:r>
                <a:rPr lang="en-US" sz="1600" dirty="0" smtClean="0">
                  <a:solidFill>
                    <a:schemeClr val="accent1">
                      <a:lumMod val="50000"/>
                    </a:schemeClr>
                  </a:solidFill>
                  <a:latin typeface="+mj-lt"/>
                </a:rPr>
                <a:t>The user just clicked the “hide details” button. I better tell the view.</a:t>
              </a:r>
              <a:endParaRPr lang="en-US" sz="1600"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493326" y="4661355"/>
              <a:ext cx="2729346" cy="1077218"/>
            </a:xfrm>
            <a:prstGeom prst="rect">
              <a:avLst/>
            </a:prstGeom>
            <a:noFill/>
          </p:spPr>
          <p:txBody>
            <a:bodyPr wrap="square" rtlCol="0">
              <a:spAutoFit/>
            </a:bodyPr>
            <a:lstStyle/>
            <a:p>
              <a:pPr algn="ctr"/>
              <a:r>
                <a:rPr lang="en-US" sz="1600" dirty="0" smtClean="0">
                  <a:solidFill>
                    <a:schemeClr val="accent1">
                      <a:lumMod val="50000"/>
                    </a:schemeClr>
                  </a:solidFill>
                  <a:latin typeface="+mj-lt"/>
                </a:rPr>
                <a:t>The user just changed the event details. I better let the model know to update the data.</a:t>
              </a:r>
              <a:endParaRPr lang="en-US" sz="1600" dirty="0">
                <a:solidFill>
                  <a:schemeClr val="accent1">
                    <a:lumMod val="50000"/>
                  </a:schemeClr>
                </a:solidFill>
                <a:latin typeface="+mj-lt"/>
              </a:endParaRPr>
            </a:p>
          </p:txBody>
        </p:sp>
      </p:grpSp>
      <p:pic>
        <p:nvPicPr>
          <p:cNvPr id="2050" name="Picture 2" descr="C:\Users\Krysta\AppData\Local\Microsoft\Windows\Temporary Internet Files\Content.IE5\QEV7LSE9\MC9001871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4542362"/>
            <a:ext cx="2209800" cy="1811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8213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MVC</a:t>
            </a:r>
            <a:endParaRPr lang="en-US" dirty="0"/>
          </a:p>
        </p:txBody>
      </p:sp>
      <p:sp>
        <p:nvSpPr>
          <p:cNvPr id="3" name="Content Placeholder 2"/>
          <p:cNvSpPr>
            <a:spLocks noGrp="1"/>
          </p:cNvSpPr>
          <p:nvPr>
            <p:ph idx="1"/>
          </p:nvPr>
        </p:nvSpPr>
        <p:spPr/>
        <p:txBody>
          <a:bodyPr/>
          <a:lstStyle/>
          <a:p>
            <a:r>
              <a:rPr lang="en-US" dirty="0" smtClean="0"/>
              <a:t>Organization of code</a:t>
            </a:r>
          </a:p>
          <a:p>
            <a:pPr lvl="1"/>
            <a:r>
              <a:rPr lang="en-US" sz="1800" dirty="0" smtClean="0"/>
              <a:t>Maintainable, easy to find what you need</a:t>
            </a:r>
            <a:endParaRPr lang="en-US" sz="1800" dirty="0"/>
          </a:p>
          <a:p>
            <a:r>
              <a:rPr lang="en-US" dirty="0" smtClean="0"/>
              <a:t>Ease of development</a:t>
            </a:r>
          </a:p>
          <a:p>
            <a:pPr lvl="1"/>
            <a:r>
              <a:rPr lang="en-US" sz="1800" dirty="0" smtClean="0"/>
              <a:t>Build and test components independently</a:t>
            </a:r>
          </a:p>
          <a:p>
            <a:r>
              <a:rPr lang="en-US" dirty="0" smtClean="0"/>
              <a:t>Flexibility</a:t>
            </a:r>
          </a:p>
          <a:p>
            <a:pPr lvl="1"/>
            <a:r>
              <a:rPr lang="en-US" sz="1800" dirty="0" smtClean="0"/>
              <a:t>Swap </a:t>
            </a:r>
            <a:r>
              <a:rPr lang="en-US" sz="1800" dirty="0"/>
              <a:t>out </a:t>
            </a:r>
            <a:r>
              <a:rPr lang="en-US" sz="1800" dirty="0" smtClean="0"/>
              <a:t>views for different presentations of the same data (ex: calendar daily, weekly, or monthly view)</a:t>
            </a:r>
          </a:p>
          <a:p>
            <a:pPr lvl="1"/>
            <a:r>
              <a:rPr lang="en-US" sz="1800" dirty="0" smtClean="0"/>
              <a:t>Swap out models to change data storage without affecting user</a:t>
            </a:r>
          </a:p>
        </p:txBody>
      </p:sp>
    </p:spTree>
    <p:extLst>
      <p:ext uri="{BB962C8B-B14F-4D97-AF65-F5344CB8AC3E}">
        <p14:creationId xmlns:p14="http://schemas.microsoft.com/office/powerpoint/2010/main" val="365016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 in Theory</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20574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51054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2537008"/>
            <a:ext cx="1993317" cy="1283172"/>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343400"/>
            <a:ext cx="1993317" cy="1241608"/>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0"/>
            <a:endCxn id="9" idx="2"/>
          </p:cNvCxnSpPr>
          <p:nvPr/>
        </p:nvCxnSpPr>
        <p:spPr>
          <a:xfrm flipV="1">
            <a:off x="6172200" y="2971800"/>
            <a:ext cx="0" cy="213360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3182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1219</TotalTime>
  <Words>888</Words>
  <Application>Microsoft Macintosh PowerPoint</Application>
  <PresentationFormat>On-screen Show (4:3)</PresentationFormat>
  <Paragraphs>149</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PowerPoint Presentation</vt:lpstr>
      <vt:lpstr>PowerPoint Presentation</vt:lpstr>
      <vt:lpstr>PowerPoint Presentation</vt:lpstr>
      <vt:lpstr>MVC </vt:lpstr>
      <vt:lpstr>Model</vt:lpstr>
      <vt:lpstr>View</vt:lpstr>
      <vt:lpstr>Controller</vt:lpstr>
      <vt:lpstr>Benefits of MVC</vt:lpstr>
      <vt:lpstr>MVC Flow in Theory</vt:lpstr>
      <vt:lpstr>MVC Flow</vt:lpstr>
      <vt:lpstr>MVC Flow in Practice</vt:lpstr>
      <vt:lpstr>Push vs. Pull</vt:lpstr>
      <vt:lpstr>Push vs. Pull Architecture</vt:lpstr>
      <vt:lpstr>Push vs. Pull Architecture</vt:lpstr>
      <vt:lpstr>MVC Example – Traffic Signal</vt:lpstr>
      <vt:lpstr>Traffic Signal – MVC</vt:lpstr>
      <vt:lpstr>Traffic Signal</vt:lpstr>
      <vt:lpstr>Traffic Signal Code</vt:lpstr>
      <vt:lpstr>HW8 Overview</vt:lpstr>
      <vt:lpstr>HW8 Data Format</vt:lpstr>
      <vt:lpstr>MVC in HW8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Vinod Rathnam</cp:lastModifiedBy>
  <cp:revision>204</cp:revision>
  <dcterms:created xsi:type="dcterms:W3CDTF">2011-10-19T01:24:36Z</dcterms:created>
  <dcterms:modified xsi:type="dcterms:W3CDTF">2015-05-20T17:56:30Z</dcterms:modified>
</cp:coreProperties>
</file>