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 id="2147483717" r:id="rId2"/>
  </p:sldMasterIdLst>
  <p:notesMasterIdLst>
    <p:notesMasterId r:id="rId40"/>
  </p:notesMasterIdLst>
  <p:handoutMasterIdLst>
    <p:handoutMasterId r:id="rId41"/>
  </p:handoutMasterIdLst>
  <p:sldIdLst>
    <p:sldId id="306" r:id="rId3"/>
    <p:sldId id="289" r:id="rId4"/>
    <p:sldId id="305" r:id="rId5"/>
    <p:sldId id="313" r:id="rId6"/>
    <p:sldId id="259" r:id="rId7"/>
    <p:sldId id="314" r:id="rId8"/>
    <p:sldId id="291" r:id="rId9"/>
    <p:sldId id="315" r:id="rId10"/>
    <p:sldId id="292" r:id="rId11"/>
    <p:sldId id="293" r:id="rId12"/>
    <p:sldId id="294" r:id="rId13"/>
    <p:sldId id="269" r:id="rId14"/>
    <p:sldId id="270" r:id="rId15"/>
    <p:sldId id="299" r:id="rId16"/>
    <p:sldId id="271" r:id="rId17"/>
    <p:sldId id="272" r:id="rId18"/>
    <p:sldId id="300" r:id="rId19"/>
    <p:sldId id="273" r:id="rId20"/>
    <p:sldId id="274" r:id="rId21"/>
    <p:sldId id="301" r:id="rId22"/>
    <p:sldId id="275" r:id="rId23"/>
    <p:sldId id="303" r:id="rId24"/>
    <p:sldId id="276" r:id="rId25"/>
    <p:sldId id="304" r:id="rId26"/>
    <p:sldId id="277" r:id="rId27"/>
    <p:sldId id="279" r:id="rId28"/>
    <p:sldId id="280" r:id="rId29"/>
    <p:sldId id="281" r:id="rId30"/>
    <p:sldId id="282" r:id="rId31"/>
    <p:sldId id="295" r:id="rId32"/>
    <p:sldId id="296" r:id="rId33"/>
    <p:sldId id="285" r:id="rId34"/>
    <p:sldId id="290" r:id="rId35"/>
    <p:sldId id="307" r:id="rId36"/>
    <p:sldId id="310" r:id="rId37"/>
    <p:sldId id="308" r:id="rId38"/>
    <p:sldId id="311" r:id="rId3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0D5C8A-AFFA-4DC9-AA62-91A816F2D5B1}">
  <a:tblStyle styleId="{1F0D5C8A-AFFA-4DC9-AA62-91A816F2D5B1}" styleName="Table_0"/>
  <a:tblStyle styleId="{6B9500A5-F222-444E-9AE5-E2C4AD13B55F}" styleName="Table_1"/>
  <a:tblStyle styleId="{CB7B6C6E-EDDC-4F74-9E8D-32261E11A4AD}" styleName="Table_2"/>
  <a:tblStyle styleId="{69BBB2E3-F92C-42BD-98EC-6845F940AE44}" styleName="Table_3"/>
  <a:tblStyle styleId="{8D52A43A-374A-4591-9BB7-ABDF6B69ABE7}" styleName="Table_4"/>
  <a:tblStyle styleId="{CD360A0F-6332-41B9-8F65-82DB0F8C72D5}" styleName="Table_5"/>
  <a:tblStyle styleId="{B208E6CB-62F6-4288-B8D8-BFCCDC915285}" styleName="Table_6"/>
  <a:tblStyle styleId="{271A2B3F-687E-40F1-A669-1154EB8A7149}" styleName="Table_7"/>
  <a:tblStyle styleId="{F13B0413-8E83-4745-9526-370A76CECE18}" styleName="Table_8"/>
  <a:tblStyle styleId="{09BDC0E2-F29F-4D3F-8E74-79CB94BA9140}" styleName="Table_9"/>
  <a:tblStyle styleId="{902A1D92-9B7B-4374-9735-5BFC5A02BD73}" styleName="Table_10"/>
  <a:tblStyle styleId="{861C7160-0E9A-4067-BC04-3957B37395D8}" styleName="Table_11"/>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38" y="2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305168-EA95-4647-A00A-864428086089}" type="datetimeFigureOut">
              <a:rPr lang="en-US" smtClean="0"/>
              <a:t>11/12/2015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26EAD-4A46-4146-9A1A-4BD639E3924E}" type="slidenum">
              <a:rPr lang="en-US" smtClean="0"/>
              <a:t>‹#›</a:t>
            </a:fld>
            <a:endParaRPr lang="en-US"/>
          </a:p>
        </p:txBody>
      </p:sp>
    </p:spTree>
    <p:extLst>
      <p:ext uri="{BB962C8B-B14F-4D97-AF65-F5344CB8AC3E}">
        <p14:creationId xmlns:p14="http://schemas.microsoft.com/office/powerpoint/2010/main" val="288186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7276842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1830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72" name="Shape 47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473" name="Shape 47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980956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551" name="Shape 5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065364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551" name="Shape 5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199958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629" name="Shape 6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716921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629" name="Shape 6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446953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Shape 7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06" name="Shape 7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07" name="Shape 7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189586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85" name="Shape 7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987298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85" name="Shape 7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967581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Shape 8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2" name="Shape 8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63" name="Shape 8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247190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Shape 8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2" name="Shape 8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63" name="Shape 8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25697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957114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Shape 9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0" name="Shape 9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41" name="Shape 9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021055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Shape 9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0" name="Shape 9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41" name="Shape 9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295047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Shape 10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8" name="Shape 10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019" name="Shape 10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50407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Shape 10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97" name="Shape 10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8347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1"/>
        <p:cNvGrpSpPr/>
        <p:nvPr/>
      </p:nvGrpSpPr>
      <p:grpSpPr>
        <a:xfrm>
          <a:off x="0" y="0"/>
          <a:ext cx="0" cy="0"/>
          <a:chOff x="0" y="0"/>
          <a:chExt cx="0" cy="0"/>
        </a:xfrm>
      </p:grpSpPr>
      <p:sp>
        <p:nvSpPr>
          <p:cNvPr id="1142" name="Shape 1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43" name="Shape 11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144" name="Shape 114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300903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Shape 1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90" name="Shape 11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191" name="Shape 11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991281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Shape 1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6" name="Shape 1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dirty="0" smtClean="0"/>
              <a:t>O(V^2)</a:t>
            </a:r>
            <a:r>
              <a:rPr lang="en-US" baseline="0" dirty="0" smtClean="0"/>
              <a:t> = O(V + V-1 + V-2 + …) = O (V*(V+1)/2)</a:t>
            </a:r>
            <a:endParaRPr dirty="0"/>
          </a:p>
        </p:txBody>
      </p:sp>
      <p:sp>
        <p:nvSpPr>
          <p:cNvPr id="1207" name="Shape 1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899373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6553172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0586813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2"/>
        <p:cNvGrpSpPr/>
        <p:nvPr/>
      </p:nvGrpSpPr>
      <p:grpSpPr>
        <a:xfrm>
          <a:off x="0" y="0"/>
          <a:ext cx="0" cy="0"/>
          <a:chOff x="0" y="0"/>
          <a:chExt cx="0" cy="0"/>
        </a:xfrm>
      </p:grpSpPr>
      <p:sp>
        <p:nvSpPr>
          <p:cNvPr id="1233" name="Shape 1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34" name="Shape 1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35" name="Shape 1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29254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652281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783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429268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58782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dirty="0" smtClean="0"/>
              <a:t>Add constant</a:t>
            </a:r>
            <a:r>
              <a:rPr lang="en-US" baseline="0" dirty="0" smtClean="0"/>
              <a:t> weight to all edges until positive</a:t>
            </a:r>
            <a:endParaRPr dirty="0"/>
          </a:p>
        </p:txBody>
      </p:sp>
      <p:sp>
        <p:nvSpPr>
          <p:cNvPr id="158" name="Shape 15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848753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153982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2" name="Shape 3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333" name="Shape 3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06517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4" name="Shape 3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395" name="Shape 39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71055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1234278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805829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497966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772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21615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495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34487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95895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8933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23471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98284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lvl1pPr>
              <a:defRPr sz="4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24000"/>
            <a:ext cx="8229600" cy="4648201"/>
          </a:xfrm>
        </p:spPr>
        <p:txBody>
          <a:bodyPr/>
          <a:lstStyle>
            <a:lvl2pPr>
              <a:defRPr sz="2000"/>
            </a:lvl2pPr>
            <a:lvl3pPr>
              <a:defRPr sz="1800"/>
            </a:lvl3pPr>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9099727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26285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35003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97050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210488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1583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9442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128048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3468273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793996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113333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5101022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9941CB7-61C9-4981-8AEA-AF2BE3377B78}" type="datetimeFigureOut">
              <a:rPr lang="en-US" smtClean="0">
                <a:solidFill>
                  <a:prstClr val="black">
                    <a:lumMod val="65000"/>
                    <a:lumOff val="35000"/>
                  </a:prstClr>
                </a:solidFill>
              </a:rPr>
              <a:pPr/>
              <a:t>11/12/2015</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59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F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1000"/>
            <a:ext cx="7048500" cy="59531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219200" y="3733800"/>
            <a:ext cx="3657600" cy="1384995"/>
          </a:xfrm>
          <a:prstGeom prst="rect">
            <a:avLst/>
          </a:prstGeom>
          <a:noFill/>
        </p:spPr>
        <p:txBody>
          <a:bodyPr wrap="square" rtlCol="0">
            <a:spAutoFit/>
          </a:bodyPr>
          <a:lstStyle/>
          <a:p>
            <a:r>
              <a:rPr lang="en-US" sz="2800" b="1" dirty="0" smtClean="0">
                <a:solidFill>
                  <a:srgbClr val="FF00FF"/>
                </a:solidFill>
              </a:rPr>
              <a:t>NOTE: </a:t>
            </a:r>
            <a:r>
              <a:rPr lang="en-US" sz="2800" b="1" dirty="0" err="1" smtClean="0">
                <a:solidFill>
                  <a:srgbClr val="FF00FF"/>
                </a:solidFill>
              </a:rPr>
              <a:t>Hmwrk</a:t>
            </a:r>
            <a:r>
              <a:rPr lang="en-US" sz="2800" b="1" dirty="0" smtClean="0">
                <a:solidFill>
                  <a:srgbClr val="FF00FF"/>
                </a:solidFill>
              </a:rPr>
              <a:t> 4 is published in the gradebook. Yay!!!!!!</a:t>
            </a:r>
            <a:endParaRPr lang="en-US" sz="2800" b="1" dirty="0">
              <a:solidFill>
                <a:srgbClr val="FF00FF"/>
              </a:solidFill>
            </a:endParaRPr>
          </a:p>
        </p:txBody>
      </p:sp>
    </p:spTree>
    <p:extLst>
      <p:ext uri="{BB962C8B-B14F-4D97-AF65-F5344CB8AC3E}">
        <p14:creationId xmlns:p14="http://schemas.microsoft.com/office/powerpoint/2010/main" val="1823136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Dijkstra’s</a:t>
            </a:r>
            <a:r>
              <a:rPr lang="en-US" dirty="0" smtClean="0"/>
              <a:t> Algorithm</a:t>
            </a:r>
            <a:endParaRPr lang="en-US" dirty="0"/>
          </a:p>
        </p:txBody>
      </p:sp>
      <p:sp>
        <p:nvSpPr>
          <p:cNvPr id="3" name="Content Placeholder 2"/>
          <p:cNvSpPr>
            <a:spLocks noGrp="1"/>
          </p:cNvSpPr>
          <p:nvPr>
            <p:ph idx="1"/>
          </p:nvPr>
        </p:nvSpPr>
        <p:spPr/>
        <p:txBody>
          <a:bodyPr>
            <a:normAutofit/>
          </a:bodyPr>
          <a:lstStyle/>
          <a:p>
            <a:r>
              <a:rPr lang="en-US" dirty="0"/>
              <a:t>Named after its inventor </a:t>
            </a:r>
            <a:r>
              <a:rPr lang="en-US" dirty="0" err="1"/>
              <a:t>Edsger</a:t>
            </a:r>
            <a:r>
              <a:rPr lang="en-US" dirty="0"/>
              <a:t> </a:t>
            </a:r>
            <a:r>
              <a:rPr lang="en-US" dirty="0" err="1"/>
              <a:t>Dijkstra</a:t>
            </a:r>
            <a:r>
              <a:rPr lang="en-US" dirty="0"/>
              <a:t> (1930-2002</a:t>
            </a:r>
            <a:r>
              <a:rPr lang="en-US" dirty="0" smtClean="0"/>
              <a:t>)</a:t>
            </a:r>
          </a:p>
          <a:p>
            <a:pPr lvl="1"/>
            <a:r>
              <a:rPr lang="en-US" dirty="0"/>
              <a:t>Truly one of the “founders” of computer </a:t>
            </a:r>
            <a:r>
              <a:rPr lang="en-US" dirty="0" smtClean="0"/>
              <a:t>science;</a:t>
            </a:r>
          </a:p>
          <a:p>
            <a:pPr lvl="1"/>
            <a:r>
              <a:rPr lang="en-US" dirty="0" smtClean="0"/>
              <a:t>This </a:t>
            </a:r>
            <a:r>
              <a:rPr lang="en-US" dirty="0"/>
              <a:t>is just one of his many contributions</a:t>
            </a:r>
          </a:p>
          <a:p>
            <a:r>
              <a:rPr lang="en-US" dirty="0"/>
              <a:t>The idea: reminiscent of BFS, but adapted to handle weights</a:t>
            </a:r>
          </a:p>
          <a:p>
            <a:pPr lvl="1"/>
            <a:r>
              <a:rPr lang="en-US" dirty="0"/>
              <a:t>Grow the set of nodes whose shortest distance has been computed</a:t>
            </a:r>
          </a:p>
          <a:p>
            <a:pPr lvl="1"/>
            <a:r>
              <a:rPr lang="en-US" dirty="0"/>
              <a:t>Nodes not in the set will have a “best distance so far”</a:t>
            </a:r>
          </a:p>
          <a:p>
            <a:pPr lvl="1"/>
            <a:r>
              <a:rPr lang="en-US" dirty="0" smtClean="0"/>
              <a:t>A</a:t>
            </a:r>
            <a:r>
              <a:rPr lang="en-US" b="1" dirty="0" smtClean="0"/>
              <a:t> PRIORITY QUEUE</a:t>
            </a:r>
            <a:r>
              <a:rPr lang="en-US" dirty="0" smtClean="0"/>
              <a:t> will </a:t>
            </a:r>
            <a:r>
              <a:rPr lang="en-US" dirty="0"/>
              <a:t>turn out to be useful for </a:t>
            </a:r>
            <a:r>
              <a:rPr lang="en-US" dirty="0" smtClean="0"/>
              <a:t>efficiency – We’ll cover this later in the slide deck</a:t>
            </a:r>
            <a:endParaRPr lang="en-US" dirty="0"/>
          </a:p>
        </p:txBody>
      </p:sp>
    </p:spTree>
    <p:extLst>
      <p:ext uri="{BB962C8B-B14F-4D97-AF65-F5344CB8AC3E}">
        <p14:creationId xmlns:p14="http://schemas.microsoft.com/office/powerpoint/2010/main" val="308497976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Dijkstra’s</a:t>
            </a:r>
            <a:r>
              <a:rPr lang="en-US" dirty="0" smtClean="0"/>
              <a:t> Algorithm</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For each node </a:t>
            </a:r>
            <a:r>
              <a:rPr lang="en-US" dirty="0">
                <a:solidFill>
                  <a:schemeClr val="tx1"/>
                </a:solidFill>
                <a:latin typeface="Courier New" pitchFamily="49" charset="0"/>
                <a:cs typeface="Courier New" pitchFamily="49" charset="0"/>
              </a:rPr>
              <a:t>v</a:t>
            </a:r>
            <a:r>
              <a:rPr lang="en-US" dirty="0"/>
              <a:t>, set  </a:t>
            </a:r>
            <a:r>
              <a:rPr lang="en-US" dirty="0" err="1">
                <a:solidFill>
                  <a:schemeClr val="tx1"/>
                </a:solidFill>
                <a:latin typeface="Courier New" pitchFamily="49" charset="0"/>
                <a:cs typeface="Courier New" pitchFamily="49" charset="0"/>
              </a:rPr>
              <a:t>v.cost</a:t>
            </a:r>
            <a:r>
              <a:rPr lang="en-US" dirty="0">
                <a:solidFill>
                  <a:schemeClr val="tx1"/>
                </a:solidFill>
                <a:latin typeface="Courier New" pitchFamily="49" charset="0"/>
                <a:cs typeface="Courier New" pitchFamily="49" charset="0"/>
              </a:rPr>
              <a:t> = ∞ </a:t>
            </a:r>
            <a:r>
              <a:rPr lang="en-US" dirty="0"/>
              <a:t>and </a:t>
            </a:r>
            <a:r>
              <a:rPr lang="en-US" dirty="0" err="1">
                <a:solidFill>
                  <a:schemeClr val="tx1"/>
                </a:solidFill>
                <a:latin typeface="Courier New" pitchFamily="49" charset="0"/>
                <a:cs typeface="Courier New" pitchFamily="49" charset="0"/>
              </a:rPr>
              <a:t>v.known</a:t>
            </a:r>
            <a:r>
              <a:rPr lang="en-US" dirty="0">
                <a:solidFill>
                  <a:schemeClr val="tx1"/>
                </a:solidFill>
                <a:latin typeface="Courier New" pitchFamily="49" charset="0"/>
                <a:cs typeface="Courier New" pitchFamily="49" charset="0"/>
              </a:rPr>
              <a:t> = </a:t>
            </a:r>
            <a:r>
              <a:rPr lang="en-US" dirty="0" smtClean="0">
                <a:solidFill>
                  <a:schemeClr val="tx1"/>
                </a:solidFill>
                <a:latin typeface="Courier New" pitchFamily="49" charset="0"/>
                <a:cs typeface="Courier New" pitchFamily="49" charset="0"/>
              </a:rPr>
              <a:t>false</a:t>
            </a:r>
          </a:p>
          <a:p>
            <a:pPr marL="457200" indent="-457200">
              <a:buFont typeface="+mj-lt"/>
              <a:buAutoNum type="arabicPeriod"/>
            </a:pPr>
            <a:r>
              <a:rPr lang="en-US" dirty="0">
                <a:cs typeface="Courier New" pitchFamily="49" charset="0"/>
              </a:rPr>
              <a:t>Set </a:t>
            </a:r>
            <a:r>
              <a:rPr lang="en-US" dirty="0" err="1">
                <a:solidFill>
                  <a:schemeClr val="tx1"/>
                </a:solidFill>
                <a:latin typeface="Courier New" pitchFamily="49" charset="0"/>
                <a:cs typeface="Courier New" pitchFamily="49" charset="0"/>
              </a:rPr>
              <a:t>source.cost</a:t>
            </a:r>
            <a:r>
              <a:rPr lang="en-US" dirty="0">
                <a:solidFill>
                  <a:schemeClr val="tx1"/>
                </a:solidFill>
                <a:latin typeface="Courier New" pitchFamily="49" charset="0"/>
                <a:cs typeface="Courier New" pitchFamily="49" charset="0"/>
              </a:rPr>
              <a:t> = </a:t>
            </a:r>
            <a:r>
              <a:rPr lang="en-US" dirty="0" smtClean="0">
                <a:solidFill>
                  <a:schemeClr val="tx1"/>
                </a:solidFill>
                <a:latin typeface="Courier New" pitchFamily="49" charset="0"/>
                <a:cs typeface="Courier New" pitchFamily="49" charset="0"/>
              </a:rPr>
              <a:t>0</a:t>
            </a:r>
          </a:p>
          <a:p>
            <a:pPr marL="457200" indent="-457200">
              <a:buFont typeface="+mj-lt"/>
              <a:buAutoNum type="arabicPeriod"/>
            </a:pPr>
            <a:r>
              <a:rPr lang="en-US" dirty="0" smtClean="0"/>
              <a:t>While </a:t>
            </a:r>
            <a:r>
              <a:rPr lang="en-US" dirty="0"/>
              <a:t>there are unknown nodes in the </a:t>
            </a:r>
            <a:r>
              <a:rPr lang="en-US" dirty="0" smtClean="0"/>
              <a:t>graph</a:t>
            </a:r>
          </a:p>
          <a:p>
            <a:pPr marL="857250" lvl="1" indent="-457200">
              <a:buFont typeface="+mj-lt"/>
              <a:buAutoNum type="alphaLcParenR"/>
            </a:pPr>
            <a:r>
              <a:rPr lang="en-US" dirty="0"/>
              <a:t>Select the unknown node </a:t>
            </a:r>
            <a:r>
              <a:rPr lang="en-US" dirty="0">
                <a:solidFill>
                  <a:schemeClr val="tx1"/>
                </a:solidFill>
                <a:latin typeface="Courier New" pitchFamily="49" charset="0"/>
                <a:cs typeface="Courier New" pitchFamily="49" charset="0"/>
              </a:rPr>
              <a:t>v</a:t>
            </a:r>
            <a:r>
              <a:rPr lang="en-US" dirty="0"/>
              <a:t> with lowest cost</a:t>
            </a:r>
          </a:p>
          <a:p>
            <a:pPr marL="857250" lvl="1" indent="-457200">
              <a:buFont typeface="+mj-lt"/>
              <a:buAutoNum type="alphaLcParenR"/>
            </a:pPr>
            <a:r>
              <a:rPr lang="en-US" dirty="0"/>
              <a:t>Mark </a:t>
            </a:r>
            <a:r>
              <a:rPr lang="en-US" dirty="0">
                <a:solidFill>
                  <a:schemeClr val="tx1"/>
                </a:solidFill>
                <a:latin typeface="Courier New" pitchFamily="49" charset="0"/>
                <a:cs typeface="Courier New" pitchFamily="49" charset="0"/>
              </a:rPr>
              <a:t>v</a:t>
            </a:r>
            <a:r>
              <a:rPr lang="en-US" dirty="0"/>
              <a:t> as known</a:t>
            </a:r>
          </a:p>
          <a:p>
            <a:pPr marL="857250" lvl="1" indent="-457200">
              <a:buFont typeface="+mj-lt"/>
              <a:buAutoNum type="alphaLcParenR"/>
            </a:pPr>
            <a:r>
              <a:rPr lang="en-US" dirty="0"/>
              <a:t>For each edge (</a:t>
            </a:r>
            <a:r>
              <a:rPr lang="en-US" dirty="0" err="1">
                <a:solidFill>
                  <a:schemeClr val="tx1"/>
                </a:solidFill>
                <a:latin typeface="Courier New" pitchFamily="49" charset="0"/>
                <a:cs typeface="Courier New" pitchFamily="49" charset="0"/>
              </a:rPr>
              <a:t>v,u</a:t>
            </a:r>
            <a:r>
              <a:rPr lang="en-US" dirty="0"/>
              <a:t>) with weight </a:t>
            </a:r>
            <a:r>
              <a:rPr lang="en-US" dirty="0" smtClean="0">
                <a:solidFill>
                  <a:schemeClr val="tx1"/>
                </a:solidFill>
                <a:latin typeface="Courier New" pitchFamily="49" charset="0"/>
                <a:cs typeface="Courier New" pitchFamily="49" charset="0"/>
              </a:rPr>
              <a:t>w</a:t>
            </a:r>
            <a:r>
              <a:rPr lang="en-US" dirty="0" smtClean="0"/>
              <a:t>,</a:t>
            </a:r>
          </a:p>
          <a:p>
            <a:pPr marL="1257300" lvl="3" indent="0">
              <a:buNone/>
            </a:pPr>
            <a:r>
              <a:rPr lang="en-US" dirty="0" smtClean="0">
                <a:solidFill>
                  <a:schemeClr val="tx1"/>
                </a:solidFill>
                <a:latin typeface="Courier New" pitchFamily="49" charset="0"/>
                <a:cs typeface="Courier New" pitchFamily="49" charset="0"/>
              </a:rPr>
              <a:t>c1 </a:t>
            </a:r>
            <a:r>
              <a:rPr lang="en-US" dirty="0">
                <a:solidFill>
                  <a:schemeClr val="tx1"/>
                </a:solidFill>
                <a:latin typeface="Courier New" pitchFamily="49" charset="0"/>
                <a:cs typeface="Courier New" pitchFamily="49" charset="0"/>
              </a:rPr>
              <a:t>= </a:t>
            </a:r>
            <a:r>
              <a:rPr lang="en-US" dirty="0" err="1">
                <a:solidFill>
                  <a:schemeClr val="tx1"/>
                </a:solidFill>
                <a:latin typeface="Courier New" pitchFamily="49" charset="0"/>
                <a:cs typeface="Courier New" pitchFamily="49" charset="0"/>
              </a:rPr>
              <a:t>v.cost</a:t>
            </a:r>
            <a:r>
              <a:rPr lang="en-US" dirty="0">
                <a:solidFill>
                  <a:schemeClr val="tx1"/>
                </a:solidFill>
                <a:latin typeface="Courier New" pitchFamily="49" charset="0"/>
                <a:cs typeface="Courier New" pitchFamily="49" charset="0"/>
              </a:rPr>
              <a:t> + w </a:t>
            </a:r>
            <a:r>
              <a:rPr lang="en-US" dirty="0" smtClean="0">
                <a:solidFill>
                  <a:schemeClr val="tx1"/>
                </a:solidFill>
                <a:latin typeface="Courier New" pitchFamily="49" charset="0"/>
                <a:cs typeface="Courier New" pitchFamily="49" charset="0"/>
              </a:rPr>
              <a:t>	   </a:t>
            </a:r>
            <a:endParaRPr lang="en-US" dirty="0">
              <a:solidFill>
                <a:schemeClr val="tx1"/>
              </a:solidFill>
              <a:latin typeface="Courier New" pitchFamily="49" charset="0"/>
              <a:cs typeface="Courier New" pitchFamily="49" charset="0"/>
            </a:endParaRPr>
          </a:p>
          <a:p>
            <a:pPr marL="1257300" lvl="3" indent="0">
              <a:buNone/>
            </a:pPr>
            <a:r>
              <a:rPr lang="en-US" dirty="0" smtClean="0">
                <a:solidFill>
                  <a:schemeClr val="tx1"/>
                </a:solidFill>
                <a:latin typeface="Courier New" pitchFamily="49" charset="0"/>
                <a:cs typeface="Courier New" pitchFamily="49" charset="0"/>
              </a:rPr>
              <a:t>c2 </a:t>
            </a:r>
            <a:r>
              <a:rPr lang="en-US" dirty="0">
                <a:solidFill>
                  <a:schemeClr val="tx1"/>
                </a:solidFill>
                <a:latin typeface="Courier New" pitchFamily="49" charset="0"/>
                <a:cs typeface="Courier New" pitchFamily="49" charset="0"/>
              </a:rPr>
              <a:t>= </a:t>
            </a:r>
            <a:r>
              <a:rPr lang="en-US" dirty="0" err="1">
                <a:solidFill>
                  <a:schemeClr val="tx1"/>
                </a:solidFill>
                <a:latin typeface="Courier New" pitchFamily="49" charset="0"/>
                <a:cs typeface="Courier New" pitchFamily="49" charset="0"/>
              </a:rPr>
              <a:t>u.cost</a:t>
            </a:r>
            <a:r>
              <a:rPr lang="en-US" dirty="0">
                <a:solidFill>
                  <a:schemeClr val="tx1"/>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		</a:t>
            </a:r>
            <a:endParaRPr lang="en-US" dirty="0">
              <a:solidFill>
                <a:schemeClr val="tx1"/>
              </a:solidFill>
              <a:latin typeface="Courier New" pitchFamily="49" charset="0"/>
              <a:cs typeface="Courier New" pitchFamily="49" charset="0"/>
            </a:endParaRPr>
          </a:p>
          <a:p>
            <a:pPr marL="1257300" lvl="3" indent="0">
              <a:buNone/>
            </a:pPr>
            <a:r>
              <a:rPr lang="en-US" dirty="0" smtClean="0">
                <a:solidFill>
                  <a:schemeClr val="tx1"/>
                </a:solidFill>
                <a:latin typeface="Courier New" pitchFamily="49" charset="0"/>
                <a:cs typeface="Courier New" pitchFamily="49" charset="0"/>
              </a:rPr>
              <a:t>if(c1 </a:t>
            </a:r>
            <a:r>
              <a:rPr lang="en-US" dirty="0">
                <a:solidFill>
                  <a:schemeClr val="tx1"/>
                </a:solidFill>
                <a:latin typeface="Courier New" pitchFamily="49" charset="0"/>
                <a:cs typeface="Courier New" pitchFamily="49" charset="0"/>
              </a:rPr>
              <a:t>&lt; c2</a:t>
            </a:r>
            <a:r>
              <a:rPr lang="en-US" dirty="0" smtClean="0">
                <a:solidFill>
                  <a:schemeClr val="tx1"/>
                </a:solidFill>
                <a:latin typeface="Courier New" pitchFamily="49" charset="0"/>
                <a:cs typeface="Courier New" pitchFamily="49" charset="0"/>
              </a:rPr>
              <a:t>)		</a:t>
            </a:r>
          </a:p>
          <a:p>
            <a:pPr marL="1257300" lvl="3" indent="0">
              <a:buNone/>
            </a:pP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u.cost</a:t>
            </a:r>
            <a:r>
              <a:rPr lang="en-US" dirty="0" smtClean="0">
                <a:solidFill>
                  <a:schemeClr val="tx1"/>
                </a:solidFill>
                <a:latin typeface="Courier New" pitchFamily="49" charset="0"/>
                <a:cs typeface="Courier New" pitchFamily="49" charset="0"/>
              </a:rPr>
              <a:t> = c1</a:t>
            </a:r>
          </a:p>
          <a:p>
            <a:pPr marL="1257300" lvl="3" indent="0">
              <a:buNone/>
            </a:pP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u.path</a:t>
            </a:r>
            <a:r>
              <a:rPr lang="en-US" dirty="0" smtClean="0">
                <a:solidFill>
                  <a:schemeClr val="tx1"/>
                </a:solidFill>
                <a:latin typeface="Courier New" pitchFamily="49" charset="0"/>
                <a:cs typeface="Courier New" pitchFamily="49" charset="0"/>
              </a:rPr>
              <a:t> </a:t>
            </a:r>
            <a:r>
              <a:rPr lang="en-US" dirty="0">
                <a:solidFill>
                  <a:schemeClr val="tx1"/>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v</a:t>
            </a:r>
            <a:endParaRPr lang="en-US" dirty="0">
              <a:solidFill>
                <a:schemeClr val="tx1"/>
              </a:solidFill>
              <a:latin typeface="Courier New" pitchFamily="49" charset="0"/>
              <a:cs typeface="Courier New" pitchFamily="49" charset="0"/>
            </a:endParaRPr>
          </a:p>
        </p:txBody>
      </p:sp>
      <p:sp>
        <p:nvSpPr>
          <p:cNvPr id="4" name="Rectangle 3"/>
          <p:cNvSpPr/>
          <p:nvPr/>
        </p:nvSpPr>
        <p:spPr>
          <a:xfrm>
            <a:off x="4114800" y="4340423"/>
            <a:ext cx="4051109"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cost of best path through v to u </a:t>
            </a:r>
          </a:p>
        </p:txBody>
      </p:sp>
      <p:sp>
        <p:nvSpPr>
          <p:cNvPr id="5" name="Rectangle 4"/>
          <p:cNvSpPr/>
          <p:nvPr/>
        </p:nvSpPr>
        <p:spPr>
          <a:xfrm>
            <a:off x="4114800" y="4645223"/>
            <a:ext cx="4695516"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cost of best path </a:t>
            </a:r>
            <a:r>
              <a:rPr lang="en-US" b="1" dirty="0" smtClean="0">
                <a:solidFill>
                  <a:schemeClr val="accent2"/>
                </a:solidFill>
                <a:latin typeface="Courier New" pitchFamily="49" charset="0"/>
                <a:cs typeface="Courier New" pitchFamily="49" charset="0"/>
              </a:rPr>
              <a:t>to u previously known</a:t>
            </a:r>
            <a:endParaRPr lang="en-US" b="1" dirty="0">
              <a:solidFill>
                <a:schemeClr val="accent2"/>
              </a:solidFill>
              <a:latin typeface="Courier New" pitchFamily="49" charset="0"/>
              <a:cs typeface="Courier New" pitchFamily="49" charset="0"/>
            </a:endParaRPr>
          </a:p>
        </p:txBody>
      </p:sp>
      <p:sp>
        <p:nvSpPr>
          <p:cNvPr id="6" name="Rectangle 5"/>
          <p:cNvSpPr/>
          <p:nvPr/>
        </p:nvSpPr>
        <p:spPr>
          <a:xfrm>
            <a:off x="4114799" y="4953000"/>
            <a:ext cx="5232523"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if the new path through v is better, update</a:t>
            </a:r>
            <a:endParaRPr lang="en-US" b="1" dirty="0">
              <a:solidFill>
                <a:schemeClr val="accent2"/>
              </a:solidFill>
              <a:latin typeface="Courier New" pitchFamily="49" charset="0"/>
              <a:cs typeface="Courier New" pitchFamily="49" charset="0"/>
            </a:endParaRPr>
          </a:p>
        </p:txBody>
      </p:sp>
    </p:spTree>
    <p:extLst>
      <p:ext uri="{BB962C8B-B14F-4D97-AF65-F5344CB8AC3E}">
        <p14:creationId xmlns:p14="http://schemas.microsoft.com/office/powerpoint/2010/main" val="217347209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3" name="Shape 343"/>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344" name="Shape 344"/>
          <p:cNvSpPr/>
          <p:nvPr/>
        </p:nvSpPr>
        <p:spPr>
          <a:xfrm>
            <a:off x="2209800" y="15810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345" name="Shape 345"/>
          <p:cNvSpPr/>
          <p:nvPr/>
        </p:nvSpPr>
        <p:spPr>
          <a:xfrm>
            <a:off x="381000" y="28764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346" name="Shape 346"/>
          <p:cNvSpPr/>
          <p:nvPr/>
        </p:nvSpPr>
        <p:spPr>
          <a:xfrm>
            <a:off x="1981200" y="26478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347" name="Shape 347"/>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348" name="Shape 348"/>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349" name="Shape 349"/>
          <p:cNvSpPr/>
          <p:nvPr/>
        </p:nvSpPr>
        <p:spPr>
          <a:xfrm>
            <a:off x="2895600" y="30288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350" name="Shape 350"/>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351" name="Shape 351"/>
          <p:cNvCxnSpPr>
            <a:stCxn id="343" idx="6"/>
            <a:endCxn id="346" idx="1"/>
          </p:cNvCxnSpPr>
          <p:nvPr/>
        </p:nvCxnSpPr>
        <p:spPr>
          <a:xfrm>
            <a:off x="914400" y="1847792"/>
            <a:ext cx="1122596" cy="855896"/>
          </a:xfrm>
          <a:prstGeom prst="straightConnector1">
            <a:avLst/>
          </a:prstGeom>
          <a:noFill/>
          <a:ln w="28575" cap="flat">
            <a:solidFill>
              <a:schemeClr val="dk1"/>
            </a:solidFill>
            <a:prstDash val="solid"/>
            <a:round/>
            <a:headEnd type="none" w="med" len="med"/>
            <a:tailEnd type="triangle" w="med" len="med"/>
          </a:ln>
        </p:spPr>
      </p:cxnSp>
      <p:cxnSp>
        <p:nvCxnSpPr>
          <p:cNvPr id="352" name="Shape 352"/>
          <p:cNvCxnSpPr>
            <a:stCxn id="346" idx="2"/>
            <a:endCxn id="343" idx="4"/>
          </p:cNvCxnSpPr>
          <p:nvPr/>
        </p:nvCxnSpPr>
        <p:spPr>
          <a:xfrm rot="10800000">
            <a:off x="723900" y="2038292"/>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353" name="Shape 353"/>
          <p:cNvCxnSpPr>
            <a:stCxn id="350" idx="2"/>
            <a:endCxn id="349" idx="0"/>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354" name="Shape 354"/>
          <p:cNvCxnSpPr>
            <a:stCxn id="349" idx="6"/>
            <a:endCxn id="350" idx="4"/>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355" name="Shape 355"/>
          <p:cNvCxnSpPr>
            <a:stCxn id="343" idx="3"/>
            <a:endCxn id="345" idx="0"/>
          </p:cNvCxnSpPr>
          <p:nvPr/>
        </p:nvCxnSpPr>
        <p:spPr>
          <a:xfrm flipH="1">
            <a:off x="571500" y="1982495"/>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356" name="Shape 356"/>
          <p:cNvCxnSpPr>
            <a:stCxn id="345" idx="6"/>
            <a:endCxn id="346" idx="3"/>
          </p:cNvCxnSpPr>
          <p:nvPr/>
        </p:nvCxnSpPr>
        <p:spPr>
          <a:xfrm rot="10800000" flipH="1">
            <a:off x="762000" y="2973095"/>
            <a:ext cx="1274996" cy="93896"/>
          </a:xfrm>
          <a:prstGeom prst="straightConnector1">
            <a:avLst/>
          </a:prstGeom>
          <a:noFill/>
          <a:ln w="28575" cap="flat">
            <a:solidFill>
              <a:schemeClr val="dk1"/>
            </a:solidFill>
            <a:prstDash val="solid"/>
            <a:round/>
            <a:headEnd type="none" w="med" len="med"/>
            <a:tailEnd type="triangle" w="med" len="med"/>
          </a:ln>
        </p:spPr>
      </p:cxnSp>
      <p:cxnSp>
        <p:nvCxnSpPr>
          <p:cNvPr id="357" name="Shape 357"/>
          <p:cNvCxnSpPr>
            <a:stCxn id="343" idx="7"/>
            <a:endCxn id="344" idx="2"/>
          </p:cNvCxnSpPr>
          <p:nvPr/>
        </p:nvCxnSpPr>
        <p:spPr>
          <a:xfrm>
            <a:off x="858603" y="1713088"/>
            <a:ext cx="1351196" cy="58503"/>
          </a:xfrm>
          <a:prstGeom prst="straightConnector1">
            <a:avLst/>
          </a:prstGeom>
          <a:noFill/>
          <a:ln w="28575" cap="flat">
            <a:solidFill>
              <a:schemeClr val="dk1"/>
            </a:solidFill>
            <a:prstDash val="solid"/>
            <a:round/>
            <a:headEnd type="none" w="med" len="med"/>
            <a:tailEnd type="triangle" w="med" len="med"/>
          </a:ln>
        </p:spPr>
      </p:cxnSp>
      <p:cxnSp>
        <p:nvCxnSpPr>
          <p:cNvPr id="358" name="Shape 358"/>
          <p:cNvCxnSpPr>
            <a:stCxn id="344" idx="6"/>
            <a:endCxn id="347" idx="2"/>
          </p:cNvCxnSpPr>
          <p:nvPr/>
        </p:nvCxnSpPr>
        <p:spPr>
          <a:xfrm>
            <a:off x="2590800" y="1771592"/>
            <a:ext cx="914399" cy="76200"/>
          </a:xfrm>
          <a:prstGeom prst="straightConnector1">
            <a:avLst/>
          </a:prstGeom>
          <a:noFill/>
          <a:ln w="28575" cap="flat">
            <a:solidFill>
              <a:schemeClr val="dk1"/>
            </a:solidFill>
            <a:prstDash val="solid"/>
            <a:round/>
            <a:headEnd type="none" w="med" len="med"/>
            <a:tailEnd type="triangle" w="med" len="med"/>
          </a:ln>
        </p:spPr>
      </p:cxnSp>
      <p:cxnSp>
        <p:nvCxnSpPr>
          <p:cNvPr id="359" name="Shape 359"/>
          <p:cNvCxnSpPr>
            <a:stCxn id="347" idx="6"/>
            <a:endCxn id="348" idx="2"/>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360" name="Shape 360"/>
          <p:cNvCxnSpPr>
            <a:stCxn id="350" idx="1"/>
            <a:endCxn id="347" idx="4"/>
          </p:cNvCxnSpPr>
          <p:nvPr/>
        </p:nvCxnSpPr>
        <p:spPr>
          <a:xfrm rot="10800000">
            <a:off x="3695700" y="2038292"/>
            <a:ext cx="246296" cy="436796"/>
          </a:xfrm>
          <a:prstGeom prst="straightConnector1">
            <a:avLst/>
          </a:prstGeom>
          <a:noFill/>
          <a:ln w="28575" cap="flat">
            <a:solidFill>
              <a:schemeClr val="dk1"/>
            </a:solidFill>
            <a:prstDash val="solid"/>
            <a:round/>
            <a:headEnd type="none" w="med" len="med"/>
            <a:tailEnd type="triangle" w="med" len="med"/>
          </a:ln>
        </p:spPr>
      </p:cxnSp>
      <p:cxnSp>
        <p:nvCxnSpPr>
          <p:cNvPr id="361" name="Shape 361"/>
          <p:cNvCxnSpPr>
            <a:stCxn id="348" idx="4"/>
            <a:endCxn id="350" idx="7"/>
          </p:cNvCxnSpPr>
          <p:nvPr/>
        </p:nvCxnSpPr>
        <p:spPr>
          <a:xfrm flipH="1">
            <a:off x="4211403" y="2038292"/>
            <a:ext cx="474896" cy="436796"/>
          </a:xfrm>
          <a:prstGeom prst="straightConnector1">
            <a:avLst/>
          </a:prstGeom>
          <a:noFill/>
          <a:ln w="28575" cap="flat">
            <a:solidFill>
              <a:schemeClr val="dk1"/>
            </a:solidFill>
            <a:prstDash val="solid"/>
            <a:round/>
            <a:headEnd type="none" w="med" len="med"/>
            <a:tailEnd type="triangle" w="med" len="med"/>
          </a:ln>
        </p:spPr>
      </p:cxnSp>
      <p:cxnSp>
        <p:nvCxnSpPr>
          <p:cNvPr id="362" name="Shape 362"/>
          <p:cNvCxnSpPr>
            <a:stCxn id="344" idx="5"/>
            <a:endCxn id="349" idx="1"/>
          </p:cNvCxnSpPr>
          <p:nvPr/>
        </p:nvCxnSpPr>
        <p:spPr>
          <a:xfrm>
            <a:off x="2535003" y="1906295"/>
            <a:ext cx="416392" cy="1178392"/>
          </a:xfrm>
          <a:prstGeom prst="straightConnector1">
            <a:avLst/>
          </a:prstGeom>
          <a:noFill/>
          <a:ln w="28575" cap="flat">
            <a:solidFill>
              <a:schemeClr val="dk1"/>
            </a:solidFill>
            <a:prstDash val="solid"/>
            <a:round/>
            <a:headEnd type="none" w="med" len="med"/>
            <a:tailEnd type="triangle" w="med" len="med"/>
          </a:ln>
        </p:spPr>
      </p:cxnSp>
      <p:cxnSp>
        <p:nvCxnSpPr>
          <p:cNvPr id="363" name="Shape 363"/>
          <p:cNvCxnSpPr>
            <a:stCxn id="344" idx="4"/>
            <a:endCxn id="346" idx="0"/>
          </p:cNvCxnSpPr>
          <p:nvPr/>
        </p:nvCxnSpPr>
        <p:spPr>
          <a:xfrm flipH="1">
            <a:off x="2171700"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364" name="Shape 364"/>
          <p:cNvCxnSpPr>
            <a:stCxn id="346" idx="5"/>
            <a:endCxn id="349" idx="2"/>
          </p:cNvCxnSpPr>
          <p:nvPr/>
        </p:nvCxnSpPr>
        <p:spPr>
          <a:xfrm>
            <a:off x="2306403" y="2973095"/>
            <a:ext cx="589196" cy="246296"/>
          </a:xfrm>
          <a:prstGeom prst="straightConnector1">
            <a:avLst/>
          </a:prstGeom>
          <a:noFill/>
          <a:ln w="28575" cap="flat">
            <a:solidFill>
              <a:schemeClr val="dk1"/>
            </a:solidFill>
            <a:prstDash val="solid"/>
            <a:round/>
            <a:headEnd type="none" w="med" len="med"/>
            <a:tailEnd type="triangle" w="med" len="med"/>
          </a:ln>
        </p:spPr>
      </p:cxnSp>
      <p:cxnSp>
        <p:nvCxnSpPr>
          <p:cNvPr id="365" name="Shape 365"/>
          <p:cNvCxnSpPr>
            <a:stCxn id="349" idx="3"/>
            <a:endCxn id="345" idx="5"/>
          </p:cNvCxnSpPr>
          <p:nvPr/>
        </p:nvCxnSpPr>
        <p:spPr>
          <a:xfrm rot="10800000">
            <a:off x="706203" y="3201695"/>
            <a:ext cx="2245192" cy="152400"/>
          </a:xfrm>
          <a:prstGeom prst="straightConnector1">
            <a:avLst/>
          </a:prstGeom>
          <a:noFill/>
          <a:ln w="28575" cap="flat">
            <a:solidFill>
              <a:schemeClr val="dk1"/>
            </a:solidFill>
            <a:prstDash val="solid"/>
            <a:round/>
            <a:headEnd type="none" w="med" len="med"/>
            <a:tailEnd type="triangle" w="med" len="med"/>
          </a:ln>
        </p:spPr>
      </p:cxnSp>
      <p:sp>
        <p:nvSpPr>
          <p:cNvPr id="366" name="Shape 366"/>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367" name="Shape 367"/>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368" name="Shape 368"/>
          <p:cNvSpPr txBox="1"/>
          <p:nvPr/>
        </p:nvSpPr>
        <p:spPr>
          <a:xfrm>
            <a:off x="2286000" y="1268295"/>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69" name="Shape 369"/>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0" name="Shape 370"/>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1" name="Shape 371"/>
          <p:cNvSpPr txBox="1"/>
          <p:nvPr/>
        </p:nvSpPr>
        <p:spPr>
          <a:xfrm>
            <a:off x="76200" y="29812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2" name="Shape 372"/>
          <p:cNvSpPr txBox="1"/>
          <p:nvPr/>
        </p:nvSpPr>
        <p:spPr>
          <a:xfrm>
            <a:off x="2293938" y="25240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3" name="Shape 373"/>
          <p:cNvSpPr txBox="1"/>
          <p:nvPr/>
        </p:nvSpPr>
        <p:spPr>
          <a:xfrm>
            <a:off x="3124200" y="32098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4" name="Shape 374"/>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5" name="Shape 375"/>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76" name="Shape 376"/>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77" name="Shape 377"/>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378" name="Shape 37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79" name="Shape 379"/>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380" name="Shape 380"/>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81" name="Shape 381"/>
          <p:cNvSpPr txBox="1"/>
          <p:nvPr/>
        </p:nvSpPr>
        <p:spPr>
          <a:xfrm>
            <a:off x="3371850" y="235420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382" name="Shape 382"/>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83" name="Shape 383"/>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384" name="Shape 38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385" name="Shape 38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86" name="Shape 386"/>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387" name="Shape 387"/>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88" name="Shape 388"/>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390" name="Shape 390"/>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391" name="Shape 391"/>
          <p:cNvSpPr txBox="1"/>
          <p:nvPr/>
        </p:nvSpPr>
        <p:spPr>
          <a:xfrm>
            <a:off x="381000" y="4648200"/>
            <a:ext cx="3302764" cy="707886"/>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p:txBody>
      </p:sp>
      <p:sp>
        <p:nvSpPr>
          <p:cNvPr id="2" name="Title 1"/>
          <p:cNvSpPr>
            <a:spLocks noGrp="1"/>
          </p:cNvSpPr>
          <p:nvPr>
            <p:ph type="title"/>
          </p:nvPr>
        </p:nvSpPr>
        <p:spPr>
          <a:xfrm>
            <a:off x="822960" y="286604"/>
            <a:ext cx="7543800" cy="997685"/>
          </a:xfrm>
        </p:spPr>
        <p:txBody>
          <a:bodyPr/>
          <a:lstStyle/>
          <a:p>
            <a:r>
              <a:rPr lang="en-US" dirty="0" smtClean="0"/>
              <a:t>Example #1</a:t>
            </a:r>
            <a:endParaRPr lang="en-US" dirty="0"/>
          </a:p>
        </p:txBody>
      </p:sp>
      <p:graphicFrame>
        <p:nvGraphicFramePr>
          <p:cNvPr id="53" name="Shape 985"/>
          <p:cNvGraphicFramePr/>
          <p:nvPr>
            <p:extLst>
              <p:ext uri="{D42A27DB-BD31-4B8C-83A1-F6EECF244321}">
                <p14:modId xmlns:p14="http://schemas.microsoft.com/office/powerpoint/2010/main" val="138836721"/>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3" name="TextBox 2"/>
          <p:cNvSpPr txBox="1"/>
          <p:nvPr/>
        </p:nvSpPr>
        <p:spPr>
          <a:xfrm>
            <a:off x="5463746" y="1872691"/>
            <a:ext cx="2743200" cy="830997"/>
          </a:xfrm>
          <a:prstGeom prst="rect">
            <a:avLst/>
          </a:prstGeom>
          <a:noFill/>
        </p:spPr>
        <p:txBody>
          <a:bodyPr wrap="square" rtlCol="0">
            <a:spAutoFit/>
          </a:bodyPr>
          <a:lstStyle/>
          <a:p>
            <a:r>
              <a:rPr lang="en-US" sz="2400" dirty="0" smtClean="0"/>
              <a:t>Goal: Fully explore the graph</a:t>
            </a:r>
            <a:endParaRPr lang="en-US" sz="2400"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8" name="Shape 398"/>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399" name="Shape 399"/>
          <p:cNvSpPr/>
          <p:nvPr/>
        </p:nvSpPr>
        <p:spPr>
          <a:xfrm>
            <a:off x="2209800" y="15810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00" name="Shape 400"/>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01" name="Shape 401"/>
          <p:cNvSpPr/>
          <p:nvPr/>
        </p:nvSpPr>
        <p:spPr>
          <a:xfrm>
            <a:off x="1981200" y="2647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02" name="Shape 402"/>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03" name="Shape 403"/>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04" name="Shape 404"/>
          <p:cNvSpPr/>
          <p:nvPr/>
        </p:nvSpPr>
        <p:spPr>
          <a:xfrm>
            <a:off x="2895600" y="30288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05" name="Shape 405"/>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06" name="Shape 406"/>
          <p:cNvCxnSpPr>
            <a:stCxn id="398" idx="6"/>
            <a:endCxn id="401"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07" name="Shape 407"/>
          <p:cNvCxnSpPr>
            <a:stCxn id="401" idx="2"/>
            <a:endCxn id="398"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08" name="Shape 408"/>
          <p:cNvCxnSpPr>
            <a:stCxn id="405" idx="2"/>
            <a:endCxn id="404"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09" name="Shape 409"/>
          <p:cNvCxnSpPr>
            <a:stCxn id="404" idx="6"/>
            <a:endCxn id="405"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10" name="Shape 410"/>
          <p:cNvCxnSpPr>
            <a:stCxn id="398" idx="3"/>
            <a:endCxn id="400"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11" name="Shape 411"/>
          <p:cNvCxnSpPr>
            <a:stCxn id="400" idx="6"/>
            <a:endCxn id="401"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12" name="Shape 412"/>
          <p:cNvCxnSpPr>
            <a:stCxn id="398" idx="7"/>
            <a:endCxn id="399"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13" name="Shape 413"/>
          <p:cNvCxnSpPr>
            <a:stCxn id="399" idx="6"/>
            <a:endCxn id="402"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14" name="Shape 414"/>
          <p:cNvCxnSpPr>
            <a:stCxn id="402" idx="6"/>
            <a:endCxn id="403"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415" name="Shape 415"/>
          <p:cNvCxnSpPr>
            <a:stCxn id="405" idx="1"/>
            <a:endCxn id="402"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16" name="Shape 416"/>
          <p:cNvCxnSpPr>
            <a:stCxn id="403" idx="4"/>
            <a:endCxn id="405"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17" name="Shape 417"/>
          <p:cNvCxnSpPr>
            <a:stCxn id="399" idx="5"/>
            <a:endCxn id="404"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18" name="Shape 418"/>
          <p:cNvCxnSpPr>
            <a:stCxn id="399" idx="4"/>
            <a:endCxn id="401"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19" name="Shape 419"/>
          <p:cNvCxnSpPr>
            <a:stCxn id="401" idx="5"/>
            <a:endCxn id="404"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20" name="Shape 420"/>
          <p:cNvCxnSpPr>
            <a:stCxn id="404" idx="3"/>
            <a:endCxn id="400"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421" name="Shape 421"/>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422" name="Shape 422"/>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423" name="Shape 423"/>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424" name="Shape 424"/>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5" name="Shape 425"/>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6" name="Shape 426"/>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427" name="Shape 427"/>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428" name="Shape 428"/>
          <p:cNvSpPr txBox="1"/>
          <p:nvPr/>
        </p:nvSpPr>
        <p:spPr>
          <a:xfrm>
            <a:off x="3124200" y="32098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9" name="Shape 429"/>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30" name="Shape 430"/>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1" name="Shape 431"/>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2" name="Shape 432"/>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433" name="Shape 433"/>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4" name="Shape 434"/>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435" name="Shape 435"/>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436" name="Shape 436"/>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437" name="Shape 437"/>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8" name="Shape 438"/>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440" name="Shape 440"/>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441" name="Shape 441"/>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a:t>
            </a:r>
          </a:p>
        </p:txBody>
      </p:sp>
      <p:cxnSp>
        <p:nvCxnSpPr>
          <p:cNvPr id="442" name="Shape 442"/>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445" name="Shape 445"/>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446" name="Shape 446"/>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449" name="Shape 449"/>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450" name="Shape 450"/>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452" name="Shape 452"/>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453" name="Shape 453"/>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455" name="Shape 455"/>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457" name="Shape 457"/>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459" name="Shape 459"/>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460" name="Shape 460"/>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461" name="Shape 461"/>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462" name="Shape 462"/>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463" name="Shape 463"/>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464" name="Shape 464"/>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465" name="Shape 465"/>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466" name="Shape 466"/>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467" name="Shape 467"/>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468" name="Shape 468"/>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469" name="Shape 469"/>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940768"/>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537106299"/>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1</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6" name="Shape 476"/>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477" name="Shape 477"/>
          <p:cNvSpPr/>
          <p:nvPr/>
        </p:nvSpPr>
        <p:spPr>
          <a:xfrm>
            <a:off x="2209800" y="15810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78" name="Shape 478"/>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79" name="Shape 479"/>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80" name="Shape 480"/>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81" name="Shape 481"/>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82" name="Shape 482"/>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83" name="Shape 483"/>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84" name="Shape 484"/>
          <p:cNvCxnSpPr>
            <a:stCxn id="476" idx="6"/>
            <a:endCxn id="479"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85" name="Shape 485"/>
          <p:cNvCxnSpPr>
            <a:stCxn id="479" idx="2"/>
            <a:endCxn id="476"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86" name="Shape 486"/>
          <p:cNvCxnSpPr>
            <a:stCxn id="483" idx="2"/>
            <a:endCxn id="482"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7" name="Shape 487"/>
          <p:cNvCxnSpPr>
            <a:stCxn id="482" idx="6"/>
            <a:endCxn id="483"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8" name="Shape 488"/>
          <p:cNvCxnSpPr>
            <a:stCxn id="476" idx="3"/>
            <a:endCxn id="478"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89" name="Shape 489"/>
          <p:cNvCxnSpPr>
            <a:stCxn id="478" idx="6"/>
            <a:endCxn id="479"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90" name="Shape 490"/>
          <p:cNvCxnSpPr>
            <a:stCxn id="476" idx="7"/>
            <a:endCxn id="477"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91" name="Shape 491"/>
          <p:cNvCxnSpPr>
            <a:stCxn id="477" idx="6"/>
            <a:endCxn id="480"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92" name="Shape 492"/>
          <p:cNvCxnSpPr>
            <a:stCxn id="480" idx="6"/>
            <a:endCxn id="481"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493" name="Shape 493"/>
          <p:cNvCxnSpPr>
            <a:stCxn id="483" idx="1"/>
            <a:endCxn id="480"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94" name="Shape 494"/>
          <p:cNvCxnSpPr>
            <a:stCxn id="481" idx="4"/>
            <a:endCxn id="483"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95" name="Shape 495"/>
          <p:cNvCxnSpPr>
            <a:stCxn id="477" idx="5"/>
            <a:endCxn id="482"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96" name="Shape 496"/>
          <p:cNvCxnSpPr>
            <a:stCxn id="477" idx="4"/>
            <a:endCxn id="479"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97" name="Shape 497"/>
          <p:cNvCxnSpPr>
            <a:stCxn id="479" idx="5"/>
            <a:endCxn id="482"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98" name="Shape 498"/>
          <p:cNvCxnSpPr>
            <a:stCxn id="482" idx="3"/>
            <a:endCxn id="478"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499" name="Shape 499"/>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00" name="Shape 500"/>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501" name="Shape 501"/>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02" name="Shape 502"/>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3" name="Shape 503"/>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4" name="Shape 504"/>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05" name="Shape 505"/>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07" name="Shape 507"/>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8" name="Shape 508"/>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09" name="Shape 509"/>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0" name="Shape 510"/>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11" name="Shape 511"/>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2" name="Shape 512"/>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13" name="Shape 513"/>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14" name="Shape 514"/>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15" name="Shape 515"/>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6" name="Shape 516"/>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18" name="Shape 518"/>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19" name="Shape 519"/>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a:t>
            </a:r>
          </a:p>
        </p:txBody>
      </p:sp>
      <p:cxnSp>
        <p:nvCxnSpPr>
          <p:cNvPr id="520" name="Shape 520"/>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523" name="Shape 523"/>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524" name="Shape 524"/>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7" name="Shape 527"/>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8" name="Shape 528"/>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530" name="Shape 530"/>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531" name="Shape 531"/>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533" name="Shape 533"/>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535" name="Shape 535"/>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537" name="Shape 537"/>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538" name="Shape 538"/>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539" name="Shape 539"/>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540" name="Shape 540"/>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541" name="Shape 541"/>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542" name="Shape 542"/>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543" name="Shape 543"/>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44" name="Shape 544"/>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545" name="Shape 545"/>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46" name="Shape 546"/>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547" name="Shape 547"/>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29801"/>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81243804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428"/>
          <p:cNvSpPr txBox="1"/>
          <p:nvPr/>
        </p:nvSpPr>
        <p:spPr>
          <a:xfrm>
            <a:off x="3124200" y="32098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Tree>
    <p:extLst>
      <p:ext uri="{BB962C8B-B14F-4D97-AF65-F5344CB8AC3E}">
        <p14:creationId xmlns:p14="http://schemas.microsoft.com/office/powerpoint/2010/main" val="3698042531"/>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6" name="Shape 476"/>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477" name="Shape 477"/>
          <p:cNvSpPr/>
          <p:nvPr/>
        </p:nvSpPr>
        <p:spPr>
          <a:xfrm>
            <a:off x="2209800" y="15810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78" name="Shape 478"/>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79" name="Shape 479"/>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80" name="Shape 480"/>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81" name="Shape 481"/>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82" name="Shape 482"/>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83" name="Shape 483"/>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84" name="Shape 484"/>
          <p:cNvCxnSpPr>
            <a:stCxn id="476" idx="6"/>
            <a:endCxn id="479"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85" name="Shape 485"/>
          <p:cNvCxnSpPr>
            <a:stCxn id="479" idx="2"/>
            <a:endCxn id="476"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86" name="Shape 486"/>
          <p:cNvCxnSpPr>
            <a:stCxn id="483" idx="2"/>
            <a:endCxn id="482"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7" name="Shape 487"/>
          <p:cNvCxnSpPr>
            <a:stCxn id="482" idx="6"/>
            <a:endCxn id="483"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8" name="Shape 488"/>
          <p:cNvCxnSpPr>
            <a:stCxn id="476" idx="3"/>
            <a:endCxn id="478"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89" name="Shape 489"/>
          <p:cNvCxnSpPr>
            <a:stCxn id="478" idx="6"/>
            <a:endCxn id="479"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90" name="Shape 490"/>
          <p:cNvCxnSpPr>
            <a:stCxn id="476" idx="7"/>
            <a:endCxn id="477"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91" name="Shape 491"/>
          <p:cNvCxnSpPr>
            <a:stCxn id="477" idx="6"/>
            <a:endCxn id="480"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92" name="Shape 492"/>
          <p:cNvCxnSpPr>
            <a:stCxn id="480" idx="6"/>
            <a:endCxn id="481"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493" name="Shape 493"/>
          <p:cNvCxnSpPr>
            <a:stCxn id="483" idx="1"/>
            <a:endCxn id="480"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94" name="Shape 494"/>
          <p:cNvCxnSpPr>
            <a:stCxn id="481" idx="4"/>
            <a:endCxn id="483"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95" name="Shape 495"/>
          <p:cNvCxnSpPr>
            <a:stCxn id="477" idx="5"/>
            <a:endCxn id="482"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96" name="Shape 496"/>
          <p:cNvCxnSpPr>
            <a:stCxn id="477" idx="4"/>
            <a:endCxn id="479"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97" name="Shape 497"/>
          <p:cNvCxnSpPr>
            <a:stCxn id="479" idx="5"/>
            <a:endCxn id="482"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98" name="Shape 498"/>
          <p:cNvCxnSpPr>
            <a:stCxn id="482" idx="3"/>
            <a:endCxn id="478"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499" name="Shape 499"/>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00" name="Shape 500"/>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501" name="Shape 501"/>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02" name="Shape 502"/>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503" name="Shape 503"/>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4" name="Shape 504"/>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05" name="Shape 505"/>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06" name="Shape 506"/>
          <p:cNvSpPr txBox="1"/>
          <p:nvPr/>
        </p:nvSpPr>
        <p:spPr>
          <a:xfrm>
            <a:off x="3124200" y="3209866"/>
            <a:ext cx="5838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07" name="Shape 507"/>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8" name="Shape 508"/>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09" name="Shape 509"/>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0" name="Shape 510"/>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11" name="Shape 511"/>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2" name="Shape 512"/>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13" name="Shape 513"/>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14" name="Shape 514"/>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15" name="Shape 515"/>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6" name="Shape 516"/>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18" name="Shape 518"/>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19" name="Shape 519"/>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a:t>
            </a:r>
          </a:p>
        </p:txBody>
      </p:sp>
      <p:cxnSp>
        <p:nvCxnSpPr>
          <p:cNvPr id="520" name="Shape 520"/>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523" name="Shape 523"/>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524" name="Shape 524"/>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7" name="Shape 527"/>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8" name="Shape 528"/>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530" name="Shape 530"/>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531" name="Shape 531"/>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533" name="Shape 533"/>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535" name="Shape 535"/>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537" name="Shape 537"/>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538" name="Shape 538"/>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539" name="Shape 539"/>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540" name="Shape 540"/>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541" name="Shape 541"/>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542" name="Shape 542"/>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543" name="Shape 543"/>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44" name="Shape 544"/>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545" name="Shape 545"/>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46" name="Shape 546"/>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547" name="Shape 547"/>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72311"/>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64692856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4" name="Shape 554"/>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555" name="Shape 555"/>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556" name="Shape 556"/>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557" name="Shape 557"/>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558" name="Shape 558"/>
          <p:cNvSpPr/>
          <p:nvPr/>
        </p:nvSpPr>
        <p:spPr>
          <a:xfrm>
            <a:off x="35052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559" name="Shape 559"/>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560" name="Shape 560"/>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561" name="Shape 561"/>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562" name="Shape 562"/>
          <p:cNvCxnSpPr>
            <a:stCxn id="554" idx="6"/>
            <a:endCxn id="557"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563" name="Shape 563"/>
          <p:cNvCxnSpPr>
            <a:stCxn id="557" idx="2"/>
            <a:endCxn id="554"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564" name="Shape 564"/>
          <p:cNvCxnSpPr>
            <a:stCxn id="561" idx="2"/>
            <a:endCxn id="560"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5" name="Shape 565"/>
          <p:cNvCxnSpPr>
            <a:stCxn id="560" idx="6"/>
            <a:endCxn id="561"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6" name="Shape 566"/>
          <p:cNvCxnSpPr>
            <a:stCxn id="554" idx="3"/>
            <a:endCxn id="556"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567" name="Shape 567"/>
          <p:cNvCxnSpPr>
            <a:stCxn id="556" idx="6"/>
            <a:endCxn id="557"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568" name="Shape 568"/>
          <p:cNvCxnSpPr>
            <a:stCxn id="554" idx="7"/>
            <a:endCxn id="555"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569" name="Shape 569"/>
          <p:cNvCxnSpPr>
            <a:stCxn id="555" idx="6"/>
            <a:endCxn id="558"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570" name="Shape 570"/>
          <p:cNvCxnSpPr>
            <a:stCxn id="558" idx="6"/>
            <a:endCxn id="559"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571" name="Shape 571"/>
          <p:cNvCxnSpPr>
            <a:stCxn id="561" idx="1"/>
            <a:endCxn id="558"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572" name="Shape 572"/>
          <p:cNvCxnSpPr>
            <a:stCxn id="559" idx="4"/>
            <a:endCxn id="561"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573" name="Shape 573"/>
          <p:cNvCxnSpPr>
            <a:stCxn id="555" idx="5"/>
            <a:endCxn id="560"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574" name="Shape 574"/>
          <p:cNvCxnSpPr>
            <a:stCxn id="555" idx="4"/>
            <a:endCxn id="557"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575" name="Shape 575"/>
          <p:cNvCxnSpPr>
            <a:stCxn id="557" idx="5"/>
            <a:endCxn id="560"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576" name="Shape 576"/>
          <p:cNvCxnSpPr>
            <a:stCxn id="560" idx="3"/>
            <a:endCxn id="556"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577" name="Shape 577"/>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78" name="Shape 57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579" name="Shape 579"/>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81" name="Shape 581"/>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2" name="Shape 582"/>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3" name="Shape 583"/>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84" name="Shape 58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85" name="Shape 585"/>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6" name="Shape 586"/>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7" name="Shape 587"/>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8" name="Shape 58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89" name="Shape 589"/>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0" name="Shape 590"/>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91" name="Shape 59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92" name="Shape 592"/>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93" name="Shape 593"/>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4" name="Shape 594"/>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96" name="Shape 596"/>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97" name="Shape 59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a:t>
            </a:r>
          </a:p>
        </p:txBody>
      </p:sp>
      <p:cxnSp>
        <p:nvCxnSpPr>
          <p:cNvPr id="598" name="Shape 598"/>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01" name="Shape 601"/>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02" name="Shape 602"/>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5" name="Shape 605"/>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6" name="Shape 606"/>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08" name="Shape 608"/>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09" name="Shape 609"/>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11" name="Shape 611"/>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13" name="Shape 613"/>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615" name="Shape 615"/>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16" name="Shape 616"/>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17" name="Shape 617"/>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18" name="Shape 618"/>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19" name="Shape 619"/>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20" name="Shape 620"/>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621" name="Shape 621"/>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22" name="Shape 622"/>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a:solidFill>
                  <a:schemeClr val="dk1"/>
                </a:solidFill>
                <a:latin typeface="Times New Roman"/>
                <a:ea typeface="Times New Roman"/>
                <a:cs typeface="Times New Roman"/>
                <a:sym typeface="Times New Roman"/>
              </a:rPr>
              <a:t>10</a:t>
            </a:r>
          </a:p>
        </p:txBody>
      </p:sp>
      <p:sp>
        <p:nvSpPr>
          <p:cNvPr id="623" name="Shape 623"/>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24" name="Shape 624"/>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625" name="Shape 62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708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54554598"/>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502"/>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4" name="Shape 554"/>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555" name="Shape 555"/>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556" name="Shape 556"/>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557" name="Shape 557"/>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558" name="Shape 558"/>
          <p:cNvSpPr/>
          <p:nvPr/>
        </p:nvSpPr>
        <p:spPr>
          <a:xfrm>
            <a:off x="35052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559" name="Shape 559"/>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560" name="Shape 560"/>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561" name="Shape 561"/>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562" name="Shape 562"/>
          <p:cNvCxnSpPr>
            <a:stCxn id="554" idx="6"/>
            <a:endCxn id="557"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563" name="Shape 563"/>
          <p:cNvCxnSpPr>
            <a:stCxn id="557" idx="2"/>
            <a:endCxn id="554"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564" name="Shape 564"/>
          <p:cNvCxnSpPr>
            <a:stCxn id="561" idx="2"/>
            <a:endCxn id="560"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5" name="Shape 565"/>
          <p:cNvCxnSpPr>
            <a:stCxn id="560" idx="6"/>
            <a:endCxn id="561"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6" name="Shape 566"/>
          <p:cNvCxnSpPr>
            <a:stCxn id="554" idx="3"/>
            <a:endCxn id="556"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567" name="Shape 567"/>
          <p:cNvCxnSpPr>
            <a:stCxn id="556" idx="6"/>
            <a:endCxn id="557"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568" name="Shape 568"/>
          <p:cNvCxnSpPr>
            <a:stCxn id="554" idx="7"/>
            <a:endCxn id="555"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569" name="Shape 569"/>
          <p:cNvCxnSpPr>
            <a:stCxn id="555" idx="6"/>
            <a:endCxn id="558"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570" name="Shape 570"/>
          <p:cNvCxnSpPr>
            <a:stCxn id="558" idx="6"/>
            <a:endCxn id="559"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571" name="Shape 571"/>
          <p:cNvCxnSpPr>
            <a:stCxn id="561" idx="1"/>
            <a:endCxn id="558"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572" name="Shape 572"/>
          <p:cNvCxnSpPr>
            <a:stCxn id="559" idx="4"/>
            <a:endCxn id="561"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573" name="Shape 573"/>
          <p:cNvCxnSpPr>
            <a:stCxn id="555" idx="5"/>
            <a:endCxn id="560"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574" name="Shape 574"/>
          <p:cNvCxnSpPr>
            <a:stCxn id="555" idx="4"/>
            <a:endCxn id="557"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575" name="Shape 575"/>
          <p:cNvCxnSpPr>
            <a:stCxn id="557" idx="5"/>
            <a:endCxn id="560"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576" name="Shape 576"/>
          <p:cNvCxnSpPr>
            <a:stCxn id="560" idx="3"/>
            <a:endCxn id="556"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577" name="Shape 577"/>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78" name="Shape 57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579" name="Shape 579"/>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80" name="Shape 580"/>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1" name="Shape 581"/>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2" name="Shape 582"/>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3" name="Shape 583"/>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84" name="Shape 58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85" name="Shape 585"/>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6" name="Shape 586"/>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7" name="Shape 587"/>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8" name="Shape 58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89" name="Shape 589"/>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0" name="Shape 590"/>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91" name="Shape 59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92" name="Shape 592"/>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93" name="Shape 593"/>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4" name="Shape 594"/>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96" name="Shape 596"/>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97" name="Shape 59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a:t>
            </a:r>
          </a:p>
        </p:txBody>
      </p:sp>
      <p:cxnSp>
        <p:nvCxnSpPr>
          <p:cNvPr id="598" name="Shape 598"/>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01" name="Shape 601"/>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02" name="Shape 602"/>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5" name="Shape 605"/>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6" name="Shape 606"/>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08" name="Shape 608"/>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09" name="Shape 609"/>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11" name="Shape 611"/>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13" name="Shape 613"/>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615" name="Shape 615"/>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16" name="Shape 616"/>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17" name="Shape 617"/>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18" name="Shape 618"/>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19" name="Shape 619"/>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20" name="Shape 620"/>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621" name="Shape 621"/>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22" name="Shape 622"/>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a:solidFill>
                  <a:schemeClr val="dk1"/>
                </a:solidFill>
                <a:latin typeface="Times New Roman"/>
                <a:ea typeface="Times New Roman"/>
                <a:cs typeface="Times New Roman"/>
                <a:sym typeface="Times New Roman"/>
              </a:rPr>
              <a:t>10</a:t>
            </a:r>
          </a:p>
        </p:txBody>
      </p:sp>
      <p:sp>
        <p:nvSpPr>
          <p:cNvPr id="623" name="Shape 623"/>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24" name="Shape 624"/>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625" name="Shape 62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708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421976975"/>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2271284"/>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2" name="Shape 632"/>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633" name="Shape 633"/>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634" name="Shape 634"/>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635" name="Shape 635"/>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636" name="Shape 636"/>
          <p:cNvSpPr/>
          <p:nvPr/>
        </p:nvSpPr>
        <p:spPr>
          <a:xfrm>
            <a:off x="35052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637" name="Shape 637"/>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638" name="Shape 638"/>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639" name="Shape 639"/>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640" name="Shape 640"/>
          <p:cNvCxnSpPr>
            <a:stCxn id="632" idx="6"/>
            <a:endCxn id="635"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641" name="Shape 641"/>
          <p:cNvCxnSpPr>
            <a:stCxn id="635" idx="2"/>
            <a:endCxn id="632"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642" name="Shape 642"/>
          <p:cNvCxnSpPr>
            <a:stCxn id="639" idx="2"/>
            <a:endCxn id="638"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643" name="Shape 643"/>
          <p:cNvCxnSpPr>
            <a:stCxn id="638" idx="6"/>
            <a:endCxn id="639"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644" name="Shape 644"/>
          <p:cNvCxnSpPr>
            <a:stCxn id="632" idx="3"/>
            <a:endCxn id="634"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645" name="Shape 645"/>
          <p:cNvCxnSpPr>
            <a:stCxn id="634" idx="6"/>
            <a:endCxn id="635"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646" name="Shape 646"/>
          <p:cNvCxnSpPr>
            <a:stCxn id="632" idx="7"/>
            <a:endCxn id="633"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647" name="Shape 647"/>
          <p:cNvCxnSpPr>
            <a:stCxn id="633" idx="6"/>
            <a:endCxn id="636"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648" name="Shape 648"/>
          <p:cNvCxnSpPr>
            <a:stCxn id="636" idx="6"/>
            <a:endCxn id="637"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649" name="Shape 649"/>
          <p:cNvCxnSpPr>
            <a:stCxn id="639" idx="1"/>
            <a:endCxn id="636"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650" name="Shape 650"/>
          <p:cNvCxnSpPr>
            <a:stCxn id="637" idx="4"/>
            <a:endCxn id="639"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651" name="Shape 651"/>
          <p:cNvCxnSpPr>
            <a:stCxn id="633" idx="5"/>
            <a:endCxn id="638"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652" name="Shape 652"/>
          <p:cNvCxnSpPr>
            <a:stCxn id="633" idx="4"/>
            <a:endCxn id="635"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653" name="Shape 653"/>
          <p:cNvCxnSpPr>
            <a:stCxn id="635" idx="5"/>
            <a:endCxn id="638"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654" name="Shape 654"/>
          <p:cNvCxnSpPr>
            <a:stCxn id="638" idx="3"/>
            <a:endCxn id="634"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655" name="Shape 655"/>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656" name="Shape 656"/>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657" name="Shape 657"/>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658" name="Shape 658"/>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659" name="Shape 659"/>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660" name="Shape 660"/>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661" name="Shape 661"/>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662" name="Shape 662"/>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663" name="Shape 663"/>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4" name="Shape 664"/>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5" name="Shape 665"/>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66" name="Shape 666"/>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7" name="Shape 667"/>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68" name="Shape 668"/>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669" name="Shape 669"/>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670" name="Shape 670"/>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71" name="Shape 671"/>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673" name="Shape 673"/>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674" name="Shape 674"/>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a:t>
            </a:r>
          </a:p>
        </p:txBody>
      </p:sp>
      <p:cxnSp>
        <p:nvCxnSpPr>
          <p:cNvPr id="675" name="Shape 675"/>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78" name="Shape 678"/>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79" name="Shape 679"/>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82" name="Shape 682"/>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83" name="Shape 683"/>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85" name="Shape 685"/>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86" name="Shape 686"/>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88" name="Shape 688"/>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90" name="Shape 690"/>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692" name="Shape 692"/>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93" name="Shape 693"/>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94" name="Shape 694"/>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95" name="Shape 695"/>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96" name="Shape 696"/>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97" name="Shape 697"/>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698" name="Shape 698"/>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699" name="Shape 699"/>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00" name="Shape 700"/>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01" name="Shape 701"/>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02" name="Shape 702"/>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03" name="Shape 703"/>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0200"/>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826693751"/>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0" name="Shape 710"/>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11" name="Shape 711"/>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12" name="Shape 712"/>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13" name="Shape 713"/>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14" name="Shape 714"/>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15" name="Shape 715"/>
          <p:cNvSpPr/>
          <p:nvPr/>
        </p:nvSpPr>
        <p:spPr>
          <a:xfrm>
            <a:off x="44958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16" name="Shape 716"/>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17" name="Shape 717"/>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18" name="Shape 718"/>
          <p:cNvCxnSpPr>
            <a:stCxn id="710" idx="6"/>
            <a:endCxn id="713"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19" name="Shape 719"/>
          <p:cNvCxnSpPr>
            <a:stCxn id="713" idx="2"/>
            <a:endCxn id="710"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20" name="Shape 720"/>
          <p:cNvCxnSpPr>
            <a:stCxn id="717" idx="2"/>
            <a:endCxn id="716"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1" name="Shape 721"/>
          <p:cNvCxnSpPr>
            <a:stCxn id="716" idx="6"/>
            <a:endCxn id="717"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2" name="Shape 722"/>
          <p:cNvCxnSpPr>
            <a:stCxn id="710" idx="3"/>
            <a:endCxn id="712"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723" name="Shape 723"/>
          <p:cNvCxnSpPr>
            <a:stCxn id="712" idx="6"/>
            <a:endCxn id="713"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724" name="Shape 724"/>
          <p:cNvCxnSpPr>
            <a:stCxn id="710" idx="7"/>
            <a:endCxn id="711"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725" name="Shape 725"/>
          <p:cNvCxnSpPr>
            <a:stCxn id="711" idx="6"/>
            <a:endCxn id="714"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726" name="Shape 726"/>
          <p:cNvCxnSpPr>
            <a:stCxn id="714" idx="6"/>
            <a:endCxn id="715"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727" name="Shape 727"/>
          <p:cNvCxnSpPr>
            <a:stCxn id="717" idx="1"/>
            <a:endCxn id="714"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728" name="Shape 728"/>
          <p:cNvCxnSpPr>
            <a:stCxn id="715" idx="4"/>
            <a:endCxn id="717"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729" name="Shape 729"/>
          <p:cNvCxnSpPr>
            <a:stCxn id="711" idx="5"/>
            <a:endCxn id="716"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730" name="Shape 730"/>
          <p:cNvCxnSpPr>
            <a:stCxn id="711" idx="4"/>
            <a:endCxn id="713"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731" name="Shape 731"/>
          <p:cNvCxnSpPr>
            <a:stCxn id="713" idx="5"/>
            <a:endCxn id="716"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732" name="Shape 732"/>
          <p:cNvCxnSpPr>
            <a:stCxn id="716" idx="3"/>
            <a:endCxn id="712"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733" name="Shape 733"/>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734" name="Shape 734"/>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735" name="Shape 735"/>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736" name="Shape 736"/>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8" name="Shape 738"/>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9" name="Shape 739"/>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740" name="Shape 740"/>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741" name="Shape 741"/>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2" name="Shape 742"/>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3" name="Shape 743"/>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44" name="Shape 744"/>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5" name="Shape 745"/>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46" name="Shape 746"/>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747" name="Shape 747"/>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748" name="Shape 748"/>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9" name="Shape 749"/>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751" name="Shape 751"/>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752" name="Shape 752"/>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a:t>
            </a:r>
          </a:p>
        </p:txBody>
      </p:sp>
      <p:cxnSp>
        <p:nvCxnSpPr>
          <p:cNvPr id="753" name="Shape 753"/>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756" name="Shape 756"/>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757" name="Shape 757"/>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0" name="Shape 760"/>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1" name="Shape 761"/>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763" name="Shape 763"/>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764" name="Shape 764"/>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766" name="Shape 766"/>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768" name="Shape 768"/>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770" name="Shape 770"/>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771" name="Shape 771"/>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772" name="Shape 772"/>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773" name="Shape 773"/>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774" name="Shape 774"/>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775" name="Shape 775"/>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776" name="Shape 776"/>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777" name="Shape 777"/>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78" name="Shape 778"/>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79" name="Shape 779"/>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80" name="Shape 780"/>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81" name="Shape 781"/>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0200"/>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3388724096"/>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659"/>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lnSpcReduction="10000"/>
          </a:bodyPr>
          <a:lstStyle/>
          <a:p>
            <a:endParaRPr lang="en-US" dirty="0"/>
          </a:p>
          <a:p>
            <a:r>
              <a:rPr lang="en-US" sz="2600" dirty="0" smtClean="0"/>
              <a:t>Slides adapted from Alex </a:t>
            </a:r>
            <a:r>
              <a:rPr lang="en-US" sz="2600" dirty="0" err="1" smtClean="0"/>
              <a:t>Mariakakis</a:t>
            </a:r>
            <a:endParaRPr lang="en-US" sz="2600" dirty="0" smtClean="0"/>
          </a:p>
          <a:p>
            <a:endParaRPr lang="en-US" sz="2600" dirty="0" smtClean="0"/>
          </a:p>
          <a:p>
            <a:r>
              <a:rPr lang="en-US" sz="2600" dirty="0" smtClean="0"/>
              <a:t>with material </a:t>
            </a:r>
            <a:r>
              <a:rPr lang="en-US" sz="2600" dirty="0" err="1" smtClean="0"/>
              <a:t>Kellen</a:t>
            </a:r>
            <a:r>
              <a:rPr lang="en-US" sz="2600" dirty="0" smtClean="0"/>
              <a:t> Donohue, David </a:t>
            </a:r>
            <a:r>
              <a:rPr lang="en-US" sz="2600" dirty="0" err="1" smtClean="0"/>
              <a:t>Mailhot</a:t>
            </a:r>
            <a:r>
              <a:rPr lang="en-US" sz="2600" dirty="0" smtClean="0"/>
              <a:t>, and Dan Grossman</a:t>
            </a:r>
            <a:endParaRPr lang="en-US" sz="2600" dirty="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Section 7:</a:t>
            </a:r>
            <a:r>
              <a:rPr lang="en-US" sz="6600" dirty="0" smtClean="0"/>
              <a:t/>
            </a:r>
            <a:br>
              <a:rPr lang="en-US" sz="6600" dirty="0" smtClean="0"/>
            </a:br>
            <a:r>
              <a:rPr lang="en-US" sz="5500" dirty="0" err="1" smtClean="0"/>
              <a:t>Dijkstra’s</a:t>
            </a:r>
            <a:endParaRPr lang="en-US" sz="5500" dirty="0"/>
          </a:p>
        </p:txBody>
      </p:sp>
    </p:spTree>
    <p:extLst>
      <p:ext uri="{BB962C8B-B14F-4D97-AF65-F5344CB8AC3E}">
        <p14:creationId xmlns:p14="http://schemas.microsoft.com/office/powerpoint/2010/main" val="1142506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0" name="Shape 710"/>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11" name="Shape 711"/>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12" name="Shape 712"/>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13" name="Shape 713"/>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14" name="Shape 714"/>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15" name="Shape 715"/>
          <p:cNvSpPr/>
          <p:nvPr/>
        </p:nvSpPr>
        <p:spPr>
          <a:xfrm>
            <a:off x="44958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16" name="Shape 716"/>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17" name="Shape 717"/>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18" name="Shape 718"/>
          <p:cNvCxnSpPr>
            <a:stCxn id="710" idx="6"/>
            <a:endCxn id="713"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19" name="Shape 719"/>
          <p:cNvCxnSpPr>
            <a:stCxn id="713" idx="2"/>
            <a:endCxn id="710"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20" name="Shape 720"/>
          <p:cNvCxnSpPr>
            <a:stCxn id="717" idx="2"/>
            <a:endCxn id="716"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1" name="Shape 721"/>
          <p:cNvCxnSpPr>
            <a:stCxn id="716" idx="6"/>
            <a:endCxn id="717"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2" name="Shape 722"/>
          <p:cNvCxnSpPr>
            <a:stCxn id="710" idx="3"/>
            <a:endCxn id="712"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723" name="Shape 723"/>
          <p:cNvCxnSpPr>
            <a:stCxn id="712" idx="6"/>
            <a:endCxn id="713"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724" name="Shape 724"/>
          <p:cNvCxnSpPr>
            <a:stCxn id="710" idx="7"/>
            <a:endCxn id="711"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725" name="Shape 725"/>
          <p:cNvCxnSpPr>
            <a:stCxn id="711" idx="6"/>
            <a:endCxn id="714"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726" name="Shape 726"/>
          <p:cNvCxnSpPr>
            <a:stCxn id="714" idx="6"/>
            <a:endCxn id="715"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727" name="Shape 727"/>
          <p:cNvCxnSpPr>
            <a:stCxn id="717" idx="1"/>
            <a:endCxn id="714"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728" name="Shape 728"/>
          <p:cNvCxnSpPr>
            <a:stCxn id="715" idx="4"/>
            <a:endCxn id="717"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729" name="Shape 729"/>
          <p:cNvCxnSpPr>
            <a:stCxn id="711" idx="5"/>
            <a:endCxn id="716"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730" name="Shape 730"/>
          <p:cNvCxnSpPr>
            <a:stCxn id="711" idx="4"/>
            <a:endCxn id="713"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731" name="Shape 731"/>
          <p:cNvCxnSpPr>
            <a:stCxn id="713" idx="5"/>
            <a:endCxn id="716"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732" name="Shape 732"/>
          <p:cNvCxnSpPr>
            <a:stCxn id="716" idx="3"/>
            <a:endCxn id="712"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733" name="Shape 733"/>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734" name="Shape 734"/>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735" name="Shape 735"/>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736" name="Shape 736"/>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7" name="Shape 737"/>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738" name="Shape 738"/>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9" name="Shape 739"/>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740" name="Shape 740"/>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741" name="Shape 741"/>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2" name="Shape 742"/>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3" name="Shape 743"/>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44" name="Shape 744"/>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5" name="Shape 745"/>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46" name="Shape 746"/>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747" name="Shape 747"/>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748" name="Shape 748"/>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9" name="Shape 749"/>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751" name="Shape 751"/>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752" name="Shape 752"/>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a:t>
            </a:r>
          </a:p>
        </p:txBody>
      </p:sp>
      <p:cxnSp>
        <p:nvCxnSpPr>
          <p:cNvPr id="753" name="Shape 753"/>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756" name="Shape 756"/>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757" name="Shape 757"/>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0" name="Shape 760"/>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1" name="Shape 761"/>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763" name="Shape 763"/>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764" name="Shape 764"/>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766" name="Shape 766"/>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768" name="Shape 768"/>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770" name="Shape 770"/>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771" name="Shape 771"/>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772" name="Shape 772"/>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773" name="Shape 773"/>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774" name="Shape 774"/>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775" name="Shape 775"/>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776" name="Shape 776"/>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777" name="Shape 777"/>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78" name="Shape 778"/>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79" name="Shape 779"/>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80" name="Shape 780"/>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81" name="Shape 781"/>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708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343226322"/>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7</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0495329"/>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8" name="Shape 788"/>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89" name="Shape 789"/>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90" name="Shape 790"/>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1" name="Shape 791"/>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92" name="Shape 792"/>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93" name="Shape 793"/>
          <p:cNvSpPr/>
          <p:nvPr/>
        </p:nvSpPr>
        <p:spPr>
          <a:xfrm>
            <a:off x="44958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94" name="Shape 794"/>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95" name="Shape 795"/>
          <p:cNvSpPr/>
          <p:nvPr/>
        </p:nvSpPr>
        <p:spPr>
          <a:xfrm>
            <a:off x="3886200" y="24192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96" name="Shape 796"/>
          <p:cNvCxnSpPr>
            <a:stCxn id="788" idx="6"/>
            <a:endCxn id="791"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97" name="Shape 797"/>
          <p:cNvCxnSpPr>
            <a:stCxn id="791" idx="2"/>
            <a:endCxn id="788"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98" name="Shape 798"/>
          <p:cNvCxnSpPr>
            <a:stCxn id="795" idx="2"/>
            <a:endCxn id="794"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99" name="Shape 799"/>
          <p:cNvCxnSpPr>
            <a:stCxn id="794" idx="6"/>
            <a:endCxn id="795"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00" name="Shape 800"/>
          <p:cNvCxnSpPr>
            <a:stCxn id="788" idx="3"/>
            <a:endCxn id="790"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01" name="Shape 801"/>
          <p:cNvCxnSpPr>
            <a:stCxn id="790" idx="6"/>
            <a:endCxn id="791"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02" name="Shape 802"/>
          <p:cNvCxnSpPr>
            <a:stCxn id="788" idx="7"/>
            <a:endCxn id="789"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03" name="Shape 803"/>
          <p:cNvCxnSpPr>
            <a:stCxn id="789" idx="6"/>
            <a:endCxn id="792"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04" name="Shape 804"/>
          <p:cNvCxnSpPr>
            <a:stCxn id="792" idx="6"/>
            <a:endCxn id="793"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805" name="Shape 805"/>
          <p:cNvCxnSpPr>
            <a:stCxn id="795" idx="1"/>
            <a:endCxn id="792"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06" name="Shape 806"/>
          <p:cNvCxnSpPr>
            <a:stCxn id="793" idx="4"/>
            <a:endCxn id="795"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07" name="Shape 807"/>
          <p:cNvCxnSpPr>
            <a:stCxn id="789" idx="5"/>
            <a:endCxn id="794"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08" name="Shape 808"/>
          <p:cNvCxnSpPr>
            <a:stCxn id="789" idx="4"/>
            <a:endCxn id="791"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09" name="Shape 809"/>
          <p:cNvCxnSpPr>
            <a:stCxn id="791" idx="5"/>
            <a:endCxn id="794"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10" name="Shape 810"/>
          <p:cNvCxnSpPr>
            <a:stCxn id="794" idx="3"/>
            <a:endCxn id="790"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811" name="Shape 811"/>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12" name="Shape 812"/>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813" name="Shape 813"/>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14" name="Shape 814"/>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5" name="Shape 815"/>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16" name="Shape 816"/>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7" name="Shape 817"/>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19" name="Shape 819"/>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0" name="Shape 820"/>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1" name="Shape 821"/>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22" name="Shape 822"/>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3" name="Shape 823"/>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24" name="Shape 82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825" name="Shape 825"/>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826" name="Shape 826"/>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7" name="Shape 827"/>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829" name="Shape 829"/>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830" name="Shape 830"/>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a:t>
            </a:r>
          </a:p>
        </p:txBody>
      </p:sp>
      <p:cxnSp>
        <p:nvCxnSpPr>
          <p:cNvPr id="831" name="Shape 831"/>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834" name="Shape 834"/>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835" name="Shape 835"/>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8" name="Shape 838"/>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9" name="Shape 839"/>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841" name="Shape 841"/>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842" name="Shape 842"/>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844" name="Shape 844"/>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846" name="Shape 846"/>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848" name="Shape 848"/>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849" name="Shape 849"/>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850" name="Shape 850"/>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851" name="Shape 851"/>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852" name="Shape 852"/>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853" name="Shape 853"/>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854" name="Shape 85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855" name="Shape 855"/>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56" name="Shape 856"/>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857" name="Shape 857"/>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58" name="Shape 858"/>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859" name="Shape 859"/>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09431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3176076458"/>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740"/>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8" name="Shape 788"/>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89" name="Shape 789"/>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90" name="Shape 790"/>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1" name="Shape 791"/>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92" name="Shape 792"/>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93" name="Shape 793"/>
          <p:cNvSpPr/>
          <p:nvPr/>
        </p:nvSpPr>
        <p:spPr>
          <a:xfrm>
            <a:off x="44958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94" name="Shape 794"/>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95" name="Shape 795"/>
          <p:cNvSpPr/>
          <p:nvPr/>
        </p:nvSpPr>
        <p:spPr>
          <a:xfrm>
            <a:off x="3886200" y="24192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96" name="Shape 796"/>
          <p:cNvCxnSpPr>
            <a:stCxn id="788" idx="6"/>
            <a:endCxn id="791"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97" name="Shape 797"/>
          <p:cNvCxnSpPr>
            <a:stCxn id="791" idx="2"/>
            <a:endCxn id="788"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98" name="Shape 798"/>
          <p:cNvCxnSpPr>
            <a:stCxn id="795" idx="2"/>
            <a:endCxn id="794"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99" name="Shape 799"/>
          <p:cNvCxnSpPr>
            <a:stCxn id="794" idx="6"/>
            <a:endCxn id="795"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00" name="Shape 800"/>
          <p:cNvCxnSpPr>
            <a:stCxn id="788" idx="3"/>
            <a:endCxn id="790"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01" name="Shape 801"/>
          <p:cNvCxnSpPr>
            <a:stCxn id="790" idx="6"/>
            <a:endCxn id="791"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02" name="Shape 802"/>
          <p:cNvCxnSpPr>
            <a:stCxn id="788" idx="7"/>
            <a:endCxn id="789"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03" name="Shape 803"/>
          <p:cNvCxnSpPr>
            <a:stCxn id="789" idx="6"/>
            <a:endCxn id="792"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04" name="Shape 804"/>
          <p:cNvCxnSpPr>
            <a:stCxn id="792" idx="6"/>
            <a:endCxn id="793"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805" name="Shape 805"/>
          <p:cNvCxnSpPr>
            <a:stCxn id="795" idx="1"/>
            <a:endCxn id="792"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06" name="Shape 806"/>
          <p:cNvCxnSpPr>
            <a:stCxn id="793" idx="4"/>
            <a:endCxn id="795"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07" name="Shape 807"/>
          <p:cNvCxnSpPr>
            <a:stCxn id="789" idx="5"/>
            <a:endCxn id="794"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08" name="Shape 808"/>
          <p:cNvCxnSpPr>
            <a:stCxn id="789" idx="4"/>
            <a:endCxn id="791"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09" name="Shape 809"/>
          <p:cNvCxnSpPr>
            <a:stCxn id="791" idx="5"/>
            <a:endCxn id="794"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10" name="Shape 810"/>
          <p:cNvCxnSpPr>
            <a:stCxn id="794" idx="3"/>
            <a:endCxn id="790"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811" name="Shape 811"/>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12" name="Shape 812"/>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813" name="Shape 813"/>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14" name="Shape 814"/>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5" name="Shape 815"/>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16" name="Shape 816"/>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7" name="Shape 817"/>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18" name="Shape 818"/>
          <p:cNvSpPr txBox="1"/>
          <p:nvPr/>
        </p:nvSpPr>
        <p:spPr>
          <a:xfrm>
            <a:off x="4191000" y="23716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19" name="Shape 819"/>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0" name="Shape 820"/>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1" name="Shape 821"/>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22" name="Shape 822"/>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3" name="Shape 823"/>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24" name="Shape 82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825" name="Shape 825"/>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826" name="Shape 826"/>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7" name="Shape 827"/>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829" name="Shape 829"/>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830" name="Shape 830"/>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a:t>
            </a:r>
          </a:p>
        </p:txBody>
      </p:sp>
      <p:cxnSp>
        <p:nvCxnSpPr>
          <p:cNvPr id="831" name="Shape 831"/>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834" name="Shape 834"/>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835" name="Shape 835"/>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8" name="Shape 838"/>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9" name="Shape 839"/>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841" name="Shape 841"/>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842" name="Shape 842"/>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844" name="Shape 844"/>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846" name="Shape 846"/>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848" name="Shape 848"/>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849" name="Shape 849"/>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850" name="Shape 850"/>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851" name="Shape 851"/>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852" name="Shape 852"/>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853" name="Shape 853"/>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854" name="Shape 85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855" name="Shape 855"/>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56" name="Shape 856"/>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857" name="Shape 857"/>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58" name="Shape 858"/>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859" name="Shape 859"/>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72311"/>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57421780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8</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9888882"/>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6" name="Shape 866"/>
          <p:cNvSpPr/>
          <p:nvPr/>
        </p:nvSpPr>
        <p:spPr>
          <a:xfrm>
            <a:off x="5334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867" name="Shape 867"/>
          <p:cNvSpPr/>
          <p:nvPr/>
        </p:nvSpPr>
        <p:spPr>
          <a:xfrm>
            <a:off x="2209800" y="15686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868" name="Shape 868"/>
          <p:cNvSpPr/>
          <p:nvPr/>
        </p:nvSpPr>
        <p:spPr>
          <a:xfrm>
            <a:off x="381000" y="28640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869" name="Shape 869"/>
          <p:cNvSpPr/>
          <p:nvPr/>
        </p:nvSpPr>
        <p:spPr>
          <a:xfrm>
            <a:off x="1981200" y="26354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70" name="Shape 870"/>
          <p:cNvSpPr/>
          <p:nvPr/>
        </p:nvSpPr>
        <p:spPr>
          <a:xfrm>
            <a:off x="35052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71" name="Shape 871"/>
          <p:cNvSpPr/>
          <p:nvPr/>
        </p:nvSpPr>
        <p:spPr>
          <a:xfrm>
            <a:off x="44958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72" name="Shape 872"/>
          <p:cNvSpPr/>
          <p:nvPr/>
        </p:nvSpPr>
        <p:spPr>
          <a:xfrm>
            <a:off x="2895600" y="301645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73" name="Shape 873"/>
          <p:cNvSpPr/>
          <p:nvPr/>
        </p:nvSpPr>
        <p:spPr>
          <a:xfrm>
            <a:off x="3886200" y="24068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874" name="Shape 874"/>
          <p:cNvCxnSpPr>
            <a:stCxn id="866" idx="6"/>
            <a:endCxn id="869" idx="1"/>
          </p:cNvCxnSpPr>
          <p:nvPr/>
        </p:nvCxnSpPr>
        <p:spPr>
          <a:xfrm>
            <a:off x="914400" y="1835357"/>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875" name="Shape 875"/>
          <p:cNvCxnSpPr>
            <a:stCxn id="869" idx="2"/>
            <a:endCxn id="866" idx="4"/>
          </p:cNvCxnSpPr>
          <p:nvPr/>
        </p:nvCxnSpPr>
        <p:spPr>
          <a:xfrm rot="10800000">
            <a:off x="723900" y="2025857"/>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876" name="Shape 876"/>
          <p:cNvCxnSpPr>
            <a:stCxn id="873" idx="2"/>
            <a:endCxn id="872" idx="0"/>
          </p:cNvCxnSpPr>
          <p:nvPr/>
        </p:nvCxnSpPr>
        <p:spPr>
          <a:xfrm flipH="1">
            <a:off x="3086100" y="25973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7" name="Shape 877"/>
          <p:cNvCxnSpPr>
            <a:stCxn id="872" idx="6"/>
            <a:endCxn id="873" idx="4"/>
          </p:cNvCxnSpPr>
          <p:nvPr/>
        </p:nvCxnSpPr>
        <p:spPr>
          <a:xfrm rot="10800000" flipH="1">
            <a:off x="3276600" y="27878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8" name="Shape 878"/>
          <p:cNvCxnSpPr>
            <a:stCxn id="866" idx="3"/>
            <a:endCxn id="868" idx="0"/>
          </p:cNvCxnSpPr>
          <p:nvPr/>
        </p:nvCxnSpPr>
        <p:spPr>
          <a:xfrm flipH="1">
            <a:off x="571500" y="1970060"/>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79" name="Shape 879"/>
          <p:cNvCxnSpPr>
            <a:stCxn id="868" idx="6"/>
            <a:endCxn id="869" idx="3"/>
          </p:cNvCxnSpPr>
          <p:nvPr/>
        </p:nvCxnSpPr>
        <p:spPr>
          <a:xfrm rot="10800000" flipH="1">
            <a:off x="762000" y="2960660"/>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80" name="Shape 880"/>
          <p:cNvCxnSpPr>
            <a:stCxn id="866" idx="7"/>
            <a:endCxn id="867" idx="2"/>
          </p:cNvCxnSpPr>
          <p:nvPr/>
        </p:nvCxnSpPr>
        <p:spPr>
          <a:xfrm>
            <a:off x="858603" y="1700653"/>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81" name="Shape 881"/>
          <p:cNvCxnSpPr>
            <a:stCxn id="867" idx="6"/>
            <a:endCxn id="870" idx="2"/>
          </p:cNvCxnSpPr>
          <p:nvPr/>
        </p:nvCxnSpPr>
        <p:spPr>
          <a:xfrm>
            <a:off x="2590800" y="1759157"/>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82" name="Shape 882"/>
          <p:cNvCxnSpPr>
            <a:stCxn id="870" idx="6"/>
            <a:endCxn id="871" idx="2"/>
          </p:cNvCxnSpPr>
          <p:nvPr/>
        </p:nvCxnSpPr>
        <p:spPr>
          <a:xfrm>
            <a:off x="3886200" y="1835357"/>
            <a:ext cx="609599" cy="0"/>
          </a:xfrm>
          <a:prstGeom prst="straightConnector1">
            <a:avLst/>
          </a:prstGeom>
          <a:noFill/>
          <a:ln w="9525" cap="flat">
            <a:solidFill>
              <a:schemeClr val="dk1"/>
            </a:solidFill>
            <a:prstDash val="solid"/>
            <a:round/>
            <a:headEnd type="none" w="med" len="med"/>
            <a:tailEnd type="triangle" w="med" len="med"/>
          </a:ln>
        </p:spPr>
      </p:cxnSp>
      <p:cxnSp>
        <p:nvCxnSpPr>
          <p:cNvPr id="883" name="Shape 883"/>
          <p:cNvCxnSpPr>
            <a:stCxn id="873" idx="1"/>
            <a:endCxn id="870" idx="4"/>
          </p:cNvCxnSpPr>
          <p:nvPr/>
        </p:nvCxnSpPr>
        <p:spPr>
          <a:xfrm rot="10800000">
            <a:off x="3695700" y="2025857"/>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84" name="Shape 884"/>
          <p:cNvCxnSpPr>
            <a:stCxn id="871" idx="4"/>
            <a:endCxn id="873" idx="7"/>
          </p:cNvCxnSpPr>
          <p:nvPr/>
        </p:nvCxnSpPr>
        <p:spPr>
          <a:xfrm flipH="1">
            <a:off x="4211403" y="2025857"/>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85" name="Shape 885"/>
          <p:cNvCxnSpPr>
            <a:stCxn id="867" idx="5"/>
            <a:endCxn id="872" idx="1"/>
          </p:cNvCxnSpPr>
          <p:nvPr/>
        </p:nvCxnSpPr>
        <p:spPr>
          <a:xfrm>
            <a:off x="2535003" y="1893860"/>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86" name="Shape 886"/>
          <p:cNvCxnSpPr>
            <a:stCxn id="867" idx="4"/>
            <a:endCxn id="869" idx="0"/>
          </p:cNvCxnSpPr>
          <p:nvPr/>
        </p:nvCxnSpPr>
        <p:spPr>
          <a:xfrm flipH="1">
            <a:off x="2171700" y="1949657"/>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87" name="Shape 887"/>
          <p:cNvCxnSpPr>
            <a:stCxn id="869" idx="5"/>
            <a:endCxn id="872" idx="2"/>
          </p:cNvCxnSpPr>
          <p:nvPr/>
        </p:nvCxnSpPr>
        <p:spPr>
          <a:xfrm>
            <a:off x="2306403" y="2960660"/>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88" name="Shape 888"/>
          <p:cNvCxnSpPr>
            <a:stCxn id="872" idx="3"/>
            <a:endCxn id="868" idx="5"/>
          </p:cNvCxnSpPr>
          <p:nvPr/>
        </p:nvCxnSpPr>
        <p:spPr>
          <a:xfrm rot="10800000">
            <a:off x="706203" y="3189260"/>
            <a:ext cx="2245192" cy="152400"/>
          </a:xfrm>
          <a:prstGeom prst="straightConnector1">
            <a:avLst/>
          </a:prstGeom>
          <a:noFill/>
          <a:ln w="9525" cap="flat">
            <a:solidFill>
              <a:schemeClr val="dk1"/>
            </a:solidFill>
            <a:prstDash val="solid"/>
            <a:round/>
            <a:headEnd type="none" w="med" len="med"/>
            <a:tailEnd type="triangle" w="med" len="med"/>
          </a:ln>
        </p:spPr>
      </p:cxnSp>
      <p:sp>
        <p:nvSpPr>
          <p:cNvPr id="889" name="Shape 889"/>
          <p:cNvSpPr txBox="1"/>
          <p:nvPr/>
        </p:nvSpPr>
        <p:spPr>
          <a:xfrm>
            <a:off x="593725" y="13241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90" name="Shape 890"/>
          <p:cNvSpPr txBox="1"/>
          <p:nvPr/>
        </p:nvSpPr>
        <p:spPr>
          <a:xfrm>
            <a:off x="2270125" y="1219200"/>
            <a:ext cx="184149" cy="396874"/>
          </a:xfrm>
          <a:prstGeom prst="rect">
            <a:avLst/>
          </a:prstGeom>
          <a:noFill/>
          <a:ln>
            <a:noFill/>
          </a:ln>
        </p:spPr>
        <p:txBody>
          <a:bodyPr lIns="91425" tIns="45700" rIns="91425" bIns="45700" anchor="t" anchorCtr="0">
            <a:noAutofit/>
          </a:bodyPr>
          <a:lstStyle/>
          <a:p>
            <a:endParaRPr/>
          </a:p>
        </p:txBody>
      </p:sp>
      <p:sp>
        <p:nvSpPr>
          <p:cNvPr id="891" name="Shape 891"/>
          <p:cNvSpPr txBox="1"/>
          <p:nvPr/>
        </p:nvSpPr>
        <p:spPr>
          <a:xfrm>
            <a:off x="2286000" y="12558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92" name="Shape 892"/>
          <p:cNvSpPr txBox="1"/>
          <p:nvPr/>
        </p:nvSpPr>
        <p:spPr>
          <a:xfrm>
            <a:off x="35814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3" name="Shape 893"/>
          <p:cNvSpPr txBox="1"/>
          <p:nvPr/>
        </p:nvSpPr>
        <p:spPr>
          <a:xfrm>
            <a:off x="45720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94" name="Shape 894"/>
          <p:cNvSpPr txBox="1"/>
          <p:nvPr/>
        </p:nvSpPr>
        <p:spPr>
          <a:xfrm>
            <a:off x="76200" y="29688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5" name="Shape 895"/>
          <p:cNvSpPr txBox="1"/>
          <p:nvPr/>
        </p:nvSpPr>
        <p:spPr>
          <a:xfrm>
            <a:off x="2293938" y="25116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96" name="Shape 896"/>
          <p:cNvSpPr txBox="1"/>
          <p:nvPr/>
        </p:nvSpPr>
        <p:spPr>
          <a:xfrm>
            <a:off x="4191000" y="23592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97" name="Shape 897"/>
          <p:cNvSpPr txBox="1"/>
          <p:nvPr/>
        </p:nvSpPr>
        <p:spPr>
          <a:xfrm>
            <a:off x="1371600" y="14178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8" name="Shape 898"/>
          <p:cNvSpPr txBox="1"/>
          <p:nvPr/>
        </p:nvSpPr>
        <p:spPr>
          <a:xfrm>
            <a:off x="2819400" y="149245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9" name="Shape 899"/>
          <p:cNvSpPr txBox="1"/>
          <p:nvPr/>
        </p:nvSpPr>
        <p:spPr>
          <a:xfrm>
            <a:off x="44196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00" name="Shape 900"/>
          <p:cNvSpPr txBox="1"/>
          <p:nvPr/>
        </p:nvSpPr>
        <p:spPr>
          <a:xfrm>
            <a:off x="35814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1" name="Shape 901"/>
          <p:cNvSpPr txBox="1"/>
          <p:nvPr/>
        </p:nvSpPr>
        <p:spPr>
          <a:xfrm>
            <a:off x="3371850" y="234177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02" name="Shape 902"/>
          <p:cNvSpPr txBox="1"/>
          <p:nvPr/>
        </p:nvSpPr>
        <p:spPr>
          <a:xfrm>
            <a:off x="2133600" y="297691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03" name="Shape 903"/>
          <p:cNvSpPr txBox="1"/>
          <p:nvPr/>
        </p:nvSpPr>
        <p:spPr>
          <a:xfrm>
            <a:off x="1143000" y="2330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04" name="Shape 904"/>
          <p:cNvSpPr txBox="1"/>
          <p:nvPr/>
        </p:nvSpPr>
        <p:spPr>
          <a:xfrm>
            <a:off x="990600" y="2711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5" name="Shape 905"/>
          <p:cNvSpPr txBox="1"/>
          <p:nvPr/>
        </p:nvSpPr>
        <p:spPr>
          <a:xfrm>
            <a:off x="304800" y="22544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907" name="Shape 907"/>
          <p:cNvSpPr txBox="1"/>
          <p:nvPr/>
        </p:nvSpPr>
        <p:spPr>
          <a:xfrm>
            <a:off x="2209800" y="21702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08" name="Shape 908"/>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a:t>
            </a:r>
          </a:p>
        </p:txBody>
      </p:sp>
      <p:cxnSp>
        <p:nvCxnSpPr>
          <p:cNvPr id="909" name="Shape 909"/>
          <p:cNvCxnSpPr/>
          <p:nvPr/>
        </p:nvCxnSpPr>
        <p:spPr>
          <a:xfrm>
            <a:off x="914400" y="1835357"/>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12" name="Shape 912"/>
          <p:cNvCxnSpPr/>
          <p:nvPr/>
        </p:nvCxnSpPr>
        <p:spPr>
          <a:xfrm rot="10800000">
            <a:off x="723900" y="2025856"/>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13" name="Shape 913"/>
          <p:cNvCxnSpPr/>
          <p:nvPr/>
        </p:nvCxnSpPr>
        <p:spPr>
          <a:xfrm flipH="1">
            <a:off x="3086100" y="25973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6" name="Shape 916"/>
          <p:cNvCxnSpPr/>
          <p:nvPr/>
        </p:nvCxnSpPr>
        <p:spPr>
          <a:xfrm rot="10800000" flipH="1">
            <a:off x="3276600" y="27878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7" name="Shape 917"/>
          <p:cNvCxnSpPr/>
          <p:nvPr/>
        </p:nvCxnSpPr>
        <p:spPr>
          <a:xfrm flipH="1">
            <a:off x="571496" y="1970060"/>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19" name="Shape 919"/>
          <p:cNvCxnSpPr/>
          <p:nvPr/>
        </p:nvCxnSpPr>
        <p:spPr>
          <a:xfrm rot="10800000" flipH="1">
            <a:off x="762000" y="2960656"/>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20" name="Shape 920"/>
          <p:cNvCxnSpPr/>
          <p:nvPr/>
        </p:nvCxnSpPr>
        <p:spPr>
          <a:xfrm>
            <a:off x="858603" y="1700653"/>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922" name="Shape 922"/>
          <p:cNvCxnSpPr/>
          <p:nvPr/>
        </p:nvCxnSpPr>
        <p:spPr>
          <a:xfrm>
            <a:off x="2590800" y="1759157"/>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924" name="Shape 924"/>
          <p:cNvCxnSpPr/>
          <p:nvPr/>
        </p:nvCxnSpPr>
        <p:spPr>
          <a:xfrm>
            <a:off x="3886200" y="1835357"/>
            <a:ext cx="609599" cy="0"/>
          </a:xfrm>
          <a:prstGeom prst="straightConnector1">
            <a:avLst/>
          </a:prstGeom>
          <a:noFill/>
          <a:ln w="28575" cap="flat">
            <a:solidFill>
              <a:schemeClr val="dk1"/>
            </a:solidFill>
            <a:prstDash val="solid"/>
            <a:round/>
            <a:headEnd type="none" w="med" len="med"/>
            <a:tailEnd type="triangle" w="med" len="med"/>
          </a:ln>
        </p:spPr>
      </p:cxnSp>
      <p:cxnSp>
        <p:nvCxnSpPr>
          <p:cNvPr id="926" name="Shape 926"/>
          <p:cNvCxnSpPr/>
          <p:nvPr/>
        </p:nvCxnSpPr>
        <p:spPr>
          <a:xfrm rot="10800000">
            <a:off x="3695696" y="2025852"/>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927" name="Shape 927"/>
          <p:cNvCxnSpPr/>
          <p:nvPr/>
        </p:nvCxnSpPr>
        <p:spPr>
          <a:xfrm flipH="1">
            <a:off x="4211400" y="2025857"/>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928" name="Shape 928"/>
          <p:cNvCxnSpPr/>
          <p:nvPr/>
        </p:nvCxnSpPr>
        <p:spPr>
          <a:xfrm>
            <a:off x="2535003" y="1893860"/>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929" name="Shape 929"/>
          <p:cNvCxnSpPr/>
          <p:nvPr/>
        </p:nvCxnSpPr>
        <p:spPr>
          <a:xfrm flipH="1">
            <a:off x="2171699" y="1949657"/>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930" name="Shape 930"/>
          <p:cNvCxnSpPr/>
          <p:nvPr/>
        </p:nvCxnSpPr>
        <p:spPr>
          <a:xfrm>
            <a:off x="2306403" y="2960660"/>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931" name="Shape 931"/>
          <p:cNvCxnSpPr/>
          <p:nvPr/>
        </p:nvCxnSpPr>
        <p:spPr>
          <a:xfrm rot="10800000">
            <a:off x="706196" y="3189260"/>
            <a:ext cx="2245199" cy="152399"/>
          </a:xfrm>
          <a:prstGeom prst="straightConnector1">
            <a:avLst/>
          </a:prstGeom>
          <a:noFill/>
          <a:ln w="28575" cap="flat">
            <a:solidFill>
              <a:schemeClr val="dk1"/>
            </a:solidFill>
            <a:prstDash val="solid"/>
            <a:round/>
            <a:headEnd type="none" w="med" len="med"/>
            <a:tailEnd type="triangle" w="med" len="med"/>
          </a:ln>
        </p:spPr>
      </p:cxnSp>
      <p:sp>
        <p:nvSpPr>
          <p:cNvPr id="932" name="Shape 932"/>
          <p:cNvSpPr txBox="1"/>
          <p:nvPr/>
        </p:nvSpPr>
        <p:spPr>
          <a:xfrm>
            <a:off x="3124200" y="3197431"/>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smtClean="0">
                <a:solidFill>
                  <a:srgbClr val="FF0000"/>
                </a:solidFill>
                <a:latin typeface="Calibri"/>
                <a:ea typeface="Calibri"/>
                <a:cs typeface="Calibri"/>
                <a:sym typeface="Calibri"/>
              </a:rPr>
              <a:t>12</a:t>
            </a:r>
            <a:endParaRPr lang="en" sz="2000" b="0" i="0" u="none" strike="noStrike" cap="none" baseline="0" dirty="0">
              <a:solidFill>
                <a:srgbClr val="FF0000"/>
              </a:solidFill>
              <a:latin typeface="Calibri"/>
              <a:ea typeface="Calibri"/>
              <a:cs typeface="Calibri"/>
              <a:sym typeface="Calibri"/>
            </a:endParaRPr>
          </a:p>
        </p:txBody>
      </p:sp>
      <p:sp>
        <p:nvSpPr>
          <p:cNvPr id="933" name="Shape 933"/>
          <p:cNvSpPr txBox="1"/>
          <p:nvPr/>
        </p:nvSpPr>
        <p:spPr>
          <a:xfrm>
            <a:off x="4034546" y="14924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34" name="Shape 934"/>
          <p:cNvSpPr txBox="1"/>
          <p:nvPr/>
        </p:nvSpPr>
        <p:spPr>
          <a:xfrm>
            <a:off x="2743200" y="2178256"/>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935" name="Shape 935"/>
          <p:cNvSpPr txBox="1"/>
          <p:nvPr/>
        </p:nvSpPr>
        <p:spPr>
          <a:xfrm>
            <a:off x="3695700" y="288375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36" name="Shape 936"/>
          <p:cNvSpPr txBox="1"/>
          <p:nvPr/>
        </p:nvSpPr>
        <p:spPr>
          <a:xfrm>
            <a:off x="2438400" y="2787856"/>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937" name="Shape 937"/>
          <p:cNvSpPr txBox="1"/>
          <p:nvPr/>
        </p:nvSpPr>
        <p:spPr>
          <a:xfrm>
            <a:off x="1455906" y="19496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74308"/>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62352233"/>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6" name="Shape 866"/>
          <p:cNvSpPr/>
          <p:nvPr/>
        </p:nvSpPr>
        <p:spPr>
          <a:xfrm>
            <a:off x="5334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867" name="Shape 867"/>
          <p:cNvSpPr/>
          <p:nvPr/>
        </p:nvSpPr>
        <p:spPr>
          <a:xfrm>
            <a:off x="2209800" y="15686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868" name="Shape 868"/>
          <p:cNvSpPr/>
          <p:nvPr/>
        </p:nvSpPr>
        <p:spPr>
          <a:xfrm>
            <a:off x="381000" y="28640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869" name="Shape 869"/>
          <p:cNvSpPr/>
          <p:nvPr/>
        </p:nvSpPr>
        <p:spPr>
          <a:xfrm>
            <a:off x="1981200" y="26354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70" name="Shape 870"/>
          <p:cNvSpPr/>
          <p:nvPr/>
        </p:nvSpPr>
        <p:spPr>
          <a:xfrm>
            <a:off x="35052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71" name="Shape 871"/>
          <p:cNvSpPr/>
          <p:nvPr/>
        </p:nvSpPr>
        <p:spPr>
          <a:xfrm>
            <a:off x="44958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72" name="Shape 872"/>
          <p:cNvSpPr/>
          <p:nvPr/>
        </p:nvSpPr>
        <p:spPr>
          <a:xfrm>
            <a:off x="2895600" y="301645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73" name="Shape 873"/>
          <p:cNvSpPr/>
          <p:nvPr/>
        </p:nvSpPr>
        <p:spPr>
          <a:xfrm>
            <a:off x="3886200" y="24068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874" name="Shape 874"/>
          <p:cNvCxnSpPr>
            <a:stCxn id="866" idx="6"/>
            <a:endCxn id="869" idx="1"/>
          </p:cNvCxnSpPr>
          <p:nvPr/>
        </p:nvCxnSpPr>
        <p:spPr>
          <a:xfrm>
            <a:off x="914400" y="1835357"/>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875" name="Shape 875"/>
          <p:cNvCxnSpPr>
            <a:stCxn id="869" idx="2"/>
            <a:endCxn id="866" idx="4"/>
          </p:cNvCxnSpPr>
          <p:nvPr/>
        </p:nvCxnSpPr>
        <p:spPr>
          <a:xfrm rot="10800000">
            <a:off x="723900" y="2025857"/>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876" name="Shape 876"/>
          <p:cNvCxnSpPr>
            <a:stCxn id="873" idx="2"/>
            <a:endCxn id="872" idx="0"/>
          </p:cNvCxnSpPr>
          <p:nvPr/>
        </p:nvCxnSpPr>
        <p:spPr>
          <a:xfrm flipH="1">
            <a:off x="3086100" y="25973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7" name="Shape 877"/>
          <p:cNvCxnSpPr>
            <a:stCxn id="872" idx="6"/>
            <a:endCxn id="873" idx="4"/>
          </p:cNvCxnSpPr>
          <p:nvPr/>
        </p:nvCxnSpPr>
        <p:spPr>
          <a:xfrm rot="10800000" flipH="1">
            <a:off x="3276600" y="27878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8" name="Shape 878"/>
          <p:cNvCxnSpPr>
            <a:stCxn id="866" idx="3"/>
            <a:endCxn id="868" idx="0"/>
          </p:cNvCxnSpPr>
          <p:nvPr/>
        </p:nvCxnSpPr>
        <p:spPr>
          <a:xfrm flipH="1">
            <a:off x="571500" y="1970060"/>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79" name="Shape 879"/>
          <p:cNvCxnSpPr>
            <a:stCxn id="868" idx="6"/>
            <a:endCxn id="869" idx="3"/>
          </p:cNvCxnSpPr>
          <p:nvPr/>
        </p:nvCxnSpPr>
        <p:spPr>
          <a:xfrm rot="10800000" flipH="1">
            <a:off x="762000" y="2960660"/>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80" name="Shape 880"/>
          <p:cNvCxnSpPr>
            <a:stCxn id="866" idx="7"/>
            <a:endCxn id="867" idx="2"/>
          </p:cNvCxnSpPr>
          <p:nvPr/>
        </p:nvCxnSpPr>
        <p:spPr>
          <a:xfrm>
            <a:off x="858603" y="1700653"/>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81" name="Shape 881"/>
          <p:cNvCxnSpPr>
            <a:stCxn id="867" idx="6"/>
            <a:endCxn id="870" idx="2"/>
          </p:cNvCxnSpPr>
          <p:nvPr/>
        </p:nvCxnSpPr>
        <p:spPr>
          <a:xfrm>
            <a:off x="2590800" y="1759157"/>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82" name="Shape 882"/>
          <p:cNvCxnSpPr>
            <a:stCxn id="870" idx="6"/>
            <a:endCxn id="871" idx="2"/>
          </p:cNvCxnSpPr>
          <p:nvPr/>
        </p:nvCxnSpPr>
        <p:spPr>
          <a:xfrm>
            <a:off x="3886200" y="1835357"/>
            <a:ext cx="609599" cy="0"/>
          </a:xfrm>
          <a:prstGeom prst="straightConnector1">
            <a:avLst/>
          </a:prstGeom>
          <a:noFill/>
          <a:ln w="9525" cap="flat">
            <a:solidFill>
              <a:schemeClr val="dk1"/>
            </a:solidFill>
            <a:prstDash val="solid"/>
            <a:round/>
            <a:headEnd type="none" w="med" len="med"/>
            <a:tailEnd type="triangle" w="med" len="med"/>
          </a:ln>
        </p:spPr>
      </p:cxnSp>
      <p:cxnSp>
        <p:nvCxnSpPr>
          <p:cNvPr id="883" name="Shape 883"/>
          <p:cNvCxnSpPr>
            <a:stCxn id="873" idx="1"/>
            <a:endCxn id="870" idx="4"/>
          </p:cNvCxnSpPr>
          <p:nvPr/>
        </p:nvCxnSpPr>
        <p:spPr>
          <a:xfrm rot="10800000">
            <a:off x="3695700" y="2025857"/>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84" name="Shape 884"/>
          <p:cNvCxnSpPr>
            <a:stCxn id="871" idx="4"/>
            <a:endCxn id="873" idx="7"/>
          </p:cNvCxnSpPr>
          <p:nvPr/>
        </p:nvCxnSpPr>
        <p:spPr>
          <a:xfrm flipH="1">
            <a:off x="4211403" y="2025857"/>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85" name="Shape 885"/>
          <p:cNvCxnSpPr>
            <a:stCxn id="867" idx="5"/>
            <a:endCxn id="872" idx="1"/>
          </p:cNvCxnSpPr>
          <p:nvPr/>
        </p:nvCxnSpPr>
        <p:spPr>
          <a:xfrm>
            <a:off x="2535003" y="1893860"/>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86" name="Shape 886"/>
          <p:cNvCxnSpPr>
            <a:stCxn id="867" idx="4"/>
            <a:endCxn id="869" idx="0"/>
          </p:cNvCxnSpPr>
          <p:nvPr/>
        </p:nvCxnSpPr>
        <p:spPr>
          <a:xfrm flipH="1">
            <a:off x="2171700" y="1949657"/>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87" name="Shape 887"/>
          <p:cNvCxnSpPr>
            <a:stCxn id="869" idx="5"/>
            <a:endCxn id="872" idx="2"/>
          </p:cNvCxnSpPr>
          <p:nvPr/>
        </p:nvCxnSpPr>
        <p:spPr>
          <a:xfrm>
            <a:off x="2306403" y="2960660"/>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88" name="Shape 888"/>
          <p:cNvCxnSpPr>
            <a:stCxn id="872" idx="3"/>
            <a:endCxn id="868" idx="5"/>
          </p:cNvCxnSpPr>
          <p:nvPr/>
        </p:nvCxnSpPr>
        <p:spPr>
          <a:xfrm rot="10800000">
            <a:off x="706203" y="3189260"/>
            <a:ext cx="2245192" cy="152400"/>
          </a:xfrm>
          <a:prstGeom prst="straightConnector1">
            <a:avLst/>
          </a:prstGeom>
          <a:noFill/>
          <a:ln w="9525" cap="flat">
            <a:solidFill>
              <a:schemeClr val="dk1"/>
            </a:solidFill>
            <a:prstDash val="solid"/>
            <a:round/>
            <a:headEnd type="none" w="med" len="med"/>
            <a:tailEnd type="triangle" w="med" len="med"/>
          </a:ln>
        </p:spPr>
      </p:cxnSp>
      <p:sp>
        <p:nvSpPr>
          <p:cNvPr id="889" name="Shape 889"/>
          <p:cNvSpPr txBox="1"/>
          <p:nvPr/>
        </p:nvSpPr>
        <p:spPr>
          <a:xfrm>
            <a:off x="593725" y="13241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90" name="Shape 890"/>
          <p:cNvSpPr txBox="1"/>
          <p:nvPr/>
        </p:nvSpPr>
        <p:spPr>
          <a:xfrm>
            <a:off x="2270125" y="1219200"/>
            <a:ext cx="184149" cy="396874"/>
          </a:xfrm>
          <a:prstGeom prst="rect">
            <a:avLst/>
          </a:prstGeom>
          <a:noFill/>
          <a:ln>
            <a:noFill/>
          </a:ln>
        </p:spPr>
        <p:txBody>
          <a:bodyPr lIns="91425" tIns="45700" rIns="91425" bIns="45700" anchor="t" anchorCtr="0">
            <a:noAutofit/>
          </a:bodyPr>
          <a:lstStyle/>
          <a:p>
            <a:endParaRPr/>
          </a:p>
        </p:txBody>
      </p:sp>
      <p:sp>
        <p:nvSpPr>
          <p:cNvPr id="891" name="Shape 891"/>
          <p:cNvSpPr txBox="1"/>
          <p:nvPr/>
        </p:nvSpPr>
        <p:spPr>
          <a:xfrm>
            <a:off x="2286000" y="12558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92" name="Shape 892"/>
          <p:cNvSpPr txBox="1"/>
          <p:nvPr/>
        </p:nvSpPr>
        <p:spPr>
          <a:xfrm>
            <a:off x="35814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3" name="Shape 893"/>
          <p:cNvSpPr txBox="1"/>
          <p:nvPr/>
        </p:nvSpPr>
        <p:spPr>
          <a:xfrm>
            <a:off x="45720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94" name="Shape 894"/>
          <p:cNvSpPr txBox="1"/>
          <p:nvPr/>
        </p:nvSpPr>
        <p:spPr>
          <a:xfrm>
            <a:off x="76200" y="29688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5" name="Shape 895"/>
          <p:cNvSpPr txBox="1"/>
          <p:nvPr/>
        </p:nvSpPr>
        <p:spPr>
          <a:xfrm>
            <a:off x="2293938" y="25116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96" name="Shape 896"/>
          <p:cNvSpPr txBox="1"/>
          <p:nvPr/>
        </p:nvSpPr>
        <p:spPr>
          <a:xfrm>
            <a:off x="4191000" y="23592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97" name="Shape 897"/>
          <p:cNvSpPr txBox="1"/>
          <p:nvPr/>
        </p:nvSpPr>
        <p:spPr>
          <a:xfrm>
            <a:off x="1371600" y="14178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8" name="Shape 898"/>
          <p:cNvSpPr txBox="1"/>
          <p:nvPr/>
        </p:nvSpPr>
        <p:spPr>
          <a:xfrm>
            <a:off x="2819400" y="149245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9" name="Shape 899"/>
          <p:cNvSpPr txBox="1"/>
          <p:nvPr/>
        </p:nvSpPr>
        <p:spPr>
          <a:xfrm>
            <a:off x="44196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00" name="Shape 900"/>
          <p:cNvSpPr txBox="1"/>
          <p:nvPr/>
        </p:nvSpPr>
        <p:spPr>
          <a:xfrm>
            <a:off x="35814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1" name="Shape 901"/>
          <p:cNvSpPr txBox="1"/>
          <p:nvPr/>
        </p:nvSpPr>
        <p:spPr>
          <a:xfrm>
            <a:off x="3371850" y="234177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02" name="Shape 902"/>
          <p:cNvSpPr txBox="1"/>
          <p:nvPr/>
        </p:nvSpPr>
        <p:spPr>
          <a:xfrm>
            <a:off x="2133600" y="297691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03" name="Shape 903"/>
          <p:cNvSpPr txBox="1"/>
          <p:nvPr/>
        </p:nvSpPr>
        <p:spPr>
          <a:xfrm>
            <a:off x="1143000" y="2330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04" name="Shape 904"/>
          <p:cNvSpPr txBox="1"/>
          <p:nvPr/>
        </p:nvSpPr>
        <p:spPr>
          <a:xfrm>
            <a:off x="990600" y="2711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5" name="Shape 905"/>
          <p:cNvSpPr txBox="1"/>
          <p:nvPr/>
        </p:nvSpPr>
        <p:spPr>
          <a:xfrm>
            <a:off x="304800" y="22544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907" name="Shape 907"/>
          <p:cNvSpPr txBox="1"/>
          <p:nvPr/>
        </p:nvSpPr>
        <p:spPr>
          <a:xfrm>
            <a:off x="2209800" y="21702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08" name="Shape 908"/>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a:t>
            </a:r>
          </a:p>
        </p:txBody>
      </p:sp>
      <p:cxnSp>
        <p:nvCxnSpPr>
          <p:cNvPr id="909" name="Shape 909"/>
          <p:cNvCxnSpPr/>
          <p:nvPr/>
        </p:nvCxnSpPr>
        <p:spPr>
          <a:xfrm>
            <a:off x="914400" y="1835357"/>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12" name="Shape 912"/>
          <p:cNvCxnSpPr/>
          <p:nvPr/>
        </p:nvCxnSpPr>
        <p:spPr>
          <a:xfrm rot="10800000">
            <a:off x="723900" y="2025856"/>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13" name="Shape 913"/>
          <p:cNvCxnSpPr/>
          <p:nvPr/>
        </p:nvCxnSpPr>
        <p:spPr>
          <a:xfrm flipH="1">
            <a:off x="3086100" y="25973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6" name="Shape 916"/>
          <p:cNvCxnSpPr/>
          <p:nvPr/>
        </p:nvCxnSpPr>
        <p:spPr>
          <a:xfrm rot="10800000" flipH="1">
            <a:off x="3276600" y="27878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7" name="Shape 917"/>
          <p:cNvCxnSpPr/>
          <p:nvPr/>
        </p:nvCxnSpPr>
        <p:spPr>
          <a:xfrm flipH="1">
            <a:off x="571496" y="1970060"/>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19" name="Shape 919"/>
          <p:cNvCxnSpPr/>
          <p:nvPr/>
        </p:nvCxnSpPr>
        <p:spPr>
          <a:xfrm rot="10800000" flipH="1">
            <a:off x="762000" y="2960656"/>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20" name="Shape 920"/>
          <p:cNvCxnSpPr/>
          <p:nvPr/>
        </p:nvCxnSpPr>
        <p:spPr>
          <a:xfrm>
            <a:off x="858603" y="1700653"/>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922" name="Shape 922"/>
          <p:cNvCxnSpPr/>
          <p:nvPr/>
        </p:nvCxnSpPr>
        <p:spPr>
          <a:xfrm>
            <a:off x="2590800" y="1759157"/>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924" name="Shape 924"/>
          <p:cNvCxnSpPr/>
          <p:nvPr/>
        </p:nvCxnSpPr>
        <p:spPr>
          <a:xfrm>
            <a:off x="3886200" y="1835357"/>
            <a:ext cx="609599" cy="0"/>
          </a:xfrm>
          <a:prstGeom prst="straightConnector1">
            <a:avLst/>
          </a:prstGeom>
          <a:noFill/>
          <a:ln w="28575" cap="flat">
            <a:solidFill>
              <a:schemeClr val="dk1"/>
            </a:solidFill>
            <a:prstDash val="solid"/>
            <a:round/>
            <a:headEnd type="none" w="med" len="med"/>
            <a:tailEnd type="triangle" w="med" len="med"/>
          </a:ln>
        </p:spPr>
      </p:cxnSp>
      <p:cxnSp>
        <p:nvCxnSpPr>
          <p:cNvPr id="926" name="Shape 926"/>
          <p:cNvCxnSpPr/>
          <p:nvPr/>
        </p:nvCxnSpPr>
        <p:spPr>
          <a:xfrm rot="10800000">
            <a:off x="3695696" y="2025852"/>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927" name="Shape 927"/>
          <p:cNvCxnSpPr/>
          <p:nvPr/>
        </p:nvCxnSpPr>
        <p:spPr>
          <a:xfrm flipH="1">
            <a:off x="4211400" y="2025857"/>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928" name="Shape 928"/>
          <p:cNvCxnSpPr/>
          <p:nvPr/>
        </p:nvCxnSpPr>
        <p:spPr>
          <a:xfrm>
            <a:off x="2535003" y="1893860"/>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929" name="Shape 929"/>
          <p:cNvCxnSpPr/>
          <p:nvPr/>
        </p:nvCxnSpPr>
        <p:spPr>
          <a:xfrm flipH="1">
            <a:off x="2171699" y="1949657"/>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930" name="Shape 930"/>
          <p:cNvCxnSpPr/>
          <p:nvPr/>
        </p:nvCxnSpPr>
        <p:spPr>
          <a:xfrm>
            <a:off x="2306403" y="2960660"/>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931" name="Shape 931"/>
          <p:cNvCxnSpPr/>
          <p:nvPr/>
        </p:nvCxnSpPr>
        <p:spPr>
          <a:xfrm rot="10800000">
            <a:off x="706196" y="3189260"/>
            <a:ext cx="2245199" cy="152399"/>
          </a:xfrm>
          <a:prstGeom prst="straightConnector1">
            <a:avLst/>
          </a:prstGeom>
          <a:noFill/>
          <a:ln w="28575" cap="flat">
            <a:solidFill>
              <a:schemeClr val="dk1"/>
            </a:solidFill>
            <a:prstDash val="solid"/>
            <a:round/>
            <a:headEnd type="none" w="med" len="med"/>
            <a:tailEnd type="triangle" w="med" len="med"/>
          </a:ln>
        </p:spPr>
      </p:cxnSp>
      <p:sp>
        <p:nvSpPr>
          <p:cNvPr id="932" name="Shape 932"/>
          <p:cNvSpPr txBox="1"/>
          <p:nvPr/>
        </p:nvSpPr>
        <p:spPr>
          <a:xfrm>
            <a:off x="3124200" y="3197431"/>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933" name="Shape 933"/>
          <p:cNvSpPr txBox="1"/>
          <p:nvPr/>
        </p:nvSpPr>
        <p:spPr>
          <a:xfrm>
            <a:off x="4034546" y="14924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34" name="Shape 934"/>
          <p:cNvSpPr txBox="1"/>
          <p:nvPr/>
        </p:nvSpPr>
        <p:spPr>
          <a:xfrm>
            <a:off x="2743200" y="2178256"/>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935" name="Shape 935"/>
          <p:cNvSpPr txBox="1"/>
          <p:nvPr/>
        </p:nvSpPr>
        <p:spPr>
          <a:xfrm>
            <a:off x="3695700" y="288375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36" name="Shape 936"/>
          <p:cNvSpPr txBox="1"/>
          <p:nvPr/>
        </p:nvSpPr>
        <p:spPr>
          <a:xfrm>
            <a:off x="2438400" y="2787856"/>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937" name="Shape 937"/>
          <p:cNvSpPr txBox="1"/>
          <p:nvPr/>
        </p:nvSpPr>
        <p:spPr>
          <a:xfrm>
            <a:off x="1455906" y="19496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09249"/>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270628593"/>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 11</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G</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1915658"/>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4" name="Shape 944"/>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945" name="Shape 945"/>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946" name="Shape 946"/>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947" name="Shape 947"/>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948" name="Shape 948"/>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949" name="Shape 949"/>
          <p:cNvSpPr/>
          <p:nvPr/>
        </p:nvSpPr>
        <p:spPr>
          <a:xfrm>
            <a:off x="44958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950" name="Shape 950"/>
          <p:cNvSpPr/>
          <p:nvPr/>
        </p:nvSpPr>
        <p:spPr>
          <a:xfrm>
            <a:off x="2895600" y="3028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951" name="Shape 951"/>
          <p:cNvSpPr/>
          <p:nvPr/>
        </p:nvSpPr>
        <p:spPr>
          <a:xfrm>
            <a:off x="3886200" y="24192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952" name="Shape 952"/>
          <p:cNvCxnSpPr>
            <a:stCxn id="944" idx="6"/>
            <a:endCxn id="947"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953" name="Shape 953"/>
          <p:cNvCxnSpPr>
            <a:stCxn id="947" idx="2"/>
            <a:endCxn id="944"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954" name="Shape 954"/>
          <p:cNvCxnSpPr>
            <a:stCxn id="951" idx="2"/>
            <a:endCxn id="950"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955" name="Shape 955"/>
          <p:cNvCxnSpPr>
            <a:stCxn id="950" idx="6"/>
            <a:endCxn id="951"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956" name="Shape 956"/>
          <p:cNvCxnSpPr>
            <a:stCxn id="944" idx="3"/>
            <a:endCxn id="946"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957" name="Shape 957"/>
          <p:cNvCxnSpPr>
            <a:stCxn id="946" idx="6"/>
            <a:endCxn id="947"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958" name="Shape 958"/>
          <p:cNvCxnSpPr>
            <a:stCxn id="944" idx="7"/>
            <a:endCxn id="945"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959" name="Shape 959"/>
          <p:cNvCxnSpPr>
            <a:stCxn id="945" idx="6"/>
            <a:endCxn id="948"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960" name="Shape 960"/>
          <p:cNvCxnSpPr>
            <a:stCxn id="948" idx="6"/>
            <a:endCxn id="949"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961" name="Shape 961"/>
          <p:cNvCxnSpPr>
            <a:stCxn id="951" idx="1"/>
            <a:endCxn id="948"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962" name="Shape 962"/>
          <p:cNvCxnSpPr>
            <a:stCxn id="949" idx="4"/>
            <a:endCxn id="951"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963" name="Shape 963"/>
          <p:cNvCxnSpPr>
            <a:stCxn id="945" idx="5"/>
            <a:endCxn id="950"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964" name="Shape 964"/>
          <p:cNvCxnSpPr>
            <a:stCxn id="945" idx="4"/>
            <a:endCxn id="947"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965" name="Shape 965"/>
          <p:cNvCxnSpPr>
            <a:stCxn id="947" idx="5"/>
            <a:endCxn id="950"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966" name="Shape 966"/>
          <p:cNvCxnSpPr>
            <a:stCxn id="950" idx="3"/>
            <a:endCxn id="946"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967" name="Shape 967"/>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968" name="Shape 96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969" name="Shape 969"/>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970" name="Shape 970"/>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971" name="Shape 971"/>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972" name="Shape 972"/>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973" name="Shape 973"/>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974" name="Shape 974"/>
          <p:cNvSpPr txBox="1"/>
          <p:nvPr/>
        </p:nvSpPr>
        <p:spPr>
          <a:xfrm>
            <a:off x="3124200" y="3209866"/>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975" name="Shape 975"/>
          <p:cNvSpPr txBox="1"/>
          <p:nvPr/>
        </p:nvSpPr>
        <p:spPr>
          <a:xfrm>
            <a:off x="4191000" y="23716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976" name="Shape 976"/>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77" name="Shape 977"/>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78" name="Shape 97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79" name="Shape 979"/>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80" name="Shape 980"/>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81" name="Shape 98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82" name="Shape 982"/>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83" name="Shape 983"/>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84" name="Shape 984"/>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graphicFrame>
        <p:nvGraphicFramePr>
          <p:cNvPr id="985" name="Shape 985"/>
          <p:cNvGraphicFramePr/>
          <p:nvPr>
            <p:extLst>
              <p:ext uri="{D42A27DB-BD31-4B8C-83A1-F6EECF244321}">
                <p14:modId xmlns:p14="http://schemas.microsoft.com/office/powerpoint/2010/main" val="2355719025"/>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986" name="Shape 986"/>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87" name="Shape 98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 E</a:t>
            </a:r>
          </a:p>
        </p:txBody>
      </p:sp>
      <p:cxnSp>
        <p:nvCxnSpPr>
          <p:cNvPr id="988" name="Shape 988"/>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91" name="Shape 991"/>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92" name="Shape 992"/>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95" name="Shape 995"/>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96" name="Shape 996"/>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98" name="Shape 998"/>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99" name="Shape 999"/>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1001" name="Shape 1001"/>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1003" name="Shape 1003"/>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1005" name="Shape 1005"/>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1006" name="Shape 1006"/>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1007" name="Shape 1007"/>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1008" name="Shape 1008"/>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1009" name="Shape 1009"/>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1010" name="Shape 1010"/>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1011" name="Shape 1011"/>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1012" name="Shape 1012"/>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013" name="Shape 1013"/>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014" name="Shape 1014"/>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1015" name="Shape 101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224093"/>
          </a:xfrm>
        </p:spPr>
        <p:txBody>
          <a:bodyPr/>
          <a:lstStyle/>
          <a:p>
            <a:r>
              <a:rPr lang="en-US" dirty="0"/>
              <a:t>Example #1</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cxnSp>
        <p:nvCxnSpPr>
          <p:cNvPr id="125" name="Shape 1082"/>
          <p:cNvCxnSpPr/>
          <p:nvPr/>
        </p:nvCxnSpPr>
        <p:spPr>
          <a:xfrm flipH="1">
            <a:off x="2921768" y="5186564"/>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33" name="Shape 1090"/>
          <p:cNvCxnSpPr/>
          <p:nvPr/>
        </p:nvCxnSpPr>
        <p:spPr>
          <a:xfrm flipH="1">
            <a:off x="4017858" y="4631619"/>
            <a:ext cx="462600" cy="423899"/>
          </a:xfrm>
          <a:prstGeom prst="straightConnector1">
            <a:avLst/>
          </a:prstGeom>
          <a:noFill/>
          <a:ln w="28575" cap="flat">
            <a:solidFill>
              <a:schemeClr val="dk1"/>
            </a:solidFill>
            <a:prstDash val="solid"/>
            <a:round/>
            <a:headEnd type="none" w="med" len="med"/>
            <a:tailEnd type="triangle" w="med" len="med"/>
          </a:ln>
        </p:spPr>
      </p:cxnSp>
      <p:cxnSp>
        <p:nvCxnSpPr>
          <p:cNvPr id="131" name="Shape 1088"/>
          <p:cNvCxnSpPr/>
          <p:nvPr/>
        </p:nvCxnSpPr>
        <p:spPr>
          <a:xfrm>
            <a:off x="3701168" y="4446638"/>
            <a:ext cx="593699" cy="0"/>
          </a:xfrm>
          <a:prstGeom prst="straightConnector1">
            <a:avLst/>
          </a:prstGeom>
          <a:noFill/>
          <a:ln w="28575" cap="flat">
            <a:solidFill>
              <a:schemeClr val="dk1"/>
            </a:solidFill>
            <a:prstDash val="solid"/>
            <a:round/>
            <a:headEnd type="none" w="med" len="med"/>
            <a:tailEnd type="triangle" w="med" len="med"/>
          </a:ln>
        </p:spPr>
      </p:cxnSp>
      <p:cxnSp>
        <p:nvCxnSpPr>
          <p:cNvPr id="130" name="Shape 1087"/>
          <p:cNvCxnSpPr/>
          <p:nvPr/>
        </p:nvCxnSpPr>
        <p:spPr>
          <a:xfrm>
            <a:off x="2439462" y="4372645"/>
            <a:ext cx="890999" cy="73799"/>
          </a:xfrm>
          <a:prstGeom prst="straightConnector1">
            <a:avLst/>
          </a:prstGeom>
          <a:noFill/>
          <a:ln w="28575" cap="flat">
            <a:solidFill>
              <a:schemeClr val="dk1"/>
            </a:solidFill>
            <a:prstDash val="solid"/>
            <a:round/>
            <a:headEnd type="none" w="med" len="med"/>
            <a:tailEnd type="triangle" w="med" len="med"/>
          </a:ln>
        </p:spPr>
      </p:cxnSp>
      <p:cxnSp>
        <p:nvCxnSpPr>
          <p:cNvPr id="129" name="Shape 1086"/>
          <p:cNvCxnSpPr/>
          <p:nvPr/>
        </p:nvCxnSpPr>
        <p:spPr>
          <a:xfrm>
            <a:off x="752320" y="4315836"/>
            <a:ext cx="1316099" cy="56999"/>
          </a:xfrm>
          <a:prstGeom prst="straightConnector1">
            <a:avLst/>
          </a:prstGeom>
          <a:noFill/>
          <a:ln w="28575" cap="flat">
            <a:solidFill>
              <a:schemeClr val="dk1"/>
            </a:solidFill>
            <a:prstDash val="solid"/>
            <a:round/>
            <a:headEnd type="none" w="med" len="med"/>
            <a:tailEnd type="triangle" w="med" len="med"/>
          </a:ln>
        </p:spPr>
      </p:cxnSp>
      <p:cxnSp>
        <p:nvCxnSpPr>
          <p:cNvPr id="123" name="Shape 1080"/>
          <p:cNvCxnSpPr/>
          <p:nvPr/>
        </p:nvCxnSpPr>
        <p:spPr>
          <a:xfrm>
            <a:off x="806665" y="4446638"/>
            <a:ext cx="1093800" cy="831000"/>
          </a:xfrm>
          <a:prstGeom prst="straightConnector1">
            <a:avLst/>
          </a:prstGeom>
          <a:noFill/>
          <a:ln w="28575" cap="flat">
            <a:solidFill>
              <a:schemeClr val="dk1"/>
            </a:solidFill>
            <a:prstDash val="solid"/>
            <a:round/>
            <a:headEnd type="none" w="med" len="med"/>
            <a:tailEnd type="triangle" w="med" len="med"/>
          </a:ln>
        </p:spPr>
      </p:cxnSp>
      <p:cxnSp>
        <p:nvCxnSpPr>
          <p:cNvPr id="127" name="Shape 1084"/>
          <p:cNvCxnSpPr/>
          <p:nvPr/>
        </p:nvCxnSpPr>
        <p:spPr>
          <a:xfrm flipH="1">
            <a:off x="473120" y="4577440"/>
            <a:ext cx="16799" cy="867899"/>
          </a:xfrm>
          <a:prstGeom prst="straightConnector1">
            <a:avLst/>
          </a:prstGeom>
          <a:noFill/>
          <a:ln w="28575" cap="flat">
            <a:solidFill>
              <a:schemeClr val="dk1"/>
            </a:solidFill>
            <a:prstDash val="solid"/>
            <a:round/>
            <a:headEnd type="none" w="med" len="med"/>
            <a:tailEnd type="triangle" w="med" len="med"/>
          </a:ln>
        </p:spPr>
      </p:cxnSp>
      <p:grpSp>
        <p:nvGrpSpPr>
          <p:cNvPr id="1030" name="Shape 1030"/>
          <p:cNvGrpSpPr/>
          <p:nvPr/>
        </p:nvGrpSpPr>
        <p:grpSpPr>
          <a:xfrm>
            <a:off x="0" y="1363663"/>
            <a:ext cx="4648200" cy="2370136"/>
            <a:chOff x="304800" y="914400"/>
            <a:chExt cx="4808705" cy="2446395"/>
          </a:xfrm>
        </p:grpSpPr>
        <p:sp>
          <p:nvSpPr>
            <p:cNvPr id="1031" name="Shape 1031"/>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A</a:t>
              </a:r>
            </a:p>
          </p:txBody>
        </p:sp>
        <p:sp>
          <p:nvSpPr>
            <p:cNvPr id="1032" name="Shape 1032"/>
            <p:cNvSpPr/>
            <p:nvPr/>
          </p:nvSpPr>
          <p:spPr>
            <a:xfrm>
              <a:off x="2438400" y="12842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033" name="Shape 1033"/>
            <p:cNvSpPr/>
            <p:nvPr/>
          </p:nvSpPr>
          <p:spPr>
            <a:xfrm>
              <a:off x="609600" y="25796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034" name="Shape 1034"/>
            <p:cNvSpPr/>
            <p:nvPr/>
          </p:nvSpPr>
          <p:spPr>
            <a:xfrm>
              <a:off x="2209800" y="2351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035" name="Shape 1035"/>
            <p:cNvSpPr/>
            <p:nvPr/>
          </p:nvSpPr>
          <p:spPr>
            <a:xfrm>
              <a:off x="37338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036" name="Shape 1036"/>
            <p:cNvSpPr/>
            <p:nvPr/>
          </p:nvSpPr>
          <p:spPr>
            <a:xfrm>
              <a:off x="47244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1037" name="Shape 1037"/>
            <p:cNvSpPr/>
            <p:nvPr/>
          </p:nvSpPr>
          <p:spPr>
            <a:xfrm>
              <a:off x="3124200" y="2732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038" name="Shape 1038"/>
            <p:cNvSpPr/>
            <p:nvPr/>
          </p:nvSpPr>
          <p:spPr>
            <a:xfrm>
              <a:off x="4114800" y="21224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039" name="Shape 1039"/>
            <p:cNvCxnSpPr/>
            <p:nvPr/>
          </p:nvCxnSpPr>
          <p:spPr>
            <a:xfrm>
              <a:off x="1152525" y="1550987"/>
              <a:ext cx="1112837" cy="846137"/>
            </a:xfrm>
            <a:prstGeom prst="straightConnector1">
              <a:avLst/>
            </a:prstGeom>
            <a:noFill/>
            <a:ln w="9525" cap="flat">
              <a:solidFill>
                <a:schemeClr val="dk1"/>
              </a:solidFill>
              <a:prstDash val="solid"/>
              <a:round/>
              <a:headEnd type="none" w="med" len="med"/>
              <a:tailEnd type="triangle" w="med" len="med"/>
            </a:ln>
          </p:spPr>
        </p:cxnSp>
        <p:cxnSp>
          <p:nvCxnSpPr>
            <p:cNvPr id="1040" name="Shape 1040"/>
            <p:cNvCxnSpPr/>
            <p:nvPr/>
          </p:nvCxnSpPr>
          <p:spPr>
            <a:xfrm rot="10800000">
              <a:off x="952500" y="1751011"/>
              <a:ext cx="1247774" cy="790575"/>
            </a:xfrm>
            <a:prstGeom prst="straightConnector1">
              <a:avLst/>
            </a:prstGeom>
            <a:noFill/>
            <a:ln w="9525" cap="flat">
              <a:solidFill>
                <a:schemeClr val="dk1"/>
              </a:solidFill>
              <a:prstDash val="solid"/>
              <a:round/>
              <a:headEnd type="none" w="med" len="med"/>
              <a:tailEnd type="triangle" w="med" len="med"/>
            </a:ln>
          </p:spPr>
        </p:cxnSp>
        <p:cxnSp>
          <p:nvCxnSpPr>
            <p:cNvPr id="1041" name="Shape 1041"/>
            <p:cNvCxnSpPr/>
            <p:nvPr/>
          </p:nvCxnSpPr>
          <p:spPr>
            <a:xfrm flipH="1">
              <a:off x="3314700" y="231298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1042" name="Shape 1042"/>
            <p:cNvCxnSpPr/>
            <p:nvPr/>
          </p:nvCxnSpPr>
          <p:spPr>
            <a:xfrm rot="10800000" flipH="1">
              <a:off x="3505200" y="250348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1043" name="Shape 1043"/>
            <p:cNvCxnSpPr/>
            <p:nvPr/>
          </p:nvCxnSpPr>
          <p:spPr>
            <a:xfrm flipH="1">
              <a:off x="800099" y="1695450"/>
              <a:ext cx="17462" cy="874711"/>
            </a:xfrm>
            <a:prstGeom prst="straightConnector1">
              <a:avLst/>
            </a:prstGeom>
            <a:noFill/>
            <a:ln w="9525" cap="flat">
              <a:solidFill>
                <a:schemeClr val="dk1"/>
              </a:solidFill>
              <a:prstDash val="solid"/>
              <a:round/>
              <a:headEnd type="none" w="med" len="med"/>
              <a:tailEnd type="triangle" w="med" len="med"/>
            </a:ln>
          </p:spPr>
        </p:cxnSp>
        <p:cxnSp>
          <p:nvCxnSpPr>
            <p:cNvPr id="1044" name="Shape 1044"/>
            <p:cNvCxnSpPr/>
            <p:nvPr/>
          </p:nvCxnSpPr>
          <p:spPr>
            <a:xfrm rot="10800000" flipH="1">
              <a:off x="1000125" y="2686049"/>
              <a:ext cx="1265237" cy="84137"/>
            </a:xfrm>
            <a:prstGeom prst="straightConnector1">
              <a:avLst/>
            </a:prstGeom>
            <a:noFill/>
            <a:ln w="9525" cap="flat">
              <a:solidFill>
                <a:schemeClr val="dk1"/>
              </a:solidFill>
              <a:prstDash val="solid"/>
              <a:round/>
              <a:headEnd type="none" w="med" len="med"/>
              <a:tailEnd type="triangle" w="med" len="med"/>
            </a:ln>
          </p:spPr>
        </p:cxnSp>
        <p:cxnSp>
          <p:nvCxnSpPr>
            <p:cNvPr id="1045" name="Shape 1045"/>
            <p:cNvCxnSpPr/>
            <p:nvPr/>
          </p:nvCxnSpPr>
          <p:spPr>
            <a:xfrm>
              <a:off x="1087437" y="1406525"/>
              <a:ext cx="1341437" cy="68262"/>
            </a:xfrm>
            <a:prstGeom prst="straightConnector1">
              <a:avLst/>
            </a:prstGeom>
            <a:noFill/>
            <a:ln w="9525" cap="flat">
              <a:solidFill>
                <a:schemeClr val="dk1"/>
              </a:solidFill>
              <a:prstDash val="solid"/>
              <a:round/>
              <a:headEnd type="none" w="med" len="med"/>
              <a:tailEnd type="triangle" w="med" len="med"/>
            </a:ln>
          </p:spPr>
        </p:cxnSp>
        <p:cxnSp>
          <p:nvCxnSpPr>
            <p:cNvPr id="1046" name="Shape 1046"/>
            <p:cNvCxnSpPr/>
            <p:nvPr/>
          </p:nvCxnSpPr>
          <p:spPr>
            <a:xfrm>
              <a:off x="2828925" y="1474787"/>
              <a:ext cx="895349" cy="76199"/>
            </a:xfrm>
            <a:prstGeom prst="straightConnector1">
              <a:avLst/>
            </a:prstGeom>
            <a:noFill/>
            <a:ln w="9525" cap="flat">
              <a:solidFill>
                <a:schemeClr val="dk1"/>
              </a:solidFill>
              <a:prstDash val="solid"/>
              <a:round/>
              <a:headEnd type="none" w="med" len="med"/>
              <a:tailEnd type="triangle" w="med" len="med"/>
            </a:ln>
          </p:spPr>
        </p:cxnSp>
        <p:cxnSp>
          <p:nvCxnSpPr>
            <p:cNvPr id="1047" name="Shape 1047"/>
            <p:cNvCxnSpPr/>
            <p:nvPr/>
          </p:nvCxnSpPr>
          <p:spPr>
            <a:xfrm>
              <a:off x="4124325" y="1550987"/>
              <a:ext cx="590550" cy="0"/>
            </a:xfrm>
            <a:prstGeom prst="straightConnector1">
              <a:avLst/>
            </a:prstGeom>
            <a:noFill/>
            <a:ln w="9525" cap="flat">
              <a:solidFill>
                <a:schemeClr val="dk1"/>
              </a:solidFill>
              <a:prstDash val="solid"/>
              <a:round/>
              <a:headEnd type="none" w="med" len="med"/>
              <a:tailEnd type="triangle" w="med" len="med"/>
            </a:ln>
          </p:spPr>
        </p:cxnSp>
        <p:cxnSp>
          <p:nvCxnSpPr>
            <p:cNvPr id="1048" name="Shape 1048"/>
            <p:cNvCxnSpPr/>
            <p:nvPr/>
          </p:nvCxnSpPr>
          <p:spPr>
            <a:xfrm rot="10800000">
              <a:off x="3924299" y="1751011"/>
              <a:ext cx="246062" cy="417513"/>
            </a:xfrm>
            <a:prstGeom prst="straightConnector1">
              <a:avLst/>
            </a:prstGeom>
            <a:noFill/>
            <a:ln w="9525" cap="flat">
              <a:solidFill>
                <a:schemeClr val="dk1"/>
              </a:solidFill>
              <a:prstDash val="solid"/>
              <a:round/>
              <a:headEnd type="none" w="med" len="med"/>
              <a:tailEnd type="triangle" w="med" len="med"/>
            </a:ln>
          </p:spPr>
        </p:cxnSp>
        <p:cxnSp>
          <p:nvCxnSpPr>
            <p:cNvPr id="1049" name="Shape 1049"/>
            <p:cNvCxnSpPr/>
            <p:nvPr/>
          </p:nvCxnSpPr>
          <p:spPr>
            <a:xfrm flipH="1">
              <a:off x="4440238" y="1751011"/>
              <a:ext cx="474661" cy="417513"/>
            </a:xfrm>
            <a:prstGeom prst="straightConnector1">
              <a:avLst/>
            </a:prstGeom>
            <a:noFill/>
            <a:ln w="9525" cap="flat">
              <a:solidFill>
                <a:schemeClr val="dk1"/>
              </a:solidFill>
              <a:prstDash val="solid"/>
              <a:round/>
              <a:headEnd type="none" w="med" len="med"/>
              <a:tailEnd type="triangle" w="med" len="med"/>
            </a:ln>
          </p:spPr>
        </p:cxnSp>
        <p:cxnSp>
          <p:nvCxnSpPr>
            <p:cNvPr id="1050" name="Shape 1050"/>
            <p:cNvCxnSpPr/>
            <p:nvPr/>
          </p:nvCxnSpPr>
          <p:spPr>
            <a:xfrm rot="-5400000" flipH="1">
              <a:off x="2382603" y="1990491"/>
              <a:ext cx="1178391" cy="416391"/>
            </a:xfrm>
            <a:prstGeom prst="straightConnector1">
              <a:avLst/>
            </a:prstGeom>
            <a:noFill/>
            <a:ln w="9525" cap="flat">
              <a:solidFill>
                <a:schemeClr val="dk1"/>
              </a:solidFill>
              <a:prstDash val="solid"/>
              <a:round/>
              <a:headEnd type="none" w="med" len="med"/>
              <a:tailEnd type="triangle" w="med" len="med"/>
            </a:ln>
          </p:spPr>
        </p:cxnSp>
        <p:cxnSp>
          <p:nvCxnSpPr>
            <p:cNvPr id="1051" name="Shape 1051"/>
            <p:cNvCxnSpPr/>
            <p:nvPr/>
          </p:nvCxnSpPr>
          <p:spPr>
            <a:xfrm flipH="1">
              <a:off x="2400299" y="1674811"/>
              <a:ext cx="228600" cy="666749"/>
            </a:xfrm>
            <a:prstGeom prst="straightConnector1">
              <a:avLst/>
            </a:prstGeom>
            <a:noFill/>
            <a:ln w="9525" cap="flat">
              <a:solidFill>
                <a:schemeClr val="dk1"/>
              </a:solidFill>
              <a:prstDash val="solid"/>
              <a:round/>
              <a:headEnd type="none" w="med" len="med"/>
              <a:tailEnd type="triangle" w="med" len="med"/>
            </a:ln>
          </p:spPr>
        </p:cxnSp>
        <p:cxnSp>
          <p:nvCxnSpPr>
            <p:cNvPr id="1052" name="Shape 1052"/>
            <p:cNvCxnSpPr/>
            <p:nvPr/>
          </p:nvCxnSpPr>
          <p:spPr>
            <a:xfrm rot="-5400000" flipH="1">
              <a:off x="2706453" y="2504841"/>
              <a:ext cx="246296" cy="589195"/>
            </a:xfrm>
            <a:prstGeom prst="straightConnector1">
              <a:avLst/>
            </a:prstGeom>
            <a:noFill/>
            <a:ln w="9525" cap="flat">
              <a:solidFill>
                <a:schemeClr val="dk1"/>
              </a:solidFill>
              <a:prstDash val="solid"/>
              <a:round/>
              <a:headEnd type="none" w="med" len="med"/>
              <a:tailEnd type="triangle" w="med" len="med"/>
            </a:ln>
          </p:spPr>
        </p:cxnSp>
        <p:cxnSp>
          <p:nvCxnSpPr>
            <p:cNvPr id="1053" name="Shape 1053"/>
            <p:cNvCxnSpPr/>
            <p:nvPr/>
          </p:nvCxnSpPr>
          <p:spPr>
            <a:xfrm rot="5400000" flipH="1">
              <a:off x="1981200" y="1858494"/>
              <a:ext cx="152399" cy="2245192"/>
            </a:xfrm>
            <a:prstGeom prst="straightConnector1">
              <a:avLst/>
            </a:prstGeom>
            <a:noFill/>
            <a:ln w="9525" cap="flat">
              <a:solidFill>
                <a:schemeClr val="dk1"/>
              </a:solidFill>
              <a:prstDash val="solid"/>
              <a:round/>
              <a:headEnd type="none" w="med" len="med"/>
              <a:tailEnd type="triangle" w="med" len="med"/>
            </a:ln>
          </p:spPr>
        </p:cxnSp>
        <p:sp>
          <p:nvSpPr>
            <p:cNvPr id="1054" name="Shape 1054"/>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055" name="Shape 1055"/>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056" name="Shape 1056"/>
            <p:cNvSpPr txBox="1"/>
            <p:nvPr/>
          </p:nvSpPr>
          <p:spPr>
            <a:xfrm>
              <a:off x="2514600" y="971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057" name="Shape 1057"/>
            <p:cNvSpPr txBox="1"/>
            <p:nvPr/>
          </p:nvSpPr>
          <p:spPr>
            <a:xfrm>
              <a:off x="3810000" y="10080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058" name="Shape 1058"/>
            <p:cNvSpPr txBox="1"/>
            <p:nvPr/>
          </p:nvSpPr>
          <p:spPr>
            <a:xfrm>
              <a:off x="4800600" y="10080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1059" name="Shape 1059"/>
            <p:cNvSpPr txBox="1"/>
            <p:nvPr/>
          </p:nvSpPr>
          <p:spPr>
            <a:xfrm>
              <a:off x="304800" y="26844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060" name="Shape 1060"/>
            <p:cNvSpPr txBox="1"/>
            <p:nvPr/>
          </p:nvSpPr>
          <p:spPr>
            <a:xfrm>
              <a:off x="2522538" y="22272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1061" name="Shape 1061"/>
            <p:cNvSpPr txBox="1"/>
            <p:nvPr/>
          </p:nvSpPr>
          <p:spPr>
            <a:xfrm>
              <a:off x="3352800" y="2913061"/>
              <a:ext cx="551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1062" name="Shape 1062"/>
            <p:cNvSpPr txBox="1"/>
            <p:nvPr/>
          </p:nvSpPr>
          <p:spPr>
            <a:xfrm>
              <a:off x="4419600" y="20748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1063" name="Shape 1063"/>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64" name="Shape 1064"/>
            <p:cNvSpPr txBox="1"/>
            <p:nvPr/>
          </p:nvSpPr>
          <p:spPr>
            <a:xfrm>
              <a:off x="3048000" y="115854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065" name="Shape 1065"/>
            <p:cNvSpPr txBox="1"/>
            <p:nvPr/>
          </p:nvSpPr>
          <p:spPr>
            <a:xfrm>
              <a:off x="4267200" y="12371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3</a:t>
              </a:r>
            </a:p>
          </p:txBody>
        </p:sp>
        <p:sp>
          <p:nvSpPr>
            <p:cNvPr id="1066" name="Shape 1066"/>
            <p:cNvSpPr txBox="1"/>
            <p:nvPr/>
          </p:nvSpPr>
          <p:spPr>
            <a:xfrm>
              <a:off x="4648200" y="1817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67" name="Shape 1067"/>
            <p:cNvSpPr txBox="1"/>
            <p:nvPr/>
          </p:nvSpPr>
          <p:spPr>
            <a:xfrm>
              <a:off x="3008681" y="1894181"/>
              <a:ext cx="5763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a:t>
              </a:r>
            </a:p>
          </p:txBody>
        </p:sp>
        <p:sp>
          <p:nvSpPr>
            <p:cNvPr id="1068" name="Shape 1068"/>
            <p:cNvSpPr txBox="1"/>
            <p:nvPr/>
          </p:nvSpPr>
          <p:spPr>
            <a:xfrm>
              <a:off x="3757530" y="177910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69" name="Shape 1069"/>
            <p:cNvSpPr txBox="1"/>
            <p:nvPr/>
          </p:nvSpPr>
          <p:spPr>
            <a:xfrm>
              <a:off x="3565459" y="216126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3</a:t>
              </a:r>
            </a:p>
          </p:txBody>
        </p:sp>
        <p:sp>
          <p:nvSpPr>
            <p:cNvPr id="1070" name="Shape 1070"/>
            <p:cNvSpPr txBox="1"/>
            <p:nvPr/>
          </p:nvSpPr>
          <p:spPr>
            <a:xfrm>
              <a:off x="3900704" y="267817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71" name="Shape 1071"/>
            <p:cNvSpPr txBox="1"/>
            <p:nvPr/>
          </p:nvSpPr>
          <p:spPr>
            <a:xfrm>
              <a:off x="2667000" y="2503486"/>
              <a:ext cx="6113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11</a:t>
              </a:r>
            </a:p>
          </p:txBody>
        </p:sp>
        <p:sp>
          <p:nvSpPr>
            <p:cNvPr id="1072" name="Shape 1072"/>
            <p:cNvSpPr txBox="1"/>
            <p:nvPr/>
          </p:nvSpPr>
          <p:spPr>
            <a:xfrm>
              <a:off x="2133600" y="2960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7</a:t>
              </a:r>
            </a:p>
          </p:txBody>
        </p:sp>
        <p:sp>
          <p:nvSpPr>
            <p:cNvPr id="1073" name="Shape 1073"/>
            <p:cNvSpPr txBox="1"/>
            <p:nvPr/>
          </p:nvSpPr>
          <p:spPr>
            <a:xfrm>
              <a:off x="1698378" y="168529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74" name="Shape 1074"/>
            <p:cNvSpPr txBox="1"/>
            <p:nvPr/>
          </p:nvSpPr>
          <p:spPr>
            <a:xfrm>
              <a:off x="1260928" y="199954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9</a:t>
              </a:r>
            </a:p>
          </p:txBody>
        </p:sp>
        <p:sp>
          <p:nvSpPr>
            <p:cNvPr id="1075" name="Shape 1075"/>
            <p:cNvSpPr txBox="1"/>
            <p:nvPr/>
          </p:nvSpPr>
          <p:spPr>
            <a:xfrm>
              <a:off x="1219200" y="24272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76" name="Shape 1076"/>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4</a:t>
              </a:r>
            </a:p>
          </p:txBody>
        </p:sp>
        <p:sp>
          <p:nvSpPr>
            <p:cNvPr id="1077" name="Shape 1077"/>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5</a:t>
              </a:r>
            </a:p>
          </p:txBody>
        </p:sp>
      </p:grpSp>
      <p:cxnSp>
        <p:nvCxnSpPr>
          <p:cNvPr id="1080" name="Shape 1080"/>
          <p:cNvCxnSpPr/>
          <p:nvPr/>
        </p:nvCxnSpPr>
        <p:spPr>
          <a:xfrm>
            <a:off x="798171" y="1979680"/>
            <a:ext cx="1093800" cy="831000"/>
          </a:xfrm>
          <a:prstGeom prst="straightConnector1">
            <a:avLst/>
          </a:prstGeom>
          <a:noFill/>
          <a:ln w="28575" cap="flat">
            <a:solidFill>
              <a:schemeClr val="dk1"/>
            </a:solidFill>
            <a:prstDash val="solid"/>
            <a:round/>
            <a:headEnd type="none" w="med" len="med"/>
            <a:tailEnd type="triangle" w="med" len="med"/>
          </a:ln>
        </p:spPr>
      </p:cxnSp>
      <p:cxnSp>
        <p:nvCxnSpPr>
          <p:cNvPr id="1081" name="Shape 1081"/>
          <p:cNvCxnSpPr/>
          <p:nvPr/>
        </p:nvCxnSpPr>
        <p:spPr>
          <a:xfrm rot="10800000">
            <a:off x="612323" y="2164583"/>
            <a:ext cx="1224900" cy="777000"/>
          </a:xfrm>
          <a:prstGeom prst="straightConnector1">
            <a:avLst/>
          </a:prstGeom>
          <a:noFill/>
          <a:ln w="28575" cap="flat">
            <a:solidFill>
              <a:schemeClr val="dk1"/>
            </a:solidFill>
            <a:prstDash val="solid"/>
            <a:round/>
            <a:headEnd type="none" w="med" len="med"/>
            <a:tailEnd type="triangle" w="med" len="med"/>
          </a:ln>
        </p:spPr>
      </p:cxnSp>
      <p:cxnSp>
        <p:nvCxnSpPr>
          <p:cNvPr id="1082" name="Shape 1082"/>
          <p:cNvCxnSpPr/>
          <p:nvPr/>
        </p:nvCxnSpPr>
        <p:spPr>
          <a:xfrm flipH="1">
            <a:off x="2913274" y="2719606"/>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083" name="Shape 1083"/>
          <p:cNvCxnSpPr/>
          <p:nvPr/>
        </p:nvCxnSpPr>
        <p:spPr>
          <a:xfrm rot="10800000" flipH="1">
            <a:off x="3098930" y="2904446"/>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084" name="Shape 1084"/>
          <p:cNvCxnSpPr/>
          <p:nvPr/>
        </p:nvCxnSpPr>
        <p:spPr>
          <a:xfrm flipH="1">
            <a:off x="464626" y="2110482"/>
            <a:ext cx="16799" cy="867899"/>
          </a:xfrm>
          <a:prstGeom prst="straightConnector1">
            <a:avLst/>
          </a:prstGeom>
          <a:noFill/>
          <a:ln w="28575" cap="flat">
            <a:solidFill>
              <a:schemeClr val="dk1"/>
            </a:solidFill>
            <a:prstDash val="solid"/>
            <a:round/>
            <a:headEnd type="none" w="med" len="med"/>
            <a:tailEnd type="triangle" w="med" len="med"/>
          </a:ln>
        </p:spPr>
      </p:cxnSp>
      <p:cxnSp>
        <p:nvCxnSpPr>
          <p:cNvPr id="1085" name="Shape 1085"/>
          <p:cNvCxnSpPr/>
          <p:nvPr/>
        </p:nvCxnSpPr>
        <p:spPr>
          <a:xfrm rot="10800000" flipH="1">
            <a:off x="649735" y="3072361"/>
            <a:ext cx="1241699" cy="91200"/>
          </a:xfrm>
          <a:prstGeom prst="straightConnector1">
            <a:avLst/>
          </a:prstGeom>
          <a:noFill/>
          <a:ln w="28575" cap="flat">
            <a:solidFill>
              <a:schemeClr val="dk1"/>
            </a:solidFill>
            <a:prstDash val="solid"/>
            <a:round/>
            <a:headEnd type="none" w="med" len="med"/>
            <a:tailEnd type="triangle" w="med" len="med"/>
          </a:ln>
        </p:spPr>
      </p:cxnSp>
      <p:cxnSp>
        <p:nvCxnSpPr>
          <p:cNvPr id="1086" name="Shape 1086"/>
          <p:cNvCxnSpPr/>
          <p:nvPr/>
        </p:nvCxnSpPr>
        <p:spPr>
          <a:xfrm>
            <a:off x="743826" y="1848878"/>
            <a:ext cx="1316099" cy="56999"/>
          </a:xfrm>
          <a:prstGeom prst="straightConnector1">
            <a:avLst/>
          </a:prstGeom>
          <a:noFill/>
          <a:ln w="28575" cap="flat">
            <a:solidFill>
              <a:schemeClr val="dk1"/>
            </a:solidFill>
            <a:prstDash val="solid"/>
            <a:round/>
            <a:headEnd type="none" w="med" len="med"/>
            <a:tailEnd type="triangle" w="med" len="med"/>
          </a:ln>
        </p:spPr>
      </p:cxnSp>
      <p:cxnSp>
        <p:nvCxnSpPr>
          <p:cNvPr id="1087" name="Shape 1087"/>
          <p:cNvCxnSpPr/>
          <p:nvPr/>
        </p:nvCxnSpPr>
        <p:spPr>
          <a:xfrm>
            <a:off x="2430968" y="1905687"/>
            <a:ext cx="890999" cy="73799"/>
          </a:xfrm>
          <a:prstGeom prst="straightConnector1">
            <a:avLst/>
          </a:prstGeom>
          <a:noFill/>
          <a:ln w="28575" cap="flat">
            <a:solidFill>
              <a:schemeClr val="dk1"/>
            </a:solidFill>
            <a:prstDash val="solid"/>
            <a:round/>
            <a:headEnd type="none" w="med" len="med"/>
            <a:tailEnd type="triangle" w="med" len="med"/>
          </a:ln>
        </p:spPr>
      </p:cxnSp>
      <p:cxnSp>
        <p:nvCxnSpPr>
          <p:cNvPr id="1088" name="Shape 1088"/>
          <p:cNvCxnSpPr/>
          <p:nvPr/>
        </p:nvCxnSpPr>
        <p:spPr>
          <a:xfrm>
            <a:off x="3692674" y="1979680"/>
            <a:ext cx="593699" cy="0"/>
          </a:xfrm>
          <a:prstGeom prst="straightConnector1">
            <a:avLst/>
          </a:prstGeom>
          <a:noFill/>
          <a:ln w="28575" cap="flat">
            <a:solidFill>
              <a:schemeClr val="dk1"/>
            </a:solidFill>
            <a:prstDash val="solid"/>
            <a:round/>
            <a:headEnd type="none" w="med" len="med"/>
            <a:tailEnd type="triangle" w="med" len="med"/>
          </a:ln>
        </p:spPr>
      </p:cxnSp>
      <p:cxnSp>
        <p:nvCxnSpPr>
          <p:cNvPr id="1089" name="Shape 1089"/>
          <p:cNvCxnSpPr/>
          <p:nvPr/>
        </p:nvCxnSpPr>
        <p:spPr>
          <a:xfrm rot="10800000">
            <a:off x="3507019" y="2164904"/>
            <a:ext cx="239999" cy="423899"/>
          </a:xfrm>
          <a:prstGeom prst="straightConnector1">
            <a:avLst/>
          </a:prstGeom>
          <a:noFill/>
          <a:ln w="28575" cap="flat">
            <a:solidFill>
              <a:schemeClr val="dk1"/>
            </a:solidFill>
            <a:prstDash val="solid"/>
            <a:round/>
            <a:headEnd type="none" w="med" len="med"/>
            <a:tailEnd type="triangle" w="med" len="med"/>
          </a:ln>
        </p:spPr>
      </p:cxnSp>
      <p:cxnSp>
        <p:nvCxnSpPr>
          <p:cNvPr id="1090" name="Shape 1090"/>
          <p:cNvCxnSpPr/>
          <p:nvPr/>
        </p:nvCxnSpPr>
        <p:spPr>
          <a:xfrm flipH="1">
            <a:off x="4009364" y="2164661"/>
            <a:ext cx="462600" cy="423899"/>
          </a:xfrm>
          <a:prstGeom prst="straightConnector1">
            <a:avLst/>
          </a:prstGeom>
          <a:noFill/>
          <a:ln w="28575" cap="flat">
            <a:solidFill>
              <a:schemeClr val="dk1"/>
            </a:solidFill>
            <a:prstDash val="solid"/>
            <a:round/>
            <a:headEnd type="none" w="med" len="med"/>
            <a:tailEnd type="triangle" w="med" len="med"/>
          </a:ln>
        </p:spPr>
      </p:cxnSp>
      <p:cxnSp>
        <p:nvCxnSpPr>
          <p:cNvPr id="1091" name="Shape 1091"/>
          <p:cNvCxnSpPr/>
          <p:nvPr/>
        </p:nvCxnSpPr>
        <p:spPr>
          <a:xfrm>
            <a:off x="2376623" y="2036489"/>
            <a:ext cx="405599" cy="1144500"/>
          </a:xfrm>
          <a:prstGeom prst="straightConnector1">
            <a:avLst/>
          </a:prstGeom>
          <a:noFill/>
          <a:ln w="28575" cap="flat">
            <a:solidFill>
              <a:schemeClr val="dk1"/>
            </a:solidFill>
            <a:prstDash val="solid"/>
            <a:round/>
            <a:headEnd type="none" w="med" len="med"/>
            <a:tailEnd type="triangle" w="med" len="med"/>
          </a:ln>
        </p:spPr>
      </p:cxnSp>
      <p:cxnSp>
        <p:nvCxnSpPr>
          <p:cNvPr id="1092" name="Shape 1092"/>
          <p:cNvCxnSpPr/>
          <p:nvPr/>
        </p:nvCxnSpPr>
        <p:spPr>
          <a:xfrm flipH="1">
            <a:off x="2023123" y="2090669"/>
            <a:ext cx="222300" cy="665700"/>
          </a:xfrm>
          <a:prstGeom prst="straightConnector1">
            <a:avLst/>
          </a:prstGeom>
          <a:noFill/>
          <a:ln w="28575" cap="flat">
            <a:solidFill>
              <a:schemeClr val="dk1"/>
            </a:solidFill>
            <a:prstDash val="solid"/>
            <a:round/>
            <a:headEnd type="none" w="med" len="med"/>
            <a:tailEnd type="triangle" w="med" len="med"/>
          </a:ln>
        </p:spPr>
      </p:cxnSp>
      <p:cxnSp>
        <p:nvCxnSpPr>
          <p:cNvPr id="1093" name="Shape 1093"/>
          <p:cNvCxnSpPr/>
          <p:nvPr/>
        </p:nvCxnSpPr>
        <p:spPr>
          <a:xfrm>
            <a:off x="2153969" y="3072385"/>
            <a:ext cx="573900" cy="239100"/>
          </a:xfrm>
          <a:prstGeom prst="straightConnector1">
            <a:avLst/>
          </a:prstGeom>
          <a:noFill/>
          <a:ln w="28575" cap="flat">
            <a:solidFill>
              <a:schemeClr val="dk1"/>
            </a:solidFill>
            <a:prstDash val="solid"/>
            <a:round/>
            <a:headEnd type="none" w="med" len="med"/>
            <a:tailEnd type="triangle" w="med" len="med"/>
          </a:ln>
        </p:spPr>
      </p:cxnSp>
      <p:cxnSp>
        <p:nvCxnSpPr>
          <p:cNvPr id="1094" name="Shape 1094"/>
          <p:cNvCxnSpPr/>
          <p:nvPr/>
        </p:nvCxnSpPr>
        <p:spPr>
          <a:xfrm rot="10800000">
            <a:off x="595485" y="3294448"/>
            <a:ext cx="2186700" cy="147900"/>
          </a:xfrm>
          <a:prstGeom prst="straightConnector1">
            <a:avLst/>
          </a:prstGeom>
          <a:noFill/>
          <a:ln w="28575" cap="flat">
            <a:solidFill>
              <a:schemeClr val="dk1"/>
            </a:solidFill>
            <a:prstDash val="solid"/>
            <a:round/>
            <a:headEnd type="none" w="med" len="med"/>
            <a:tailEnd type="triangle" w="med" len="med"/>
          </a:ln>
        </p:spPr>
      </p:cxnSp>
      <p:sp>
        <p:nvSpPr>
          <p:cNvPr id="2" name="Title 1"/>
          <p:cNvSpPr>
            <a:spLocks noGrp="1"/>
          </p:cNvSpPr>
          <p:nvPr>
            <p:ph type="title"/>
          </p:nvPr>
        </p:nvSpPr>
        <p:spPr/>
        <p:txBody>
          <a:bodyPr/>
          <a:lstStyle/>
          <a:p>
            <a:r>
              <a:rPr lang="en-US" dirty="0" smtClean="0"/>
              <a:t>Interpreting the Results</a:t>
            </a:r>
            <a:endParaRPr lang="en-US" dirty="0"/>
          </a:p>
        </p:txBody>
      </p:sp>
      <p:graphicFrame>
        <p:nvGraphicFramePr>
          <p:cNvPr id="69" name="Shape 985"/>
          <p:cNvGraphicFramePr/>
          <p:nvPr>
            <p:extLst>
              <p:ext uri="{D42A27DB-BD31-4B8C-83A1-F6EECF244321}">
                <p14:modId xmlns:p14="http://schemas.microsoft.com/office/powerpoint/2010/main" val="62060800"/>
              </p:ext>
            </p:extLst>
          </p:nvPr>
        </p:nvGraphicFramePr>
        <p:xfrm>
          <a:off x="4800600" y="1508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76" name="Shape 1031"/>
          <p:cNvSpPr/>
          <p:nvPr/>
        </p:nvSpPr>
        <p:spPr>
          <a:xfrm>
            <a:off x="450434"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A</a:t>
            </a:r>
          </a:p>
        </p:txBody>
      </p:sp>
      <p:sp>
        <p:nvSpPr>
          <p:cNvPr id="77" name="Shape 1032"/>
          <p:cNvSpPr/>
          <p:nvPr/>
        </p:nvSpPr>
        <p:spPr>
          <a:xfrm>
            <a:off x="2070879" y="4188978"/>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B</a:t>
            </a:r>
          </a:p>
        </p:txBody>
      </p:sp>
      <p:sp>
        <p:nvSpPr>
          <p:cNvPr id="78" name="Shape 1033"/>
          <p:cNvSpPr/>
          <p:nvPr/>
        </p:nvSpPr>
        <p:spPr>
          <a:xfrm>
            <a:off x="303121" y="5443997"/>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 name="Shape 1034"/>
          <p:cNvSpPr/>
          <p:nvPr/>
        </p:nvSpPr>
        <p:spPr>
          <a:xfrm>
            <a:off x="1849909" y="522252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0" name="Shape 1035"/>
          <p:cNvSpPr/>
          <p:nvPr/>
        </p:nvSpPr>
        <p:spPr>
          <a:xfrm>
            <a:off x="3323041"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1" name="Shape 1036"/>
          <p:cNvSpPr/>
          <p:nvPr/>
        </p:nvSpPr>
        <p:spPr>
          <a:xfrm>
            <a:off x="4280577"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2" name="Shape 1037"/>
          <p:cNvSpPr/>
          <p:nvPr/>
        </p:nvSpPr>
        <p:spPr>
          <a:xfrm>
            <a:off x="2733788" y="5591646"/>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3" name="Shape 1038"/>
          <p:cNvSpPr/>
          <p:nvPr/>
        </p:nvSpPr>
        <p:spPr>
          <a:xfrm>
            <a:off x="3691324" y="5001049"/>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G</a:t>
            </a:r>
          </a:p>
        </p:txBody>
      </p:sp>
      <p:sp>
        <p:nvSpPr>
          <p:cNvPr id="100" name="Shape 1055"/>
          <p:cNvSpPr txBox="1"/>
          <p:nvPr/>
        </p:nvSpPr>
        <p:spPr>
          <a:xfrm>
            <a:off x="2129190" y="3830621"/>
            <a:ext cx="178002" cy="384503"/>
          </a:xfrm>
          <a:prstGeom prst="rect">
            <a:avLst/>
          </a:prstGeom>
          <a:noFill/>
          <a:ln>
            <a:noFill/>
          </a:ln>
        </p:spPr>
        <p:txBody>
          <a:bodyPr lIns="91425" tIns="45700" rIns="91425" bIns="45700" anchor="t" anchorCtr="0">
            <a:noAutofit/>
          </a:bodyPr>
          <a:lstStyle/>
          <a:p>
            <a:endParaRPr/>
          </a:p>
        </p:txBody>
      </p:sp>
      <p:sp>
        <p:nvSpPr>
          <p:cNvPr id="108" name="Shape 1063"/>
          <p:cNvSpPr txBox="1"/>
          <p:nvPr/>
        </p:nvSpPr>
        <p:spPr>
          <a:xfrm>
            <a:off x="1260656" y="4042867"/>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9" name="Shape 1064"/>
          <p:cNvSpPr txBox="1"/>
          <p:nvPr/>
        </p:nvSpPr>
        <p:spPr>
          <a:xfrm>
            <a:off x="2660132" y="403860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10" name="Shape 1065"/>
          <p:cNvSpPr txBox="1"/>
          <p:nvPr/>
        </p:nvSpPr>
        <p:spPr>
          <a:xfrm>
            <a:off x="3838637" y="411480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3</a:t>
            </a:r>
          </a:p>
        </p:txBody>
      </p:sp>
      <p:sp>
        <p:nvSpPr>
          <p:cNvPr id="111" name="Shape 1066"/>
          <p:cNvSpPr txBox="1"/>
          <p:nvPr/>
        </p:nvSpPr>
        <p:spPr>
          <a:xfrm>
            <a:off x="4206920" y="470575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14" name="Shape 1069"/>
          <p:cNvSpPr txBox="1"/>
          <p:nvPr/>
        </p:nvSpPr>
        <p:spPr>
          <a:xfrm>
            <a:off x="3160319" y="5038618"/>
            <a:ext cx="302455" cy="387724"/>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3</a:t>
            </a:r>
          </a:p>
        </p:txBody>
      </p:sp>
      <p:sp>
        <p:nvSpPr>
          <p:cNvPr id="118" name="Shape 1073"/>
          <p:cNvSpPr txBox="1"/>
          <p:nvPr/>
        </p:nvSpPr>
        <p:spPr>
          <a:xfrm>
            <a:off x="1355557" y="4577486"/>
            <a:ext cx="302455" cy="387724"/>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21" name="Shape 1076"/>
          <p:cNvSpPr txBox="1"/>
          <p:nvPr/>
        </p:nvSpPr>
        <p:spPr>
          <a:xfrm>
            <a:off x="229464" y="4853399"/>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4</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108" grpId="0"/>
      <p:bldP spid="109" grpId="0"/>
      <p:bldP spid="110" grpId="0"/>
      <p:bldP spid="111" grpId="0"/>
      <p:bldP spid="114" grpId="0"/>
      <p:bldP spid="118" grpId="0"/>
      <p:bldP spid="1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98"/>
        <p:cNvGrpSpPr/>
        <p:nvPr/>
      </p:nvGrpSpPr>
      <p:grpSpPr>
        <a:xfrm>
          <a:off x="0" y="0"/>
          <a:ext cx="0" cy="0"/>
          <a:chOff x="0" y="0"/>
          <a:chExt cx="0" cy="0"/>
        </a:xfrm>
      </p:grpSpPr>
      <p:sp>
        <p:nvSpPr>
          <p:cNvPr id="1100" name="Shape 1100"/>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1101" name="Shape 1101"/>
          <p:cNvSpPr/>
          <p:nvPr/>
        </p:nvSpPr>
        <p:spPr>
          <a:xfrm>
            <a:off x="2438400" y="1284287"/>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102" name="Shape 1102"/>
          <p:cNvSpPr/>
          <p:nvPr/>
        </p:nvSpPr>
        <p:spPr>
          <a:xfrm>
            <a:off x="609600" y="257968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103" name="Shape 1103"/>
          <p:cNvSpPr/>
          <p:nvPr/>
        </p:nvSpPr>
        <p:spPr>
          <a:xfrm>
            <a:off x="2209800" y="235108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104" name="Shape 1104"/>
          <p:cNvSpPr/>
          <p:nvPr/>
        </p:nvSpPr>
        <p:spPr>
          <a:xfrm>
            <a:off x="1524000" y="342900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105" name="Shape 1105"/>
          <p:cNvSpPr/>
          <p:nvPr/>
        </p:nvSpPr>
        <p:spPr>
          <a:xfrm>
            <a:off x="3505200" y="198120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106" name="Shape 1106"/>
          <p:cNvSpPr/>
          <p:nvPr/>
        </p:nvSpPr>
        <p:spPr>
          <a:xfrm>
            <a:off x="3352800" y="297180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107" name="Shape 1107"/>
          <p:cNvCxnSpPr>
            <a:stCxn id="1100" idx="3"/>
            <a:endCxn id="1102" idx="0"/>
          </p:cNvCxnSpPr>
          <p:nvPr/>
        </p:nvCxnSpPr>
        <p:spPr>
          <a:xfrm flipH="1">
            <a:off x="800100" y="1685690"/>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1108" name="Shape 1108"/>
          <p:cNvCxnSpPr>
            <a:stCxn id="1101" idx="2"/>
            <a:endCxn id="1100" idx="6"/>
          </p:cNvCxnSpPr>
          <p:nvPr/>
        </p:nvCxnSpPr>
        <p:spPr>
          <a:xfrm flipH="1">
            <a:off x="1143000" y="1474787"/>
            <a:ext cx="1295399" cy="76200"/>
          </a:xfrm>
          <a:prstGeom prst="straightConnector1">
            <a:avLst/>
          </a:prstGeom>
          <a:noFill/>
          <a:ln w="28575" cap="flat">
            <a:solidFill>
              <a:schemeClr val="dk1"/>
            </a:solidFill>
            <a:prstDash val="solid"/>
            <a:round/>
            <a:headEnd type="none" w="med" len="med"/>
            <a:tailEnd type="triangle" w="med" len="med"/>
          </a:ln>
        </p:spPr>
      </p:cxnSp>
      <p:cxnSp>
        <p:nvCxnSpPr>
          <p:cNvPr id="1109" name="Shape 1109"/>
          <p:cNvCxnSpPr>
            <a:stCxn id="1103" idx="0"/>
            <a:endCxn id="1101" idx="4"/>
          </p:cNvCxnSpPr>
          <p:nvPr/>
        </p:nvCxnSpPr>
        <p:spPr>
          <a:xfrm rot="10800000" flipH="1">
            <a:off x="2400300" y="1665287"/>
            <a:ext cx="228600" cy="685799"/>
          </a:xfrm>
          <a:prstGeom prst="straightConnector1">
            <a:avLst/>
          </a:prstGeom>
          <a:noFill/>
          <a:ln w="28575" cap="flat">
            <a:solidFill>
              <a:schemeClr val="dk1"/>
            </a:solidFill>
            <a:prstDash val="solid"/>
            <a:round/>
            <a:headEnd type="none" w="med" len="med"/>
            <a:tailEnd type="triangle" w="med" len="med"/>
          </a:ln>
        </p:spPr>
      </p:cxnSp>
      <p:sp>
        <p:nvSpPr>
          <p:cNvPr id="1110" name="Shape 1110"/>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111" name="Shape 1111"/>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112" name="Shape 1112"/>
          <p:cNvSpPr txBox="1"/>
          <p:nvPr/>
        </p:nvSpPr>
        <p:spPr>
          <a:xfrm>
            <a:off x="2514600" y="97149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3" name="Shape 1113"/>
          <p:cNvSpPr txBox="1"/>
          <p:nvPr/>
        </p:nvSpPr>
        <p:spPr>
          <a:xfrm>
            <a:off x="1447800" y="31242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4" name="Shape 1114"/>
          <p:cNvSpPr txBox="1"/>
          <p:nvPr/>
        </p:nvSpPr>
        <p:spPr>
          <a:xfrm>
            <a:off x="304800" y="2684461"/>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5" name="Shape 1115"/>
          <p:cNvSpPr txBox="1"/>
          <p:nvPr/>
        </p:nvSpPr>
        <p:spPr>
          <a:xfrm>
            <a:off x="2100703" y="20574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6" name="Shape 1116"/>
          <p:cNvSpPr txBox="1"/>
          <p:nvPr/>
        </p:nvSpPr>
        <p:spPr>
          <a:xfrm>
            <a:off x="3657600" y="16764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7" name="Shape 1117"/>
          <p:cNvSpPr txBox="1"/>
          <p:nvPr/>
        </p:nvSpPr>
        <p:spPr>
          <a:xfrm>
            <a:off x="3657600" y="28194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8" name="Shape 1118"/>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19" name="Shape 1119"/>
          <p:cNvSpPr txBox="1"/>
          <p:nvPr/>
        </p:nvSpPr>
        <p:spPr>
          <a:xfrm>
            <a:off x="1676400" y="1752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120" name="Shape 1120"/>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22" name="Shape 1122"/>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23" name="Shape 1123"/>
          <p:cNvCxnSpPr>
            <a:stCxn id="1100" idx="5"/>
            <a:endCxn id="1103" idx="1"/>
          </p:cNvCxnSpPr>
          <p:nvPr/>
        </p:nvCxnSpPr>
        <p:spPr>
          <a:xfrm>
            <a:off x="1087203" y="1685690"/>
            <a:ext cx="1178392" cy="721192"/>
          </a:xfrm>
          <a:prstGeom prst="straightConnector1">
            <a:avLst/>
          </a:prstGeom>
          <a:noFill/>
          <a:ln w="28575" cap="flat">
            <a:solidFill>
              <a:schemeClr val="dk1"/>
            </a:solidFill>
            <a:prstDash val="solid"/>
            <a:round/>
            <a:headEnd type="none" w="med" len="med"/>
            <a:tailEnd type="triangle" w="med" len="med"/>
          </a:ln>
        </p:spPr>
      </p:cxnSp>
      <p:cxnSp>
        <p:nvCxnSpPr>
          <p:cNvPr id="1124" name="Shape 1124"/>
          <p:cNvCxnSpPr>
            <a:stCxn id="1102" idx="6"/>
            <a:endCxn id="1103" idx="3"/>
          </p:cNvCxnSpPr>
          <p:nvPr/>
        </p:nvCxnSpPr>
        <p:spPr>
          <a:xfrm rot="10800000" flipH="1">
            <a:off x="990600" y="2676290"/>
            <a:ext cx="1274996" cy="93896"/>
          </a:xfrm>
          <a:prstGeom prst="straightConnector1">
            <a:avLst/>
          </a:prstGeom>
          <a:noFill/>
          <a:ln w="28575" cap="flat">
            <a:solidFill>
              <a:schemeClr val="dk1"/>
            </a:solidFill>
            <a:prstDash val="solid"/>
            <a:round/>
            <a:headEnd type="none" w="med" len="med"/>
            <a:tailEnd type="triangle" w="med" len="med"/>
          </a:ln>
        </p:spPr>
      </p:cxnSp>
      <p:sp>
        <p:nvSpPr>
          <p:cNvPr id="1125" name="Shape 1125"/>
          <p:cNvSpPr txBox="1"/>
          <p:nvPr/>
        </p:nvSpPr>
        <p:spPr>
          <a:xfrm>
            <a:off x="1287294" y="24192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26" name="Shape 1126"/>
          <p:cNvCxnSpPr>
            <a:stCxn id="1103" idx="6"/>
            <a:endCxn id="1105" idx="3"/>
          </p:cNvCxnSpPr>
          <p:nvPr/>
        </p:nvCxnSpPr>
        <p:spPr>
          <a:xfrm rot="10800000" flipH="1">
            <a:off x="2590800" y="2306403"/>
            <a:ext cx="970196" cy="235183"/>
          </a:xfrm>
          <a:prstGeom prst="straightConnector1">
            <a:avLst/>
          </a:prstGeom>
          <a:noFill/>
          <a:ln w="28575" cap="flat">
            <a:solidFill>
              <a:schemeClr val="dk1"/>
            </a:solidFill>
            <a:prstDash val="solid"/>
            <a:round/>
            <a:headEnd type="none" w="med" len="med"/>
            <a:tailEnd type="triangle" w="med" len="med"/>
          </a:ln>
        </p:spPr>
      </p:cxnSp>
      <p:sp>
        <p:nvSpPr>
          <p:cNvPr id="1127" name="Shape 1127"/>
          <p:cNvSpPr txBox="1"/>
          <p:nvPr/>
        </p:nvSpPr>
        <p:spPr>
          <a:xfrm>
            <a:off x="2887493" y="2114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28" name="Shape 1128"/>
          <p:cNvCxnSpPr>
            <a:stCxn id="1105" idx="1"/>
            <a:endCxn id="1101" idx="6"/>
          </p:cNvCxnSpPr>
          <p:nvPr/>
        </p:nvCxnSpPr>
        <p:spPr>
          <a:xfrm rot="10800000">
            <a:off x="2819400" y="1474787"/>
            <a:ext cx="741596" cy="562209"/>
          </a:xfrm>
          <a:prstGeom prst="straightConnector1">
            <a:avLst/>
          </a:prstGeom>
          <a:noFill/>
          <a:ln w="28575" cap="flat">
            <a:solidFill>
              <a:schemeClr val="dk1"/>
            </a:solidFill>
            <a:prstDash val="solid"/>
            <a:round/>
            <a:headEnd type="none" w="med" len="med"/>
            <a:tailEnd type="triangle" w="med" len="med"/>
          </a:ln>
        </p:spPr>
      </p:cxnSp>
      <p:sp>
        <p:nvSpPr>
          <p:cNvPr id="1129" name="Shape 1129"/>
          <p:cNvSpPr txBox="1"/>
          <p:nvPr/>
        </p:nvSpPr>
        <p:spPr>
          <a:xfrm>
            <a:off x="3116093" y="1371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30" name="Shape 1130"/>
          <p:cNvCxnSpPr>
            <a:stCxn id="1102" idx="5"/>
            <a:endCxn id="1104" idx="1"/>
          </p:cNvCxnSpPr>
          <p:nvPr/>
        </p:nvCxnSpPr>
        <p:spPr>
          <a:xfrm>
            <a:off x="934803" y="2904890"/>
            <a:ext cx="644992" cy="579905"/>
          </a:xfrm>
          <a:prstGeom prst="straightConnector1">
            <a:avLst/>
          </a:prstGeom>
          <a:noFill/>
          <a:ln w="28575" cap="flat">
            <a:solidFill>
              <a:schemeClr val="dk1"/>
            </a:solidFill>
            <a:prstDash val="solid"/>
            <a:round/>
            <a:headEnd type="none" w="med" len="med"/>
            <a:tailEnd type="triangle" w="med" len="med"/>
          </a:ln>
        </p:spPr>
      </p:cxnSp>
      <p:sp>
        <p:nvSpPr>
          <p:cNvPr id="1131" name="Shape 1131"/>
          <p:cNvSpPr txBox="1"/>
          <p:nvPr/>
        </p:nvSpPr>
        <p:spPr>
          <a:xfrm>
            <a:off x="982494" y="3028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cxnSp>
        <p:nvCxnSpPr>
          <p:cNvPr id="1132" name="Shape 1132"/>
          <p:cNvCxnSpPr>
            <a:stCxn id="1103" idx="4"/>
            <a:endCxn id="1104" idx="7"/>
          </p:cNvCxnSpPr>
          <p:nvPr/>
        </p:nvCxnSpPr>
        <p:spPr>
          <a:xfrm flipH="1">
            <a:off x="1849203" y="2732086"/>
            <a:ext cx="551096" cy="752709"/>
          </a:xfrm>
          <a:prstGeom prst="straightConnector1">
            <a:avLst/>
          </a:prstGeom>
          <a:noFill/>
          <a:ln w="28575" cap="flat">
            <a:solidFill>
              <a:schemeClr val="dk1"/>
            </a:solidFill>
            <a:prstDash val="solid"/>
            <a:round/>
            <a:headEnd type="none" w="med" len="med"/>
            <a:tailEnd type="triangle" w="med" len="med"/>
          </a:ln>
        </p:spPr>
      </p:cxnSp>
      <p:sp>
        <p:nvSpPr>
          <p:cNvPr id="1133" name="Shape 1133"/>
          <p:cNvSpPr txBox="1"/>
          <p:nvPr/>
        </p:nvSpPr>
        <p:spPr>
          <a:xfrm>
            <a:off x="1828800" y="2895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6</a:t>
            </a:r>
          </a:p>
        </p:txBody>
      </p:sp>
      <p:sp>
        <p:nvSpPr>
          <p:cNvPr id="1134" name="Shape 1134"/>
          <p:cNvSpPr txBox="1"/>
          <p:nvPr/>
        </p:nvSpPr>
        <p:spPr>
          <a:xfrm>
            <a:off x="2963693" y="2514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35" name="Shape 1135"/>
          <p:cNvCxnSpPr>
            <a:stCxn id="1103" idx="5"/>
            <a:endCxn id="1106" idx="1"/>
          </p:cNvCxnSpPr>
          <p:nvPr/>
        </p:nvCxnSpPr>
        <p:spPr>
          <a:xfrm>
            <a:off x="2535003" y="2676290"/>
            <a:ext cx="873592" cy="351305"/>
          </a:xfrm>
          <a:prstGeom prst="straightConnector1">
            <a:avLst/>
          </a:prstGeom>
          <a:noFill/>
          <a:ln w="28575" cap="flat">
            <a:solidFill>
              <a:schemeClr val="dk1"/>
            </a:solidFill>
            <a:prstDash val="solid"/>
            <a:round/>
            <a:headEnd type="none" w="med" len="med"/>
            <a:tailEnd type="triangle" w="med" len="med"/>
          </a:ln>
        </p:spPr>
      </p:cxnSp>
      <p:cxnSp>
        <p:nvCxnSpPr>
          <p:cNvPr id="1136" name="Shape 1136"/>
          <p:cNvCxnSpPr>
            <a:stCxn id="1106" idx="0"/>
            <a:endCxn id="1105" idx="4"/>
          </p:cNvCxnSpPr>
          <p:nvPr/>
        </p:nvCxnSpPr>
        <p:spPr>
          <a:xfrm rot="10800000" flipH="1">
            <a:off x="3543300" y="2362200"/>
            <a:ext cx="152400" cy="609599"/>
          </a:xfrm>
          <a:prstGeom prst="straightConnector1">
            <a:avLst/>
          </a:prstGeom>
          <a:noFill/>
          <a:ln w="28575" cap="flat">
            <a:solidFill>
              <a:schemeClr val="dk1"/>
            </a:solidFill>
            <a:prstDash val="solid"/>
            <a:round/>
            <a:headEnd type="none" w="med" len="med"/>
            <a:tailEnd type="triangle" w="med" len="med"/>
          </a:ln>
        </p:spPr>
      </p:cxnSp>
      <p:sp>
        <p:nvSpPr>
          <p:cNvPr id="1137" name="Shape 1137"/>
          <p:cNvSpPr txBox="1"/>
          <p:nvPr/>
        </p:nvSpPr>
        <p:spPr>
          <a:xfrm>
            <a:off x="3581400" y="2438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cxnSp>
        <p:nvCxnSpPr>
          <p:cNvPr id="1138" name="Shape 1138"/>
          <p:cNvCxnSpPr>
            <a:stCxn id="1104" idx="6"/>
            <a:endCxn id="1106" idx="3"/>
          </p:cNvCxnSpPr>
          <p:nvPr/>
        </p:nvCxnSpPr>
        <p:spPr>
          <a:xfrm rot="10800000" flipH="1">
            <a:off x="1905000" y="3297003"/>
            <a:ext cx="1503596" cy="322496"/>
          </a:xfrm>
          <a:prstGeom prst="straightConnector1">
            <a:avLst/>
          </a:prstGeom>
          <a:noFill/>
          <a:ln w="28575" cap="flat">
            <a:solidFill>
              <a:schemeClr val="dk1"/>
            </a:solidFill>
            <a:prstDash val="solid"/>
            <a:round/>
            <a:headEnd type="none" w="med" len="med"/>
            <a:tailEnd type="triangle" w="med" len="med"/>
          </a:ln>
        </p:spPr>
      </p:cxnSp>
      <p:sp>
        <p:nvSpPr>
          <p:cNvPr id="1139" name="Shape 1139"/>
          <p:cNvSpPr txBox="1"/>
          <p:nvPr/>
        </p:nvSpPr>
        <p:spPr>
          <a:xfrm>
            <a:off x="2430293" y="3124200"/>
            <a:ext cx="5838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140" name="Shape 1140"/>
          <p:cNvSpPr txBox="1"/>
          <p:nvPr/>
        </p:nvSpPr>
        <p:spPr>
          <a:xfrm>
            <a:off x="381000" y="4648200"/>
            <a:ext cx="3302764" cy="707886"/>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p:txBody>
      </p:sp>
      <p:sp>
        <p:nvSpPr>
          <p:cNvPr id="2" name="Title 1"/>
          <p:cNvSpPr>
            <a:spLocks noGrp="1"/>
          </p:cNvSpPr>
          <p:nvPr>
            <p:ph type="title"/>
          </p:nvPr>
        </p:nvSpPr>
        <p:spPr>
          <a:xfrm>
            <a:off x="822960" y="286604"/>
            <a:ext cx="7543800" cy="813765"/>
          </a:xfrm>
        </p:spPr>
        <p:txBody>
          <a:bodyPr>
            <a:normAutofit/>
          </a:bodyPr>
          <a:lstStyle/>
          <a:p>
            <a:r>
              <a:rPr lang="en-US" dirty="0"/>
              <a:t>Example </a:t>
            </a:r>
            <a:r>
              <a:rPr lang="en-US" dirty="0" smtClean="0"/>
              <a:t>#2</a:t>
            </a:r>
            <a:endParaRPr lang="en-US" dirty="0"/>
          </a:p>
        </p:txBody>
      </p:sp>
      <p:graphicFrame>
        <p:nvGraphicFramePr>
          <p:cNvPr id="44" name="Shape 985"/>
          <p:cNvGraphicFramePr/>
          <p:nvPr>
            <p:extLst>
              <p:ext uri="{D42A27DB-BD31-4B8C-83A1-F6EECF244321}">
                <p14:modId xmlns:p14="http://schemas.microsoft.com/office/powerpoint/2010/main" val="2214446735"/>
              </p:ext>
            </p:extLst>
          </p:nvPr>
        </p:nvGraphicFramePr>
        <p:xfrm>
          <a:off x="4419600" y="3032670"/>
          <a:ext cx="4267200" cy="292616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45"/>
        <p:cNvGrpSpPr/>
        <p:nvPr/>
      </p:nvGrpSpPr>
      <p:grpSpPr>
        <a:xfrm>
          <a:off x="0" y="0"/>
          <a:ext cx="0" cy="0"/>
          <a:chOff x="0" y="0"/>
          <a:chExt cx="0" cy="0"/>
        </a:xfrm>
      </p:grpSpPr>
      <p:sp>
        <p:nvSpPr>
          <p:cNvPr id="1147" name="Shape 1147"/>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1148" name="Shape 1148"/>
          <p:cNvSpPr/>
          <p:nvPr/>
        </p:nvSpPr>
        <p:spPr>
          <a:xfrm>
            <a:off x="2438400" y="12842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149" name="Shape 1149"/>
          <p:cNvSpPr/>
          <p:nvPr/>
        </p:nvSpPr>
        <p:spPr>
          <a:xfrm>
            <a:off x="609600" y="25796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150" name="Shape 1150"/>
          <p:cNvSpPr/>
          <p:nvPr/>
        </p:nvSpPr>
        <p:spPr>
          <a:xfrm>
            <a:off x="2209800" y="2351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151" name="Shape 1151"/>
          <p:cNvSpPr/>
          <p:nvPr/>
        </p:nvSpPr>
        <p:spPr>
          <a:xfrm>
            <a:off x="1524000" y="34290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152" name="Shape 1152"/>
          <p:cNvSpPr/>
          <p:nvPr/>
        </p:nvSpPr>
        <p:spPr>
          <a:xfrm>
            <a:off x="3505200" y="19812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153" name="Shape 1153"/>
          <p:cNvSpPr/>
          <p:nvPr/>
        </p:nvSpPr>
        <p:spPr>
          <a:xfrm>
            <a:off x="3352800" y="29718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154" name="Shape 1154"/>
          <p:cNvCxnSpPr>
            <a:stCxn id="1147" idx="3"/>
            <a:endCxn id="1149" idx="0"/>
          </p:cNvCxnSpPr>
          <p:nvPr/>
        </p:nvCxnSpPr>
        <p:spPr>
          <a:xfrm flipH="1">
            <a:off x="800100" y="1685690"/>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1155" name="Shape 1155"/>
          <p:cNvCxnSpPr>
            <a:stCxn id="1148" idx="2"/>
            <a:endCxn id="1147" idx="6"/>
          </p:cNvCxnSpPr>
          <p:nvPr/>
        </p:nvCxnSpPr>
        <p:spPr>
          <a:xfrm flipH="1">
            <a:off x="1143000" y="1474787"/>
            <a:ext cx="1295399" cy="76200"/>
          </a:xfrm>
          <a:prstGeom prst="straightConnector1">
            <a:avLst/>
          </a:prstGeom>
          <a:noFill/>
          <a:ln w="28575" cap="flat">
            <a:solidFill>
              <a:schemeClr val="dk1"/>
            </a:solidFill>
            <a:prstDash val="solid"/>
            <a:round/>
            <a:headEnd type="none" w="med" len="med"/>
            <a:tailEnd type="triangle" w="med" len="med"/>
          </a:ln>
        </p:spPr>
      </p:cxnSp>
      <p:cxnSp>
        <p:nvCxnSpPr>
          <p:cNvPr id="1156" name="Shape 1156"/>
          <p:cNvCxnSpPr>
            <a:stCxn id="1150" idx="0"/>
            <a:endCxn id="1148" idx="4"/>
          </p:cNvCxnSpPr>
          <p:nvPr/>
        </p:nvCxnSpPr>
        <p:spPr>
          <a:xfrm rot="10800000" flipH="1">
            <a:off x="2400300" y="1665287"/>
            <a:ext cx="228600" cy="685799"/>
          </a:xfrm>
          <a:prstGeom prst="straightConnector1">
            <a:avLst/>
          </a:prstGeom>
          <a:noFill/>
          <a:ln w="28575" cap="flat">
            <a:solidFill>
              <a:schemeClr val="dk1"/>
            </a:solidFill>
            <a:prstDash val="solid"/>
            <a:round/>
            <a:headEnd type="none" w="med" len="med"/>
            <a:tailEnd type="triangle" w="med" len="med"/>
          </a:ln>
        </p:spPr>
      </p:cxnSp>
      <p:sp>
        <p:nvSpPr>
          <p:cNvPr id="1157" name="Shape 1157"/>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158" name="Shape 1158"/>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159" name="Shape 1159"/>
          <p:cNvSpPr txBox="1"/>
          <p:nvPr/>
        </p:nvSpPr>
        <p:spPr>
          <a:xfrm>
            <a:off x="2514600" y="971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3</a:t>
            </a:r>
          </a:p>
        </p:txBody>
      </p:sp>
      <p:sp>
        <p:nvSpPr>
          <p:cNvPr id="1160" name="Shape 1160"/>
          <p:cNvSpPr txBox="1"/>
          <p:nvPr/>
        </p:nvSpPr>
        <p:spPr>
          <a:xfrm>
            <a:off x="1447800" y="31242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161" name="Shape 1161"/>
          <p:cNvSpPr txBox="1"/>
          <p:nvPr/>
        </p:nvSpPr>
        <p:spPr>
          <a:xfrm>
            <a:off x="304800" y="26844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162" name="Shape 1162"/>
          <p:cNvSpPr txBox="1"/>
          <p:nvPr/>
        </p:nvSpPr>
        <p:spPr>
          <a:xfrm>
            <a:off x="2100703" y="2057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1163" name="Shape 1163"/>
          <p:cNvSpPr txBox="1"/>
          <p:nvPr/>
        </p:nvSpPr>
        <p:spPr>
          <a:xfrm>
            <a:off x="3657600" y="1676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164" name="Shape 1164"/>
          <p:cNvSpPr txBox="1"/>
          <p:nvPr/>
        </p:nvSpPr>
        <p:spPr>
          <a:xfrm>
            <a:off x="3657600" y="2819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6</a:t>
            </a:r>
          </a:p>
        </p:txBody>
      </p:sp>
      <p:sp>
        <p:nvSpPr>
          <p:cNvPr id="1165" name="Shape 1165"/>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66" name="Shape 1166"/>
          <p:cNvSpPr txBox="1"/>
          <p:nvPr/>
        </p:nvSpPr>
        <p:spPr>
          <a:xfrm>
            <a:off x="1676400" y="1752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167" name="Shape 1167"/>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69" name="Shape 1169"/>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70" name="Shape 1170"/>
          <p:cNvCxnSpPr>
            <a:stCxn id="1147" idx="5"/>
            <a:endCxn id="1150" idx="1"/>
          </p:cNvCxnSpPr>
          <p:nvPr/>
        </p:nvCxnSpPr>
        <p:spPr>
          <a:xfrm>
            <a:off x="1087203" y="1685690"/>
            <a:ext cx="1178392" cy="721192"/>
          </a:xfrm>
          <a:prstGeom prst="straightConnector1">
            <a:avLst/>
          </a:prstGeom>
          <a:noFill/>
          <a:ln w="28575" cap="flat">
            <a:solidFill>
              <a:schemeClr val="dk1"/>
            </a:solidFill>
            <a:prstDash val="solid"/>
            <a:round/>
            <a:headEnd type="none" w="med" len="med"/>
            <a:tailEnd type="triangle" w="med" len="med"/>
          </a:ln>
        </p:spPr>
      </p:cxnSp>
      <p:cxnSp>
        <p:nvCxnSpPr>
          <p:cNvPr id="1171" name="Shape 1171"/>
          <p:cNvCxnSpPr>
            <a:stCxn id="1149" idx="6"/>
            <a:endCxn id="1150" idx="3"/>
          </p:cNvCxnSpPr>
          <p:nvPr/>
        </p:nvCxnSpPr>
        <p:spPr>
          <a:xfrm rot="10800000" flipH="1">
            <a:off x="990600" y="2676290"/>
            <a:ext cx="1274996" cy="93896"/>
          </a:xfrm>
          <a:prstGeom prst="straightConnector1">
            <a:avLst/>
          </a:prstGeom>
          <a:noFill/>
          <a:ln w="28575" cap="flat">
            <a:solidFill>
              <a:schemeClr val="dk1"/>
            </a:solidFill>
            <a:prstDash val="solid"/>
            <a:round/>
            <a:headEnd type="none" w="med" len="med"/>
            <a:tailEnd type="triangle" w="med" len="med"/>
          </a:ln>
        </p:spPr>
      </p:cxnSp>
      <p:sp>
        <p:nvSpPr>
          <p:cNvPr id="1172" name="Shape 1172"/>
          <p:cNvSpPr txBox="1"/>
          <p:nvPr/>
        </p:nvSpPr>
        <p:spPr>
          <a:xfrm>
            <a:off x="1287294" y="24192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3" name="Shape 1173"/>
          <p:cNvCxnSpPr>
            <a:stCxn id="1150" idx="6"/>
            <a:endCxn id="1152" idx="3"/>
          </p:cNvCxnSpPr>
          <p:nvPr/>
        </p:nvCxnSpPr>
        <p:spPr>
          <a:xfrm rot="10800000" flipH="1">
            <a:off x="2590800" y="2306403"/>
            <a:ext cx="970196" cy="235183"/>
          </a:xfrm>
          <a:prstGeom prst="straightConnector1">
            <a:avLst/>
          </a:prstGeom>
          <a:noFill/>
          <a:ln w="28575" cap="flat">
            <a:solidFill>
              <a:schemeClr val="dk1"/>
            </a:solidFill>
            <a:prstDash val="solid"/>
            <a:round/>
            <a:headEnd type="none" w="med" len="med"/>
            <a:tailEnd type="triangle" w="med" len="med"/>
          </a:ln>
        </p:spPr>
      </p:cxnSp>
      <p:sp>
        <p:nvSpPr>
          <p:cNvPr id="1174" name="Shape 1174"/>
          <p:cNvSpPr txBox="1"/>
          <p:nvPr/>
        </p:nvSpPr>
        <p:spPr>
          <a:xfrm>
            <a:off x="2887493" y="2114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5" name="Shape 1175"/>
          <p:cNvCxnSpPr>
            <a:stCxn id="1152" idx="1"/>
            <a:endCxn id="1148" idx="6"/>
          </p:cNvCxnSpPr>
          <p:nvPr/>
        </p:nvCxnSpPr>
        <p:spPr>
          <a:xfrm rot="10800000">
            <a:off x="2819400" y="1474787"/>
            <a:ext cx="741596" cy="562209"/>
          </a:xfrm>
          <a:prstGeom prst="straightConnector1">
            <a:avLst/>
          </a:prstGeom>
          <a:noFill/>
          <a:ln w="28575" cap="flat">
            <a:solidFill>
              <a:schemeClr val="dk1"/>
            </a:solidFill>
            <a:prstDash val="solid"/>
            <a:round/>
            <a:headEnd type="none" w="med" len="med"/>
            <a:tailEnd type="triangle" w="med" len="med"/>
          </a:ln>
        </p:spPr>
      </p:cxnSp>
      <p:sp>
        <p:nvSpPr>
          <p:cNvPr id="1176" name="Shape 1176"/>
          <p:cNvSpPr txBox="1"/>
          <p:nvPr/>
        </p:nvSpPr>
        <p:spPr>
          <a:xfrm>
            <a:off x="3116093" y="1371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7" name="Shape 1177"/>
          <p:cNvCxnSpPr>
            <a:stCxn id="1149" idx="5"/>
            <a:endCxn id="1151" idx="1"/>
          </p:cNvCxnSpPr>
          <p:nvPr/>
        </p:nvCxnSpPr>
        <p:spPr>
          <a:xfrm>
            <a:off x="934803" y="2904890"/>
            <a:ext cx="644992" cy="579905"/>
          </a:xfrm>
          <a:prstGeom prst="straightConnector1">
            <a:avLst/>
          </a:prstGeom>
          <a:noFill/>
          <a:ln w="28575" cap="flat">
            <a:solidFill>
              <a:schemeClr val="dk1"/>
            </a:solidFill>
            <a:prstDash val="solid"/>
            <a:round/>
            <a:headEnd type="none" w="med" len="med"/>
            <a:tailEnd type="triangle" w="med" len="med"/>
          </a:ln>
        </p:spPr>
      </p:cxnSp>
      <p:sp>
        <p:nvSpPr>
          <p:cNvPr id="1178" name="Shape 1178"/>
          <p:cNvSpPr txBox="1"/>
          <p:nvPr/>
        </p:nvSpPr>
        <p:spPr>
          <a:xfrm>
            <a:off x="982494" y="3028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cxnSp>
        <p:nvCxnSpPr>
          <p:cNvPr id="1179" name="Shape 1179"/>
          <p:cNvCxnSpPr>
            <a:stCxn id="1150" idx="4"/>
            <a:endCxn id="1151" idx="7"/>
          </p:cNvCxnSpPr>
          <p:nvPr/>
        </p:nvCxnSpPr>
        <p:spPr>
          <a:xfrm flipH="1">
            <a:off x="1849203" y="2732086"/>
            <a:ext cx="551096" cy="752709"/>
          </a:xfrm>
          <a:prstGeom prst="straightConnector1">
            <a:avLst/>
          </a:prstGeom>
          <a:noFill/>
          <a:ln w="28575" cap="flat">
            <a:solidFill>
              <a:schemeClr val="dk1"/>
            </a:solidFill>
            <a:prstDash val="solid"/>
            <a:round/>
            <a:headEnd type="none" w="med" len="med"/>
            <a:tailEnd type="triangle" w="med" len="med"/>
          </a:ln>
        </p:spPr>
      </p:cxnSp>
      <p:sp>
        <p:nvSpPr>
          <p:cNvPr id="1180" name="Shape 1180"/>
          <p:cNvSpPr txBox="1"/>
          <p:nvPr/>
        </p:nvSpPr>
        <p:spPr>
          <a:xfrm>
            <a:off x="1828800" y="2895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6</a:t>
            </a:r>
          </a:p>
        </p:txBody>
      </p:sp>
      <p:sp>
        <p:nvSpPr>
          <p:cNvPr id="1181" name="Shape 1181"/>
          <p:cNvSpPr txBox="1"/>
          <p:nvPr/>
        </p:nvSpPr>
        <p:spPr>
          <a:xfrm>
            <a:off x="2963693" y="2514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82" name="Shape 1182"/>
          <p:cNvCxnSpPr>
            <a:stCxn id="1150" idx="5"/>
            <a:endCxn id="1153" idx="1"/>
          </p:cNvCxnSpPr>
          <p:nvPr/>
        </p:nvCxnSpPr>
        <p:spPr>
          <a:xfrm>
            <a:off x="2535003" y="2676290"/>
            <a:ext cx="873592" cy="351305"/>
          </a:xfrm>
          <a:prstGeom prst="straightConnector1">
            <a:avLst/>
          </a:prstGeom>
          <a:noFill/>
          <a:ln w="28575" cap="flat">
            <a:solidFill>
              <a:schemeClr val="dk1"/>
            </a:solidFill>
            <a:prstDash val="solid"/>
            <a:round/>
            <a:headEnd type="none" w="med" len="med"/>
            <a:tailEnd type="triangle" w="med" len="med"/>
          </a:ln>
        </p:spPr>
      </p:cxnSp>
      <p:cxnSp>
        <p:nvCxnSpPr>
          <p:cNvPr id="1183" name="Shape 1183"/>
          <p:cNvCxnSpPr>
            <a:stCxn id="1153" idx="0"/>
            <a:endCxn id="1152" idx="4"/>
          </p:cNvCxnSpPr>
          <p:nvPr/>
        </p:nvCxnSpPr>
        <p:spPr>
          <a:xfrm rot="10800000" flipH="1">
            <a:off x="3543300" y="2362200"/>
            <a:ext cx="152400" cy="609599"/>
          </a:xfrm>
          <a:prstGeom prst="straightConnector1">
            <a:avLst/>
          </a:prstGeom>
          <a:noFill/>
          <a:ln w="28575" cap="flat">
            <a:solidFill>
              <a:schemeClr val="dk1"/>
            </a:solidFill>
            <a:prstDash val="solid"/>
            <a:round/>
            <a:headEnd type="none" w="med" len="med"/>
            <a:tailEnd type="triangle" w="med" len="med"/>
          </a:ln>
        </p:spPr>
      </p:cxnSp>
      <p:sp>
        <p:nvSpPr>
          <p:cNvPr id="1184" name="Shape 1184"/>
          <p:cNvSpPr txBox="1"/>
          <p:nvPr/>
        </p:nvSpPr>
        <p:spPr>
          <a:xfrm>
            <a:off x="3657603" y="241924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cxnSp>
        <p:nvCxnSpPr>
          <p:cNvPr id="1185" name="Shape 1185"/>
          <p:cNvCxnSpPr>
            <a:stCxn id="1151" idx="6"/>
            <a:endCxn id="1153" idx="3"/>
          </p:cNvCxnSpPr>
          <p:nvPr/>
        </p:nvCxnSpPr>
        <p:spPr>
          <a:xfrm rot="10800000" flipH="1">
            <a:off x="1905000" y="3297003"/>
            <a:ext cx="1503596" cy="322496"/>
          </a:xfrm>
          <a:prstGeom prst="straightConnector1">
            <a:avLst/>
          </a:prstGeom>
          <a:noFill/>
          <a:ln w="28575" cap="flat">
            <a:solidFill>
              <a:schemeClr val="dk1"/>
            </a:solidFill>
            <a:prstDash val="solid"/>
            <a:round/>
            <a:headEnd type="none" w="med" len="med"/>
            <a:tailEnd type="triangle" w="med" len="med"/>
          </a:ln>
        </p:spPr>
      </p:cxnSp>
      <p:sp>
        <p:nvSpPr>
          <p:cNvPr id="1186" name="Shape 1186"/>
          <p:cNvSpPr txBox="1"/>
          <p:nvPr/>
        </p:nvSpPr>
        <p:spPr>
          <a:xfrm>
            <a:off x="2430293" y="3124200"/>
            <a:ext cx="6194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187" name="Shape 118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D, C, E, B, F, G</a:t>
            </a:r>
          </a:p>
        </p:txBody>
      </p:sp>
      <p:sp>
        <p:nvSpPr>
          <p:cNvPr id="2" name="Title 1"/>
          <p:cNvSpPr>
            <a:spLocks noGrp="1"/>
          </p:cNvSpPr>
          <p:nvPr>
            <p:ph type="title"/>
          </p:nvPr>
        </p:nvSpPr>
        <p:spPr>
          <a:xfrm>
            <a:off x="822960" y="286604"/>
            <a:ext cx="7543800" cy="804475"/>
          </a:xfrm>
        </p:spPr>
        <p:txBody>
          <a:bodyPr/>
          <a:lstStyle/>
          <a:p>
            <a:r>
              <a:rPr lang="en-US" dirty="0" smtClean="0"/>
              <a:t>Example #2</a:t>
            </a:r>
            <a:endParaRPr lang="en-US" dirty="0"/>
          </a:p>
        </p:txBody>
      </p:sp>
      <p:graphicFrame>
        <p:nvGraphicFramePr>
          <p:cNvPr id="44" name="Shape 985"/>
          <p:cNvGraphicFramePr/>
          <p:nvPr>
            <p:extLst>
              <p:ext uri="{D42A27DB-BD31-4B8C-83A1-F6EECF244321}">
                <p14:modId xmlns:p14="http://schemas.microsoft.com/office/powerpoint/2010/main" val="282749136"/>
              </p:ext>
            </p:extLst>
          </p:nvPr>
        </p:nvGraphicFramePr>
        <p:xfrm>
          <a:off x="4419600" y="3032670"/>
          <a:ext cx="4267200" cy="292616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dk1"/>
                          </a:solidFill>
                          <a:latin typeface="Arial"/>
                          <a:ea typeface="Arial"/>
                          <a:cs typeface="Arial"/>
                          <a:sym typeface="Arial"/>
                        </a:rPr>
                        <a:t>cost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3</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E</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smtClean="0">
                          <a:solidFill>
                            <a:schemeClr val="tx1"/>
                          </a:solidFill>
                          <a:latin typeface="Arial"/>
                          <a:ea typeface="Arial"/>
                          <a:cs typeface="Arial"/>
                          <a:sym typeface="Arial"/>
                        </a:rPr>
                        <a:t>1</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2</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D</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smtClean="0">
                          <a:solidFill>
                            <a:schemeClr val="tx1"/>
                          </a:solidFill>
                          <a:latin typeface="Arial"/>
                          <a:ea typeface="Arial"/>
                          <a:cs typeface="Arial"/>
                          <a:sym typeface="Arial"/>
                        </a:rPr>
                        <a:t>4</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C</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6</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D</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192"/>
        <p:cNvGrpSpPr/>
        <p:nvPr/>
      </p:nvGrpSpPr>
      <p:grpSpPr>
        <a:xfrm>
          <a:off x="0" y="0"/>
          <a:ext cx="0" cy="0"/>
          <a:chOff x="0" y="0"/>
          <a:chExt cx="0" cy="0"/>
        </a:xfrm>
      </p:grpSpPr>
      <p:sp>
        <p:nvSpPr>
          <p:cNvPr id="1195" name="Shape 1195"/>
          <p:cNvSpPr txBox="1"/>
          <p:nvPr/>
        </p:nvSpPr>
        <p:spPr>
          <a:xfrm>
            <a:off x="457200" y="1371600"/>
            <a:ext cx="7391399" cy="5105400"/>
          </a:xfrm>
          <a:prstGeom prst="rect">
            <a:avLst/>
          </a:prstGeom>
          <a:solidFill>
            <a:srgbClr val="FFFF99"/>
          </a:solidFill>
          <a:ln>
            <a:noFill/>
          </a:ln>
        </p:spPr>
        <p:txBody>
          <a:bodyPr lIns="91425" tIns="45700" rIns="91425" bIns="45700" anchor="t" anchorCtr="0">
            <a:noAutofit/>
          </a:bodyPr>
          <a:lstStyle/>
          <a:p>
            <a:pPr marL="0" marR="0" lvl="0" indent="0" algn="l" rtl="0">
              <a:lnSpc>
                <a:spcPct val="100000"/>
              </a:lnSpc>
              <a:spcBef>
                <a:spcPts val="400"/>
              </a:spcBef>
              <a:spcAft>
                <a:spcPts val="0"/>
              </a:spcAft>
              <a:buClr>
                <a:schemeClr val="dk1"/>
              </a:buClr>
              <a:buSzPct val="25000"/>
              <a:buFont typeface="Courier New"/>
              <a:buNone/>
            </a:pPr>
            <a:r>
              <a:rPr lang="en" sz="2000" b="1" i="0" u="none" strike="noStrike" cap="none" baseline="0" dirty="0">
                <a:solidFill>
                  <a:schemeClr val="dk1"/>
                </a:solidFill>
                <a:latin typeface="Courier New"/>
                <a:ea typeface="Courier New"/>
                <a:cs typeface="Courier New"/>
                <a:sym typeface="Courier New"/>
              </a:rPr>
              <a:t>dijkstra(Graph G, Node start) {</a:t>
            </a:r>
          </a:p>
          <a:p>
            <a:pPr marL="342900" marR="0" lvl="0" indent="-342900" algn="l" rtl="0">
              <a:lnSpc>
                <a:spcPct val="100000"/>
              </a:lnSpc>
              <a:spcBef>
                <a:spcPts val="400"/>
              </a:spcBef>
              <a:spcAft>
                <a:spcPts val="0"/>
              </a:spcAft>
              <a:buClr>
                <a:schemeClr val="dk1"/>
              </a:buClr>
              <a:buSzPct val="25000"/>
              <a:buFont typeface="Courier New"/>
              <a:buNone/>
            </a:pPr>
            <a:r>
              <a:rPr lang="en" sz="2000" b="0" i="0" u="none" strike="noStrike" cap="none" baseline="0" dirty="0">
                <a:solidFill>
                  <a:schemeClr val="dk1"/>
                </a:solidFill>
                <a:latin typeface="Courier New"/>
                <a:ea typeface="Courier New"/>
                <a:cs typeface="Courier New"/>
                <a:sym typeface="Courier New"/>
              </a:rPr>
              <a:t>  for each node: x.cost=infinity, x.known=false</a:t>
            </a:r>
          </a:p>
          <a:p>
            <a:pPr marL="0" marR="0" lvl="0" indent="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i="0" u="none" strike="noStrike" cap="none" baseline="0" dirty="0">
                <a:solidFill>
                  <a:schemeClr val="dk1"/>
                </a:solidFill>
                <a:latin typeface="Courier New"/>
                <a:ea typeface="Courier New"/>
                <a:cs typeface="Courier New"/>
                <a:sym typeface="Courier New"/>
              </a:rPr>
              <a:t>start.cost = </a:t>
            </a:r>
            <a:r>
              <a:rPr lang="en" sz="2000" dirty="0">
                <a:solidFill>
                  <a:schemeClr val="dk1"/>
                </a:solidFill>
                <a:latin typeface="Courier New"/>
                <a:ea typeface="Courier New"/>
                <a:cs typeface="Courier New"/>
                <a:sym typeface="Courier New"/>
              </a:rPr>
              <a:t>0</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while(not all nodes are known) {</a:t>
            </a: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b = dequeue</a:t>
            </a:r>
          </a:p>
          <a:p>
            <a:pPr marL="8001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i="0" u="none" strike="noStrike" cap="none" baseline="0" dirty="0">
                <a:solidFill>
                  <a:schemeClr val="dk1"/>
                </a:solidFill>
                <a:latin typeface="Courier New"/>
                <a:ea typeface="Courier New"/>
                <a:cs typeface="Courier New"/>
                <a:sym typeface="Courier New"/>
              </a:rPr>
              <a:t>b.known = true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for each edge (b,a) in </a:t>
            </a:r>
            <a:r>
              <a:rPr lang="en" sz="2000" b="1" i="0" u="none" strike="noStrike" cap="none" baseline="0" dirty="0" smtClean="0">
                <a:solidFill>
                  <a:schemeClr val="dk1"/>
                </a:solidFill>
                <a:latin typeface="Courier New"/>
                <a:ea typeface="Courier New"/>
                <a:cs typeface="Courier New"/>
                <a:sym typeface="Courier New"/>
              </a:rPr>
              <a:t>G {</a:t>
            </a:r>
            <a:endParaRPr lang="en" sz="2000" b="1" i="0" u="none" strike="noStrike" cap="none" baseline="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if</a:t>
            </a:r>
            <a:r>
              <a:rPr lang="en" sz="2000" i="0" u="none" strike="noStrike" cap="none" baseline="0" dirty="0">
                <a:solidFill>
                  <a:schemeClr val="dk1"/>
                </a:solidFill>
                <a:latin typeface="Courier New"/>
                <a:ea typeface="Courier New"/>
                <a:cs typeface="Courier New"/>
                <a:sym typeface="Courier New"/>
              </a:rPr>
              <a:t>(!a.known</a:t>
            </a:r>
            <a:r>
              <a:rPr lang="en" sz="2000" i="0" u="none" strike="noStrike" cap="none" baseline="0" dirty="0" smtClean="0">
                <a:solidFill>
                  <a:schemeClr val="dk1"/>
                </a:solidFill>
                <a:latin typeface="Courier New"/>
                <a:ea typeface="Courier New"/>
                <a:cs typeface="Courier New"/>
                <a:sym typeface="Courier New"/>
              </a:rPr>
              <a:t>) {</a:t>
            </a:r>
            <a:endParaRPr lang="en" sz="2000" i="0" u="none" strike="noStrike" cap="none" baseline="0" dirty="0">
              <a:solidFill>
                <a:schemeClr val="dk1"/>
              </a:solidFill>
              <a:latin typeface="Courier New"/>
              <a:ea typeface="Courier New"/>
              <a:cs typeface="Courier New"/>
              <a:sym typeface="Courier New"/>
            </a:endParaRP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if(b.cost </a:t>
            </a:r>
            <a:r>
              <a:rPr lang="en" sz="2000" i="0" u="none" strike="noStrike" cap="none" baseline="0" dirty="0">
                <a:solidFill>
                  <a:schemeClr val="dk1"/>
                </a:solidFill>
                <a:latin typeface="Courier New"/>
                <a:ea typeface="Courier New"/>
                <a:cs typeface="Courier New"/>
                <a:sym typeface="Courier New"/>
              </a:rPr>
              <a:t>+ weight((b,a)) &lt; a.cost){</a:t>
            </a: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a.cost </a:t>
            </a:r>
            <a:r>
              <a:rPr lang="en" sz="2000" i="0" u="none" strike="noStrike" cap="none" baseline="0" dirty="0">
                <a:solidFill>
                  <a:schemeClr val="dk1"/>
                </a:solidFill>
                <a:latin typeface="Courier New"/>
                <a:ea typeface="Courier New"/>
                <a:cs typeface="Courier New"/>
                <a:sym typeface="Courier New"/>
              </a:rPr>
              <a:t>= b.cost + weight((b,a))</a:t>
            </a: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dirty="0" smtClean="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a.path </a:t>
            </a:r>
            <a:r>
              <a:rPr lang="en" sz="2000" i="0" u="none" strike="noStrike" cap="none" baseline="0" dirty="0">
                <a:solidFill>
                  <a:schemeClr val="dk1"/>
                </a:solidFill>
                <a:latin typeface="Courier New"/>
                <a:ea typeface="Courier New"/>
                <a:cs typeface="Courier New"/>
                <a:sym typeface="Courier New"/>
              </a:rPr>
              <a:t>= b</a:t>
            </a:r>
          </a:p>
          <a:p>
            <a:pPr marL="342900" lvl="1" indent="-342900">
              <a:spcBef>
                <a:spcPts val="400"/>
              </a:spcBef>
              <a:buClr>
                <a:schemeClr val="dk1"/>
              </a:buClr>
              <a:buSzPct val="25000"/>
              <a:buFont typeface="Courier New"/>
              <a:buNone/>
            </a:pPr>
            <a:r>
              <a:rPr lang="en" sz="2000" b="0" i="0" u="none" strike="noStrike" cap="none" baseline="0" dirty="0">
                <a:solidFill>
                  <a:schemeClr val="dk1"/>
                </a:solidFill>
                <a:latin typeface="Courier New"/>
                <a:ea typeface="Courier New"/>
                <a:cs typeface="Courier New"/>
                <a:sym typeface="Courier New"/>
              </a:rPr>
              <a:t>       </a:t>
            </a:r>
            <a:r>
              <a:rPr lang="en" sz="2000" b="0" i="0" u="none" strike="noStrike" cap="none" baseline="0" dirty="0" smtClean="0">
                <a:solidFill>
                  <a:schemeClr val="dk1"/>
                </a:solidFill>
                <a:latin typeface="Courier New"/>
                <a:ea typeface="Courier New"/>
                <a:cs typeface="Courier New"/>
                <a:sym typeface="Courier New"/>
              </a:rPr>
              <a:t> }</a:t>
            </a: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	}</a:t>
            </a:r>
            <a:endParaRPr lang="en" sz="200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a:t>
            </a:r>
          </a:p>
        </p:txBody>
      </p:sp>
      <p:sp>
        <p:nvSpPr>
          <p:cNvPr id="2" name="Title 1"/>
          <p:cNvSpPr>
            <a:spLocks noGrp="1"/>
          </p:cNvSpPr>
          <p:nvPr>
            <p:ph type="title"/>
          </p:nvPr>
        </p:nvSpPr>
        <p:spPr>
          <a:xfrm>
            <a:off x="822960" y="286605"/>
            <a:ext cx="7543800" cy="1084996"/>
          </a:xfrm>
        </p:spPr>
        <p:txBody>
          <a:bodyPr/>
          <a:lstStyle/>
          <a:p>
            <a:r>
              <a:rPr lang="en-US" dirty="0" err="1" smtClean="0"/>
              <a:t>Pseudocode</a:t>
            </a:r>
            <a:r>
              <a:rPr lang="en-US" dirty="0" smtClean="0"/>
              <a:t> Attempt #1</a:t>
            </a:r>
            <a:endParaRPr lang="en-US"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Discuss</a:t>
            </a:r>
            <a:endParaRPr lang="en-US" dirty="0"/>
          </a:p>
        </p:txBody>
      </p:sp>
      <p:sp>
        <p:nvSpPr>
          <p:cNvPr id="3" name="Content Placeholder 2"/>
          <p:cNvSpPr>
            <a:spLocks noGrp="1"/>
          </p:cNvSpPr>
          <p:nvPr>
            <p:ph idx="1"/>
          </p:nvPr>
        </p:nvSpPr>
        <p:spPr>
          <a:xfrm>
            <a:off x="822959" y="1737361"/>
            <a:ext cx="7543801" cy="4815839"/>
          </a:xfrm>
        </p:spPr>
        <p:txBody>
          <a:bodyPr>
            <a:normAutofit/>
          </a:bodyPr>
          <a:lstStyle/>
          <a:p>
            <a:r>
              <a:rPr lang="en-US" dirty="0" smtClean="0"/>
              <a:t>Late days</a:t>
            </a:r>
          </a:p>
          <a:p>
            <a:pPr lvl="1"/>
            <a:r>
              <a:rPr lang="en-US" dirty="0" smtClean="0"/>
              <a:t>4 assignments left, including </a:t>
            </a:r>
            <a:r>
              <a:rPr lang="en-US" dirty="0" err="1" smtClean="0"/>
              <a:t>Hmwrk</a:t>
            </a:r>
            <a:r>
              <a:rPr lang="en-US" dirty="0" smtClean="0"/>
              <a:t> 6</a:t>
            </a:r>
          </a:p>
          <a:p>
            <a:pPr lvl="1"/>
            <a:r>
              <a:rPr lang="en-US" dirty="0" smtClean="0"/>
              <a:t>Late Days are marked in Catalyst – Updated through </a:t>
            </a:r>
            <a:r>
              <a:rPr lang="en-US" dirty="0" err="1"/>
              <a:t>H</a:t>
            </a:r>
            <a:r>
              <a:rPr lang="en-US" dirty="0" err="1" smtClean="0"/>
              <a:t>mwrk</a:t>
            </a:r>
            <a:r>
              <a:rPr lang="en-US" dirty="0" smtClean="0"/>
              <a:t> 4</a:t>
            </a:r>
          </a:p>
          <a:p>
            <a:pPr marL="201168" lvl="1" indent="0">
              <a:buNone/>
            </a:pPr>
            <a:endParaRPr lang="en-US" dirty="0"/>
          </a:p>
          <a:p>
            <a:pPr marL="201168" lvl="1" indent="0">
              <a:buNone/>
            </a:pPr>
            <a:r>
              <a:rPr lang="en-US" dirty="0" err="1" smtClean="0"/>
              <a:t>Hmwrk</a:t>
            </a:r>
            <a:r>
              <a:rPr lang="en-US" dirty="0" smtClean="0"/>
              <a:t> 4 is grades are published. Woot!</a:t>
            </a:r>
          </a:p>
          <a:p>
            <a:pPr marL="201168" lvl="1" indent="0">
              <a:buNone/>
            </a:pPr>
            <a:endParaRPr lang="en-US" dirty="0" smtClean="0"/>
          </a:p>
          <a:p>
            <a:pPr marL="201168" lvl="1" indent="0">
              <a:buNone/>
            </a:pPr>
            <a:r>
              <a:rPr lang="en-US" dirty="0" err="1" smtClean="0"/>
              <a:t>Hmwrk</a:t>
            </a:r>
            <a:r>
              <a:rPr lang="en-US" dirty="0" smtClean="0"/>
              <a:t> 5 is getting returned soon-</a:t>
            </a:r>
            <a:r>
              <a:rPr lang="en-US" dirty="0" err="1" smtClean="0"/>
              <a:t>ish</a:t>
            </a:r>
            <a:r>
              <a:rPr lang="en-US" dirty="0" smtClean="0"/>
              <a:t>. Finishing up grading now. Returning in time for you to check it again </a:t>
            </a:r>
            <a:r>
              <a:rPr lang="en-US" dirty="0" err="1" smtClean="0"/>
              <a:t>Hmwrk</a:t>
            </a:r>
            <a:r>
              <a:rPr lang="en-US" dirty="0" smtClean="0"/>
              <a:t> 6.</a:t>
            </a:r>
          </a:p>
          <a:p>
            <a:pPr marL="201168" lvl="1" indent="0">
              <a:buNone/>
            </a:pPr>
            <a:endParaRPr lang="en-US" dirty="0" smtClean="0"/>
          </a:p>
          <a:p>
            <a:pPr marL="201168" lvl="1" indent="0">
              <a:buNone/>
            </a:pPr>
            <a:r>
              <a:rPr lang="en-US" dirty="0" smtClean="0"/>
              <a:t>Hints from a </a:t>
            </a:r>
            <a:r>
              <a:rPr lang="en-US" dirty="0" err="1" smtClean="0"/>
              <a:t>Hmwrk</a:t>
            </a:r>
            <a:r>
              <a:rPr lang="en-US" dirty="0" smtClean="0"/>
              <a:t>-Grader:</a:t>
            </a:r>
          </a:p>
          <a:p>
            <a:pPr lvl="1"/>
            <a:r>
              <a:rPr lang="en-US" dirty="0" smtClean="0"/>
              <a:t>Answers.txt – Hint:</a:t>
            </a:r>
            <a:endParaRPr lang="en-US" dirty="0"/>
          </a:p>
          <a:p>
            <a:pPr lvl="2"/>
            <a:r>
              <a:rPr lang="en-US" dirty="0"/>
              <a:t>“Name:  &lt;replace this with your name</a:t>
            </a:r>
            <a:r>
              <a:rPr lang="en-US" dirty="0" smtClean="0"/>
              <a:t>&gt;”</a:t>
            </a:r>
          </a:p>
          <a:p>
            <a:pPr lvl="1"/>
            <a:r>
              <a:rPr lang="en-US" dirty="0" err="1" smtClean="0"/>
              <a:t>JavaDoc</a:t>
            </a:r>
            <a:r>
              <a:rPr lang="en-US" dirty="0" smtClean="0"/>
              <a:t> </a:t>
            </a:r>
            <a:r>
              <a:rPr lang="en-US" dirty="0"/>
              <a:t>Comments – Should contain a general overview of the </a:t>
            </a:r>
            <a:r>
              <a:rPr lang="en-US" dirty="0" smtClean="0"/>
              <a:t>method</a:t>
            </a:r>
          </a:p>
          <a:p>
            <a:pPr lvl="1"/>
            <a:r>
              <a:rPr lang="en-US" dirty="0" smtClean="0"/>
              <a:t>Minimize </a:t>
            </a:r>
            <a:r>
              <a:rPr lang="en-US" dirty="0"/>
              <a:t>the asserts per test</a:t>
            </a:r>
          </a:p>
          <a:p>
            <a:pPr marL="201168" lvl="1" indent="0">
              <a:buNone/>
            </a:pPr>
            <a:endParaRPr lang="en-US" dirty="0"/>
          </a:p>
          <a:p>
            <a:pPr lvl="1"/>
            <a:endParaRPr lang="en-US" dirty="0" smtClean="0"/>
          </a:p>
        </p:txBody>
      </p:sp>
    </p:spTree>
    <p:extLst>
      <p:ext uri="{BB962C8B-B14F-4D97-AF65-F5344CB8AC3E}">
        <p14:creationId xmlns:p14="http://schemas.microsoft.com/office/powerpoint/2010/main" val="2562572252"/>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Better?</a:t>
            </a:r>
            <a:endParaRPr lang="en-US" dirty="0"/>
          </a:p>
        </p:txBody>
      </p:sp>
      <p:sp>
        <p:nvSpPr>
          <p:cNvPr id="3" name="Content Placeholder 2"/>
          <p:cNvSpPr>
            <a:spLocks noGrp="1"/>
          </p:cNvSpPr>
          <p:nvPr>
            <p:ph idx="1"/>
          </p:nvPr>
        </p:nvSpPr>
        <p:spPr/>
        <p:txBody>
          <a:bodyPr/>
          <a:lstStyle/>
          <a:p>
            <a:r>
              <a:rPr lang="en-US" dirty="0"/>
              <a:t>Increase efficiency by considering lowest cost unknown vertex with sorting instead of looking at all vertices</a:t>
            </a:r>
          </a:p>
          <a:p>
            <a:r>
              <a:rPr lang="en-US" dirty="0" err="1"/>
              <a:t>PriorityQueue</a:t>
            </a:r>
            <a:r>
              <a:rPr lang="en-US" dirty="0"/>
              <a:t> is like a queue, but returns elements by lowest value instead of </a:t>
            </a:r>
            <a:r>
              <a:rPr lang="en-US" dirty="0" smtClean="0"/>
              <a:t>FIFO</a:t>
            </a:r>
            <a:endParaRPr lang="en-US" dirty="0"/>
          </a:p>
        </p:txBody>
      </p:sp>
    </p:spTree>
    <p:extLst>
      <p:ext uri="{BB962C8B-B14F-4D97-AF65-F5344CB8AC3E}">
        <p14:creationId xmlns:p14="http://schemas.microsoft.com/office/powerpoint/2010/main" val="1621865534"/>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Queue</a:t>
            </a:r>
            <a:endParaRPr lang="en-US" dirty="0"/>
          </a:p>
        </p:txBody>
      </p:sp>
      <p:sp>
        <p:nvSpPr>
          <p:cNvPr id="3" name="Content Placeholder 2"/>
          <p:cNvSpPr>
            <a:spLocks noGrp="1"/>
          </p:cNvSpPr>
          <p:nvPr>
            <p:ph idx="1"/>
          </p:nvPr>
        </p:nvSpPr>
        <p:spPr/>
        <p:txBody>
          <a:bodyPr>
            <a:noAutofit/>
          </a:bodyPr>
          <a:lstStyle/>
          <a:p>
            <a:r>
              <a:rPr lang="en-US" sz="2400" dirty="0"/>
              <a:t>Increase efficiency by considering lowest cost unknown vertex with sorting instead of looking at all vertices</a:t>
            </a:r>
          </a:p>
          <a:p>
            <a:r>
              <a:rPr lang="en-US" sz="2400" dirty="0" err="1"/>
              <a:t>PriorityQueue</a:t>
            </a:r>
            <a:r>
              <a:rPr lang="en-US" sz="2400" dirty="0"/>
              <a:t> is like a queue, but returns elements by lowest value instead of </a:t>
            </a:r>
            <a:r>
              <a:rPr lang="en-US" sz="2400" dirty="0" smtClean="0"/>
              <a:t>FIFO</a:t>
            </a:r>
          </a:p>
          <a:p>
            <a:r>
              <a:rPr lang="en-US" sz="2400" dirty="0" smtClean="0"/>
              <a:t>Two ways to implement:</a:t>
            </a:r>
          </a:p>
          <a:p>
            <a:pPr marL="914400" lvl="1" indent="-457200">
              <a:buFont typeface="+mj-lt"/>
              <a:buAutoNum type="arabicPeriod"/>
            </a:pPr>
            <a:r>
              <a:rPr lang="en-US" sz="2400" dirty="0" smtClean="0"/>
              <a:t>Comparable</a:t>
            </a:r>
          </a:p>
          <a:p>
            <a:pPr marL="1314450" lvl="2" indent="-457200">
              <a:buFont typeface="+mj-lt"/>
              <a:buAutoNum type="alphaLcParenR"/>
            </a:pPr>
            <a:r>
              <a:rPr lang="en" dirty="0"/>
              <a:t>class Node implements Comparable&lt;Node&gt;</a:t>
            </a:r>
          </a:p>
          <a:p>
            <a:pPr marL="1314450" lvl="2" indent="-457200">
              <a:buFont typeface="+mj-lt"/>
              <a:buAutoNum type="alphaLcParenR"/>
            </a:pPr>
            <a:r>
              <a:rPr lang="en" dirty="0"/>
              <a:t>public int compareTo(other)</a:t>
            </a:r>
          </a:p>
          <a:p>
            <a:pPr marL="914400" lvl="1" indent="-457200">
              <a:buFont typeface="+mj-lt"/>
              <a:buAutoNum type="arabicPeriod"/>
            </a:pPr>
            <a:r>
              <a:rPr lang="en-US" sz="2400" dirty="0" smtClean="0"/>
              <a:t>Comparator</a:t>
            </a:r>
          </a:p>
          <a:p>
            <a:pPr marL="1314450" lvl="2" indent="-457200">
              <a:buFont typeface="+mj-lt"/>
              <a:buAutoNum type="alphaLcParenR"/>
            </a:pPr>
            <a:r>
              <a:rPr lang="en" dirty="0"/>
              <a:t>class NodeComparator extends Comparator&lt;Node&gt;</a:t>
            </a:r>
          </a:p>
          <a:p>
            <a:pPr marL="1314450" lvl="2" indent="-457200">
              <a:buFont typeface="+mj-lt"/>
              <a:buAutoNum type="alphaLcParenR"/>
            </a:pPr>
            <a:r>
              <a:rPr lang="en" dirty="0"/>
              <a:t>new PriorityQueue(new NodeComparator()) </a:t>
            </a:r>
          </a:p>
        </p:txBody>
      </p:sp>
    </p:spTree>
    <p:extLst>
      <p:ext uri="{BB962C8B-B14F-4D97-AF65-F5344CB8AC3E}">
        <p14:creationId xmlns:p14="http://schemas.microsoft.com/office/powerpoint/2010/main" val="4282509071"/>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20"/>
        <p:cNvGrpSpPr/>
        <p:nvPr/>
      </p:nvGrpSpPr>
      <p:grpSpPr>
        <a:xfrm>
          <a:off x="0" y="0"/>
          <a:ext cx="0" cy="0"/>
          <a:chOff x="0" y="0"/>
          <a:chExt cx="0" cy="0"/>
        </a:xfrm>
      </p:grpSpPr>
      <p:sp>
        <p:nvSpPr>
          <p:cNvPr id="1223" name="Shape 1223"/>
          <p:cNvSpPr txBox="1"/>
          <p:nvPr/>
        </p:nvSpPr>
        <p:spPr>
          <a:xfrm>
            <a:off x="457200" y="1524000"/>
            <a:ext cx="7391399" cy="4724401"/>
          </a:xfrm>
          <a:prstGeom prst="rect">
            <a:avLst/>
          </a:prstGeom>
          <a:solidFill>
            <a:srgbClr val="FFFF99"/>
          </a:solidFill>
          <a:ln>
            <a:noFill/>
          </a:ln>
        </p:spPr>
        <p:txBody>
          <a:bodyPr lIns="91425" tIns="45700" rIns="91425" bIns="45700" anchor="t" anchorCtr="0">
            <a:noAutofit/>
          </a:bodyPr>
          <a:lstStyle/>
          <a:p>
            <a:pPr marL="342900" marR="0" lvl="0" indent="-342900" algn="l" rtl="0">
              <a:lnSpc>
                <a:spcPct val="100000"/>
              </a:lnSpc>
              <a:spcBef>
                <a:spcPts val="400"/>
              </a:spcBef>
              <a:spcAft>
                <a:spcPts val="0"/>
              </a:spcAft>
              <a:buClr>
                <a:schemeClr val="dk1"/>
              </a:buClr>
              <a:buSzPct val="25000"/>
              <a:buFont typeface="Courier New"/>
              <a:buNone/>
            </a:pPr>
            <a:r>
              <a:rPr lang="en" sz="2000" b="1" i="0" u="none" strike="noStrike" cap="none" baseline="0" dirty="0">
                <a:solidFill>
                  <a:schemeClr val="dk1"/>
                </a:solidFill>
                <a:latin typeface="Courier New"/>
                <a:ea typeface="Courier New"/>
                <a:cs typeface="Courier New"/>
                <a:sym typeface="Courier New"/>
              </a:rPr>
              <a:t>dijkstra(Graph G, Node start)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for each node: x.cost=infinity, x.known=false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start.cost = 0</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build-heap with all nodes</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while(heap is not empty)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 = deleteMin()</a:t>
            </a:r>
          </a:p>
          <a:p>
            <a:pPr marL="342900" marR="0" lvl="0" indent="-342900" algn="l" rtl="0">
              <a:lnSpc>
                <a:spcPct val="100000"/>
              </a:lnSpc>
              <a:spcBef>
                <a:spcPts val="400"/>
              </a:spcBef>
              <a:spcAft>
                <a:spcPts val="0"/>
              </a:spcAft>
              <a:buSzPct val="25000"/>
              <a:buNone/>
            </a:pPr>
            <a:r>
              <a:rPr lang="en" sz="2000" i="0" u="none" strike="noStrike" cap="none" baseline="0" dirty="0">
                <a:solidFill>
                  <a:schemeClr val="dk1"/>
                </a:solidFill>
                <a:latin typeface="Courier New"/>
                <a:ea typeface="Courier New"/>
                <a:cs typeface="Courier New"/>
                <a:sym typeface="Courier New"/>
              </a:rPr>
              <a:t>    if (b.known) continue;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b.known = true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for each edge (b,a) in </a:t>
            </a:r>
            <a:r>
              <a:rPr lang="en" sz="2000" b="1" i="0" u="none" strike="noStrike" cap="none" baseline="0" dirty="0" smtClean="0">
                <a:solidFill>
                  <a:schemeClr val="dk1"/>
                </a:solidFill>
                <a:latin typeface="Courier New"/>
                <a:ea typeface="Courier New"/>
                <a:cs typeface="Courier New"/>
                <a:sym typeface="Courier New"/>
              </a:rPr>
              <a:t>G {</a:t>
            </a:r>
            <a:endParaRPr lang="en" sz="2000" b="1" i="0" u="none" strike="noStrike" cap="none" baseline="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if(!a.known)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add(b.cost + weight((b,a))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a:t>
            </a:r>
          </a:p>
          <a:p>
            <a:pPr marL="342900" lvl="0" indent="-342900">
              <a:spcBef>
                <a:spcPts val="400"/>
              </a:spcBef>
              <a:buClr>
                <a:schemeClr val="dk1"/>
              </a:buClr>
              <a:buSzPct val="25000"/>
            </a:pPr>
            <a:r>
              <a:rPr lang="en" sz="2000" dirty="0">
                <a:solidFill>
                  <a:schemeClr val="dk1"/>
                </a:solidFill>
                <a:latin typeface="Courier New"/>
                <a:ea typeface="Courier New"/>
                <a:cs typeface="Courier New"/>
                <a:sym typeface="Courier New"/>
              </a:rPr>
              <a:t>	 …</a:t>
            </a:r>
          </a:p>
        </p:txBody>
      </p:sp>
      <p:sp>
        <p:nvSpPr>
          <p:cNvPr id="2" name="Title 1"/>
          <p:cNvSpPr>
            <a:spLocks noGrp="1"/>
          </p:cNvSpPr>
          <p:nvPr>
            <p:ph type="title"/>
          </p:nvPr>
        </p:nvSpPr>
        <p:spPr/>
        <p:txBody>
          <a:bodyPr/>
          <a:lstStyle/>
          <a:p>
            <a:r>
              <a:rPr lang="en-US" dirty="0" err="1" smtClean="0"/>
              <a:t>Pseudocode</a:t>
            </a:r>
            <a:r>
              <a:rPr lang="en-US" dirty="0" smtClean="0"/>
              <a:t> Attempt #2</a:t>
            </a:r>
            <a:endParaRPr lang="en-US" dirty="0"/>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7</a:t>
            </a:r>
            <a:endParaRPr lang="en-US" dirty="0"/>
          </a:p>
        </p:txBody>
      </p:sp>
      <p:sp>
        <p:nvSpPr>
          <p:cNvPr id="3" name="Content Placeholder 2"/>
          <p:cNvSpPr>
            <a:spLocks noGrp="1"/>
          </p:cNvSpPr>
          <p:nvPr>
            <p:ph idx="1"/>
          </p:nvPr>
        </p:nvSpPr>
        <p:spPr/>
        <p:txBody>
          <a:bodyPr>
            <a:normAutofit/>
          </a:bodyPr>
          <a:lstStyle/>
          <a:p>
            <a:r>
              <a:rPr lang="en-US" dirty="0" smtClean="0"/>
              <a:t>Modify your graph to use generics</a:t>
            </a:r>
          </a:p>
          <a:p>
            <a:pPr lvl="1"/>
            <a:r>
              <a:rPr lang="en-US" dirty="0" smtClean="0"/>
              <a:t>Will have to update HW #5 and HW #6 tests</a:t>
            </a:r>
          </a:p>
          <a:p>
            <a:r>
              <a:rPr lang="en-US" dirty="0" smtClean="0"/>
              <a:t>Implement </a:t>
            </a:r>
            <a:r>
              <a:rPr lang="en-US" dirty="0" err="1" smtClean="0"/>
              <a:t>Dijkstra’s</a:t>
            </a:r>
            <a:r>
              <a:rPr lang="en-US" dirty="0" smtClean="0"/>
              <a:t> algorithm</a:t>
            </a:r>
          </a:p>
          <a:p>
            <a:pPr lvl="1"/>
            <a:r>
              <a:rPr lang="en-US" dirty="0" smtClean="0"/>
              <a:t>Search algorithm that accounts for edge weights</a:t>
            </a:r>
          </a:p>
          <a:p>
            <a:pPr lvl="1"/>
            <a:r>
              <a:rPr lang="en-US" dirty="0" smtClean="0"/>
              <a:t>Note: This should not change your implementation of Graph. </a:t>
            </a:r>
            <a:r>
              <a:rPr lang="en-US" dirty="0" err="1" smtClean="0"/>
              <a:t>Dijkstra’s</a:t>
            </a:r>
            <a:r>
              <a:rPr lang="en-US" dirty="0" smtClean="0"/>
              <a:t> is performed </a:t>
            </a:r>
            <a:r>
              <a:rPr lang="en-US" u="sng" dirty="0" smtClean="0"/>
              <a:t>on</a:t>
            </a:r>
            <a:r>
              <a:rPr lang="en-US" dirty="0" smtClean="0"/>
              <a:t> a Graph, not </a:t>
            </a:r>
            <a:r>
              <a:rPr lang="en-US" u="sng" dirty="0" smtClean="0"/>
              <a:t>within</a:t>
            </a:r>
            <a:r>
              <a:rPr lang="en-US" dirty="0"/>
              <a:t> </a:t>
            </a:r>
            <a:r>
              <a:rPr lang="en-US" dirty="0" smtClean="0"/>
              <a:t>a Graph.</a:t>
            </a:r>
          </a:p>
        </p:txBody>
      </p:sp>
    </p:spTree>
    <p:extLst>
      <p:ext uri="{BB962C8B-B14F-4D97-AF65-F5344CB8AC3E}">
        <p14:creationId xmlns:p14="http://schemas.microsoft.com/office/powerpoint/2010/main" val="2391532497"/>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7</a:t>
            </a:r>
            <a:endParaRPr lang="en-US" dirty="0"/>
          </a:p>
        </p:txBody>
      </p:sp>
      <p:sp>
        <p:nvSpPr>
          <p:cNvPr id="3" name="Content Placeholder 2"/>
          <p:cNvSpPr>
            <a:spLocks noGrp="1"/>
          </p:cNvSpPr>
          <p:nvPr>
            <p:ph idx="1"/>
          </p:nvPr>
        </p:nvSpPr>
        <p:spPr/>
        <p:txBody>
          <a:bodyPr/>
          <a:lstStyle/>
          <a:p>
            <a:r>
              <a:rPr lang="en-US" dirty="0"/>
              <a:t>The more well-connected two characters are, the lower the weight and the more likely that a path is taken through them</a:t>
            </a:r>
          </a:p>
          <a:p>
            <a:pPr lvl="1"/>
            <a:r>
              <a:rPr lang="en-US" dirty="0"/>
              <a:t>The weight of an edge is equal to the inverse of how many comic books the two characters share</a:t>
            </a:r>
          </a:p>
          <a:p>
            <a:pPr lvl="1"/>
            <a:r>
              <a:rPr lang="en-US" dirty="0"/>
              <a:t>Ex: If Amazing Amoeba and Zany Zebra appeared in 5 comic books together, the weight of their edge would be 1/5</a:t>
            </a:r>
          </a:p>
          <a:p>
            <a:endParaRPr lang="en-US" dirty="0"/>
          </a:p>
        </p:txBody>
      </p:sp>
    </p:spTree>
    <p:extLst>
      <p:ext uri="{BB962C8B-B14F-4D97-AF65-F5344CB8AC3E}">
        <p14:creationId xmlns:p14="http://schemas.microsoft.com/office/powerpoint/2010/main" val="34912924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Hw7 Important Notes!!!</a:t>
            </a:r>
            <a:endParaRPr lang="en-US" dirty="0"/>
          </a:p>
        </p:txBody>
      </p:sp>
      <p:sp>
        <p:nvSpPr>
          <p:cNvPr id="3" name="Content Placeholder 2"/>
          <p:cNvSpPr>
            <a:spLocks noGrp="1"/>
          </p:cNvSpPr>
          <p:nvPr>
            <p:ph idx="1"/>
          </p:nvPr>
        </p:nvSpPr>
        <p:spPr/>
        <p:txBody>
          <a:bodyPr/>
          <a:lstStyle/>
          <a:p>
            <a:r>
              <a:rPr lang="en-US" u="sng" dirty="0" smtClean="0"/>
              <a:t>DO NOT</a:t>
            </a:r>
            <a:r>
              <a:rPr lang="en-US" dirty="0" smtClean="0"/>
              <a:t> access data from hw6/</a:t>
            </a:r>
            <a:r>
              <a:rPr lang="en-US" dirty="0" err="1" smtClean="0"/>
              <a:t>src</a:t>
            </a:r>
            <a:r>
              <a:rPr lang="en-US" dirty="0" smtClean="0"/>
              <a:t>/data</a:t>
            </a:r>
          </a:p>
          <a:p>
            <a:pPr lvl="1"/>
            <a:r>
              <a:rPr lang="en-US" dirty="0" smtClean="0"/>
              <a:t>Copy over data files from hw6/</a:t>
            </a:r>
            <a:r>
              <a:rPr lang="en-US" dirty="0" err="1" smtClean="0"/>
              <a:t>src</a:t>
            </a:r>
            <a:r>
              <a:rPr lang="en-US" dirty="0" smtClean="0"/>
              <a:t>/data into hw7/</a:t>
            </a:r>
            <a:r>
              <a:rPr lang="en-US" dirty="0" err="1" smtClean="0"/>
              <a:t>src</a:t>
            </a:r>
            <a:r>
              <a:rPr lang="en-US" dirty="0" smtClean="0"/>
              <a:t>/data, and </a:t>
            </a:r>
            <a:r>
              <a:rPr lang="en-US" u="sng" dirty="0" smtClean="0"/>
              <a:t>access data in hw7 from there instead</a:t>
            </a:r>
          </a:p>
          <a:p>
            <a:pPr lvl="1"/>
            <a:r>
              <a:rPr lang="en-US" dirty="0" smtClean="0"/>
              <a:t>Remember to do this! Or tests will fail when grading.</a:t>
            </a:r>
          </a:p>
          <a:p>
            <a:pPr marL="457200" lvl="1" indent="0">
              <a:buNone/>
            </a:pPr>
            <a:endParaRPr lang="en-US" dirty="0" smtClean="0"/>
          </a:p>
          <a:p>
            <a:r>
              <a:rPr lang="en-US" u="sng" dirty="0" smtClean="0"/>
              <a:t>DO NOT</a:t>
            </a:r>
            <a:r>
              <a:rPr lang="en-US" dirty="0" smtClean="0"/>
              <a:t> modify </a:t>
            </a:r>
            <a:r>
              <a:rPr lang="en-US" dirty="0" err="1" smtClean="0"/>
              <a:t>ScriptFileTests.java</a:t>
            </a:r>
            <a:endParaRPr lang="en-US" dirty="0" smtClean="0"/>
          </a:p>
          <a:p>
            <a:endParaRPr lang="en-US" dirty="0" smtClean="0"/>
          </a:p>
          <a:p>
            <a:endParaRPr lang="en-US" dirty="0"/>
          </a:p>
        </p:txBody>
      </p:sp>
    </p:spTree>
    <p:extLst>
      <p:ext uri="{BB962C8B-B14F-4D97-AF65-F5344CB8AC3E}">
        <p14:creationId xmlns:p14="http://schemas.microsoft.com/office/powerpoint/2010/main" val="3272289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Hw7 Test script Command Notes</a:t>
            </a:r>
            <a:endParaRPr lang="en-US" dirty="0"/>
          </a:p>
        </p:txBody>
      </p:sp>
      <p:sp>
        <p:nvSpPr>
          <p:cNvPr id="3" name="Content Placeholder 2"/>
          <p:cNvSpPr>
            <a:spLocks noGrp="1"/>
          </p:cNvSpPr>
          <p:nvPr>
            <p:ph idx="1"/>
          </p:nvPr>
        </p:nvSpPr>
        <p:spPr/>
        <p:txBody>
          <a:bodyPr>
            <a:normAutofit/>
          </a:bodyPr>
          <a:lstStyle/>
          <a:p>
            <a:r>
              <a:rPr lang="en-US" dirty="0" smtClean="0"/>
              <a:t>HW7</a:t>
            </a:r>
            <a:r>
              <a:rPr lang="en-US" i="1" dirty="0" smtClean="0"/>
              <a:t> </a:t>
            </a:r>
            <a:r>
              <a:rPr lang="en-US" b="1" i="1" dirty="0" err="1" smtClean="0"/>
              <a:t>LoadGraph</a:t>
            </a:r>
            <a:r>
              <a:rPr lang="en-US" i="1" dirty="0" smtClean="0"/>
              <a:t> </a:t>
            </a:r>
            <a:r>
              <a:rPr lang="en-US" dirty="0" smtClean="0"/>
              <a:t>command is slightly different from HW6</a:t>
            </a:r>
          </a:p>
          <a:p>
            <a:pPr lvl="1"/>
            <a:r>
              <a:rPr lang="en-US" dirty="0" smtClean="0"/>
              <a:t>After graph is loaded, there should be at most one directed edge from one node to another, with the edge label being the multiplicative inverse of the number of books shared</a:t>
            </a:r>
          </a:p>
          <a:p>
            <a:pPr lvl="1"/>
            <a:endParaRPr lang="en-US" dirty="0" smtClean="0"/>
          </a:p>
          <a:p>
            <a:pPr lvl="1"/>
            <a:r>
              <a:rPr lang="en-US" dirty="0" smtClean="0"/>
              <a:t>Example: If 8 books are shared between two nodes, the edge label will be 1/8</a:t>
            </a:r>
          </a:p>
          <a:p>
            <a:pPr lvl="1"/>
            <a:endParaRPr lang="en-US" dirty="0"/>
          </a:p>
          <a:p>
            <a:pPr lvl="1"/>
            <a:r>
              <a:rPr lang="en-US" dirty="0" smtClean="0"/>
              <a:t>Since the edge relationship is symmetric, there would be another edge going the other direction with the same edge label</a:t>
            </a:r>
            <a:endParaRPr lang="en-US" dirty="0"/>
          </a:p>
        </p:txBody>
      </p:sp>
    </p:spTree>
    <p:extLst>
      <p:ext uri="{BB962C8B-B14F-4D97-AF65-F5344CB8AC3E}">
        <p14:creationId xmlns:p14="http://schemas.microsoft.com/office/powerpoint/2010/main" val="11405106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Generics</a:t>
            </a:r>
            <a:endParaRPr lang="en-US" dirty="0"/>
          </a:p>
        </p:txBody>
      </p:sp>
      <p:sp>
        <p:nvSpPr>
          <p:cNvPr id="3" name="Content Placeholder 2"/>
          <p:cNvSpPr>
            <a:spLocks noGrp="1"/>
          </p:cNvSpPr>
          <p:nvPr>
            <p:ph idx="1"/>
          </p:nvPr>
        </p:nvSpPr>
        <p:spPr/>
        <p:txBody>
          <a:bodyPr/>
          <a:lstStyle/>
          <a:p>
            <a:r>
              <a:rPr lang="en-US" dirty="0" smtClean="0"/>
              <a:t>We will go over these in </a:t>
            </a:r>
            <a:r>
              <a:rPr lang="en-US" smtClean="0"/>
              <a:t>lecture tomorrow!</a:t>
            </a:r>
            <a:endParaRPr lang="en-US" dirty="0" smtClean="0"/>
          </a:p>
          <a:p>
            <a:pPr lvl="1"/>
            <a:endParaRPr lang="en-US" dirty="0"/>
          </a:p>
        </p:txBody>
      </p:sp>
    </p:spTree>
    <p:extLst>
      <p:ext uri="{BB962C8B-B14F-4D97-AF65-F5344CB8AC3E}">
        <p14:creationId xmlns:p14="http://schemas.microsoft.com/office/powerpoint/2010/main" val="2622752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Review: Shortest Paths with BFS</a:t>
            </a:r>
            <a:endParaRPr lang="en-US" sz="4400" dirty="0"/>
          </a:p>
        </p:txBody>
      </p:sp>
      <p:graphicFrame>
        <p:nvGraphicFramePr>
          <p:cNvPr id="4" name="Table 3"/>
          <p:cNvGraphicFramePr>
            <a:graphicFrameLocks noGrp="1"/>
          </p:cNvGraphicFramePr>
          <p:nvPr>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&lt;B,D&gt;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&lt;B,D,E&gt;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23"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24" name="Shape 304"/>
          <p:cNvSpPr/>
          <p:nvPr/>
        </p:nvSpPr>
        <p:spPr>
          <a:xfrm>
            <a:off x="3216675" y="149153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25"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26"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27"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28" name="Shape 308"/>
          <p:cNvCxnSpPr>
            <a:stCxn id="23" idx="3"/>
            <a:endCxn id="25"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29" name="Shape 309"/>
          <p:cNvCxnSpPr>
            <a:stCxn id="23" idx="5"/>
            <a:endCxn id="26"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30" name="Shape 310"/>
          <p:cNvCxnSpPr>
            <a:stCxn id="24" idx="5"/>
            <a:endCxn id="26" idx="0"/>
          </p:cNvCxnSpPr>
          <p:nvPr/>
        </p:nvCxnSpPr>
        <p:spPr>
          <a:xfrm>
            <a:off x="3997164" y="2272024"/>
            <a:ext cx="640460" cy="1515522"/>
          </a:xfrm>
          <a:prstGeom prst="straightConnector1">
            <a:avLst/>
          </a:prstGeom>
          <a:noFill/>
          <a:ln w="28575" cap="flat">
            <a:solidFill>
              <a:srgbClr val="4A7DBB"/>
            </a:solidFill>
            <a:prstDash val="solid"/>
            <a:round/>
            <a:headEnd type="none" w="med" len="med"/>
            <a:tailEnd type="stealth" w="lg" len="lg"/>
          </a:ln>
        </p:spPr>
      </p:cxnSp>
      <p:cxnSp>
        <p:nvCxnSpPr>
          <p:cNvPr id="31" name="Shape 311"/>
          <p:cNvCxnSpPr>
            <a:stCxn id="26" idx="3"/>
            <a:endCxn id="27"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32" name="Shape 312"/>
          <p:cNvCxnSpPr>
            <a:stCxn id="27" idx="1"/>
            <a:endCxn id="25"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33" name="Shape 313"/>
          <p:cNvCxnSpPr>
            <a:stCxn id="25" idx="6"/>
            <a:endCxn id="26"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34" name="Shape 314"/>
          <p:cNvCxnSpPr>
            <a:stCxn id="24" idx="2"/>
            <a:endCxn id="23" idx="7"/>
          </p:cNvCxnSpPr>
          <p:nvPr/>
        </p:nvCxnSpPr>
        <p:spPr>
          <a:xfrm flipH="1">
            <a:off x="2246928" y="1948735"/>
            <a:ext cx="969746" cy="457200"/>
          </a:xfrm>
          <a:prstGeom prst="straightConnector1">
            <a:avLst/>
          </a:prstGeom>
          <a:noFill/>
          <a:ln w="28575" cap="flat">
            <a:solidFill>
              <a:srgbClr val="4A7DBB"/>
            </a:solidFill>
            <a:prstDash val="solid"/>
            <a:round/>
            <a:headEnd type="none" w="med" len="med"/>
            <a:tailEnd type="stealth" w="lg" len="lg"/>
          </a:ln>
        </p:spPr>
      </p:cxnSp>
      <p:sp>
        <p:nvSpPr>
          <p:cNvPr id="35" name="Rectangle 34"/>
          <p:cNvSpPr/>
          <p:nvPr/>
        </p:nvSpPr>
        <p:spPr>
          <a:xfrm>
            <a:off x="2427497" y="1724055"/>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6" name="Rectangle 35"/>
          <p:cNvSpPr/>
          <p:nvPr/>
        </p:nvSpPr>
        <p:spPr>
          <a:xfrm>
            <a:off x="3124199" y="3028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7" name="Rectangle 36"/>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8" name="Rectangle 37"/>
          <p:cNvSpPr/>
          <p:nvPr/>
        </p:nvSpPr>
        <p:spPr>
          <a:xfrm>
            <a:off x="3177866" y="4552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9" name="Rectangle 38"/>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0" name="Rectangle 39"/>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1" name="Rectangle 40"/>
          <p:cNvSpPr/>
          <p:nvPr/>
        </p:nvSpPr>
        <p:spPr>
          <a:xfrm>
            <a:off x="4343399" y="2667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Tree>
    <p:extLst>
      <p:ext uri="{BB962C8B-B14F-4D97-AF65-F5344CB8AC3E}">
        <p14:creationId xmlns:p14="http://schemas.microsoft.com/office/powerpoint/2010/main" val="415186342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Review: Shortest Paths with BFS</a:t>
            </a: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3612466846"/>
              </p:ext>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&lt;B,D&gt;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&lt;B,D,E&gt;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23"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24" name="Shape 304"/>
          <p:cNvSpPr/>
          <p:nvPr/>
        </p:nvSpPr>
        <p:spPr>
          <a:xfrm>
            <a:off x="3216675" y="149153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25"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26"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27"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28" name="Shape 308"/>
          <p:cNvCxnSpPr>
            <a:stCxn id="23" idx="3"/>
            <a:endCxn id="25"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29" name="Shape 309"/>
          <p:cNvCxnSpPr>
            <a:stCxn id="23" idx="5"/>
            <a:endCxn id="26"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30" name="Shape 310"/>
          <p:cNvCxnSpPr>
            <a:stCxn id="24" idx="5"/>
            <a:endCxn id="26" idx="0"/>
          </p:cNvCxnSpPr>
          <p:nvPr/>
        </p:nvCxnSpPr>
        <p:spPr>
          <a:xfrm>
            <a:off x="3997164" y="2272024"/>
            <a:ext cx="640460" cy="1515522"/>
          </a:xfrm>
          <a:prstGeom prst="straightConnector1">
            <a:avLst/>
          </a:prstGeom>
          <a:noFill/>
          <a:ln w="28575" cap="flat">
            <a:solidFill>
              <a:srgbClr val="4A7DBB"/>
            </a:solidFill>
            <a:prstDash val="solid"/>
            <a:round/>
            <a:headEnd type="none" w="med" len="med"/>
            <a:tailEnd type="stealth" w="lg" len="lg"/>
          </a:ln>
        </p:spPr>
      </p:cxnSp>
      <p:cxnSp>
        <p:nvCxnSpPr>
          <p:cNvPr id="31" name="Shape 311"/>
          <p:cNvCxnSpPr>
            <a:stCxn id="26" idx="3"/>
            <a:endCxn id="27"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32" name="Shape 312"/>
          <p:cNvCxnSpPr>
            <a:stCxn id="27" idx="1"/>
            <a:endCxn id="25"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33" name="Shape 313"/>
          <p:cNvCxnSpPr>
            <a:stCxn id="25" idx="6"/>
            <a:endCxn id="26"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34" name="Shape 314"/>
          <p:cNvCxnSpPr>
            <a:stCxn id="24" idx="2"/>
            <a:endCxn id="23" idx="7"/>
          </p:cNvCxnSpPr>
          <p:nvPr/>
        </p:nvCxnSpPr>
        <p:spPr>
          <a:xfrm flipH="1">
            <a:off x="2246928" y="1948735"/>
            <a:ext cx="969746" cy="457200"/>
          </a:xfrm>
          <a:prstGeom prst="straightConnector1">
            <a:avLst/>
          </a:prstGeom>
          <a:noFill/>
          <a:ln w="28575" cap="flat">
            <a:solidFill>
              <a:srgbClr val="4A7DBB"/>
            </a:solidFill>
            <a:prstDash val="solid"/>
            <a:round/>
            <a:headEnd type="none" w="med" len="med"/>
            <a:tailEnd type="stealth" w="lg" len="lg"/>
          </a:ln>
        </p:spPr>
      </p:cxnSp>
      <p:sp>
        <p:nvSpPr>
          <p:cNvPr id="35" name="Rectangle 34"/>
          <p:cNvSpPr/>
          <p:nvPr/>
        </p:nvSpPr>
        <p:spPr>
          <a:xfrm>
            <a:off x="2427497" y="1724055"/>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6" name="Rectangle 35"/>
          <p:cNvSpPr/>
          <p:nvPr/>
        </p:nvSpPr>
        <p:spPr>
          <a:xfrm>
            <a:off x="3124199" y="3028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7" name="Rectangle 36"/>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8" name="Rectangle 37"/>
          <p:cNvSpPr/>
          <p:nvPr/>
        </p:nvSpPr>
        <p:spPr>
          <a:xfrm>
            <a:off x="3177866" y="4552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9" name="Rectangle 38"/>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0" name="Rectangle 39"/>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1" name="Rectangle 40"/>
          <p:cNvSpPr/>
          <p:nvPr/>
        </p:nvSpPr>
        <p:spPr>
          <a:xfrm>
            <a:off x="4343399" y="2667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cxnSp>
        <p:nvCxnSpPr>
          <p:cNvPr id="6" name="Straight Arrow Connector 5"/>
          <p:cNvCxnSpPr/>
          <p:nvPr/>
        </p:nvCxnSpPr>
        <p:spPr>
          <a:xfrm>
            <a:off x="3815694" y="2407420"/>
            <a:ext cx="622127" cy="141662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27" idx="6"/>
          </p:cNvCxnSpPr>
          <p:nvPr/>
        </p:nvCxnSpPr>
        <p:spPr>
          <a:xfrm flipH="1">
            <a:off x="2710310" y="4752945"/>
            <a:ext cx="1787287" cy="91601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Paths with Weights</a:t>
            </a:r>
            <a:endParaRPr lang="en-US" dirty="0"/>
          </a:p>
        </p:txBody>
      </p:sp>
      <p:sp>
        <p:nvSpPr>
          <p:cNvPr id="6"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7" name="Shape 304"/>
          <p:cNvSpPr/>
          <p:nvPr/>
        </p:nvSpPr>
        <p:spPr>
          <a:xfrm>
            <a:off x="3216675" y="149153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8"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9"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10"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11" name="Shape 308"/>
          <p:cNvCxnSpPr>
            <a:stCxn id="6" idx="3"/>
            <a:endCxn id="8"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12" name="Shape 309"/>
          <p:cNvCxnSpPr>
            <a:stCxn id="6" idx="5"/>
            <a:endCxn id="9"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13" name="Shape 310"/>
          <p:cNvCxnSpPr>
            <a:stCxn id="7" idx="5"/>
            <a:endCxn id="9" idx="0"/>
          </p:cNvCxnSpPr>
          <p:nvPr/>
        </p:nvCxnSpPr>
        <p:spPr>
          <a:xfrm>
            <a:off x="3997164" y="2272024"/>
            <a:ext cx="640460" cy="1515522"/>
          </a:xfrm>
          <a:prstGeom prst="straightConnector1">
            <a:avLst/>
          </a:prstGeom>
          <a:noFill/>
          <a:ln w="28575" cap="flat">
            <a:solidFill>
              <a:srgbClr val="4A7DBB"/>
            </a:solidFill>
            <a:prstDash val="solid"/>
            <a:round/>
            <a:headEnd type="none" w="med" len="med"/>
            <a:tailEnd type="stealth" w="lg" len="lg"/>
          </a:ln>
        </p:spPr>
      </p:cxnSp>
      <p:cxnSp>
        <p:nvCxnSpPr>
          <p:cNvPr id="14" name="Shape 311"/>
          <p:cNvCxnSpPr>
            <a:stCxn id="9" idx="3"/>
            <a:endCxn id="10"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15" name="Shape 312"/>
          <p:cNvCxnSpPr>
            <a:stCxn id="10" idx="1"/>
            <a:endCxn id="8"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16" name="Shape 313"/>
          <p:cNvCxnSpPr>
            <a:stCxn id="8" idx="6"/>
            <a:endCxn id="9"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17" name="Shape 314"/>
          <p:cNvCxnSpPr>
            <a:stCxn id="7" idx="2"/>
            <a:endCxn id="6" idx="7"/>
          </p:cNvCxnSpPr>
          <p:nvPr/>
        </p:nvCxnSpPr>
        <p:spPr>
          <a:xfrm flipH="1">
            <a:off x="2246928" y="1948735"/>
            <a:ext cx="969746" cy="457200"/>
          </a:xfrm>
          <a:prstGeom prst="straightConnector1">
            <a:avLst/>
          </a:prstGeom>
          <a:noFill/>
          <a:ln w="28575" cap="flat">
            <a:solidFill>
              <a:srgbClr val="4A7DBB"/>
            </a:solidFill>
            <a:prstDash val="solid"/>
            <a:round/>
            <a:headEnd type="none" w="med" len="med"/>
            <a:tailEnd type="stealth" w="lg" len="lg"/>
          </a:ln>
        </p:spPr>
      </p:cxnSp>
      <p:graphicFrame>
        <p:nvGraphicFramePr>
          <p:cNvPr id="4" name="Table 3"/>
          <p:cNvGraphicFramePr>
            <a:graphicFrameLocks noGrp="1"/>
          </p:cNvGraphicFramePr>
          <p:nvPr>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5</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&lt;B,A,C,D&gt;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&lt;B,A,C,E&gt;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18" name="Rectangle 17"/>
          <p:cNvSpPr/>
          <p:nvPr/>
        </p:nvSpPr>
        <p:spPr>
          <a:xfrm>
            <a:off x="2427497" y="1724055"/>
            <a:ext cx="327334"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2</a:t>
            </a:r>
            <a:endParaRPr lang="en-US" sz="2000" kern="1200" dirty="0">
              <a:solidFill>
                <a:schemeClr val="tx1">
                  <a:lumMod val="50000"/>
                  <a:lumOff val="50000"/>
                </a:schemeClr>
              </a:solidFill>
              <a:latin typeface="+mj-lt"/>
              <a:ea typeface="+mn-ea"/>
              <a:cs typeface="+mn-cs"/>
            </a:endParaRPr>
          </a:p>
        </p:txBody>
      </p:sp>
      <p:sp>
        <p:nvSpPr>
          <p:cNvPr id="19" name="Rectangle 18"/>
          <p:cNvSpPr/>
          <p:nvPr/>
        </p:nvSpPr>
        <p:spPr>
          <a:xfrm>
            <a:off x="2981532" y="302889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0" name="Rectangle 19"/>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1" name="Rectangle 20"/>
          <p:cNvSpPr/>
          <p:nvPr/>
        </p:nvSpPr>
        <p:spPr>
          <a:xfrm>
            <a:off x="3177867" y="4552890"/>
            <a:ext cx="32733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6</a:t>
            </a:r>
            <a:endParaRPr lang="en-US" sz="2000" kern="1200" dirty="0">
              <a:solidFill>
                <a:schemeClr val="tx1">
                  <a:lumMod val="50000"/>
                  <a:lumOff val="50000"/>
                </a:schemeClr>
              </a:solidFill>
              <a:latin typeface="+mj-lt"/>
              <a:ea typeface="+mn-ea"/>
              <a:cs typeface="+mn-cs"/>
            </a:endParaRPr>
          </a:p>
        </p:txBody>
      </p:sp>
      <p:sp>
        <p:nvSpPr>
          <p:cNvPr id="22" name="Rectangle 21"/>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3" name="Rectangle 22"/>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3</a:t>
            </a:r>
          </a:p>
        </p:txBody>
      </p:sp>
      <p:sp>
        <p:nvSpPr>
          <p:cNvPr id="24" name="Rectangle 23"/>
          <p:cNvSpPr/>
          <p:nvPr/>
        </p:nvSpPr>
        <p:spPr>
          <a:xfrm>
            <a:off x="4264132" y="266700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5" name="Rectangle 24"/>
          <p:cNvSpPr/>
          <p:nvPr/>
        </p:nvSpPr>
        <p:spPr>
          <a:xfrm>
            <a:off x="3532702" y="5468907"/>
            <a:ext cx="4908716" cy="584775"/>
          </a:xfrm>
          <a:prstGeom prst="rect">
            <a:avLst/>
          </a:prstGeom>
        </p:spPr>
        <p:txBody>
          <a:bodyPr wrap="none">
            <a:spAutoFit/>
          </a:bodyPr>
          <a:lstStyle/>
          <a:p>
            <a:pPr algn="ctr"/>
            <a:r>
              <a:rPr lang="en-US" sz="3200" b="1" kern="1200" dirty="0" smtClean="0">
                <a:solidFill>
                  <a:schemeClr val="accent2"/>
                </a:solidFill>
                <a:latin typeface="+mj-lt"/>
                <a:ea typeface="+mn-ea"/>
                <a:cs typeface="+mn-cs"/>
              </a:rPr>
              <a:t>Paths are not the same!</a:t>
            </a:r>
            <a:endParaRPr lang="en-US" sz="3200" b="1" kern="1200" dirty="0">
              <a:solidFill>
                <a:schemeClr val="accent2"/>
              </a:solidFill>
              <a:latin typeface="+mj-lt"/>
              <a:ea typeface="+mn-ea"/>
              <a:cs typeface="+mn-cs"/>
            </a:endParaRPr>
          </a:p>
        </p:txBody>
      </p:sp>
    </p:spTree>
    <p:extLst>
      <p:ext uri="{BB962C8B-B14F-4D97-AF65-F5344CB8AC3E}">
        <p14:creationId xmlns:p14="http://schemas.microsoft.com/office/powerpoint/2010/main" val="226244335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Paths with Weights</a:t>
            </a:r>
            <a:endParaRPr lang="en-US" dirty="0"/>
          </a:p>
        </p:txBody>
      </p:sp>
      <p:sp>
        <p:nvSpPr>
          <p:cNvPr id="6"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7" name="Shape 304"/>
          <p:cNvSpPr/>
          <p:nvPr/>
        </p:nvSpPr>
        <p:spPr>
          <a:xfrm>
            <a:off x="3216675" y="149153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8"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9"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10"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11" name="Shape 308"/>
          <p:cNvCxnSpPr>
            <a:stCxn id="6" idx="3"/>
            <a:endCxn id="8"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12" name="Shape 309"/>
          <p:cNvCxnSpPr>
            <a:stCxn id="6" idx="5"/>
            <a:endCxn id="9"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13" name="Shape 310"/>
          <p:cNvCxnSpPr>
            <a:stCxn id="7" idx="5"/>
            <a:endCxn id="9" idx="0"/>
          </p:cNvCxnSpPr>
          <p:nvPr/>
        </p:nvCxnSpPr>
        <p:spPr>
          <a:xfrm>
            <a:off x="3997164" y="2272024"/>
            <a:ext cx="640460" cy="1515522"/>
          </a:xfrm>
          <a:prstGeom prst="straightConnector1">
            <a:avLst/>
          </a:prstGeom>
          <a:noFill/>
          <a:ln w="28575" cap="flat">
            <a:solidFill>
              <a:srgbClr val="4A7DBB"/>
            </a:solidFill>
            <a:prstDash val="solid"/>
            <a:round/>
            <a:headEnd type="none" w="med" len="med"/>
            <a:tailEnd type="stealth" w="lg" len="lg"/>
          </a:ln>
        </p:spPr>
      </p:cxnSp>
      <p:cxnSp>
        <p:nvCxnSpPr>
          <p:cNvPr id="14" name="Shape 311"/>
          <p:cNvCxnSpPr>
            <a:stCxn id="9" idx="3"/>
            <a:endCxn id="10"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15" name="Shape 312"/>
          <p:cNvCxnSpPr>
            <a:stCxn id="10" idx="1"/>
            <a:endCxn id="8"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16" name="Shape 313"/>
          <p:cNvCxnSpPr>
            <a:stCxn id="8" idx="6"/>
            <a:endCxn id="9"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17" name="Shape 314"/>
          <p:cNvCxnSpPr>
            <a:stCxn id="7" idx="2"/>
            <a:endCxn id="6" idx="7"/>
          </p:cNvCxnSpPr>
          <p:nvPr/>
        </p:nvCxnSpPr>
        <p:spPr>
          <a:xfrm flipH="1">
            <a:off x="2246928" y="1948735"/>
            <a:ext cx="969746" cy="457200"/>
          </a:xfrm>
          <a:prstGeom prst="straightConnector1">
            <a:avLst/>
          </a:prstGeom>
          <a:noFill/>
          <a:ln w="28575" cap="flat">
            <a:solidFill>
              <a:srgbClr val="4A7DBB"/>
            </a:solidFill>
            <a:prstDash val="solid"/>
            <a:round/>
            <a:headEnd type="none" w="med" len="med"/>
            <a:tailEnd type="stealth" w="lg" len="lg"/>
          </a:ln>
        </p:spPr>
      </p:cxnSp>
      <p:graphicFrame>
        <p:nvGraphicFramePr>
          <p:cNvPr id="4" name="Table 3"/>
          <p:cNvGraphicFramePr>
            <a:graphicFrameLocks noGrp="1"/>
          </p:cNvGraphicFramePr>
          <p:nvPr>
            <p:extLst>
              <p:ext uri="{D42A27DB-BD31-4B8C-83A1-F6EECF244321}">
                <p14:modId xmlns:p14="http://schemas.microsoft.com/office/powerpoint/2010/main" val="3167962619"/>
              </p:ext>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5</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&lt;B,A,C,D&gt;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&lt;B,A,C,E&gt;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18" name="Rectangle 17"/>
          <p:cNvSpPr/>
          <p:nvPr/>
        </p:nvSpPr>
        <p:spPr>
          <a:xfrm>
            <a:off x="2427497" y="1724055"/>
            <a:ext cx="327334"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2</a:t>
            </a:r>
            <a:endParaRPr lang="en-US" sz="2000" kern="1200" dirty="0">
              <a:solidFill>
                <a:schemeClr val="tx1">
                  <a:lumMod val="50000"/>
                  <a:lumOff val="50000"/>
                </a:schemeClr>
              </a:solidFill>
              <a:latin typeface="+mj-lt"/>
              <a:ea typeface="+mn-ea"/>
              <a:cs typeface="+mn-cs"/>
            </a:endParaRPr>
          </a:p>
        </p:txBody>
      </p:sp>
      <p:sp>
        <p:nvSpPr>
          <p:cNvPr id="19" name="Rectangle 18"/>
          <p:cNvSpPr/>
          <p:nvPr/>
        </p:nvSpPr>
        <p:spPr>
          <a:xfrm>
            <a:off x="2981532" y="302889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0" name="Rectangle 19"/>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1" name="Rectangle 20"/>
          <p:cNvSpPr/>
          <p:nvPr/>
        </p:nvSpPr>
        <p:spPr>
          <a:xfrm>
            <a:off x="3177867" y="4552890"/>
            <a:ext cx="32733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6</a:t>
            </a:r>
            <a:endParaRPr lang="en-US" sz="2000" kern="1200" dirty="0">
              <a:solidFill>
                <a:schemeClr val="tx1">
                  <a:lumMod val="50000"/>
                  <a:lumOff val="50000"/>
                </a:schemeClr>
              </a:solidFill>
              <a:latin typeface="+mj-lt"/>
              <a:ea typeface="+mn-ea"/>
              <a:cs typeface="+mn-cs"/>
            </a:endParaRPr>
          </a:p>
        </p:txBody>
      </p:sp>
      <p:sp>
        <p:nvSpPr>
          <p:cNvPr id="22" name="Rectangle 21"/>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3" name="Rectangle 22"/>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3</a:t>
            </a:r>
          </a:p>
        </p:txBody>
      </p:sp>
      <p:sp>
        <p:nvSpPr>
          <p:cNvPr id="24" name="Rectangle 23"/>
          <p:cNvSpPr/>
          <p:nvPr/>
        </p:nvSpPr>
        <p:spPr>
          <a:xfrm>
            <a:off x="4264132" y="266700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5" name="Rectangle 24"/>
          <p:cNvSpPr/>
          <p:nvPr/>
        </p:nvSpPr>
        <p:spPr>
          <a:xfrm>
            <a:off x="3532702" y="5468907"/>
            <a:ext cx="4908716" cy="584775"/>
          </a:xfrm>
          <a:prstGeom prst="rect">
            <a:avLst/>
          </a:prstGeom>
        </p:spPr>
        <p:txBody>
          <a:bodyPr wrap="none">
            <a:spAutoFit/>
          </a:bodyPr>
          <a:lstStyle/>
          <a:p>
            <a:pPr algn="ctr"/>
            <a:r>
              <a:rPr lang="en-US" sz="3200" b="1" kern="1200" dirty="0" smtClean="0">
                <a:solidFill>
                  <a:schemeClr val="accent2"/>
                </a:solidFill>
                <a:latin typeface="+mj-lt"/>
                <a:ea typeface="+mn-ea"/>
                <a:cs typeface="+mn-cs"/>
              </a:rPr>
              <a:t>Paths are not the same!</a:t>
            </a:r>
            <a:endParaRPr lang="en-US" sz="3200" b="1" kern="1200" dirty="0">
              <a:solidFill>
                <a:schemeClr val="accent2"/>
              </a:solidFill>
              <a:latin typeface="+mj-lt"/>
              <a:ea typeface="+mn-ea"/>
              <a:cs typeface="+mn-cs"/>
            </a:endParaRPr>
          </a:p>
        </p:txBody>
      </p:sp>
      <p:cxnSp>
        <p:nvCxnSpPr>
          <p:cNvPr id="26" name="Straight Arrow Connector 25"/>
          <p:cNvCxnSpPr/>
          <p:nvPr/>
        </p:nvCxnSpPr>
        <p:spPr>
          <a:xfrm flipH="1">
            <a:off x="2427498" y="2124165"/>
            <a:ext cx="789176" cy="39043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255324" y="3152852"/>
            <a:ext cx="462248" cy="97694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965103" y="4650842"/>
            <a:ext cx="830807" cy="81806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0513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Goal: Smallest </a:t>
            </a:r>
            <a:r>
              <a:rPr lang="en-US" dirty="0" smtClean="0"/>
              <a:t>cost? </a:t>
            </a:r>
            <a:r>
              <a:rPr lang="en-US" dirty="0" smtClean="0"/>
              <a:t>Or fewest edges?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63669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BFS vs. </a:t>
            </a:r>
            <a:r>
              <a:rPr lang="en-US" dirty="0" err="1" smtClean="0"/>
              <a:t>Dijkstra’s</a:t>
            </a:r>
            <a:endParaRPr lang="en-US" dirty="0"/>
          </a:p>
        </p:txBody>
      </p:sp>
      <p:sp>
        <p:nvSpPr>
          <p:cNvPr id="3" name="Content Placeholder 2"/>
          <p:cNvSpPr>
            <a:spLocks noGrp="1"/>
          </p:cNvSpPr>
          <p:nvPr>
            <p:ph idx="1"/>
          </p:nvPr>
        </p:nvSpPr>
        <p:spPr>
          <a:xfrm>
            <a:off x="457200" y="3962400"/>
            <a:ext cx="8229600" cy="2209801"/>
          </a:xfrm>
        </p:spPr>
        <p:txBody>
          <a:bodyPr>
            <a:normAutofit/>
          </a:bodyPr>
          <a:lstStyle/>
          <a:p>
            <a:r>
              <a:rPr lang="en-US" dirty="0" smtClean="0"/>
              <a:t>BFS doesn’t work because path with minimal cost ≠ path with fewest edges</a:t>
            </a:r>
          </a:p>
          <a:p>
            <a:r>
              <a:rPr lang="en-US" dirty="0" smtClean="0"/>
              <a:t>Also, Dijkstra’s works if the weights are non-negative</a:t>
            </a:r>
          </a:p>
          <a:p>
            <a:r>
              <a:rPr lang="en-US" dirty="0" smtClean="0">
                <a:solidFill>
                  <a:srgbClr val="0070C0"/>
                </a:solidFill>
              </a:rPr>
              <a:t>What happens if there is a negative edge?</a:t>
            </a:r>
          </a:p>
          <a:p>
            <a:pPr lvl="1"/>
            <a:r>
              <a:rPr lang="en-US" dirty="0" smtClean="0"/>
              <a:t>Minimize cost by repeating the cycle forever</a:t>
            </a:r>
          </a:p>
        </p:txBody>
      </p:sp>
      <p:grpSp>
        <p:nvGrpSpPr>
          <p:cNvPr id="125" name="Shape 125"/>
          <p:cNvGrpSpPr/>
          <p:nvPr/>
        </p:nvGrpSpPr>
        <p:grpSpPr>
          <a:xfrm>
            <a:off x="1297661" y="1809691"/>
            <a:ext cx="3505200" cy="1390709"/>
            <a:chOff x="914400" y="1524000"/>
            <a:chExt cx="3505200" cy="1390709"/>
          </a:xfrm>
        </p:grpSpPr>
        <p:sp>
          <p:nvSpPr>
            <p:cNvPr id="126" name="Shape 126"/>
            <p:cNvSpPr txBox="1"/>
            <p:nvPr/>
          </p:nvSpPr>
          <p:spPr>
            <a:xfrm>
              <a:off x="2286000" y="25146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500</a:t>
              </a:r>
            </a:p>
          </p:txBody>
        </p:sp>
        <p:grpSp>
          <p:nvGrpSpPr>
            <p:cNvPr id="127" name="Shape 127"/>
            <p:cNvGrpSpPr/>
            <p:nvPr/>
          </p:nvGrpSpPr>
          <p:grpSpPr>
            <a:xfrm>
              <a:off x="914400" y="1524000"/>
              <a:ext cx="3505200" cy="1047690"/>
              <a:chOff x="914400" y="1524000"/>
              <a:chExt cx="3505200" cy="1047690"/>
            </a:xfrm>
          </p:grpSpPr>
          <p:sp>
            <p:nvSpPr>
              <p:cNvPr id="128" name="Shape 128"/>
              <p:cNvSpPr/>
              <p:nvPr/>
            </p:nvSpPr>
            <p:spPr>
              <a:xfrm>
                <a:off x="914400" y="22287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29" name="Shape 129"/>
              <p:cNvSpPr/>
              <p:nvPr/>
            </p:nvSpPr>
            <p:spPr>
              <a:xfrm>
                <a:off x="1752600"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cxnSp>
            <p:nvCxnSpPr>
              <p:cNvPr id="130" name="Shape 130"/>
              <p:cNvCxnSpPr/>
              <p:nvPr/>
            </p:nvCxnSpPr>
            <p:spPr>
              <a:xfrm>
                <a:off x="1256726" y="2400240"/>
                <a:ext cx="2820545" cy="1587"/>
              </a:xfrm>
              <a:prstGeom prst="straightConnector1">
                <a:avLst/>
              </a:prstGeom>
              <a:noFill/>
              <a:ln w="9525" cap="flat">
                <a:solidFill>
                  <a:schemeClr val="dk1"/>
                </a:solidFill>
                <a:prstDash val="solid"/>
                <a:round/>
                <a:headEnd type="none" w="med" len="med"/>
                <a:tailEnd type="triangle" w="lg" len="lg"/>
              </a:ln>
            </p:spPr>
          </p:cxnSp>
          <p:cxnSp>
            <p:nvCxnSpPr>
              <p:cNvPr id="131" name="Shape 131"/>
              <p:cNvCxnSpPr/>
              <p:nvPr/>
            </p:nvCxnSpPr>
            <p:spPr>
              <a:xfrm>
                <a:off x="2094926" y="1943040"/>
                <a:ext cx="458345" cy="1587"/>
              </a:xfrm>
              <a:prstGeom prst="straightConnector1">
                <a:avLst/>
              </a:prstGeom>
              <a:noFill/>
              <a:ln w="9525" cap="flat">
                <a:solidFill>
                  <a:schemeClr val="dk1"/>
                </a:solidFill>
                <a:prstDash val="solid"/>
                <a:round/>
                <a:headEnd type="none" w="med" len="med"/>
                <a:tailEnd type="triangle" w="lg" len="lg"/>
              </a:ln>
            </p:spPr>
          </p:cxnSp>
          <p:cxnSp>
            <p:nvCxnSpPr>
              <p:cNvPr id="132" name="Shape 132"/>
              <p:cNvCxnSpPr/>
              <p:nvPr/>
            </p:nvCxnSpPr>
            <p:spPr>
              <a:xfrm rot="10800000" flipH="1">
                <a:off x="1143000" y="1943040"/>
                <a:ext cx="609599" cy="323850"/>
              </a:xfrm>
              <a:prstGeom prst="straightConnector1">
                <a:avLst/>
              </a:prstGeom>
              <a:noFill/>
              <a:ln w="9525" cap="flat">
                <a:solidFill>
                  <a:schemeClr val="dk1"/>
                </a:solidFill>
                <a:prstDash val="solid"/>
                <a:round/>
                <a:headEnd type="none" w="med" len="med"/>
                <a:tailEnd type="triangle" w="lg" len="lg"/>
              </a:ln>
            </p:spPr>
          </p:cxnSp>
          <p:sp>
            <p:nvSpPr>
              <p:cNvPr id="133" name="Shape 133"/>
              <p:cNvSpPr/>
              <p:nvPr/>
            </p:nvSpPr>
            <p:spPr>
              <a:xfrm>
                <a:off x="3352800"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34" name="Shape 134"/>
              <p:cNvSpPr/>
              <p:nvPr/>
            </p:nvSpPr>
            <p:spPr>
              <a:xfrm>
                <a:off x="4077273" y="22287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35" name="Shape 135"/>
              <p:cNvSpPr/>
              <p:nvPr/>
            </p:nvSpPr>
            <p:spPr>
              <a:xfrm>
                <a:off x="2553273"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cxnSp>
            <p:nvCxnSpPr>
              <p:cNvPr id="136" name="Shape 136"/>
              <p:cNvCxnSpPr/>
              <p:nvPr/>
            </p:nvCxnSpPr>
            <p:spPr>
              <a:xfrm>
                <a:off x="2894453" y="1960501"/>
                <a:ext cx="458345" cy="1587"/>
              </a:xfrm>
              <a:prstGeom prst="straightConnector1">
                <a:avLst/>
              </a:prstGeom>
              <a:noFill/>
              <a:ln w="9525" cap="flat">
                <a:solidFill>
                  <a:schemeClr val="dk1"/>
                </a:solidFill>
                <a:prstDash val="solid"/>
                <a:round/>
                <a:headEnd type="none" w="med" len="med"/>
                <a:tailEnd type="triangle" w="lg" len="lg"/>
              </a:ln>
            </p:spPr>
          </p:cxnSp>
          <p:cxnSp>
            <p:nvCxnSpPr>
              <p:cNvPr id="137" name="Shape 137"/>
              <p:cNvCxnSpPr/>
              <p:nvPr/>
            </p:nvCxnSpPr>
            <p:spPr>
              <a:xfrm>
                <a:off x="3695126" y="1943040"/>
                <a:ext cx="432279" cy="335966"/>
              </a:xfrm>
              <a:prstGeom prst="straightConnector1">
                <a:avLst/>
              </a:prstGeom>
              <a:noFill/>
              <a:ln w="9525" cap="flat">
                <a:solidFill>
                  <a:schemeClr val="dk1"/>
                </a:solidFill>
                <a:prstDash val="solid"/>
                <a:round/>
                <a:headEnd type="none" w="med" len="med"/>
                <a:tailEnd type="triangle" w="lg" len="lg"/>
              </a:ln>
            </p:spPr>
          </p:cxnSp>
          <p:sp>
            <p:nvSpPr>
              <p:cNvPr id="138" name="Shape 138"/>
              <p:cNvSpPr txBox="1"/>
              <p:nvPr/>
            </p:nvSpPr>
            <p:spPr>
              <a:xfrm>
                <a:off x="914400" y="180969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39" name="Shape 139"/>
              <p:cNvSpPr txBox="1"/>
              <p:nvPr/>
            </p:nvSpPr>
            <p:spPr>
              <a:xfrm>
                <a:off x="1978132" y="15240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40" name="Shape 140"/>
              <p:cNvSpPr txBox="1"/>
              <p:nvPr/>
            </p:nvSpPr>
            <p:spPr>
              <a:xfrm>
                <a:off x="2819400" y="15240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41" name="Shape 141"/>
              <p:cNvSpPr txBox="1"/>
              <p:nvPr/>
            </p:nvSpPr>
            <p:spPr>
              <a:xfrm>
                <a:off x="3730732" y="173349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grpSp>
      </p:grpSp>
      <p:sp>
        <p:nvSpPr>
          <p:cNvPr id="143" name="Shape 143"/>
          <p:cNvSpPr/>
          <p:nvPr/>
        </p:nvSpPr>
        <p:spPr>
          <a:xfrm>
            <a:off x="5633800" y="194389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4" name="Shape 144"/>
          <p:cNvSpPr/>
          <p:nvPr/>
        </p:nvSpPr>
        <p:spPr>
          <a:xfrm>
            <a:off x="7438300" y="247664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5" name="Shape 145"/>
          <p:cNvSpPr/>
          <p:nvPr/>
        </p:nvSpPr>
        <p:spPr>
          <a:xfrm>
            <a:off x="6267225" y="2733499"/>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6" name="Shape 146"/>
          <p:cNvSpPr/>
          <p:nvPr/>
        </p:nvSpPr>
        <p:spPr>
          <a:xfrm>
            <a:off x="6659350" y="194389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cxnSp>
        <p:nvCxnSpPr>
          <p:cNvPr id="147" name="Shape 147"/>
          <p:cNvCxnSpPr>
            <a:stCxn id="145" idx="7"/>
            <a:endCxn id="146" idx="4"/>
          </p:cNvCxnSpPr>
          <p:nvPr/>
        </p:nvCxnSpPr>
        <p:spPr>
          <a:xfrm rot="10800000" flipH="1">
            <a:off x="6551202" y="2276594"/>
            <a:ext cx="274497" cy="505627"/>
          </a:xfrm>
          <a:prstGeom prst="straightConnector1">
            <a:avLst/>
          </a:prstGeom>
          <a:noFill/>
          <a:ln w="19050" cap="flat">
            <a:solidFill>
              <a:srgbClr val="000000"/>
            </a:solidFill>
            <a:prstDash val="solid"/>
            <a:round/>
            <a:headEnd type="none" w="lg" len="lg"/>
            <a:tailEnd type="triangle" w="lg" len="lg"/>
          </a:ln>
        </p:spPr>
      </p:cxnSp>
      <p:cxnSp>
        <p:nvCxnSpPr>
          <p:cNvPr id="148" name="Shape 148"/>
          <p:cNvCxnSpPr>
            <a:stCxn id="146" idx="3"/>
            <a:endCxn id="145" idx="0"/>
          </p:cNvCxnSpPr>
          <p:nvPr/>
        </p:nvCxnSpPr>
        <p:spPr>
          <a:xfrm flipH="1">
            <a:off x="6433574" y="2227871"/>
            <a:ext cx="274497" cy="505627"/>
          </a:xfrm>
          <a:prstGeom prst="straightConnector1">
            <a:avLst/>
          </a:prstGeom>
          <a:noFill/>
          <a:ln w="19050" cap="flat">
            <a:solidFill>
              <a:srgbClr val="000000"/>
            </a:solidFill>
            <a:prstDash val="solid"/>
            <a:round/>
            <a:headEnd type="none" w="lg" len="lg"/>
            <a:tailEnd type="triangle" w="lg" len="lg"/>
          </a:ln>
        </p:spPr>
      </p:cxnSp>
      <p:sp>
        <p:nvSpPr>
          <p:cNvPr id="149" name="Shape 149"/>
          <p:cNvSpPr txBox="1"/>
          <p:nvPr/>
        </p:nvSpPr>
        <p:spPr>
          <a:xfrm>
            <a:off x="6267225" y="2272571"/>
            <a:ext cx="439500" cy="416099"/>
          </a:xfrm>
          <a:prstGeom prst="rect">
            <a:avLst/>
          </a:prstGeom>
          <a:noFill/>
        </p:spPr>
        <p:txBody>
          <a:bodyPr lIns="91425" tIns="91425" rIns="91425" bIns="91425" anchor="t" anchorCtr="0">
            <a:noAutofit/>
          </a:bodyPr>
          <a:lstStyle/>
          <a:p>
            <a:pPr>
              <a:buNone/>
            </a:pPr>
            <a:r>
              <a:rPr lang="en" sz="1800">
                <a:latin typeface="Calibri"/>
                <a:ea typeface="Calibri"/>
                <a:cs typeface="Calibri"/>
                <a:sym typeface="Calibri"/>
              </a:rPr>
              <a:t>5</a:t>
            </a:r>
          </a:p>
        </p:txBody>
      </p:sp>
      <p:sp>
        <p:nvSpPr>
          <p:cNvPr id="150" name="Shape 150"/>
          <p:cNvSpPr txBox="1"/>
          <p:nvPr/>
        </p:nvSpPr>
        <p:spPr>
          <a:xfrm>
            <a:off x="6599925" y="2476644"/>
            <a:ext cx="641699"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-10</a:t>
            </a:r>
          </a:p>
        </p:txBody>
      </p:sp>
      <p:cxnSp>
        <p:nvCxnSpPr>
          <p:cNvPr id="151" name="Shape 151"/>
          <p:cNvCxnSpPr>
            <a:stCxn id="143" idx="6"/>
            <a:endCxn id="146" idx="2"/>
          </p:cNvCxnSpPr>
          <p:nvPr/>
        </p:nvCxnSpPr>
        <p:spPr>
          <a:xfrm>
            <a:off x="5966499" y="2110244"/>
            <a:ext cx="692850" cy="0"/>
          </a:xfrm>
          <a:prstGeom prst="straightConnector1">
            <a:avLst/>
          </a:prstGeom>
          <a:noFill/>
          <a:ln w="19050" cap="flat">
            <a:solidFill>
              <a:srgbClr val="000000"/>
            </a:solidFill>
            <a:prstDash val="solid"/>
            <a:round/>
            <a:headEnd type="none" w="lg" len="lg"/>
            <a:tailEnd type="triangle" w="lg" len="lg"/>
          </a:ln>
        </p:spPr>
      </p:cxnSp>
      <p:cxnSp>
        <p:nvCxnSpPr>
          <p:cNvPr id="152" name="Shape 152"/>
          <p:cNvCxnSpPr>
            <a:stCxn id="146" idx="6"/>
            <a:endCxn id="144" idx="1"/>
          </p:cNvCxnSpPr>
          <p:nvPr/>
        </p:nvCxnSpPr>
        <p:spPr>
          <a:xfrm>
            <a:off x="6992049" y="2110244"/>
            <a:ext cx="494972" cy="415122"/>
          </a:xfrm>
          <a:prstGeom prst="straightConnector1">
            <a:avLst/>
          </a:prstGeom>
          <a:noFill/>
          <a:ln w="19050" cap="flat">
            <a:solidFill>
              <a:srgbClr val="000000"/>
            </a:solidFill>
            <a:prstDash val="solid"/>
            <a:round/>
            <a:headEnd type="none" w="lg" len="lg"/>
            <a:tailEnd type="triangle" w="lg" len="lg"/>
          </a:ln>
        </p:spPr>
      </p:cxnSp>
      <p:sp>
        <p:nvSpPr>
          <p:cNvPr id="153" name="Shape 153"/>
          <p:cNvSpPr txBox="1"/>
          <p:nvPr/>
        </p:nvSpPr>
        <p:spPr>
          <a:xfrm>
            <a:off x="6093175" y="1712884"/>
            <a:ext cx="439500"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a:t>
            </a:r>
          </a:p>
        </p:txBody>
      </p:sp>
      <p:sp>
        <p:nvSpPr>
          <p:cNvPr id="154" name="Shape 154"/>
          <p:cNvSpPr txBox="1"/>
          <p:nvPr/>
        </p:nvSpPr>
        <p:spPr>
          <a:xfrm>
            <a:off x="7142500" y="1943894"/>
            <a:ext cx="439500"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a:t>
            </a:r>
          </a:p>
        </p:txBody>
      </p:sp>
    </p:spTree>
    <p:extLst>
      <p:ext uri="{BB962C8B-B14F-4D97-AF65-F5344CB8AC3E}">
        <p14:creationId xmlns:p14="http://schemas.microsoft.com/office/powerpoint/2010/main" val="293947159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animBg="1"/>
      <p:bldP spid="144" grpId="0" animBg="1"/>
      <p:bldP spid="145" grpId="0" animBg="1"/>
      <p:bldP spid="146" grpId="0" animBg="1"/>
      <p:bldP spid="149" grpId="0"/>
      <p:bldP spid="150" grpId="0"/>
      <p:bldP spid="153" grpId="0"/>
      <p:bldP spid="15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2446</Words>
  <Application>Microsoft Office PowerPoint</Application>
  <PresentationFormat>On-screen Show (4:3)</PresentationFormat>
  <Paragraphs>1372</Paragraphs>
  <Slides>37</Slides>
  <Notes>30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37</vt:i4>
      </vt:variant>
    </vt:vector>
  </HeadingPairs>
  <TitlesOfParts>
    <vt:vector size="46" baseType="lpstr">
      <vt:lpstr>Arial</vt:lpstr>
      <vt:lpstr>Calibri</vt:lpstr>
      <vt:lpstr>Calibri Light</vt:lpstr>
      <vt:lpstr>Century Gothic</vt:lpstr>
      <vt:lpstr>Courier New</vt:lpstr>
      <vt:lpstr>Palatino Linotype</vt:lpstr>
      <vt:lpstr>Times New Roman</vt:lpstr>
      <vt:lpstr>Executive</vt:lpstr>
      <vt:lpstr>Retrospect</vt:lpstr>
      <vt:lpstr>PowerPoint Presentation</vt:lpstr>
      <vt:lpstr>PowerPoint Presentation</vt:lpstr>
      <vt:lpstr>Things to Discuss</vt:lpstr>
      <vt:lpstr>Review: Shortest Paths with BFS</vt:lpstr>
      <vt:lpstr>Review: Shortest Paths with BFS</vt:lpstr>
      <vt:lpstr>Shortest Paths with Weights</vt:lpstr>
      <vt:lpstr>Shortest Paths with Weights</vt:lpstr>
      <vt:lpstr>Goal: Smallest cost? Or fewest edges?</vt:lpstr>
      <vt:lpstr>BFS vs. Dijkstra’s</vt:lpstr>
      <vt:lpstr>Dijkstra’s Algorithm</vt:lpstr>
      <vt:lpstr>Dijkstra’s Algorithm</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Interpreting the Results</vt:lpstr>
      <vt:lpstr>Example #2</vt:lpstr>
      <vt:lpstr>Example #2</vt:lpstr>
      <vt:lpstr>Pseudocode Attempt #1</vt:lpstr>
      <vt:lpstr>Can We Do Better?</vt:lpstr>
      <vt:lpstr>Priority Queue</vt:lpstr>
      <vt:lpstr>Pseudocode Attempt #2</vt:lpstr>
      <vt:lpstr>Homework 7</vt:lpstr>
      <vt:lpstr>Homework 7</vt:lpstr>
      <vt:lpstr>Hw7 Important Notes!!!</vt:lpstr>
      <vt:lpstr>Hw7 Test script Command Notes</vt:lpstr>
      <vt:lpstr>Generics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STF_Student</dc:creator>
  <cp:lastModifiedBy>Erin M. Peach</cp:lastModifiedBy>
  <cp:revision>80</cp:revision>
  <cp:lastPrinted>2015-05-14T00:27:50Z</cp:lastPrinted>
  <dcterms:modified xsi:type="dcterms:W3CDTF">2015-11-12T20:57:45Z</dcterms:modified>
</cp:coreProperties>
</file>