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61"/>
  </p:notesMasterIdLst>
  <p:sldIdLst>
    <p:sldId id="332" r:id="rId3"/>
    <p:sldId id="256" r:id="rId4"/>
    <p:sldId id="258" r:id="rId5"/>
    <p:sldId id="311" r:id="rId6"/>
    <p:sldId id="26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75" r:id="rId31"/>
    <p:sldId id="376" r:id="rId32"/>
    <p:sldId id="377" r:id="rId33"/>
    <p:sldId id="378" r:id="rId34"/>
    <p:sldId id="379" r:id="rId35"/>
    <p:sldId id="380" r:id="rId36"/>
    <p:sldId id="335" r:id="rId37"/>
    <p:sldId id="334" r:id="rId38"/>
    <p:sldId id="319" r:id="rId39"/>
    <p:sldId id="321" r:id="rId40"/>
    <p:sldId id="276" r:id="rId41"/>
    <p:sldId id="327" r:id="rId42"/>
    <p:sldId id="324" r:id="rId43"/>
    <p:sldId id="328" r:id="rId44"/>
    <p:sldId id="325" r:id="rId45"/>
    <p:sldId id="329" r:id="rId46"/>
    <p:sldId id="326" r:id="rId47"/>
    <p:sldId id="330" r:id="rId48"/>
    <p:sldId id="331" r:id="rId49"/>
    <p:sldId id="382" r:id="rId50"/>
    <p:sldId id="275" r:id="rId51"/>
    <p:sldId id="349" r:id="rId52"/>
    <p:sldId id="341" r:id="rId53"/>
    <p:sldId id="350" r:id="rId54"/>
    <p:sldId id="343" r:id="rId55"/>
    <p:sldId id="351" r:id="rId56"/>
    <p:sldId id="345" r:id="rId57"/>
    <p:sldId id="346" r:id="rId58"/>
    <p:sldId id="347" r:id="rId59"/>
    <p:sldId id="348" r:id="rId6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800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3" autoAdjust="0"/>
    <p:restoredTop sz="80817" autoAdjust="0"/>
  </p:normalViewPr>
  <p:slideViewPr>
    <p:cSldViewPr>
      <p:cViewPr varScale="1">
        <p:scale>
          <a:sx n="55" d="100"/>
          <a:sy n="55" d="100"/>
        </p:scale>
        <p:origin x="-1890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527EB-DB4F-47B8-8CCF-F339968CCA26}" type="datetimeFigureOut">
              <a:rPr lang="en-US" smtClean="0"/>
              <a:t>10/14/2015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765F0C-D535-4238-8501-C7E0525C2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98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What represents the abstract state of a Circle?</a:t>
            </a:r>
          </a:p>
          <a:p>
            <a:pPr marL="425196"/>
            <a:r>
              <a:rPr lang="en-US" sz="1000" dirty="0" smtClean="0"/>
              <a:t>Center</a:t>
            </a:r>
          </a:p>
          <a:p>
            <a:pPr marL="425196"/>
            <a:r>
              <a:rPr lang="en-US" sz="1000" dirty="0" smtClean="0"/>
              <a:t>Radius</a:t>
            </a:r>
          </a:p>
          <a:p>
            <a:pPr marL="82296" indent="0">
              <a:buNone/>
            </a:pPr>
            <a:r>
              <a:rPr lang="en-US" dirty="0" smtClean="0"/>
              <a:t>What are some properties of a circle we can determine?</a:t>
            </a:r>
          </a:p>
          <a:p>
            <a:pPr marL="425196"/>
            <a:r>
              <a:rPr lang="en-US" sz="1000" dirty="0" smtClean="0"/>
              <a:t>Circumference </a:t>
            </a:r>
          </a:p>
          <a:p>
            <a:pPr marL="425196"/>
            <a:r>
              <a:rPr lang="en-US" sz="1000" dirty="0" smtClean="0"/>
              <a:t>Area</a:t>
            </a:r>
          </a:p>
          <a:p>
            <a:pPr marL="82296" indent="0">
              <a:buNone/>
            </a:pPr>
            <a:r>
              <a:rPr lang="en-US" dirty="0" smtClean="0"/>
              <a:t>How can we implement this?</a:t>
            </a:r>
          </a:p>
          <a:p>
            <a:pPr marL="425196"/>
            <a:r>
              <a:rPr lang="en-US" sz="1000" dirty="0" smtClean="0"/>
              <a:t>#1: Center, radius</a:t>
            </a:r>
          </a:p>
          <a:p>
            <a:pPr marL="425196"/>
            <a:r>
              <a:rPr lang="en-US" sz="1000" dirty="0" smtClean="0"/>
              <a:t>#2: Center, edge</a:t>
            </a:r>
          </a:p>
          <a:p>
            <a:pPr marL="425196"/>
            <a:r>
              <a:rPr lang="en-US" sz="1000" dirty="0" smtClean="0"/>
              <a:t>#3: Corners of diameter</a:t>
            </a:r>
          </a:p>
          <a:p>
            <a:pPr marL="82296" indent="0">
              <a:buNone/>
            </a:pPr>
            <a:r>
              <a:rPr lang="en-US" dirty="0" smtClean="0"/>
              <a:t>How can we implement this?</a:t>
            </a:r>
          </a:p>
          <a:p>
            <a:pPr marL="425196"/>
            <a:r>
              <a:rPr lang="en-US" sz="1000" dirty="0" smtClean="0"/>
              <a:t>#1: Center, radius</a:t>
            </a:r>
          </a:p>
          <a:p>
            <a:pPr marL="425196"/>
            <a:r>
              <a:rPr lang="en-US" sz="1000" dirty="0" smtClean="0"/>
              <a:t>#2: Center, edge</a:t>
            </a:r>
          </a:p>
          <a:p>
            <a:pPr marL="425196"/>
            <a:r>
              <a:rPr lang="en-US" sz="1000" dirty="0" smtClean="0"/>
              <a:t>#3: Corners of diameter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765F0C-D535-4238-8501-C7E0525C2578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240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38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56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794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47800"/>
          </a:xfrm>
        </p:spPr>
        <p:txBody>
          <a:bodyPr/>
          <a:lstStyle>
            <a:lvl1pPr>
              <a:defRPr sz="4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1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18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14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1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786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7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1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91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1021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6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9941CB7-61C9-4981-8AEA-AF2BE3377B78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10/14/2015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6C18681-8B24-4819-9FEF-AF1C32A2E581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://courses.cs.washington.edu/courses/cse331/15sp/concepts/specifications.html" TargetMode="Externa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2057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A </a:t>
            </a:r>
            <a:r>
              <a:rPr lang="en-US" sz="3200" dirty="0" smtClean="0"/>
              <a:t>programmer’s roommate tells him, “Would you mind going to the store and picking up a loaf of bread. Also, if they have eggs, get a dozen.”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4191000"/>
            <a:ext cx="64770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The programmer returns with 12 loaves of bread. </a:t>
            </a:r>
          </a:p>
        </p:txBody>
      </p:sp>
    </p:spTree>
    <p:extLst>
      <p:ext uri="{BB962C8B-B14F-4D97-AF65-F5344CB8AC3E}">
        <p14:creationId xmlns:p14="http://schemas.microsoft.com/office/powerpoint/2010/main" val="1856410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Subtraction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9600" y="3134380"/>
            <a:ext cx="7467600" cy="1132820"/>
            <a:chOff x="609600" y="3134380"/>
            <a:chExt cx="7467600" cy="113282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 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2927" y="1600200"/>
            <a:ext cx="8233873" cy="523220"/>
            <a:chOff x="452927" y="1600200"/>
            <a:chExt cx="8233873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95205" y="1677144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/>
                <a:t>-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73000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Subtraction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52927" y="1600200"/>
            <a:ext cx="8233873" cy="2667000"/>
            <a:chOff x="452927" y="1600200"/>
            <a:chExt cx="8233873" cy="266700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16" name="Group 15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395205" y="1677144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51768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Subtraction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4196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927" y="4648200"/>
            <a:ext cx="760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-3x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6x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 x   + 10</a:t>
            </a:r>
            <a:endParaRPr lang="en-US" sz="28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2927" y="1600200"/>
            <a:ext cx="8233873" cy="2667000"/>
            <a:chOff x="452927" y="1600200"/>
            <a:chExt cx="8233873" cy="2667000"/>
          </a:xfrm>
        </p:grpSpPr>
        <p:sp>
          <p:nvSpPr>
            <p:cNvPr id="14" name="TextBox 13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395205" y="1677144"/>
                <a:ext cx="2616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/>
                  <a:t>-</a:t>
                </a: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09600" y="3810744"/>
              <a:ext cx="2551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-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8041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496694" y="1676400"/>
            <a:ext cx="5285106" cy="523220"/>
            <a:chOff x="1496694" y="2362200"/>
            <a:chExt cx="5285106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1496694" y="2362200"/>
              <a:ext cx="281359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(4x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24400" y="2362200"/>
              <a:ext cx="2057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95205" y="2439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*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67047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81000" y="1676400"/>
            <a:ext cx="7848600" cy="2590800"/>
            <a:chOff x="381000" y="1676400"/>
            <a:chExt cx="7848600" cy="2590800"/>
          </a:xfrm>
        </p:grpSpPr>
        <p:sp>
          <p:nvSpPr>
            <p:cNvPr id="7" name="TextBox 6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*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232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90600" y="4495800"/>
            <a:ext cx="706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381000" y="1676400"/>
            <a:ext cx="7848600" cy="2590800"/>
            <a:chOff x="381000" y="1676400"/>
            <a:chExt cx="7848600" cy="2590800"/>
          </a:xfrm>
        </p:grpSpPr>
        <p:sp>
          <p:nvSpPr>
            <p:cNvPr id="15" name="TextBox 14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*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3313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4495800"/>
            <a:ext cx="706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-x</a:t>
            </a:r>
            <a:r>
              <a:rPr lang="en-US" sz="2800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+ 5x</a:t>
            </a:r>
            <a:endParaRPr lang="en-US" sz="2800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381000" y="1676400"/>
            <a:ext cx="7848600" cy="2590800"/>
            <a:chOff x="381000" y="1676400"/>
            <a:chExt cx="7848600" cy="2590800"/>
          </a:xfrm>
        </p:grpSpPr>
        <p:sp>
          <p:nvSpPr>
            <p:cNvPr id="25" name="TextBox 24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grpSp>
          <p:nvGrpSpPr>
            <p:cNvPr id="29" name="Group 28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30" name="TextBox 29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*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7406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Multiplication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18858" y="5040868"/>
            <a:ext cx="300082" cy="369332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dirty="0" smtClean="0"/>
              <a:t>+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470905" y="55626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990600" y="5638800"/>
            <a:ext cx="70684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="1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-21x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+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 - 25</a:t>
            </a:r>
            <a:endParaRPr lang="en-US" sz="2800" b="1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90600" y="4495800"/>
            <a:ext cx="706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-20x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– 25</a:t>
            </a:r>
          </a:p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4x</a:t>
            </a:r>
            <a:r>
              <a:rPr lang="en-US" sz="2800" baseline="30000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-x</a:t>
            </a:r>
            <a:r>
              <a:rPr lang="en-US" sz="2800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+ 5x</a:t>
            </a:r>
            <a:endParaRPr lang="en-US" sz="2800" baseline="300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81000" y="1676400"/>
            <a:ext cx="7848600" cy="2590800"/>
            <a:chOff x="381000" y="1676400"/>
            <a:chExt cx="7848600" cy="2590800"/>
          </a:xfrm>
        </p:grpSpPr>
        <p:sp>
          <p:nvSpPr>
            <p:cNvPr id="28" name="TextBox 27"/>
            <p:cNvSpPr txBox="1"/>
            <p:nvPr/>
          </p:nvSpPr>
          <p:spPr>
            <a:xfrm>
              <a:off x="3200400" y="2965103"/>
              <a:ext cx="3048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43000" y="3657600"/>
              <a:ext cx="5105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x – 5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>
              <a:off x="381000" y="4267200"/>
              <a:ext cx="7848600" cy="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609600" y="3734544"/>
              <a:ext cx="300082" cy="369332"/>
            </a:xfrm>
            <a:prstGeom prst="rect">
              <a:avLst/>
            </a:prstGeom>
            <a:noFill/>
          </p:spPr>
          <p:txBody>
            <a:bodyPr wrap="none" rtlCol="0" anchor="ctr" anchorCtr="0">
              <a:spAutoFit/>
            </a:bodyPr>
            <a:lstStyle/>
            <a:p>
              <a:pPr algn="ctr"/>
              <a:r>
                <a:rPr lang="en-US" dirty="0" smtClean="0"/>
                <a:t>*</a:t>
              </a:r>
              <a:endParaRPr lang="en-US" dirty="0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1496694" y="1676400"/>
              <a:ext cx="5285106" cy="523220"/>
              <a:chOff x="1496694" y="2362200"/>
              <a:chExt cx="5285106" cy="523220"/>
            </a:xfrm>
          </p:grpSpPr>
          <p:sp>
            <p:nvSpPr>
              <p:cNvPr id="33" name="TextBox 32"/>
              <p:cNvSpPr txBox="1"/>
              <p:nvPr/>
            </p:nvSpPr>
            <p:spPr>
              <a:xfrm>
                <a:off x="1496694" y="2362200"/>
                <a:ext cx="281359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(4x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724400" y="2362200"/>
                <a:ext cx="2057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4395205" y="2439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*</a:t>
                </a:r>
                <a:endParaRPr lang="en-US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368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grpSp>
        <p:nvGrpSpPr>
          <p:cNvPr id="3" name="Group 2"/>
          <p:cNvGrpSpPr/>
          <p:nvPr/>
        </p:nvGrpSpPr>
        <p:grpSpPr>
          <a:xfrm>
            <a:off x="452927" y="1610380"/>
            <a:ext cx="8233873" cy="523220"/>
            <a:chOff x="452927" y="1524744"/>
            <a:chExt cx="8233873" cy="523220"/>
          </a:xfrm>
        </p:grpSpPr>
        <p:sp>
          <p:nvSpPr>
            <p:cNvPr id="7" name="TextBox 6"/>
            <p:cNvSpPr txBox="1"/>
            <p:nvPr/>
          </p:nvSpPr>
          <p:spPr>
            <a:xfrm>
              <a:off x="452927" y="1524744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6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– 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724400" y="1524744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395205" y="160168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/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64286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7600" y="2667000"/>
            <a:ext cx="35365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" y="2667000"/>
            <a:ext cx="2599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52800" y="2590800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52800" y="25908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452927" y="1610380"/>
            <a:ext cx="8233873" cy="523220"/>
            <a:chOff x="452927" y="1524744"/>
            <a:chExt cx="8233873" cy="523220"/>
          </a:xfrm>
        </p:grpSpPr>
        <p:sp>
          <p:nvSpPr>
            <p:cNvPr id="14" name="TextBox 13"/>
            <p:cNvSpPr txBox="1"/>
            <p:nvPr/>
          </p:nvSpPr>
          <p:spPr>
            <a:xfrm>
              <a:off x="452927" y="1524744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6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– 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724400" y="1524744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95205" y="1601688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/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6684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sz="2600" dirty="0" smtClean="0"/>
              <a:t>Slides by Vinod </a:t>
            </a:r>
            <a:r>
              <a:rPr lang="en-US" sz="2600" dirty="0" err="1" smtClean="0"/>
              <a:t>Rathnam</a:t>
            </a:r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with material from </a:t>
            </a:r>
            <a:r>
              <a:rPr lang="en-US" sz="2600" dirty="0"/>
              <a:t>Alex </a:t>
            </a:r>
            <a:r>
              <a:rPr lang="en-US" sz="2600" dirty="0" err="1" smtClean="0"/>
              <a:t>Mariakakis</a:t>
            </a:r>
            <a:r>
              <a:rPr lang="en-US" sz="2600" dirty="0" smtClean="0"/>
              <a:t>,</a:t>
            </a:r>
            <a:endParaRPr lang="en-US" sz="2600" dirty="0"/>
          </a:p>
          <a:p>
            <a:r>
              <a:rPr lang="en-US" sz="2600" dirty="0" smtClean="0"/>
              <a:t>Krysta Yousoufian, Mike </a:t>
            </a:r>
            <a:r>
              <a:rPr lang="en-US" sz="2600" dirty="0"/>
              <a:t>Ernst, Kellen </a:t>
            </a:r>
            <a:r>
              <a:rPr lang="en-US" sz="2600" dirty="0" smtClean="0"/>
              <a:t>Donohue</a:t>
            </a:r>
            <a:endParaRPr lang="en-US" sz="26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838200"/>
            <a:ext cx="7772400" cy="25908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80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z="6600" b="1" dirty="0" smtClean="0"/>
              <a:t>Section 3:</a:t>
            </a:r>
            <a:r>
              <a:rPr lang="en-US" sz="6600" dirty="0" smtClean="0"/>
              <a:t/>
            </a:r>
            <a:br>
              <a:rPr lang="en-US" sz="6600" dirty="0" smtClean="0"/>
            </a:br>
            <a:r>
              <a:rPr lang="en-US" sz="5500" dirty="0" smtClean="0"/>
              <a:t>HW4, ADTs, and more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424807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22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1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40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85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76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30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73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0  24  28  70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58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</a:t>
            </a:r>
          </a:p>
          <a:p>
            <a:pPr lvl="1"/>
            <a:r>
              <a:rPr lang="en-US" sz="2000" dirty="0" smtClean="0"/>
              <a:t>HW3: due tonight at 11pm</a:t>
            </a:r>
          </a:p>
          <a:p>
            <a:pPr lvl="1"/>
            <a:r>
              <a:rPr lang="en-US" sz="2000" dirty="0" smtClean="0"/>
              <a:t>HW4: due next Thursday October 22nd</a:t>
            </a:r>
          </a:p>
          <a:p>
            <a:r>
              <a:rPr lang="en-US" dirty="0" smtClean="0"/>
              <a:t>Polynomial arithmetic</a:t>
            </a:r>
          </a:p>
          <a:p>
            <a:r>
              <a:rPr lang="en-US" dirty="0" smtClean="0"/>
              <a:t>Abstract data types (ADT)</a:t>
            </a:r>
          </a:p>
          <a:p>
            <a:r>
              <a:rPr lang="en-US" dirty="0" smtClean="0"/>
              <a:t>Representation invariants (RI)</a:t>
            </a:r>
          </a:p>
          <a:p>
            <a:r>
              <a:rPr lang="en-US" dirty="0" smtClean="0"/>
              <a:t>Abstraction Functions</a:t>
            </a:r>
          </a:p>
          <a:p>
            <a:r>
              <a:rPr lang="en-US" dirty="0" smtClean="0"/>
              <a:t>Further information found in </a:t>
            </a:r>
            <a:r>
              <a:rPr lang="en-US" b="1" dirty="0" smtClean="0"/>
              <a:t>Calendar/info</a:t>
            </a:r>
            <a:r>
              <a:rPr lang="en-US" dirty="0" smtClean="0"/>
              <a:t> &amp; </a:t>
            </a:r>
            <a:r>
              <a:rPr lang="en-US" b="1" dirty="0" smtClean="0"/>
              <a:t>docs/handouts</a:t>
            </a:r>
            <a:r>
              <a:rPr lang="en-US" dirty="0" smtClean="0"/>
              <a:t> link on website</a:t>
            </a:r>
          </a:p>
        </p:txBody>
      </p:sp>
    </p:spTree>
    <p:extLst>
      <p:ext uri="{BB962C8B-B14F-4D97-AF65-F5344CB8AC3E}">
        <p14:creationId xmlns:p14="http://schemas.microsoft.com/office/powerpoint/2010/main" val="246560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0  24  28  70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24  28  70 5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15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5  0 14 24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0  24  28  70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24  28  70 5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9200" y="599697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24  0  -48 -120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891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652615" y="1932764"/>
            <a:ext cx="43252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5  0  4  -1  0  0  5 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5615" y="1932764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1  0 -2 -5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3347815" y="1856564"/>
            <a:ext cx="0" cy="533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347815" y="1856564"/>
            <a:ext cx="457698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617719" y="1263134"/>
            <a:ext cx="4911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  5  0 14 24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8727" y="2463463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5  0-10 -25 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3486327" y="3052411"/>
            <a:ext cx="2933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652615" y="3052411"/>
            <a:ext cx="2781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0  0 14  24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52615" y="358916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38727" y="4112382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14  24 0  0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17719" y="4623495"/>
            <a:ext cx="4073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    14  0 -28 -70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719415" y="6477000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38727" y="51467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0  24  28  70 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638727" y="5582915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nsolas" pitchFamily="49" charset="0"/>
                <a:cs typeface="Consolas" pitchFamily="49" charset="0"/>
              </a:rPr>
              <a:t>        24  28  70 5  </a:t>
            </a:r>
            <a:endParaRPr lang="en-US" sz="28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29200" y="599697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24  0  -48 -120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614514" y="6410980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0   28 118 125  </a:t>
            </a:r>
            <a:endParaRPr lang="en-US" sz="2800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>
            <a:off x="4395205" y="5146715"/>
            <a:ext cx="381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76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152401" y="3154240"/>
            <a:ext cx="4489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+ 14x + 24</a:t>
            </a:r>
            <a:endParaRPr lang="en-US" sz="28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5327" y="1541302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(5x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+ 5)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76800" y="154130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(x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5)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47605" y="161824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/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48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Division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95205" y="1524744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-152401" y="3154240"/>
            <a:ext cx="44899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     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+ 14x + 24</a:t>
            </a:r>
            <a:endParaRPr lang="en-US" sz="28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337529" y="2892630"/>
            <a:ext cx="4196871" cy="1050891"/>
            <a:chOff x="4337529" y="2710190"/>
            <a:chExt cx="4196871" cy="1050891"/>
          </a:xfrm>
        </p:grpSpPr>
        <p:sp>
          <p:nvSpPr>
            <p:cNvPr id="25" name="TextBox 24"/>
            <p:cNvSpPr txBox="1"/>
            <p:nvPr/>
          </p:nvSpPr>
          <p:spPr>
            <a:xfrm>
              <a:off x="4732336" y="2710190"/>
              <a:ext cx="38020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28x</a:t>
              </a:r>
              <a:r>
                <a:rPr lang="en-US" sz="2800" b="1" baseline="30000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+ 118x + 125  </a:t>
              </a:r>
              <a:endPara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337529" y="30487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4800600" y="3238605"/>
              <a:ext cx="3352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5334000" y="3237861"/>
              <a:ext cx="2286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x</a:t>
              </a:r>
              <a:r>
                <a:rPr lang="en-US" sz="2800" b="1" baseline="30000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="1" baseline="30000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b="1" dirty="0" smtClean="0">
                  <a:solidFill>
                    <a:srgbClr val="7030A0"/>
                  </a:solidFill>
                  <a:latin typeface="Consolas" pitchFamily="49" charset="0"/>
                  <a:cs typeface="Consolas" pitchFamily="49" charset="0"/>
                </a:rPr>
                <a:t>– 5</a:t>
              </a:r>
              <a:endParaRPr lang="en-US" sz="2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605327" y="1541302"/>
            <a:ext cx="3930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(5x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6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+ 4x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4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– x</a:t>
            </a:r>
            <a:r>
              <a:rPr lang="en-US" sz="2800" baseline="30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+ 5)</a:t>
            </a:r>
            <a:endParaRPr lang="en-US" sz="2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76800" y="154130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(x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- 2x</a:t>
            </a:r>
            <a:r>
              <a:rPr lang="en-US" sz="2800" baseline="300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800" dirty="0" smtClean="0">
                <a:solidFill>
                  <a:srgbClr val="0066FF"/>
                </a:solidFill>
                <a:latin typeface="Consolas" pitchFamily="49" charset="0"/>
                <a:cs typeface="Consolas" pitchFamily="49" charset="0"/>
              </a:rPr>
              <a:t>– 5)</a:t>
            </a:r>
            <a:endParaRPr lang="en-US" sz="2800" dirty="0">
              <a:solidFill>
                <a:srgbClr val="0066FF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547605" y="161824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/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711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Line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</a:t>
            </a:r>
            <a:r>
              <a:rPr lang="en-US" dirty="0" smtClean="0"/>
              <a:t>uppose we want to make a </a:t>
            </a:r>
            <a:r>
              <a:rPr lang="en-US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Line</a:t>
            </a:r>
            <a:r>
              <a:rPr lang="en-US" dirty="0" smtClean="0"/>
              <a:t> class that represents lines on the Cartesian plane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2705100"/>
            <a:ext cx="0" cy="2514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52800" y="4762500"/>
            <a:ext cx="2895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114800" y="3500735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.</a:t>
            </a:r>
            <a:endParaRPr lang="en-US" sz="14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4305300" y="3200400"/>
            <a:ext cx="1753680" cy="9336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314450" y="5715000"/>
            <a:ext cx="69723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See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hlinkClick r:id="rId2"/>
              </a:rPr>
              <a:t>http://</a:t>
            </a: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hlinkClick r:id="rId2"/>
              </a:rPr>
              <a:t>courses.cs.washington.edu/courses/cse331/15sp/concepts/specifications.html</a:t>
            </a:r>
            <a:endParaRPr lang="en-US" sz="1600" dirty="0" smtClean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  <a:p>
            <a:pPr algn="ctr"/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 </a:t>
            </a: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for more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8480" y="2548359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04546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This class represents the mathematical concept of a line segment.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 A line is an immutable line segment on the 2D plane that has endpoints p1</a:t>
            </a: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* and p2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*/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class Line {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sz="1400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400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8702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Circle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Circle on the Cartesian coordinate plane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2705100"/>
            <a:ext cx="0" cy="2514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3352800" y="4762500"/>
            <a:ext cx="28956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990294" y="3319289"/>
            <a:ext cx="38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.</a:t>
            </a:r>
            <a:endParaRPr lang="en-US" sz="1400" dirty="0"/>
          </a:p>
        </p:txBody>
      </p:sp>
      <p:sp>
        <p:nvSpPr>
          <p:cNvPr id="7" name="Oval 6"/>
          <p:cNvSpPr/>
          <p:nvPr/>
        </p:nvSpPr>
        <p:spPr>
          <a:xfrm>
            <a:off x="4038600" y="2867332"/>
            <a:ext cx="2209800" cy="220980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7" idx="7"/>
          </p:cNvCxnSpPr>
          <p:nvPr/>
        </p:nvCxnSpPr>
        <p:spPr>
          <a:xfrm flipH="1">
            <a:off x="5143502" y="3190950"/>
            <a:ext cx="781280" cy="781282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68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Circle: Class Specification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696200" cy="5029200"/>
          </a:xfrm>
        </p:spPr>
        <p:txBody>
          <a:bodyPr>
            <a:normAutofit/>
          </a:bodyPr>
          <a:lstStyle/>
          <a:p>
            <a:pPr marL="539496" indent="-457200"/>
            <a:r>
              <a:rPr lang="en-US" dirty="0"/>
              <a:t>What </a:t>
            </a:r>
            <a:r>
              <a:rPr lang="en-US" dirty="0" smtClean="0"/>
              <a:t>represents the abstract state of a Circle?</a:t>
            </a:r>
          </a:p>
          <a:p>
            <a:pPr marL="539496" indent="-457200"/>
            <a:r>
              <a:rPr lang="en-US" dirty="0" smtClean="0"/>
              <a:t>What are some properties of a circle we can determine?</a:t>
            </a:r>
          </a:p>
          <a:p>
            <a:pPr marL="539496" indent="-457200"/>
            <a:r>
              <a:rPr lang="en-US" dirty="0" smtClean="0"/>
              <a:t>How can we implement this?</a:t>
            </a:r>
            <a:endParaRPr lang="en-US" dirty="0"/>
          </a:p>
          <a:p>
            <a:pPr marL="539496" indent="-457200"/>
            <a:r>
              <a:rPr lang="en-US" dirty="0" smtClean="0"/>
              <a:t>What are some ways to “break” a circle?</a:t>
            </a:r>
            <a:endParaRPr lang="en-US" sz="2000" dirty="0" smtClean="0"/>
          </a:p>
          <a:p>
            <a:pPr marL="425196"/>
            <a:endParaRPr lang="en-US" dirty="0"/>
          </a:p>
          <a:p>
            <a:pPr marL="82296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6157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Constrains an object’s internal state</a:t>
            </a:r>
          </a:p>
          <a:p>
            <a:r>
              <a:rPr lang="en-US" dirty="0" smtClean="0"/>
              <a:t>Maps concrete representation of object to a </a:t>
            </a:r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 smtClean="0"/>
              <a:t>If representation invariant is false/violated, the object is “broken” – doesn’t map to any abstract value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719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HW4: Polynomial Graphing Calculator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Problem 0:</a:t>
            </a:r>
            <a:r>
              <a:rPr lang="en-US" dirty="0" smtClean="0"/>
              <a:t> Write </a:t>
            </a:r>
            <a:r>
              <a:rPr lang="en-US" dirty="0" err="1" smtClean="0"/>
              <a:t>pseudocode</a:t>
            </a:r>
            <a:r>
              <a:rPr lang="en-US" dirty="0" smtClean="0"/>
              <a:t> algorithms for polynomial operations</a:t>
            </a:r>
          </a:p>
          <a:p>
            <a:r>
              <a:rPr lang="en-US" b="1" dirty="0" smtClean="0"/>
              <a:t>Problem 1:</a:t>
            </a:r>
            <a:r>
              <a:rPr lang="en-US" dirty="0" smtClean="0"/>
              <a:t> Answer questions about </a:t>
            </a:r>
            <a:r>
              <a:rPr lang="en-US" dirty="0" err="1" smtClean="0"/>
              <a:t>RatNum</a:t>
            </a:r>
            <a:endParaRPr lang="en-US" dirty="0" smtClean="0"/>
          </a:p>
          <a:p>
            <a:r>
              <a:rPr lang="en-US" b="1" dirty="0" smtClean="0"/>
              <a:t>Problem 2:</a:t>
            </a:r>
            <a:r>
              <a:rPr lang="en-US" dirty="0"/>
              <a:t> </a:t>
            </a:r>
            <a:r>
              <a:rPr lang="en-US" dirty="0" smtClean="0"/>
              <a:t>Implement </a:t>
            </a:r>
            <a:r>
              <a:rPr lang="en-US" dirty="0" err="1" smtClean="0"/>
              <a:t>RatTerm</a:t>
            </a:r>
            <a:endParaRPr lang="en-US" dirty="0" smtClean="0"/>
          </a:p>
          <a:p>
            <a:r>
              <a:rPr lang="en-US" b="1" dirty="0" smtClean="0"/>
              <a:t>Problem 3:</a:t>
            </a:r>
            <a:r>
              <a:rPr lang="en-US" dirty="0" smtClean="0"/>
              <a:t> Implement </a:t>
            </a:r>
            <a:r>
              <a:rPr lang="en-US" dirty="0" err="1" smtClean="0"/>
              <a:t>RatPoly</a:t>
            </a:r>
            <a:endParaRPr lang="en-US" dirty="0" smtClean="0"/>
          </a:p>
          <a:p>
            <a:r>
              <a:rPr lang="en-US" b="1" dirty="0" smtClean="0"/>
              <a:t>Problem 4:</a:t>
            </a:r>
            <a:r>
              <a:rPr lang="en-US" dirty="0" smtClean="0"/>
              <a:t> Implement </a:t>
            </a:r>
            <a:r>
              <a:rPr lang="en-US" dirty="0" err="1" smtClean="0"/>
              <a:t>RatPolyStack</a:t>
            </a:r>
            <a:endParaRPr lang="en-US" dirty="0" smtClean="0"/>
          </a:p>
          <a:p>
            <a:r>
              <a:rPr lang="en-US" b="1" dirty="0" smtClean="0"/>
              <a:t>Problem 5:</a:t>
            </a:r>
            <a:r>
              <a:rPr lang="en-US" dirty="0" smtClean="0"/>
              <a:t> Try out the calculator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92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center;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8844" y="2514600"/>
            <a:ext cx="2162089" cy="1833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17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70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196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center;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edge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2438400"/>
            <a:ext cx="2438400" cy="2250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974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edge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&amp;&amp;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edge != null &amp;&amp; 		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</a:t>
            </a:r>
            <a:r>
              <a:rPr lang="en-US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097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endParaRPr lang="en-US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110" y="3810000"/>
            <a:ext cx="3978574" cy="2718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4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corner2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!= null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&amp;&amp;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</a:t>
            </a:r>
            <a:r>
              <a:rPr lang="en-US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!corner1.equals(corner2)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7665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Rep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sz="2400" dirty="0" smtClean="0"/>
              <a:t>Representation </a:t>
            </a:r>
            <a:r>
              <a:rPr lang="en-US" sz="2400" dirty="0"/>
              <a:t>invariant should hold before and after every public </a:t>
            </a:r>
            <a:r>
              <a:rPr lang="en-US" sz="2400" dirty="0" smtClean="0"/>
              <a:t>method</a:t>
            </a:r>
          </a:p>
          <a:p>
            <a:r>
              <a:rPr lang="en-US" dirty="0"/>
              <a:t>Write </a:t>
            </a:r>
            <a:r>
              <a:rPr lang="en-US" dirty="0" smtClean="0"/>
              <a:t>and </a:t>
            </a:r>
            <a:r>
              <a:rPr lang="en-US" dirty="0"/>
              <a:t>use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checkRep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</a:t>
            </a:r>
          </a:p>
          <a:p>
            <a:pPr lvl="1"/>
            <a:r>
              <a:rPr lang="en-US" sz="2000" dirty="0"/>
              <a:t>Call before and after public </a:t>
            </a:r>
            <a:r>
              <a:rPr lang="en-US" sz="2000" dirty="0" smtClean="0"/>
              <a:t>methods</a:t>
            </a:r>
          </a:p>
          <a:p>
            <a:pPr lvl="1"/>
            <a:r>
              <a:rPr lang="en-US" sz="2000" dirty="0" smtClean="0"/>
              <a:t>Make use of Java’s assert syntax!</a:t>
            </a:r>
            <a:endParaRPr lang="en-US" sz="2000" dirty="0"/>
          </a:p>
          <a:p>
            <a:pPr lvl="1"/>
            <a:r>
              <a:rPr lang="en-US" sz="2000" dirty="0"/>
              <a:t>OK that it adds extra code</a:t>
            </a:r>
          </a:p>
          <a:p>
            <a:pPr lvl="2"/>
            <a:r>
              <a:rPr lang="en-US" sz="2000" dirty="0"/>
              <a:t>Asserts won’t be included on release builds</a:t>
            </a:r>
          </a:p>
          <a:p>
            <a:pPr lvl="2"/>
            <a:r>
              <a:rPr lang="en-US" sz="2000" dirty="0"/>
              <a:t>Important for finding </a:t>
            </a:r>
            <a:r>
              <a:rPr lang="en-US" sz="2000" dirty="0" smtClean="0"/>
              <a:t>bugs</a:t>
            </a:r>
          </a:p>
          <a:p>
            <a:pPr lvl="2"/>
            <a:endParaRPr lang="en-US" sz="2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92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1447800"/>
          </a:xfrm>
        </p:spPr>
        <p:txBody>
          <a:bodyPr/>
          <a:lstStyle/>
          <a:p>
            <a:r>
              <a:rPr lang="en-US" sz="4400" dirty="0" err="1" smtClean="0"/>
              <a:t>checkRep</a:t>
            </a:r>
            <a:r>
              <a:rPr lang="en-US" sz="4400" dirty="0" smtClean="0"/>
              <a:t>() Example with Asserts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center;</a:t>
            </a: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void </a:t>
            </a:r>
            <a:r>
              <a:rPr lang="en-US" sz="17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checkRep</a:t>
            </a:r>
            <a:r>
              <a:rPr lang="en-US" sz="170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() </a:t>
            </a:r>
            <a:r>
              <a:rPr lang="en-US" sz="170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	assert center != null : “This does not have a 						  center”;</a:t>
            </a: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endParaRPr lang="en-US" sz="17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assert radius &gt; 0 : “This circle has a negative 				     radius”;</a:t>
            </a:r>
          </a:p>
          <a:p>
            <a:pPr marL="0" indent="0">
              <a:buNone/>
            </a:pP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}</a:t>
            </a:r>
            <a:endParaRPr lang="en-US" sz="17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17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52800" y="5346411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A lot neater!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9564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Asserts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enable asserts: Go to Run-&gt;Run Configurations…-&gt;Arguments tab-&gt; input </a:t>
            </a:r>
          </a:p>
          <a:p>
            <a:pPr marL="0" indent="0">
              <a:buNone/>
            </a:pPr>
            <a:r>
              <a:rPr lang="en-US" b="1" dirty="0" smtClean="0"/>
              <a:t>   –</a:t>
            </a:r>
            <a:r>
              <a:rPr lang="en-US" b="1" dirty="0" err="1"/>
              <a:t>ea</a:t>
            </a:r>
            <a:r>
              <a:rPr lang="en-US" dirty="0"/>
              <a:t> in VM arguments section</a:t>
            </a:r>
          </a:p>
          <a:p>
            <a:pPr lvl="1"/>
            <a:r>
              <a:rPr lang="en-US" sz="2400" dirty="0"/>
              <a:t>Do this for every test file</a:t>
            </a:r>
          </a:p>
          <a:p>
            <a:pPr lvl="1"/>
            <a:r>
              <a:rPr lang="en-US" sz="2400" dirty="0"/>
              <a:t>Demo!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0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Abstraction function: a </a:t>
            </a:r>
            <a:r>
              <a:rPr lang="en-US" b="1" dirty="0"/>
              <a:t>mapping </a:t>
            </a:r>
            <a:r>
              <a:rPr lang="en-US" dirty="0"/>
              <a:t>from </a:t>
            </a:r>
            <a:r>
              <a:rPr lang="en-US" b="1" dirty="0"/>
              <a:t>internal state </a:t>
            </a:r>
            <a:r>
              <a:rPr lang="en-US" dirty="0"/>
              <a:t>to </a:t>
            </a:r>
            <a:r>
              <a:rPr lang="en-US" b="1" dirty="0"/>
              <a:t>abstract </a:t>
            </a:r>
            <a:r>
              <a:rPr lang="en-US" b="1" dirty="0" smtClean="0"/>
              <a:t>value</a:t>
            </a:r>
            <a:endParaRPr lang="en-US" dirty="0" smtClean="0"/>
          </a:p>
          <a:p>
            <a:r>
              <a:rPr lang="en-US" dirty="0" smtClean="0"/>
              <a:t>Abstract fields may </a:t>
            </a:r>
            <a:r>
              <a:rPr lang="en-US" dirty="0"/>
              <a:t>not map directly to </a:t>
            </a:r>
            <a:r>
              <a:rPr lang="en-US" dirty="0" smtClean="0"/>
              <a:t>representation fields</a:t>
            </a:r>
          </a:p>
          <a:p>
            <a:pPr lvl="1"/>
            <a:r>
              <a:rPr lang="en-US" sz="2000" dirty="0" smtClean="0"/>
              <a:t>Circle has </a:t>
            </a:r>
            <a:r>
              <a:rPr lang="en-US" sz="2000" b="1" dirty="0" smtClean="0"/>
              <a:t>radius </a:t>
            </a:r>
            <a:r>
              <a:rPr lang="en-US" sz="2000" dirty="0" smtClean="0"/>
              <a:t>but not necessarily </a:t>
            </a:r>
          </a:p>
          <a:p>
            <a:pPr marL="914400" lvl="2" indent="0">
              <a:buNone/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2000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 radius;</a:t>
            </a:r>
            <a:endParaRPr lang="en-US" sz="2000" dirty="0" smtClean="0"/>
          </a:p>
          <a:p>
            <a:r>
              <a:rPr lang="en-US" dirty="0" smtClean="0"/>
              <a:t>Internal representation can be anything as long as it somehow encodes the abstract value</a:t>
            </a:r>
          </a:p>
          <a:p>
            <a:r>
              <a:rPr lang="en-US" dirty="0" smtClean="0"/>
              <a:t>Representation Invariant excludes values for which the abstraction function has no meaning</a:t>
            </a:r>
          </a:p>
        </p:txBody>
      </p:sp>
    </p:spTree>
    <p:extLst>
      <p:ext uri="{BB962C8B-B14F-4D97-AF65-F5344CB8AC3E}">
        <p14:creationId xmlns:p14="http://schemas.microsoft.com/office/powerpoint/2010/main" val="362613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RatThings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RatNum</a:t>
            </a:r>
            <a:endParaRPr lang="en-US" dirty="0" smtClean="0"/>
          </a:p>
          <a:p>
            <a:pPr lvl="1"/>
            <a:r>
              <a:rPr lang="en-US" sz="2000" dirty="0" smtClean="0"/>
              <a:t>ADT for a Rational Number</a:t>
            </a:r>
          </a:p>
          <a:p>
            <a:pPr lvl="1"/>
            <a:r>
              <a:rPr lang="en-US" sz="2000" dirty="0" smtClean="0"/>
              <a:t>Has </a:t>
            </a:r>
            <a:r>
              <a:rPr lang="en-US" sz="2000" dirty="0" err="1" smtClean="0"/>
              <a:t>NaN</a:t>
            </a:r>
            <a:endParaRPr lang="en-US" sz="2000" dirty="0" smtClean="0"/>
          </a:p>
          <a:p>
            <a:r>
              <a:rPr lang="en-US" dirty="0" err="1" smtClean="0"/>
              <a:t>RatTerm</a:t>
            </a:r>
            <a:endParaRPr lang="en-US" dirty="0" smtClean="0"/>
          </a:p>
          <a:p>
            <a:pPr lvl="1"/>
            <a:r>
              <a:rPr lang="en-US" sz="2000" dirty="0" smtClean="0"/>
              <a:t>Single polynomial term</a:t>
            </a:r>
          </a:p>
          <a:p>
            <a:pPr lvl="1"/>
            <a:r>
              <a:rPr lang="en-US" sz="2000" dirty="0" smtClean="0"/>
              <a:t>Coefficient (</a:t>
            </a:r>
            <a:r>
              <a:rPr lang="en-US" sz="2000" dirty="0" err="1" smtClean="0"/>
              <a:t>RatNum</a:t>
            </a:r>
            <a:r>
              <a:rPr lang="en-US" sz="2000" dirty="0" smtClean="0"/>
              <a:t>) &amp; degree</a:t>
            </a:r>
          </a:p>
          <a:p>
            <a:r>
              <a:rPr lang="en-US" dirty="0" err="1" smtClean="0"/>
              <a:t>RatPoly</a:t>
            </a:r>
            <a:endParaRPr lang="en-US" dirty="0" smtClean="0"/>
          </a:p>
          <a:p>
            <a:pPr lvl="1"/>
            <a:r>
              <a:rPr lang="en-US" sz="2000" dirty="0" smtClean="0"/>
              <a:t>Sum of </a:t>
            </a:r>
            <a:r>
              <a:rPr lang="en-US" sz="2000" dirty="0" err="1" smtClean="0"/>
              <a:t>RatTerms</a:t>
            </a:r>
            <a:endParaRPr lang="en-US" sz="2000" dirty="0" smtClean="0"/>
          </a:p>
          <a:p>
            <a:r>
              <a:rPr lang="en-US" dirty="0" err="1" smtClean="0"/>
              <a:t>RatPolyStack</a:t>
            </a:r>
            <a:endParaRPr lang="en-US" dirty="0" smtClean="0"/>
          </a:p>
          <a:p>
            <a:pPr lvl="1"/>
            <a:r>
              <a:rPr lang="en-US" sz="2000" dirty="0" smtClean="0"/>
              <a:t>Ordered collection of </a:t>
            </a:r>
            <a:r>
              <a:rPr lang="en-US" sz="2000" dirty="0" err="1" smtClean="0"/>
              <a:t>RatPolys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4429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20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Circle1 {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double rad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this.center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this.rad</a:t>
            </a:r>
            <a:endParaRPr lang="en-US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rad &gt; 0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</a:t>
            </a: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400" b="1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93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edge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endParaRPr lang="en-US" sz="20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edge ! null &amp;&amp;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	  	 	   !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4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2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Circle2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center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edge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this.center</a:t>
            </a: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((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center.x-edge.x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 +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	     (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center.y-edge.y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 != null &amp;&amp; edge ! null &amp;&amp;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		   !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center.equals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(edge)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44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corner2 != null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&amp;&amp; 	 	   !corner1.equals(corner2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839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Circle Implementation 3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Circle3 {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private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Point corner1, corner2;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AF(this) = a circle c such that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c.center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&lt;(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corner1.x + corner2.x) /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2,  			     (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+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corner2.y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 /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2&gt;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c.radius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(1/2)*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sqrt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((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corner1.x-				     corner2.x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 +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(corner1.y-				     corner2.y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)^2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corner1 != null &amp;&amp; corner2 != null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&amp;&amp; 	 	   !corner1.equals(corner2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 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  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...</a:t>
            </a:r>
          </a:p>
          <a:p>
            <a:pPr marL="0" indent="0">
              <a:lnSpc>
                <a:spcPct val="80000"/>
              </a:lnSpc>
              <a:spcBef>
                <a:spcPts val="48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49848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ADT Example: </a:t>
            </a:r>
            <a:r>
              <a:rPr lang="en-US" dirty="0" err="1" smtClean="0"/>
              <a:t>NonNullStringList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NonNullStringList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Abstraction function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??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Rep invariant: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??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void add(String s) { ...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remove(String s) { ...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String get(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 ... }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22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NonNullStringList</a:t>
            </a:r>
            <a:r>
              <a:rPr lang="en-US" dirty="0" smtClean="0"/>
              <a:t> Implementation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NonNullStringList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Abstraction function: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Index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in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contains the </a:t>
            </a:r>
            <a:r>
              <a:rPr lang="en-US" sz="2000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ith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element in the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 list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Rep invariant: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RI = [0,count-1] != null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String[]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arr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private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count;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void add(String s) { ...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remove(String s) { ...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String get(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 ... }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05200" y="5931186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Problems?</a:t>
            </a:r>
            <a:endParaRPr lang="en-US" sz="32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3277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NonNullStringList</a:t>
            </a:r>
            <a:r>
              <a:rPr lang="en-US" dirty="0" smtClean="0"/>
              <a:t> Implementation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299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class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NonNullStringList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Abstraction function: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Value in the nth node after head contains the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 nth item in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the list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// 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Rep invariant: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// 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RI = Head has size nodes after it, each whose </a:t>
            </a:r>
            <a:r>
              <a:rPr lang="en-US" sz="2000" dirty="0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	   value is non-null</a:t>
            </a:r>
            <a:r>
              <a:rPr lang="en-US" sz="20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, no cycle in </a:t>
            </a:r>
            <a:r>
              <a:rPr lang="en-US" sz="2000" dirty="0" err="1" smtClean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ListNodes</a:t>
            </a:r>
            <a:endParaRPr lang="en-US" sz="2000" dirty="0" smtClean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size;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ListNode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head;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public void add(String s) { ... 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remove(String s) { ...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public String get(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) { ... } 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en-US" sz="2000" dirty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45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Addition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2927" y="1600200"/>
            <a:ext cx="8233873" cy="523220"/>
            <a:chOff x="452927" y="1600200"/>
            <a:chExt cx="8233873" cy="523220"/>
          </a:xfrm>
        </p:grpSpPr>
        <p:sp>
          <p:nvSpPr>
            <p:cNvPr id="4" name="TextBox 3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95205" y="1677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829080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Addition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9600" y="3134380"/>
            <a:ext cx="7467600" cy="1132820"/>
            <a:chOff x="609600" y="3200400"/>
            <a:chExt cx="7467600" cy="1132820"/>
          </a:xfrm>
        </p:grpSpPr>
        <p:sp>
          <p:nvSpPr>
            <p:cNvPr id="7" name="TextBox 6"/>
            <p:cNvSpPr txBox="1"/>
            <p:nvPr/>
          </p:nvSpPr>
          <p:spPr>
            <a:xfrm>
              <a:off x="2133600" y="320040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 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143000" y="381000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	0x</a:t>
              </a:r>
              <a:r>
                <a:rPr lang="en-US" sz="2800" baseline="300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869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52927" y="1600200"/>
            <a:ext cx="8233873" cy="523220"/>
            <a:chOff x="452927" y="1600200"/>
            <a:chExt cx="8233873" cy="523220"/>
          </a:xfrm>
        </p:grpSpPr>
        <p:sp>
          <p:nvSpPr>
            <p:cNvPr id="13" name="TextBox 12"/>
            <p:cNvSpPr txBox="1"/>
            <p:nvPr/>
          </p:nvSpPr>
          <p:spPr>
            <a:xfrm>
              <a:off x="452927" y="1600200"/>
              <a:ext cx="393088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(5x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+ 5)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724400" y="1600200"/>
              <a:ext cx="3962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(3x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+ x – 5)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95205" y="1677144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13141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Addition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452927" y="1600200"/>
            <a:ext cx="8233873" cy="2667000"/>
            <a:chOff x="452927" y="1600200"/>
            <a:chExt cx="8233873" cy="2667000"/>
          </a:xfrm>
        </p:grpSpPr>
        <p:sp>
          <p:nvSpPr>
            <p:cNvPr id="8" name="TextBox 7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9600" y="3810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395205" y="1677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+</a:t>
                </a:r>
                <a:endParaRPr lang="en-US" b="1" dirty="0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074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Polynomial Addition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81000" y="4419600"/>
            <a:ext cx="78486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52927" y="4648200"/>
            <a:ext cx="7606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  3x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5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+ 5x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4 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- 2x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3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- x</a:t>
            </a:r>
            <a:r>
              <a:rPr lang="en-US" sz="2800" b="1" baseline="30000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2</a:t>
            </a:r>
            <a:r>
              <a:rPr lang="en-US" sz="2800" b="1" dirty="0" smtClean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 +  x   + 0</a:t>
            </a:r>
            <a:endParaRPr lang="en-US" sz="2800" b="1" dirty="0">
              <a:solidFill>
                <a:srgbClr val="7030A0"/>
              </a:solidFill>
              <a:latin typeface="Consolas" pitchFamily="49" charset="0"/>
              <a:cs typeface="Consolas" pitchFamily="49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452927" y="1600200"/>
            <a:ext cx="8233873" cy="2667000"/>
            <a:chOff x="452927" y="1600200"/>
            <a:chExt cx="8233873" cy="2667000"/>
          </a:xfrm>
        </p:grpSpPr>
        <p:sp>
          <p:nvSpPr>
            <p:cNvPr id="22" name="TextBox 21"/>
            <p:cNvSpPr txBox="1"/>
            <p:nvPr/>
          </p:nvSpPr>
          <p:spPr>
            <a:xfrm>
              <a:off x="1143000" y="3743980"/>
              <a:ext cx="6934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5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	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4 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- 2x</a:t>
              </a:r>
              <a:r>
                <a:rPr lang="en-US" sz="2800" baseline="300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baseline="300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</a:t>
              </a:r>
              <a:r>
                <a: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+</a:t>
              </a:r>
              <a:r>
                <a:rPr lang="en-US" sz="2800" dirty="0" smtClean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rPr>
                <a:t>  x   – 5</a:t>
              </a:r>
              <a:endParaRPr lang="en-US" sz="2800" dirty="0">
                <a:solidFill>
                  <a:srgbClr val="0066FF"/>
                </a:solidFill>
                <a:latin typeface="Consolas" pitchFamily="49" charset="0"/>
                <a:cs typeface="Consolas" pitchFamily="49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09600" y="3810000"/>
              <a:ext cx="3000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+</a:t>
              </a:r>
              <a:endParaRPr lang="en-US" b="1" dirty="0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452927" y="1600200"/>
              <a:ext cx="8233873" cy="523220"/>
              <a:chOff x="452927" y="1600200"/>
              <a:chExt cx="8233873" cy="523220"/>
            </a:xfrm>
          </p:grpSpPr>
          <p:sp>
            <p:nvSpPr>
              <p:cNvPr id="26" name="TextBox 25"/>
              <p:cNvSpPr txBox="1"/>
              <p:nvPr/>
            </p:nvSpPr>
            <p:spPr>
              <a:xfrm>
                <a:off x="452927" y="1600200"/>
                <a:ext cx="39308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(5x</a:t>
                </a:r>
                <a:r>
                  <a:rPr lang="en-US" sz="2800" baseline="300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4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+ 4x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- x</a:t>
                </a:r>
                <a:r>
                  <a:rPr lang="en-US" sz="2800" baseline="30000" dirty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2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Consolas" pitchFamily="49" charset="0"/>
                    <a:cs typeface="Consolas" pitchFamily="49" charset="0"/>
                  </a:rPr>
                  <a:t> + 5)</a:t>
                </a:r>
                <a:endParaRPr lang="en-US" sz="28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4724400" y="1600200"/>
                <a:ext cx="3962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(3x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5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- 2x</a:t>
                </a:r>
                <a:r>
                  <a:rPr lang="en-US" sz="2800" baseline="300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3</a:t>
                </a:r>
                <a:r>
                  <a:rPr lang="en-US" sz="2800" dirty="0" smtClean="0">
                    <a:solidFill>
                      <a:srgbClr val="0066FF"/>
                    </a:solidFill>
                    <a:latin typeface="Consolas" pitchFamily="49" charset="0"/>
                    <a:cs typeface="Consolas" pitchFamily="49" charset="0"/>
                  </a:rPr>
                  <a:t> + x – 5)</a:t>
                </a:r>
                <a:endParaRPr lang="en-US" sz="2800" dirty="0">
                  <a:solidFill>
                    <a:srgbClr val="0066FF"/>
                  </a:solidFill>
                  <a:latin typeface="Consolas" pitchFamily="49" charset="0"/>
                  <a:cs typeface="Consolas" pitchFamily="49" charset="0"/>
                </a:endParaRP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395205" y="1677144"/>
                <a:ext cx="300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+</a:t>
                </a:r>
                <a:endParaRPr lang="en-US" b="1" dirty="0"/>
              </a:p>
            </p:txBody>
          </p:sp>
        </p:grpSp>
        <p:sp>
          <p:nvSpPr>
            <p:cNvPr id="25" name="TextBox 24"/>
            <p:cNvSpPr txBox="1"/>
            <p:nvPr/>
          </p:nvSpPr>
          <p:spPr>
            <a:xfrm>
              <a:off x="2133600" y="3134380"/>
              <a:ext cx="4916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5x</a:t>
              </a:r>
              <a:r>
                <a:rPr lang="en-US" sz="2800" baseline="300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4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+ 4x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3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- x</a:t>
              </a:r>
              <a:r>
                <a:rPr lang="en-US" sz="2800" baseline="30000" dirty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2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</a:t>
              </a:r>
              <a:r>
                <a:rPr lang="en-US" sz="2800" dirty="0" smtClean="0">
                  <a:solidFill>
                    <a:schemeClr val="bg1">
                      <a:lumMod val="65000"/>
                    </a:schemeClr>
                  </a:solidFill>
                  <a:latin typeface="Consolas" pitchFamily="49" charset="0"/>
                  <a:cs typeface="Consolas" pitchFamily="49" charset="0"/>
                </a:rPr>
                <a:t>0x</a:t>
              </a:r>
              <a:r>
                <a:rPr lang="en-US" sz="2800" dirty="0" smtClean="0">
                  <a:solidFill>
                    <a:srgbClr val="FF0000"/>
                  </a:solidFill>
                  <a:latin typeface="Consolas" pitchFamily="49" charset="0"/>
                  <a:cs typeface="Consolas" pitchFamily="49" charset="0"/>
                </a:rPr>
                <a:t>   + 5</a:t>
              </a:r>
              <a:endParaRPr lang="en-US" sz="2800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4536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2703</TotalTime>
  <Words>1659</Words>
  <Application>Microsoft Office PowerPoint</Application>
  <PresentationFormat>On-screen Show (4:3)</PresentationFormat>
  <Paragraphs>551</Paragraphs>
  <Slides>58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58</vt:i4>
      </vt:variant>
    </vt:vector>
  </HeadingPairs>
  <TitlesOfParts>
    <vt:vector size="60" baseType="lpstr">
      <vt:lpstr>Executive</vt:lpstr>
      <vt:lpstr>Trek</vt:lpstr>
      <vt:lpstr>Warmup</vt:lpstr>
      <vt:lpstr>PowerPoint Presentation</vt:lpstr>
      <vt:lpstr>Agenda</vt:lpstr>
      <vt:lpstr>HW4: Polynomial Graphing Calculator</vt:lpstr>
      <vt:lpstr>RatThings</vt:lpstr>
      <vt:lpstr>Polynomial Addition</vt:lpstr>
      <vt:lpstr>Polynomial Addition</vt:lpstr>
      <vt:lpstr>Polynomial Addition</vt:lpstr>
      <vt:lpstr>Polynomial Addition</vt:lpstr>
      <vt:lpstr>Polynomial Subtraction</vt:lpstr>
      <vt:lpstr>Polynomial Subtraction</vt:lpstr>
      <vt:lpstr>Polynomial Subtraction</vt:lpstr>
      <vt:lpstr>Polynomial Multiplication</vt:lpstr>
      <vt:lpstr>Polynomial Multiplication</vt:lpstr>
      <vt:lpstr>Polynomial Multiplication</vt:lpstr>
      <vt:lpstr>Polynomial Multiplication</vt:lpstr>
      <vt:lpstr>Polynomial Multiplication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Polynomial Division</vt:lpstr>
      <vt:lpstr>ADT Example: Line</vt:lpstr>
      <vt:lpstr>ADT Example: Line</vt:lpstr>
      <vt:lpstr>ADT Example: Circle</vt:lpstr>
      <vt:lpstr>Circle: Class Specification</vt:lpstr>
      <vt:lpstr>Representation Invariants</vt:lpstr>
      <vt:lpstr>Circle Implementation 1</vt:lpstr>
      <vt:lpstr>Circle Implementation 1</vt:lpstr>
      <vt:lpstr>Circle Implementation 2</vt:lpstr>
      <vt:lpstr>Circle Implementation 2</vt:lpstr>
      <vt:lpstr>Circle Implementation 3</vt:lpstr>
      <vt:lpstr>Circle Implementation 3</vt:lpstr>
      <vt:lpstr>Checking Rep Invariants</vt:lpstr>
      <vt:lpstr>checkRep() Example with Asserts</vt:lpstr>
      <vt:lpstr>Using Asserts</vt:lpstr>
      <vt:lpstr>Abstraction Function</vt:lpstr>
      <vt:lpstr>Circle Implementation 1</vt:lpstr>
      <vt:lpstr>Circle Implementation 1</vt:lpstr>
      <vt:lpstr>Circle Implementation 2</vt:lpstr>
      <vt:lpstr>Circle Implementation 2</vt:lpstr>
      <vt:lpstr>Circle Implementation 3</vt:lpstr>
      <vt:lpstr>Circle Implementation 3</vt:lpstr>
      <vt:lpstr>ADT Example: NonNullStringList</vt:lpstr>
      <vt:lpstr>NonNullStringList Implementation 1</vt:lpstr>
      <vt:lpstr>NonNullStringList Implementation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specifications</dc:title>
  <dc:creator>Kellen Donohue</dc:creator>
  <cp:lastModifiedBy>Justin Bare</cp:lastModifiedBy>
  <cp:revision>207</cp:revision>
  <dcterms:created xsi:type="dcterms:W3CDTF">2012-10-10T17:40:49Z</dcterms:created>
  <dcterms:modified xsi:type="dcterms:W3CDTF">2015-10-15T04:15:38Z</dcterms:modified>
</cp:coreProperties>
</file>