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51"/>
  </p:notesMasterIdLst>
  <p:sldIdLst>
    <p:sldId id="256" r:id="rId2"/>
    <p:sldId id="257" r:id="rId3"/>
    <p:sldId id="278" r:id="rId4"/>
    <p:sldId id="279" r:id="rId5"/>
    <p:sldId id="280" r:id="rId6"/>
    <p:sldId id="281" r:id="rId7"/>
    <p:sldId id="282" r:id="rId8"/>
    <p:sldId id="286" r:id="rId9"/>
    <p:sldId id="283" r:id="rId10"/>
    <p:sldId id="285" r:id="rId11"/>
    <p:sldId id="264" r:id="rId12"/>
    <p:sldId id="287" r:id="rId13"/>
    <p:sldId id="288" r:id="rId14"/>
    <p:sldId id="289" r:id="rId15"/>
    <p:sldId id="261" r:id="rId16"/>
    <p:sldId id="262" r:id="rId17"/>
    <p:sldId id="267" r:id="rId18"/>
    <p:sldId id="271" r:id="rId19"/>
    <p:sldId id="272" r:id="rId20"/>
    <p:sldId id="273" r:id="rId21"/>
    <p:sldId id="274" r:id="rId22"/>
    <p:sldId id="275" r:id="rId23"/>
    <p:sldId id="276"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A57AD4-2772-4D11-950D-7102491A6E6D}">
  <a:tblStyle styleId="{5CA57AD4-2772-4D11-950D-7102491A6E6D}"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0085" autoAdjust="0"/>
  </p:normalViewPr>
  <p:slideViewPr>
    <p:cSldViewPr snapToGrid="0" snapToObjects="1">
      <p:cViewPr>
        <p:scale>
          <a:sx n="90" d="100"/>
          <a:sy n="90" d="100"/>
        </p:scale>
        <p:origin x="-872" y="-22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notesViewPr>
    <p:cSldViewPr snapToGrid="0" snapToObjects="1">
      <p:cViewPr varScale="1">
        <p:scale>
          <a:sx n="110" d="100"/>
          <a:sy n="110" d="100"/>
        </p:scale>
        <p:origin x="-260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30053929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7659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7" name="Shape 27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78" name="Shape 27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10</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81615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39405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12</a:t>
            </a:fld>
            <a:endParaRPr lang="en-US"/>
          </a:p>
        </p:txBody>
      </p:sp>
    </p:spTree>
    <p:extLst>
      <p:ext uri="{BB962C8B-B14F-4D97-AF65-F5344CB8AC3E}">
        <p14:creationId xmlns:p14="http://schemas.microsoft.com/office/powerpoint/2010/main" val="486388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06137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6" name="Shape 2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Demo these shortcuts and their uses briefly</a:t>
            </a:r>
          </a:p>
        </p:txBody>
      </p:sp>
      <p:sp>
        <p:nvSpPr>
          <p:cNvPr id="297" name="Shape 2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14</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6625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16105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4143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35212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9" name="Shape 1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18</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9565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19</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3108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85474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3" name="Shape 2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20</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9761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20" name="Shape 2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21</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75731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6" name="Shape 2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27" name="Shape 2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22</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9204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3" name="Shape 2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4" name="Shape 23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23</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9349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249551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62799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3859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31308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37" name="Shape 3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69339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2435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9" name="Shape 17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a:t>
            </a:fld>
            <a:endParaRPr lang="en-US"/>
          </a:p>
        </p:txBody>
      </p:sp>
    </p:spTree>
    <p:extLst>
      <p:ext uri="{BB962C8B-B14F-4D97-AF65-F5344CB8AC3E}">
        <p14:creationId xmlns:p14="http://schemas.microsoft.com/office/powerpoint/2010/main" val="18771638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55" name="Shape 3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327717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636581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Shape 3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73" name="Shape 3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315700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785535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96" name="Shape 3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912465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636511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380940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929095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37" name="Shape 4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48089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48" name="Shape 4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74663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Ask: who’s heard of / used version control before?</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Motivate: synchronization among </a:t>
            </a:r>
            <a:r>
              <a:rPr lang="en-US" sz="1200" b="0" i="0" u="none" strike="noStrike" cap="none" baseline="0" dirty="0" err="1">
                <a:solidFill>
                  <a:schemeClr val="dk1"/>
                </a:solidFill>
                <a:latin typeface="Calibri"/>
                <a:ea typeface="Calibri"/>
                <a:cs typeface="Calibri"/>
                <a:sym typeface="Calibri"/>
              </a:rPr>
              <a:t>devs</a:t>
            </a:r>
            <a:r>
              <a:rPr lang="en-US" sz="1200" b="0" i="0" u="none" strike="noStrike" cap="none" baseline="0" dirty="0">
                <a:solidFill>
                  <a:schemeClr val="dk1"/>
                </a:solidFill>
                <a:latin typeface="Calibri"/>
                <a:ea typeface="Calibri"/>
                <a:cs typeface="Calibri"/>
                <a:sym typeface="Calibri"/>
              </a:rPr>
              <a:t>, seeing history of project, making backups</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Extra motivation: have you ever seen what happened to large projects that DON’T use </a:t>
            </a:r>
            <a:r>
              <a:rPr lang="en-US" sz="1200" b="0" i="0" u="none" strike="noStrike" cap="none" baseline="0" dirty="0" err="1">
                <a:solidFill>
                  <a:schemeClr val="dk1"/>
                </a:solidFill>
                <a:latin typeface="Calibri"/>
                <a:ea typeface="Calibri"/>
                <a:cs typeface="Calibri"/>
                <a:sym typeface="Calibri"/>
              </a:rPr>
              <a:t>vc</a:t>
            </a:r>
            <a:r>
              <a:rPr lang="en-US" sz="1200" b="0" i="0" u="none" strike="noStrike" cap="none" baseline="0" dirty="0">
                <a:solidFill>
                  <a:schemeClr val="dk1"/>
                </a:solidFill>
                <a:latin typeface="Calibri"/>
                <a:ea typeface="Calibri"/>
                <a:cs typeface="Calibri"/>
                <a:sym typeface="Calibri"/>
              </a:rPr>
              <a:t>? (not just software either)</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Especially useful when multiple </a:t>
            </a:r>
            <a:r>
              <a:rPr lang="en-US" sz="1200" b="0" i="0" u="none" strike="noStrike" cap="none" baseline="0" dirty="0" err="1">
                <a:solidFill>
                  <a:schemeClr val="dk1"/>
                </a:solidFill>
                <a:latin typeface="Calibri"/>
                <a:ea typeface="Calibri"/>
                <a:cs typeface="Calibri"/>
                <a:sym typeface="Calibri"/>
              </a:rPr>
              <a:t>devs</a:t>
            </a:r>
            <a:r>
              <a:rPr lang="en-US" sz="1200" b="0" i="0" u="none" strike="noStrike" cap="none" baseline="0" dirty="0">
                <a:solidFill>
                  <a:schemeClr val="dk1"/>
                </a:solidFill>
                <a:latin typeface="Calibri"/>
                <a:ea typeface="Calibri"/>
                <a:cs typeface="Calibri"/>
                <a:sym typeface="Calibri"/>
              </a:rPr>
              <a:t>, but useful even for your own projects</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Using it for projects in this class. Worth the effort to learn, b/c you will use it in future classes and every internship and job.</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Easy to:</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Merge multiple developers’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“Here’s my list of changes … at least I think that’s everything… now what did you change?”)</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Avoid overwriting each others’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“don’t touch this file – I’m working on it!”</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“AHHHHHH, you just erased my last 15 hours of work!!!”</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Revert back to an older version of a file</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“I need to undo these changes… what was there before?”)</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See a history of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“How and when did this bug sneak in?”</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Version control describes a TYPE of software (just like a text editor, Internet browser, …)</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Just like there are lots of text editors and browsers, there are lots of version control systems; we use Subversion</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Each is a little diff, but once you know one it’s easy to learn others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4</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06865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152803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66" name="Shape 4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850290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Shape 4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275416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84" name="Shape 4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875900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Shape 4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93" name="Shape 4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007954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Shape 5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02" name="Shape 5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46726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10" name="Shape 5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110190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20" name="Shape 5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65582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Shape 5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31" name="Shape 5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48222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537" name="Shape 5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416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7211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3" name="Shape 2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Arial"/>
                <a:ea typeface="Arial"/>
                <a:cs typeface="Arial"/>
                <a:sym typeface="Arial"/>
              </a:rPr>
              <a:t>6</a:t>
            </a:fld>
            <a:endParaRPr lang="en-US"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107446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3" name="Shape 2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7</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656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3" name="Shape 2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8</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6639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Summary: create repo, create workspace, repeatedly update &amp; commit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Remember to ask for questions!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53" name="Shape 25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9</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7457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3886198"/>
            <a:ext cx="9144000" cy="29721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3886198"/>
            <a:ext cx="9144000" cy="0"/>
          </a:xfrm>
          <a:prstGeom prst="straightConnector1">
            <a:avLst/>
          </a:prstGeom>
          <a:noFill/>
          <a:ln w="28575" cap="flat">
            <a:solidFill>
              <a:schemeClr val="dk1"/>
            </a:solidFill>
            <a:prstDash val="solid"/>
            <a:round/>
            <a:headEnd type="none" w="med" len="med"/>
            <a:tailEnd type="none" w="med" len="med"/>
          </a:ln>
        </p:spPr>
      </p:cxnSp>
      <p:sp>
        <p:nvSpPr>
          <p:cNvPr id="11" name="Shape 11"/>
          <p:cNvSpPr txBox="1">
            <a:spLocks noGrp="1"/>
          </p:cNvSpPr>
          <p:nvPr>
            <p:ph type="ctrTitle"/>
          </p:nvPr>
        </p:nvSpPr>
        <p:spPr>
          <a:xfrm>
            <a:off x="685800" y="2157750"/>
            <a:ext cx="7772400" cy="1650900"/>
          </a:xfrm>
          <a:prstGeom prst="rect">
            <a:avLst/>
          </a:prstGeom>
        </p:spPr>
        <p:txBody>
          <a:bodyPr lIns="91425" tIns="91425" rIns="91425" bIns="91425" anchor="b" anchorCtr="0"/>
          <a:lstStyle>
            <a:lvl1pPr>
              <a:spcBef>
                <a:spcPts val="0"/>
              </a:spcBef>
              <a:buClr>
                <a:schemeClr val="dk2"/>
              </a:buClr>
              <a:buSzPct val="100000"/>
              <a:defRPr sz="4800">
                <a:solidFill>
                  <a:schemeClr val="dk2"/>
                </a:solidFill>
              </a:defRPr>
            </a:lvl1pPr>
            <a:lvl2pPr>
              <a:spcBef>
                <a:spcPts val="0"/>
              </a:spcBef>
              <a:buClr>
                <a:schemeClr val="dk2"/>
              </a:buClr>
              <a:buSzPct val="100000"/>
              <a:defRPr sz="4800">
                <a:solidFill>
                  <a:schemeClr val="dk2"/>
                </a:solidFill>
              </a:defRPr>
            </a:lvl2pPr>
            <a:lvl3pPr>
              <a:spcBef>
                <a:spcPts val="0"/>
              </a:spcBef>
              <a:buClr>
                <a:schemeClr val="dk2"/>
              </a:buClr>
              <a:buSzPct val="100000"/>
              <a:defRPr sz="4800">
                <a:solidFill>
                  <a:schemeClr val="dk2"/>
                </a:solidFill>
              </a:defRPr>
            </a:lvl3pPr>
            <a:lvl4pPr>
              <a:spcBef>
                <a:spcPts val="0"/>
              </a:spcBef>
              <a:buClr>
                <a:schemeClr val="dk2"/>
              </a:buClr>
              <a:buSzPct val="100000"/>
              <a:defRPr sz="4800">
                <a:solidFill>
                  <a:schemeClr val="dk2"/>
                </a:solidFill>
              </a:defRPr>
            </a:lvl4pPr>
            <a:lvl5pPr>
              <a:spcBef>
                <a:spcPts val="0"/>
              </a:spcBef>
              <a:buClr>
                <a:schemeClr val="dk2"/>
              </a:buClr>
              <a:buSzPct val="100000"/>
              <a:defRPr sz="4800">
                <a:solidFill>
                  <a:schemeClr val="dk2"/>
                </a:solidFill>
              </a:defRPr>
            </a:lvl5pPr>
            <a:lvl6pPr>
              <a:spcBef>
                <a:spcPts val="0"/>
              </a:spcBef>
              <a:buClr>
                <a:schemeClr val="dk2"/>
              </a:buClr>
              <a:buSzPct val="100000"/>
              <a:defRPr sz="4800">
                <a:solidFill>
                  <a:schemeClr val="dk2"/>
                </a:solidFill>
              </a:defRPr>
            </a:lvl6pPr>
            <a:lvl7pPr>
              <a:spcBef>
                <a:spcPts val="0"/>
              </a:spcBef>
              <a:buClr>
                <a:schemeClr val="dk2"/>
              </a:buClr>
              <a:buSzPct val="100000"/>
              <a:defRPr sz="4800">
                <a:solidFill>
                  <a:schemeClr val="dk2"/>
                </a:solidFill>
              </a:defRPr>
            </a:lvl7pPr>
            <a:lvl8pPr>
              <a:spcBef>
                <a:spcPts val="0"/>
              </a:spcBef>
              <a:buClr>
                <a:schemeClr val="dk2"/>
              </a:buClr>
              <a:buSzPct val="100000"/>
              <a:defRPr sz="4800">
                <a:solidFill>
                  <a:schemeClr val="dk2"/>
                </a:solidFill>
              </a:defRPr>
            </a:lvl8pPr>
            <a:lvl9pPr>
              <a:spcBef>
                <a:spcPts val="0"/>
              </a:spcBef>
              <a:buClr>
                <a:schemeClr val="dk2"/>
              </a:buClr>
              <a:buSzPct val="100000"/>
              <a:defRPr sz="4800">
                <a:solidFill>
                  <a:schemeClr val="dk2"/>
                </a:solidFill>
              </a:defRPr>
            </a:lvl9pPr>
          </a:lstStyle>
          <a:p>
            <a:endParaRPr/>
          </a:p>
        </p:txBody>
      </p:sp>
      <p:sp>
        <p:nvSpPr>
          <p:cNvPr id="12" name="Shape 12"/>
          <p:cNvSpPr txBox="1">
            <a:spLocks noGrp="1"/>
          </p:cNvSpPr>
          <p:nvPr>
            <p:ph type="subTitle" idx="1"/>
          </p:nvPr>
        </p:nvSpPr>
        <p:spPr>
          <a:xfrm>
            <a:off x="685800" y="3953037"/>
            <a:ext cx="7772400" cy="1259700"/>
          </a:xfrm>
          <a:prstGeom prst="rect">
            <a:avLst/>
          </a:prstGeom>
        </p:spPr>
        <p:txBody>
          <a:bodyPr lIns="91425" tIns="91425" rIns="91425" bIns="91425" anchor="t" anchorCtr="0"/>
          <a:lstStyle>
            <a:lvl1pPr>
              <a:spcBef>
                <a:spcPts val="0"/>
              </a:spcBef>
              <a:buClr>
                <a:schemeClr val="lt2"/>
              </a:buClr>
              <a:buSzPct val="100000"/>
              <a:buNone/>
              <a:defRPr sz="3600">
                <a:solidFill>
                  <a:schemeClr val="lt2"/>
                </a:solidFill>
              </a:defRPr>
            </a:lvl1pPr>
            <a:lvl2pPr>
              <a:spcBef>
                <a:spcPts val="0"/>
              </a:spcBef>
              <a:buClr>
                <a:schemeClr val="lt2"/>
              </a:buClr>
              <a:buSzPct val="100000"/>
              <a:buNone/>
              <a:defRPr sz="3600">
                <a:solidFill>
                  <a:schemeClr val="lt2"/>
                </a:solidFill>
              </a:defRPr>
            </a:lvl2pPr>
            <a:lvl3pPr>
              <a:spcBef>
                <a:spcPts val="0"/>
              </a:spcBef>
              <a:buClr>
                <a:schemeClr val="lt2"/>
              </a:buClr>
              <a:buSzPct val="100000"/>
              <a:buNone/>
              <a:defRPr sz="3600">
                <a:solidFill>
                  <a:schemeClr val="lt2"/>
                </a:solidFill>
              </a:defRPr>
            </a:lvl3pPr>
            <a:lvl4pPr>
              <a:spcBef>
                <a:spcPts val="0"/>
              </a:spcBef>
              <a:buClr>
                <a:schemeClr val="lt2"/>
              </a:buClr>
              <a:buSzPct val="100000"/>
              <a:buNone/>
              <a:defRPr sz="3600">
                <a:solidFill>
                  <a:schemeClr val="lt2"/>
                </a:solidFill>
              </a:defRPr>
            </a:lvl4pPr>
            <a:lvl5pPr>
              <a:spcBef>
                <a:spcPts val="0"/>
              </a:spcBef>
              <a:buClr>
                <a:schemeClr val="lt2"/>
              </a:buClr>
              <a:buSzPct val="100000"/>
              <a:buNone/>
              <a:defRPr sz="3600">
                <a:solidFill>
                  <a:schemeClr val="lt2"/>
                </a:solidFill>
              </a:defRPr>
            </a:lvl5pPr>
            <a:lvl6pPr>
              <a:spcBef>
                <a:spcPts val="0"/>
              </a:spcBef>
              <a:buClr>
                <a:schemeClr val="lt2"/>
              </a:buClr>
              <a:buSzPct val="100000"/>
              <a:buNone/>
              <a:defRPr sz="3600">
                <a:solidFill>
                  <a:schemeClr val="lt2"/>
                </a:solidFill>
              </a:defRPr>
            </a:lvl6pPr>
            <a:lvl7pPr>
              <a:spcBef>
                <a:spcPts val="0"/>
              </a:spcBef>
              <a:buClr>
                <a:schemeClr val="lt2"/>
              </a:buClr>
              <a:buSzPct val="100000"/>
              <a:buNone/>
              <a:defRPr sz="3600">
                <a:solidFill>
                  <a:schemeClr val="lt2"/>
                </a:solidFill>
              </a:defRPr>
            </a:lvl7pPr>
            <a:lvl8pPr>
              <a:spcBef>
                <a:spcPts val="0"/>
              </a:spcBef>
              <a:buClr>
                <a:schemeClr val="lt2"/>
              </a:buClr>
              <a:buSzPct val="100000"/>
              <a:buNone/>
              <a:defRPr sz="3600">
                <a:solidFill>
                  <a:schemeClr val="lt2"/>
                </a:solidFill>
              </a:defRPr>
            </a:lvl8pPr>
            <a:lvl9pPr>
              <a:spcBef>
                <a:spcPts val="0"/>
              </a:spcBef>
              <a:buClr>
                <a:schemeClr val="lt2"/>
              </a:buClr>
              <a:buSzPct val="100000"/>
              <a:buNone/>
              <a:defRPr sz="3600">
                <a:solidFill>
                  <a:schemeClr val="lt2"/>
                </a:solidFill>
              </a:defRPr>
            </a:lvl9pPr>
          </a:lstStyle>
          <a:p>
            <a:endParaRPr/>
          </a:p>
        </p:txBody>
      </p:sp>
      <p:sp>
        <p:nvSpPr>
          <p:cNvPr id="13" name="Shape 1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17" name="Shape 17"/>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23" name="Shape 23"/>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p:nvPr/>
        </p:nvSpPr>
        <p:spPr>
          <a:xfrm>
            <a:off x="0" y="5633442"/>
            <a:ext cx="9144000" cy="12243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34" name="Shape 34"/>
          <p:cNvCxnSpPr/>
          <p:nvPr/>
        </p:nvCxnSpPr>
        <p:spPr>
          <a:xfrm>
            <a:off x="0" y="5633442"/>
            <a:ext cx="9144000" cy="0"/>
          </a:xfrm>
          <a:prstGeom prst="straightConnector1">
            <a:avLst/>
          </a:prstGeom>
          <a:noFill/>
          <a:ln w="28575" cap="flat">
            <a:solidFill>
              <a:schemeClr val="dk1"/>
            </a:solidFill>
            <a:prstDash val="solid"/>
            <a:round/>
            <a:headEnd type="none" w="med" len="med"/>
            <a:tailEnd type="none" w="med" len="med"/>
          </a:ln>
        </p:spPr>
      </p:cxnSp>
      <p:sp>
        <p:nvSpPr>
          <p:cNvPr id="35" name="Shape 35"/>
          <p:cNvSpPr txBox="1">
            <a:spLocks noGrp="1"/>
          </p:cNvSpPr>
          <p:nvPr>
            <p:ph type="body" idx="1"/>
          </p:nvPr>
        </p:nvSpPr>
        <p:spPr>
          <a:xfrm>
            <a:off x="457200" y="5875079"/>
            <a:ext cx="8229600" cy="692700"/>
          </a:xfrm>
          <a:prstGeom prst="rect">
            <a:avLst/>
          </a:prstGeom>
        </p:spPr>
        <p:txBody>
          <a:bodyPr lIns="91425" tIns="91425" rIns="91425" bIns="91425" anchor="t" anchorCtr="0"/>
          <a:lstStyle>
            <a:lvl1pPr algn="ctr">
              <a:spcBef>
                <a:spcPts val="0"/>
              </a:spcBef>
              <a:buClr>
                <a:schemeClr val="lt1"/>
              </a:buClr>
              <a:buSzPct val="100000"/>
              <a:buNone/>
              <a:defRPr sz="1800">
                <a:solidFill>
                  <a:schemeClr val="lt1"/>
                </a:solidFill>
              </a:defRPr>
            </a:lvl1pPr>
          </a:lstStyle>
          <a:p>
            <a:endParaRPr/>
          </a:p>
        </p:txBody>
      </p:sp>
      <p:sp>
        <p:nvSpPr>
          <p:cNvPr id="36" name="Shape 3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752600"/>
            <a:ext cx="7619999" cy="4373700"/>
          </a:xfrm>
          <a:prstGeom prst="rect">
            <a:avLst/>
          </a:prstGeom>
          <a:noFill/>
          <a:ln>
            <a:noFill/>
          </a:ln>
        </p:spPr>
        <p:txBody>
          <a:bodyPr lIns="91425" tIns="91425" rIns="91425" bIns="91425" anchor="t" anchorCtr="0"/>
          <a:lstStyle>
            <a:lvl1pPr marL="0" indent="0" algn="l" rtl="0">
              <a:spcBef>
                <a:spcPts val="400"/>
              </a:spcBef>
              <a:spcAft>
                <a:spcPts val="600"/>
              </a:spcAft>
              <a:buClr>
                <a:schemeClr val="dk1"/>
              </a:buClr>
              <a:buFont typeface="Arial"/>
              <a:buNone/>
              <a:defRPr/>
            </a:lvl1pPr>
            <a:lvl2pPr marL="457200" indent="-63500" algn="l" rtl="0">
              <a:spcBef>
                <a:spcPts val="400"/>
              </a:spcBef>
              <a:buClr>
                <a:schemeClr val="dk2"/>
              </a:buClr>
              <a:buFont typeface="Arial"/>
              <a:buChar char="•"/>
              <a:defRPr/>
            </a:lvl2pPr>
            <a:lvl3pPr marL="1143000" indent="-114300" algn="l" rtl="0">
              <a:spcBef>
                <a:spcPts val="360"/>
              </a:spcBef>
              <a:buClr>
                <a:schemeClr val="dk2"/>
              </a:buClr>
              <a:buFont typeface="Arial"/>
              <a:buChar char="•"/>
              <a:defRPr/>
            </a:lvl3pPr>
            <a:lvl4pPr marL="1600200" indent="-114300" algn="l" rtl="0">
              <a:spcBef>
                <a:spcPts val="360"/>
              </a:spcBef>
              <a:buClr>
                <a:schemeClr val="dk2"/>
              </a:buClr>
              <a:buFont typeface="Arial"/>
              <a:buChar char="•"/>
              <a:defRPr/>
            </a:lvl4pPr>
            <a:lvl5pPr marL="2057400" indent="-114300" algn="l" rtl="0">
              <a:spcBef>
                <a:spcPts val="360"/>
              </a:spcBef>
              <a:buClr>
                <a:schemeClr val="dk2"/>
              </a:buClr>
              <a:buFont typeface="Arial"/>
              <a:buChar char="•"/>
              <a:defRPr/>
            </a:lvl5pPr>
            <a:lvl6pPr marL="2514600" indent="-127000" algn="l" rtl="0">
              <a:spcBef>
                <a:spcPts val="320"/>
              </a:spcBef>
              <a:buClr>
                <a:schemeClr val="dk2"/>
              </a:buClr>
              <a:buFont typeface="Arial"/>
              <a:buChar char="•"/>
              <a:defRPr/>
            </a:lvl6pPr>
            <a:lvl7pPr marL="2971800" indent="-127000" algn="l" rtl="0">
              <a:spcBef>
                <a:spcPts val="320"/>
              </a:spcBef>
              <a:buClr>
                <a:schemeClr val="dk2"/>
              </a:buClr>
              <a:buFont typeface="Arial"/>
              <a:buChar char="•"/>
              <a:defRPr/>
            </a:lvl7pPr>
            <a:lvl8pPr marL="3429000" indent="-127000" algn="l" rtl="0">
              <a:spcBef>
                <a:spcPts val="320"/>
              </a:spcBef>
              <a:buClr>
                <a:schemeClr val="dk2"/>
              </a:buClr>
              <a:buFont typeface="Arial"/>
              <a:buChar char="•"/>
              <a:defRPr/>
            </a:lvl8pPr>
            <a:lvl9pPr marL="3886200" indent="-127000" algn="l" rtl="0">
              <a:spcBef>
                <a:spcPts val="320"/>
              </a:spcBef>
              <a:buClr>
                <a:schemeClr val="dk2"/>
              </a:buClr>
              <a:buFont typeface="Arial"/>
              <a:buChar char="•"/>
              <a:defRPr/>
            </a:lvl9pPr>
          </a:lstStyle>
          <a:p>
            <a:endParaRPr/>
          </a:p>
        </p:txBody>
      </p:sp>
      <p:sp>
        <p:nvSpPr>
          <p:cNvPr id="42" name="Shape 42"/>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ftr" idx="11"/>
          </p:nvPr>
        </p:nvSpPr>
        <p:spPr>
          <a:xfrm>
            <a:off x="457200" y="6492875"/>
            <a:ext cx="3429000" cy="2834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sldNum" idx="12"/>
          </p:nvPr>
        </p:nvSpPr>
        <p:spPr>
          <a:xfrm rot="-5400000">
            <a:off x="8227475" y="5885620"/>
            <a:ext cx="1315499" cy="365099"/>
          </a:xfrm>
          <a:prstGeom prst="rect">
            <a:avLst/>
          </a:prstGeom>
          <a:noFill/>
          <a:ln>
            <a:noFill/>
          </a:ln>
        </p:spPr>
        <p:txBody>
          <a:bodyPr lIns="91425" tIns="45700" rIns="91425" bIns="45700" anchor="ctr" anchorCtr="0">
            <a:noAutofit/>
          </a:bodyPr>
          <a:lstStyle>
            <a:lvl1pPr marL="0" marR="0" indent="0" algn="l" rtl="0">
              <a:spcBef>
                <a:spcPts val="0"/>
              </a:spcBef>
              <a:buNone/>
              <a:defRPr sz="2400" b="1" i="0" u="none" strike="noStrike" cap="none" baseline="0">
                <a:solidFill>
                  <a:schemeClr val="dk2"/>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99"/>
          </a:xfrm>
          <a:prstGeom prst="rect">
            <a:avLst/>
          </a:prstGeom>
          <a:noFill/>
          <a:ln>
            <a:noFill/>
          </a:ln>
        </p:spPr>
        <p:txBody>
          <a:bodyPr lIns="91425" tIns="91425" rIns="91425" bIns="91425" anchor="b" anchorCtr="0"/>
          <a:lstStyle>
            <a:lvl1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cse331-staff@cs.washington.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4.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courses.cs.washington.edu/courses/cse331/15au/tools/WorkingAtHome.html%23Step_1" TargetMode="External"/><Relationship Id="rId4" Type="http://schemas.openxmlformats.org/officeDocument/2006/relationships/hyperlink" Target="http://courses.cs.washington.edu/courses/cse331/15sp/tools/WorkingAtHome.html%23Step_1" TargetMode="External"/><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courses.cs.washington.edu/courses/cse331/15au/hws/hw3/hw3.html" TargetMode="External"/><Relationship Id="rId4" Type="http://schemas.openxmlformats.org/officeDocument/2006/relationships/hyperlink" Target="http://courses.cs.washington.edu/courses/cse331/15sp/hws/hw3/hw3.html" TargetMode="External"/><Relationship Id="rId5" Type="http://schemas.openxmlformats.org/officeDocument/2006/relationships/hyperlink" Target="https://courses.cs.washington.edu/courses/cse331/15sp/tools/versioncontrol.html%23Commit" TargetMode="External"/><Relationship Id="rId6" Type="http://schemas.openxmlformats.org/officeDocument/2006/relationships/hyperlink" Target="https://courses.cs.washington.edu/courses/cse331/15sp/tools/versioncontrol.html%23Update" TargetMode="External"/><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courses.cs.washington.edu/courses/cse331/15au/hws/hw3/hw3.html%23Problem9" TargetMode="External"/><Relationship Id="rId4" Type="http://schemas.openxmlformats.org/officeDocument/2006/relationships/hyperlink" Target="http://courses.cs.washington.edu/courses/cse331/15sp/hws/hw3/hw3.html%23Problem9" TargetMode="External"/><Relationship Id="rId5" Type="http://schemas.openxmlformats.org/officeDocument/2006/relationships/hyperlink" Target="http://courses.cs.washington.edu/courses/cse331/15au/tools/turnin.html" TargetMode="External"/><Relationship Id="rId6" Type="http://schemas.openxmlformats.org/officeDocument/2006/relationships/hyperlink" Target="http://courses.cs.washington.edu/courses/cse331/15sp/tools/turnin.html" TargetMode="External"/><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courses.cs.washington.edu/courses/cse331/15sp/tools/WorkingAtHome.html%23remote-attu" TargetMode="External"/><Relationship Id="rId4" Type="http://schemas.openxmlformats.org/officeDocument/2006/relationships/hyperlink" Target="http://courses.cs.washington.edu/courses/cse331/15sp/tools/versioncontrol.html%23SetUpCommandLine" TargetMode="External"/><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4.png"/><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4.png"/><Relationship Id="rId5" Type="http://schemas.openxmlformats.org/officeDocument/2006/relationships/image" Target="../media/image17.png"/><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 Id="rId3" Type="http://schemas.openxmlformats.org/officeDocument/2006/relationships/image" Target="../media/image19.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20.png"/><Relationship Id="rId1" Type="http://schemas.openxmlformats.org/officeDocument/2006/relationships/slideLayout" Target="../slideLayouts/slideLayout7.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20.png"/><Relationship Id="rId1" Type="http://schemas.openxmlformats.org/officeDocument/2006/relationships/slideLayout" Target="../slideLayouts/slideLayout7.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838200"/>
            <a:ext cx="7772400" cy="25908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chemeClr val="dk1"/>
              </a:buClr>
              <a:buSzPct val="25000"/>
              <a:buFont typeface="Arial Black"/>
              <a:buNone/>
            </a:pPr>
            <a:r>
              <a:rPr lang="en" sz="5950">
                <a:solidFill>
                  <a:schemeClr val="dk1"/>
                </a:solidFill>
                <a:latin typeface="Source Sans Pro"/>
                <a:ea typeface="Source Sans Pro"/>
                <a:cs typeface="Source Sans Pro"/>
                <a:sym typeface="Source Sans Pro"/>
              </a:rPr>
              <a:t>SECTION 2:</a:t>
            </a:r>
            <a:r>
              <a:rPr lang="en" sz="5950" b="0">
                <a:solidFill>
                  <a:schemeClr val="dk1"/>
                </a:solidFill>
                <a:latin typeface="Source Sans Pro"/>
                <a:ea typeface="Source Sans Pro"/>
                <a:cs typeface="Source Sans Pro"/>
                <a:sym typeface="Source Sans Pro"/>
              </a:rPr>
              <a:t/>
            </a:r>
            <a:br>
              <a:rPr lang="en" sz="5950" b="0">
                <a:solidFill>
                  <a:schemeClr val="dk1"/>
                </a:solidFill>
                <a:latin typeface="Source Sans Pro"/>
                <a:ea typeface="Source Sans Pro"/>
                <a:cs typeface="Source Sans Pro"/>
                <a:sym typeface="Source Sans Pro"/>
              </a:rPr>
            </a:br>
            <a:r>
              <a:rPr lang="en" sz="4950" b="0">
                <a:solidFill>
                  <a:schemeClr val="dk1"/>
                </a:solidFill>
                <a:latin typeface="Source Sans Pro"/>
                <a:ea typeface="Source Sans Pro"/>
                <a:cs typeface="Source Sans Pro"/>
                <a:sym typeface="Source Sans Pro"/>
              </a:rPr>
              <a:t>HW3 Setup</a:t>
            </a:r>
          </a:p>
        </p:txBody>
      </p:sp>
      <p:sp>
        <p:nvSpPr>
          <p:cNvPr id="47" name="Shape 47"/>
          <p:cNvSpPr txBox="1"/>
          <p:nvPr/>
        </p:nvSpPr>
        <p:spPr>
          <a:xfrm>
            <a:off x="685800" y="4267200"/>
            <a:ext cx="5257799" cy="3692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
        <p:nvSpPr>
          <p:cNvPr id="48" name="Shape 48"/>
          <p:cNvSpPr txBox="1"/>
          <p:nvPr/>
        </p:nvSpPr>
        <p:spPr>
          <a:xfrm>
            <a:off x="533400" y="4457700"/>
            <a:ext cx="8229600" cy="1143299"/>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Font typeface="Arial"/>
              <a:buNone/>
            </a:pPr>
            <a:endParaRPr sz="2800" b="0" i="0" u="none" strike="noStrike" cap="none" baseline="0">
              <a:solidFill>
                <a:srgbClr val="888888"/>
              </a:solidFill>
              <a:latin typeface="Arial Black"/>
              <a:ea typeface="Arial Black"/>
              <a:cs typeface="Arial Black"/>
              <a:sym typeface="Arial Black"/>
            </a:endParaRPr>
          </a:p>
          <a:p>
            <a:pPr lvl="0" algn="ctr" rtl="0">
              <a:spcBef>
                <a:spcPts val="560"/>
              </a:spcBef>
              <a:buClr>
                <a:srgbClr val="888888"/>
              </a:buClr>
              <a:buSzPct val="25000"/>
              <a:buFont typeface="Arial"/>
              <a:buNone/>
            </a:pPr>
            <a:r>
              <a:rPr lang="en" sz="2800" u="sng">
                <a:solidFill>
                  <a:schemeClr val="hlink"/>
                </a:solidFill>
                <a:latin typeface="Source Sans Pro"/>
                <a:ea typeface="Source Sans Pro"/>
                <a:cs typeface="Source Sans Pro"/>
                <a:sym typeface="Source Sans Pro"/>
                <a:hlinkClick r:id="rId3"/>
              </a:rPr>
              <a:t>cse331-staff@cs.washington.edu</a:t>
            </a:r>
            <a:r>
              <a:rPr lang="en" sz="2800">
                <a:solidFill>
                  <a:srgbClr val="888888"/>
                </a:solidFill>
                <a:latin typeface="Source Sans Pro"/>
                <a:ea typeface="Source Sans Pro"/>
                <a:cs typeface="Source Sans Pro"/>
                <a:sym typeface="Source Sans Pro"/>
              </a:rPr>
              <a:t> </a:t>
            </a:r>
          </a:p>
          <a:p>
            <a:pPr marL="0" marR="0" lvl="0" indent="0" algn="ctr" rtl="0">
              <a:spcBef>
                <a:spcPts val="560"/>
              </a:spcBef>
              <a:buClr>
                <a:srgbClr val="888888"/>
              </a:buClr>
              <a:buFont typeface="Arial"/>
              <a:buNone/>
            </a:pPr>
            <a:endParaRPr sz="2800">
              <a:solidFill>
                <a:srgbClr val="888888"/>
              </a:solidFill>
              <a:latin typeface="Source Sans Pro"/>
              <a:ea typeface="Source Sans Pro"/>
              <a:cs typeface="Source Sans Pro"/>
              <a:sym typeface="Source Sans Pro"/>
            </a:endParaRPr>
          </a:p>
        </p:txBody>
      </p:sp>
      <p:sp>
        <p:nvSpPr>
          <p:cNvPr id="49" name="Shape 49"/>
          <p:cNvSpPr txBox="1"/>
          <p:nvPr/>
        </p:nvSpPr>
        <p:spPr>
          <a:xfrm>
            <a:off x="457200" y="6324600"/>
            <a:ext cx="8381999" cy="3692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 sz="1800" b="0" i="0" u="none" strike="noStrike" cap="none" baseline="0">
                <a:solidFill>
                  <a:schemeClr val="dk1"/>
                </a:solidFill>
                <a:latin typeface="Arial"/>
                <a:ea typeface="Arial"/>
                <a:cs typeface="Arial"/>
                <a:sym typeface="Arial"/>
              </a:rPr>
              <a:t>slides borrowed and adapted from Alex Mariakis and CSE 390a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152722"/>
            <a:ext cx="5791200" cy="887100"/>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US" sz="3600" b="0" i="0" u="none" strike="noStrike" cap="none" baseline="0">
                <a:solidFill>
                  <a:schemeClr val="dk2"/>
                </a:solidFill>
                <a:latin typeface="Arial Black"/>
                <a:ea typeface="Arial Black"/>
                <a:cs typeface="Arial Black"/>
                <a:sym typeface="Arial Black"/>
              </a:rPr>
              <a:t>THIS QUARTER</a:t>
            </a:r>
          </a:p>
        </p:txBody>
      </p:sp>
      <p:sp>
        <p:nvSpPr>
          <p:cNvPr id="274" name="Shape 274"/>
          <p:cNvSpPr txBox="1">
            <a:spLocks noGrp="1"/>
          </p:cNvSpPr>
          <p:nvPr>
            <p:ph type="body" idx="1"/>
          </p:nvPr>
        </p:nvSpPr>
        <p:spPr>
          <a:xfrm>
            <a:off x="457200" y="1166012"/>
            <a:ext cx="8305799" cy="4526100"/>
          </a:xfrm>
          <a:prstGeom prst="rect">
            <a:avLst/>
          </a:prstGeom>
          <a:noFill/>
          <a:ln>
            <a:noFill/>
          </a:ln>
        </p:spPr>
        <p:txBody>
          <a:bodyPr lIns="91425" tIns="45700" rIns="91425" bIns="45700" anchor="t" anchorCtr="0">
            <a:noAutofit/>
          </a:bodyPr>
          <a:lstStyle/>
          <a:p>
            <a:pPr marL="457200" lvl="0" indent="-457200">
              <a:spcBef>
                <a:spcPts val="0"/>
              </a:spcBef>
              <a:spcAft>
                <a:spcPts val="0"/>
              </a:spcAft>
              <a:buFont typeface="Arial"/>
              <a:buChar char="•"/>
            </a:pPr>
            <a:r>
              <a:rPr lang="en-US" sz="2600" b="1" i="0" u="none" strike="noStrike" cap="none" baseline="0" dirty="0">
                <a:solidFill>
                  <a:schemeClr val="dk1"/>
                </a:solidFill>
                <a:latin typeface="Arial"/>
                <a:ea typeface="Arial"/>
                <a:cs typeface="Arial"/>
                <a:sym typeface="Arial"/>
              </a:rPr>
              <a:t>We distribute starter code by adding it to </a:t>
            </a:r>
            <a:r>
              <a:rPr lang="en-US" sz="2600" b="1" i="0" u="none" strike="noStrike" cap="none" baseline="0" dirty="0" smtClean="0">
                <a:solidFill>
                  <a:schemeClr val="dk1"/>
                </a:solidFill>
                <a:latin typeface="Arial"/>
                <a:ea typeface="Arial"/>
                <a:cs typeface="Arial"/>
                <a:sym typeface="Arial"/>
              </a:rPr>
              <a:t>your </a:t>
            </a:r>
            <a:r>
              <a:rPr lang="en-US" sz="2600" b="1" i="0" u="none" strike="noStrike" cap="none" baseline="0" dirty="0" err="1" smtClean="0">
                <a:solidFill>
                  <a:schemeClr val="dk1"/>
                </a:solidFill>
                <a:latin typeface="Arial"/>
                <a:ea typeface="Arial"/>
                <a:cs typeface="Arial"/>
                <a:sym typeface="Arial"/>
              </a:rPr>
              <a:t>GitLab</a:t>
            </a:r>
            <a:r>
              <a:rPr lang="en-US" sz="2600" b="1" i="0" u="none" strike="noStrike" cap="none" baseline="0" dirty="0" smtClean="0">
                <a:solidFill>
                  <a:schemeClr val="dk1"/>
                </a:solidFill>
                <a:latin typeface="Arial"/>
                <a:ea typeface="Arial"/>
                <a:cs typeface="Arial"/>
                <a:sym typeface="Arial"/>
              </a:rPr>
              <a:t> </a:t>
            </a:r>
            <a:r>
              <a:rPr lang="en-US" sz="2600" b="1" i="0" u="none" strike="noStrike" cap="none" baseline="0" dirty="0" smtClean="0">
                <a:solidFill>
                  <a:srgbClr val="FF0000"/>
                </a:solidFill>
                <a:latin typeface="Arial"/>
                <a:ea typeface="Arial"/>
                <a:cs typeface="Arial"/>
                <a:sym typeface="Arial"/>
              </a:rPr>
              <a:t>repo</a:t>
            </a:r>
            <a:r>
              <a:rPr lang="en-US" sz="2600" b="1" i="0" u="none" strike="noStrike" cap="none" baseline="0" dirty="0" smtClean="0">
                <a:solidFill>
                  <a:schemeClr val="tx1"/>
                </a:solidFill>
                <a:latin typeface="Arial"/>
                <a:ea typeface="Arial"/>
                <a:cs typeface="Arial"/>
                <a:sym typeface="Arial"/>
              </a:rPr>
              <a:t>.  You retrieve it with </a:t>
            </a:r>
            <a:r>
              <a:rPr lang="en-US" sz="2600" b="1" i="0" u="none" strike="noStrike" cap="none" baseline="0" dirty="0" err="1" smtClean="0">
                <a:solidFill>
                  <a:srgbClr val="FF0000"/>
                </a:solidFill>
                <a:latin typeface="Arial"/>
                <a:ea typeface="Arial"/>
                <a:cs typeface="Arial"/>
                <a:sym typeface="Arial"/>
              </a:rPr>
              <a:t>git</a:t>
            </a:r>
            <a:r>
              <a:rPr lang="en-US" sz="2600" b="1" i="0" u="none" strike="noStrike" cap="none" baseline="0" dirty="0" smtClean="0">
                <a:solidFill>
                  <a:srgbClr val="FF0000"/>
                </a:solidFill>
                <a:latin typeface="Arial"/>
                <a:ea typeface="Arial"/>
                <a:cs typeface="Arial"/>
                <a:sym typeface="Arial"/>
              </a:rPr>
              <a:t> </a:t>
            </a:r>
            <a:r>
              <a:rPr lang="en-US" sz="2600" b="1" i="0" u="none" strike="noStrike" cap="none" baseline="0" dirty="0" smtClean="0">
                <a:solidFill>
                  <a:srgbClr val="FF0000"/>
                </a:solidFill>
                <a:latin typeface="Arial"/>
                <a:ea typeface="Arial"/>
                <a:cs typeface="Arial"/>
                <a:sym typeface="Arial"/>
              </a:rPr>
              <a:t>clone </a:t>
            </a:r>
            <a:r>
              <a:rPr lang="en-US" sz="2600" b="1" dirty="0" smtClean="0">
                <a:solidFill>
                  <a:schemeClr val="tx1"/>
                </a:solidFill>
                <a:latin typeface="Arial"/>
                <a:ea typeface="Arial"/>
                <a:cs typeface="Arial"/>
                <a:sym typeface="Arial"/>
              </a:rPr>
              <a:t>the first time then </a:t>
            </a:r>
            <a:r>
              <a:rPr lang="en-US" sz="2600" b="1" dirty="0" err="1" smtClean="0">
                <a:solidFill>
                  <a:srgbClr val="FF0000"/>
                </a:solidFill>
                <a:latin typeface="Arial"/>
                <a:ea typeface="Arial"/>
                <a:cs typeface="Arial"/>
                <a:sym typeface="Arial"/>
              </a:rPr>
              <a:t>git</a:t>
            </a:r>
            <a:r>
              <a:rPr lang="en-US" sz="2600" b="1" dirty="0" smtClean="0">
                <a:solidFill>
                  <a:srgbClr val="FF0000"/>
                </a:solidFill>
                <a:latin typeface="Arial"/>
                <a:ea typeface="Arial"/>
                <a:cs typeface="Arial"/>
                <a:sym typeface="Arial"/>
              </a:rPr>
              <a:t> pull </a:t>
            </a:r>
            <a:r>
              <a:rPr lang="en-US" sz="2600" b="1" dirty="0" smtClean="0">
                <a:solidFill>
                  <a:schemeClr val="tx1"/>
                </a:solidFill>
                <a:latin typeface="Arial"/>
                <a:ea typeface="Arial"/>
                <a:cs typeface="Arial"/>
                <a:sym typeface="Arial"/>
              </a:rPr>
              <a:t>for later assignments</a:t>
            </a:r>
            <a:endParaRPr lang="en-US" sz="2600" b="1" i="0" u="none" strike="noStrike" cap="none" baseline="0" dirty="0">
              <a:solidFill>
                <a:srgbClr val="FF0000"/>
              </a:solidFill>
              <a:latin typeface="Arial"/>
              <a:ea typeface="Arial"/>
              <a:cs typeface="Arial"/>
              <a:sym typeface="Arial"/>
            </a:endParaRPr>
          </a:p>
          <a:p>
            <a:pPr marL="457200" marR="0" lvl="0" indent="-457200" algn="l" rtl="0">
              <a:spcBef>
                <a:spcPts val="1120"/>
              </a:spcBef>
              <a:spcAft>
                <a:spcPts val="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will </a:t>
            </a:r>
            <a:r>
              <a:rPr lang="en-US" sz="2600" b="1" i="0" u="none" strike="noStrike" cap="none" baseline="0" dirty="0" smtClean="0">
                <a:solidFill>
                  <a:schemeClr val="dk1"/>
                </a:solidFill>
                <a:latin typeface="Arial"/>
                <a:ea typeface="Arial"/>
                <a:cs typeface="Arial"/>
                <a:sym typeface="Arial"/>
              </a:rPr>
              <a:t>write </a:t>
            </a:r>
            <a:r>
              <a:rPr lang="en-US" sz="2600" b="1" i="0" u="none" strike="noStrike" cap="none" baseline="0" dirty="0" smtClean="0">
                <a:solidFill>
                  <a:srgbClr val="FF0000"/>
                </a:solidFill>
                <a:latin typeface="Arial"/>
                <a:ea typeface="Arial"/>
                <a:cs typeface="Arial"/>
                <a:sym typeface="Arial"/>
              </a:rPr>
              <a:t>code </a:t>
            </a:r>
            <a:r>
              <a:rPr lang="en-US" sz="2600" b="1" i="0" u="none" strike="noStrike" cap="none" baseline="0" dirty="0" smtClean="0">
                <a:solidFill>
                  <a:schemeClr val="dk1"/>
                </a:solidFill>
                <a:latin typeface="Arial"/>
                <a:ea typeface="Arial"/>
                <a:cs typeface="Arial"/>
                <a:sym typeface="Arial"/>
              </a:rPr>
              <a:t>using Eclipse </a:t>
            </a:r>
            <a:endParaRPr lang="en-US" sz="2600" b="1" i="0" u="none" strike="noStrike" cap="none" baseline="0" dirty="0">
              <a:solidFill>
                <a:schemeClr val="dk1"/>
              </a:solidFill>
              <a:latin typeface="Arial"/>
              <a:ea typeface="Arial"/>
              <a:cs typeface="Arial"/>
              <a:sym typeface="Arial"/>
            </a:endParaRPr>
          </a:p>
          <a:p>
            <a:pPr marL="457200" marR="0" lvl="0" indent="-457200" algn="l" rtl="0">
              <a:spcBef>
                <a:spcPts val="1120"/>
              </a:spcBef>
              <a:spcAft>
                <a:spcPts val="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turn in your files by </a:t>
            </a:r>
            <a:r>
              <a:rPr lang="en-US" sz="2600" b="1" i="0" u="none" strike="noStrike" cap="none" baseline="0" dirty="0">
                <a:solidFill>
                  <a:srgbClr val="FF0000"/>
                </a:solidFill>
                <a:latin typeface="Arial"/>
                <a:ea typeface="Arial"/>
                <a:cs typeface="Arial"/>
                <a:sym typeface="Arial"/>
              </a:rPr>
              <a:t>adding </a:t>
            </a:r>
            <a:r>
              <a:rPr lang="en-US" sz="2600" b="1" i="0" u="none" strike="noStrike" cap="none" baseline="0" dirty="0">
                <a:solidFill>
                  <a:schemeClr val="dk1"/>
                </a:solidFill>
                <a:latin typeface="Arial"/>
                <a:ea typeface="Arial"/>
                <a:cs typeface="Arial"/>
                <a:sym typeface="Arial"/>
              </a:rPr>
              <a:t>them to the </a:t>
            </a:r>
            <a:r>
              <a:rPr lang="en-US" sz="2600" b="1" i="0" u="none" strike="noStrike" cap="none" baseline="0" dirty="0" smtClean="0">
                <a:solidFill>
                  <a:schemeClr val="dk1"/>
                </a:solidFill>
                <a:latin typeface="Arial"/>
                <a:ea typeface="Arial"/>
                <a:cs typeface="Arial"/>
                <a:sym typeface="Arial"/>
              </a:rPr>
              <a:t>repo, </a:t>
            </a:r>
            <a:r>
              <a:rPr lang="en-US" sz="2600" b="1" i="0" u="none" strike="noStrike" cap="none" baseline="0" dirty="0" smtClean="0">
                <a:solidFill>
                  <a:srgbClr val="FF0000"/>
                </a:solidFill>
                <a:latin typeface="Arial"/>
                <a:ea typeface="Arial"/>
                <a:cs typeface="Arial"/>
                <a:sym typeface="Arial"/>
              </a:rPr>
              <a:t>committing</a:t>
            </a:r>
            <a:r>
              <a:rPr lang="en-US" sz="2600" b="1" i="0" u="none" strike="noStrike" cap="none" baseline="0" dirty="0" smtClean="0">
                <a:solidFill>
                  <a:srgbClr val="C0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your </a:t>
            </a:r>
            <a:r>
              <a:rPr lang="en-US" sz="2600" b="1" i="0" u="none" strike="noStrike" cap="none" baseline="0" dirty="0" smtClean="0">
                <a:solidFill>
                  <a:schemeClr val="dk1"/>
                </a:solidFill>
                <a:latin typeface="Arial"/>
                <a:ea typeface="Arial"/>
                <a:cs typeface="Arial"/>
                <a:sym typeface="Arial"/>
              </a:rPr>
              <a:t>changes, and eventually </a:t>
            </a:r>
            <a:r>
              <a:rPr lang="en-US" sz="2600" b="1" i="0" u="none" strike="noStrike" cap="none" baseline="0" dirty="0" smtClean="0">
                <a:solidFill>
                  <a:srgbClr val="FF0000"/>
                </a:solidFill>
                <a:latin typeface="Arial"/>
                <a:ea typeface="Arial"/>
                <a:cs typeface="Arial"/>
                <a:sym typeface="Arial"/>
              </a:rPr>
              <a:t>pushing</a:t>
            </a:r>
            <a:r>
              <a:rPr lang="en-US" sz="2600" b="1" i="0" u="none" strike="noStrike" cap="none" dirty="0" smtClean="0">
                <a:solidFill>
                  <a:srgbClr val="FF0000"/>
                </a:solidFill>
                <a:latin typeface="Arial"/>
                <a:ea typeface="Arial"/>
                <a:cs typeface="Arial"/>
                <a:sym typeface="Arial"/>
              </a:rPr>
              <a:t> </a:t>
            </a:r>
            <a:r>
              <a:rPr lang="en-US" sz="2600" b="1" i="0" u="none" strike="noStrike" cap="none" dirty="0" smtClean="0">
                <a:solidFill>
                  <a:schemeClr val="dk1"/>
                </a:solidFill>
                <a:latin typeface="Arial"/>
                <a:ea typeface="Arial"/>
                <a:cs typeface="Arial"/>
                <a:sym typeface="Arial"/>
              </a:rPr>
              <a:t>accumulated changes to </a:t>
            </a:r>
            <a:r>
              <a:rPr lang="en-US" sz="2600" b="1" i="0" u="none" strike="noStrike" cap="none" dirty="0" err="1" smtClean="0">
                <a:solidFill>
                  <a:schemeClr val="dk1"/>
                </a:solidFill>
                <a:latin typeface="Arial"/>
                <a:ea typeface="Arial"/>
                <a:cs typeface="Arial"/>
                <a:sym typeface="Arial"/>
              </a:rPr>
              <a:t>GitLab</a:t>
            </a:r>
            <a:endParaRPr lang="en-US" sz="2600" b="1" i="0" u="none" strike="noStrike" cap="none" dirty="0" smtClean="0">
              <a:solidFill>
                <a:schemeClr val="dk1"/>
              </a:solidFill>
              <a:latin typeface="Arial"/>
              <a:ea typeface="Arial"/>
              <a:cs typeface="Arial"/>
              <a:sym typeface="Arial"/>
            </a:endParaRPr>
          </a:p>
          <a:p>
            <a:pPr marL="457200" marR="0" lvl="0" indent="-457200" algn="l" rtl="0">
              <a:spcBef>
                <a:spcPts val="1120"/>
              </a:spcBef>
              <a:spcAft>
                <a:spcPts val="0"/>
              </a:spcAft>
              <a:buClr>
                <a:schemeClr val="dk1"/>
              </a:buClr>
              <a:buSzPct val="100000"/>
              <a:buFont typeface="Arial"/>
              <a:buChar char="•"/>
            </a:pPr>
            <a:r>
              <a:rPr lang="en-US" sz="2600" b="1" baseline="0" dirty="0" smtClean="0">
                <a:solidFill>
                  <a:schemeClr val="dk1"/>
                </a:solidFill>
                <a:latin typeface="Arial"/>
                <a:ea typeface="Arial"/>
                <a:cs typeface="Arial"/>
                <a:sym typeface="Arial"/>
              </a:rPr>
              <a:t>You </a:t>
            </a:r>
            <a:r>
              <a:rPr lang="en-US" sz="2600" b="1" dirty="0" smtClean="0">
                <a:solidFill>
                  <a:schemeClr val="dk1"/>
                </a:solidFill>
                <a:latin typeface="Arial"/>
                <a:ea typeface="Arial"/>
                <a:cs typeface="Arial"/>
                <a:sym typeface="Arial"/>
              </a:rPr>
              <a:t>“turn in” an assignment by </a:t>
            </a:r>
            <a:r>
              <a:rPr lang="en-US" sz="2600" b="1" dirty="0" smtClean="0">
                <a:solidFill>
                  <a:srgbClr val="FF0000"/>
                </a:solidFill>
                <a:latin typeface="Arial"/>
                <a:ea typeface="Arial"/>
                <a:cs typeface="Arial"/>
                <a:sym typeface="Arial"/>
              </a:rPr>
              <a:t>tagging</a:t>
            </a:r>
            <a:r>
              <a:rPr lang="en-US" sz="2600" b="1" dirty="0" smtClean="0">
                <a:solidFill>
                  <a:schemeClr val="dk1"/>
                </a:solidFill>
                <a:latin typeface="Arial"/>
                <a:ea typeface="Arial"/>
                <a:cs typeface="Arial"/>
                <a:sym typeface="Arial"/>
              </a:rPr>
              <a:t> your repo and pushing the tag to </a:t>
            </a:r>
            <a:r>
              <a:rPr lang="en-US" sz="2600" b="1" dirty="0" err="1" smtClean="0">
                <a:solidFill>
                  <a:schemeClr val="dk1"/>
                </a:solidFill>
                <a:latin typeface="Arial"/>
                <a:ea typeface="Arial"/>
                <a:cs typeface="Arial"/>
                <a:sym typeface="Arial"/>
              </a:rPr>
              <a:t>GitLab</a:t>
            </a:r>
            <a:endParaRPr lang="en-US" sz="2600" b="1" i="0" u="none" strike="noStrike" cap="none" baseline="0" dirty="0">
              <a:solidFill>
                <a:schemeClr val="dk1"/>
              </a:solidFill>
              <a:latin typeface="Arial"/>
              <a:ea typeface="Arial"/>
              <a:cs typeface="Arial"/>
              <a:sym typeface="Arial"/>
            </a:endParaRPr>
          </a:p>
          <a:p>
            <a:pPr marL="457200" marR="0" lvl="0" indent="-457200" algn="l" rtl="0">
              <a:spcBef>
                <a:spcPts val="1120"/>
              </a:spcBef>
              <a:spcAft>
                <a:spcPts val="60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will </a:t>
            </a:r>
            <a:r>
              <a:rPr lang="en-US" sz="2600" b="1" i="0" u="none" strike="noStrike" cap="none" baseline="0" dirty="0">
                <a:solidFill>
                  <a:srgbClr val="FF0000"/>
                </a:solidFill>
                <a:latin typeface="Arial"/>
                <a:ea typeface="Arial"/>
                <a:cs typeface="Arial"/>
                <a:sym typeface="Arial"/>
              </a:rPr>
              <a:t>validate</a:t>
            </a:r>
            <a:r>
              <a:rPr lang="en-US" sz="2600" b="1" i="0" u="none" strike="noStrike" cap="none" baseline="0" dirty="0">
                <a:solidFill>
                  <a:srgbClr val="C0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your homework by </a:t>
            </a:r>
            <a:r>
              <a:rPr lang="en-US" sz="2600" b="1" i="0" u="none" strike="noStrike" cap="none" baseline="0" dirty="0" err="1">
                <a:solidFill>
                  <a:srgbClr val="FF0000"/>
                </a:solidFill>
                <a:latin typeface="Arial"/>
                <a:ea typeface="Arial"/>
                <a:cs typeface="Arial"/>
                <a:sym typeface="Arial"/>
              </a:rPr>
              <a:t>SSHing</a:t>
            </a:r>
            <a:r>
              <a:rPr lang="en-US" sz="2600" b="1" i="0" u="none" strike="noStrike" cap="none" baseline="0" dirty="0">
                <a:solidFill>
                  <a:srgbClr val="FF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onto </a:t>
            </a:r>
            <a:r>
              <a:rPr lang="en-US" sz="2600" b="1" i="0" u="none" strike="noStrike" cap="none" baseline="0" dirty="0" err="1" smtClean="0">
                <a:solidFill>
                  <a:schemeClr val="dk1"/>
                </a:solidFill>
                <a:latin typeface="Arial"/>
                <a:ea typeface="Arial"/>
                <a:cs typeface="Arial"/>
                <a:sym typeface="Arial"/>
              </a:rPr>
              <a:t>attu</a:t>
            </a:r>
            <a:r>
              <a:rPr lang="en-US" sz="2600" b="1" i="0" u="none" strike="noStrike" cap="none" baseline="0" dirty="0" smtClean="0">
                <a:solidFill>
                  <a:schemeClr val="dk1"/>
                </a:solidFill>
                <a:latin typeface="Arial"/>
                <a:ea typeface="Arial"/>
                <a:cs typeface="Arial"/>
                <a:sym typeface="Arial"/>
              </a:rPr>
              <a:t>, cloning</a:t>
            </a:r>
            <a:r>
              <a:rPr lang="en-US" sz="2600" b="1" i="0" u="none" strike="noStrike" cap="none" dirty="0" smtClean="0">
                <a:solidFill>
                  <a:schemeClr val="dk1"/>
                </a:solidFill>
                <a:latin typeface="Arial"/>
                <a:ea typeface="Arial"/>
                <a:cs typeface="Arial"/>
                <a:sym typeface="Arial"/>
              </a:rPr>
              <a:t> your repo,</a:t>
            </a:r>
            <a:r>
              <a:rPr lang="en-US" sz="2600" b="1" i="0" u="none" strike="noStrike" cap="none" baseline="0" dirty="0" smtClean="0">
                <a:solidFill>
                  <a:schemeClr val="dk1"/>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and running an Ant build </a:t>
            </a:r>
            <a:r>
              <a:rPr lang="en-US" sz="2600" b="1" i="0" u="none" strike="noStrike" cap="none" baseline="0" dirty="0" smtClean="0">
                <a:solidFill>
                  <a:schemeClr val="dk1"/>
                </a:solidFill>
                <a:latin typeface="Arial"/>
                <a:ea typeface="Arial"/>
                <a:cs typeface="Arial"/>
                <a:sym typeface="Arial"/>
              </a:rPr>
              <a:t>file</a:t>
            </a:r>
            <a:endParaRPr lang="en-US" sz="2600" b="1"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29874862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4">
                                            <p:txEl>
                                              <p:pRg st="0" end="0"/>
                                            </p:txEl>
                                          </p:spTgt>
                                        </p:tgtEl>
                                        <p:attrNameLst>
                                          <p:attrName>style.visibility</p:attrName>
                                        </p:attrNameLst>
                                      </p:cBhvr>
                                      <p:to>
                                        <p:strVal val="visible"/>
                                      </p:to>
                                    </p:set>
                                    <p:animEffect transition="in" filter="fade">
                                      <p:cBhvr>
                                        <p:cTn id="7" dur="1"/>
                                        <p:tgtEl>
                                          <p:spTgt spid="2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4">
                                            <p:txEl>
                                              <p:pRg st="1" end="1"/>
                                            </p:txEl>
                                          </p:spTgt>
                                        </p:tgtEl>
                                        <p:attrNameLst>
                                          <p:attrName>style.visibility</p:attrName>
                                        </p:attrNameLst>
                                      </p:cBhvr>
                                      <p:to>
                                        <p:strVal val="visible"/>
                                      </p:to>
                                    </p:set>
                                    <p:animEffect transition="in" filter="fade">
                                      <p:cBhvr>
                                        <p:cTn id="12" dur="1"/>
                                        <p:tgtEl>
                                          <p:spTgt spid="2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4">
                                            <p:txEl>
                                              <p:pRg st="2" end="2"/>
                                            </p:txEl>
                                          </p:spTgt>
                                        </p:tgtEl>
                                        <p:attrNameLst>
                                          <p:attrName>style.visibility</p:attrName>
                                        </p:attrNameLst>
                                      </p:cBhvr>
                                      <p:to>
                                        <p:strVal val="visible"/>
                                      </p:to>
                                    </p:set>
                                    <p:animEffect transition="in" filter="fade">
                                      <p:cBhvr>
                                        <p:cTn id="17" dur="1"/>
                                        <p:tgtEl>
                                          <p:spTgt spid="2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4">
                                            <p:txEl>
                                              <p:pRg st="3" end="3"/>
                                            </p:txEl>
                                          </p:spTgt>
                                        </p:tgtEl>
                                        <p:attrNameLst>
                                          <p:attrName>style.visibility</p:attrName>
                                        </p:attrNameLst>
                                      </p:cBhvr>
                                      <p:to>
                                        <p:strVal val="visible"/>
                                      </p:to>
                                    </p:set>
                                    <p:animEffect transition="in" filter="fade">
                                      <p:cBhvr>
                                        <p:cTn id="22" dur="1"/>
                                        <p:tgtEl>
                                          <p:spTgt spid="2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4">
                                            <p:txEl>
                                              <p:pRg st="4" end="4"/>
                                            </p:txEl>
                                          </p:spTgt>
                                        </p:tgtEl>
                                        <p:attrNameLst>
                                          <p:attrName>style.visibility</p:attrName>
                                        </p:attrNameLst>
                                      </p:cBhvr>
                                      <p:to>
                                        <p:strVal val="visible"/>
                                      </p:to>
                                    </p:set>
                                    <p:animEffect transition="in" filter="fade">
                                      <p:cBhvr>
                                        <p:cTn id="27" dur="1"/>
                                        <p:tgtEl>
                                          <p:spTgt spid="2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52725"/>
            <a:ext cx="76245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sz="3600" b="0" i="0" u="none" strike="noStrike" cap="none" baseline="0">
                <a:solidFill>
                  <a:schemeClr val="dk2"/>
                </a:solidFill>
                <a:latin typeface="Arial Black"/>
                <a:ea typeface="Arial Black"/>
                <a:cs typeface="Arial Black"/>
                <a:sym typeface="Arial Black"/>
              </a:rPr>
              <a:t>331 VERSION CONTROL</a:t>
            </a:r>
          </a:p>
        </p:txBody>
      </p:sp>
      <p:pic>
        <p:nvPicPr>
          <p:cNvPr id="129" name="Shape 129"/>
          <p:cNvPicPr preferRelativeResize="0"/>
          <p:nvPr/>
        </p:nvPicPr>
        <p:blipFill rotWithShape="1">
          <a:blip r:embed="rId3">
            <a:alphaModFix/>
          </a:blip>
          <a:srcRect/>
          <a:stretch/>
        </p:blipFill>
        <p:spPr>
          <a:xfrm>
            <a:off x="685800" y="1752600"/>
            <a:ext cx="902999" cy="902999"/>
          </a:xfrm>
          <a:prstGeom prst="rect">
            <a:avLst/>
          </a:prstGeom>
          <a:noFill/>
          <a:ln>
            <a:noFill/>
          </a:ln>
        </p:spPr>
      </p:pic>
      <p:pic>
        <p:nvPicPr>
          <p:cNvPr id="130" name="Shape 130"/>
          <p:cNvPicPr preferRelativeResize="0"/>
          <p:nvPr/>
        </p:nvPicPr>
        <p:blipFill rotWithShape="1">
          <a:blip r:embed="rId4">
            <a:alphaModFix/>
          </a:blip>
          <a:srcRect/>
          <a:stretch/>
        </p:blipFill>
        <p:spPr>
          <a:xfrm>
            <a:off x="4191000" y="1597409"/>
            <a:ext cx="1079400" cy="1079400"/>
          </a:xfrm>
          <a:prstGeom prst="rect">
            <a:avLst/>
          </a:prstGeom>
          <a:noFill/>
          <a:ln>
            <a:noFill/>
          </a:ln>
        </p:spPr>
      </p:pic>
      <p:sp>
        <p:nvSpPr>
          <p:cNvPr id="131" name="Shape 131"/>
          <p:cNvSpPr txBox="1"/>
          <p:nvPr/>
        </p:nvSpPr>
        <p:spPr>
          <a:xfrm>
            <a:off x="4043326" y="2465154"/>
            <a:ext cx="1392900" cy="307499"/>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dk1"/>
                </a:solidFill>
                <a:latin typeface="Souce Sans Pro"/>
                <a:ea typeface="Souce Sans Pro"/>
                <a:cs typeface="Souce Sans Pro"/>
                <a:sym typeface="Souce Sans Pro"/>
              </a:rPr>
              <a:t>Repository</a:t>
            </a:r>
          </a:p>
        </p:txBody>
      </p:sp>
      <p:sp>
        <p:nvSpPr>
          <p:cNvPr id="132" name="Shape 132"/>
          <p:cNvSpPr/>
          <p:nvPr/>
        </p:nvSpPr>
        <p:spPr>
          <a:xfrm>
            <a:off x="1981200" y="2185015"/>
            <a:ext cx="2062199" cy="323099"/>
          </a:xfrm>
          <a:prstGeom prst="right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3" name="Shape 133"/>
          <p:cNvSpPr txBox="1"/>
          <p:nvPr/>
        </p:nvSpPr>
        <p:spPr>
          <a:xfrm>
            <a:off x="1981200" y="1855367"/>
            <a:ext cx="1831257"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400" b="0" i="0" u="none" strike="noStrike" cap="none" baseline="0" dirty="0" smtClean="0">
                <a:solidFill>
                  <a:srgbClr val="3F3F3F"/>
                </a:solidFill>
                <a:latin typeface="Souce Sans Pro"/>
                <a:ea typeface="Souce Sans Pro"/>
                <a:cs typeface="Souce Sans Pro"/>
                <a:sym typeface="Souce Sans Pro"/>
              </a:rPr>
              <a:t>create</a:t>
            </a:r>
            <a:r>
              <a:rPr lang="en-US" sz="2400" b="0" i="0" u="none" strike="noStrike" cap="none" baseline="0" dirty="0" smtClean="0">
                <a:solidFill>
                  <a:srgbClr val="3F3F3F"/>
                </a:solidFill>
                <a:latin typeface="Souce Sans Pro"/>
                <a:ea typeface="Souce Sans Pro"/>
                <a:cs typeface="Souce Sans Pro"/>
                <a:sym typeface="Souce Sans Pro"/>
              </a:rPr>
              <a:t>/push</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34" name="Shape 134"/>
          <p:cNvSpPr txBox="1"/>
          <p:nvPr/>
        </p:nvSpPr>
        <p:spPr>
          <a:xfrm>
            <a:off x="4191000" y="5249154"/>
            <a:ext cx="1439099" cy="523200"/>
          </a:xfrm>
          <a:prstGeom prst="rect">
            <a:avLst/>
          </a:prstGeom>
          <a:solidFill>
            <a:schemeClr val="accent2"/>
          </a:solidFill>
          <a:ln w="25400" cap="flat">
            <a:solidFill>
              <a:srgbClr val="79493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lt1"/>
                </a:solidFill>
                <a:latin typeface="Souce Sans Pro"/>
                <a:ea typeface="Souce Sans Pro"/>
                <a:cs typeface="Souce Sans Pro"/>
                <a:sym typeface="Souce Sans Pro"/>
              </a:rPr>
              <a:t>Working copy</a:t>
            </a:r>
          </a:p>
        </p:txBody>
      </p:sp>
      <p:sp>
        <p:nvSpPr>
          <p:cNvPr id="135" name="Shape 135"/>
          <p:cNvSpPr/>
          <p:nvPr/>
        </p:nvSpPr>
        <p:spPr>
          <a:xfrm>
            <a:off x="4212707" y="3118475"/>
            <a:ext cx="276300" cy="1974899"/>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6" name="Shape 136"/>
          <p:cNvSpPr/>
          <p:nvPr/>
        </p:nvSpPr>
        <p:spPr>
          <a:xfrm rot="10800000">
            <a:off x="5231807" y="3118251"/>
            <a:ext cx="276300" cy="1974899"/>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7" name="Shape 137"/>
          <p:cNvSpPr/>
          <p:nvPr/>
        </p:nvSpPr>
        <p:spPr>
          <a:xfrm rot="-5400000" flipH="1">
            <a:off x="3131060" y="4750776"/>
            <a:ext cx="1049100" cy="1114199"/>
          </a:xfrm>
          <a:custGeom>
            <a:avLst/>
            <a:gdLst/>
            <a:ahLst/>
            <a:cxnLst/>
            <a:rect l="0" t="0" r="0" b="0"/>
            <a:pathLst>
              <a:path w="120000" h="120000" extrusionOk="0">
                <a:moveTo>
                  <a:pt x="54128" y="112606"/>
                </a:moveTo>
                <a:lnTo>
                  <a:pt x="54128" y="112606"/>
                </a:lnTo>
                <a:cubicBezTo>
                  <a:pt x="27852" y="109624"/>
                  <a:pt x="7876" y="87403"/>
                  <a:pt x="7505" y="60743"/>
                </a:cubicBezTo>
                <a:cubicBezTo>
                  <a:pt x="7133" y="34083"/>
                  <a:pt x="26482" y="11305"/>
                  <a:pt x="52665" y="7580"/>
                </a:cubicBezTo>
                <a:cubicBezTo>
                  <a:pt x="78847" y="3855"/>
                  <a:pt x="103691" y="20346"/>
                  <a:pt x="110649" y="46069"/>
                </a:cubicBezTo>
                <a:lnTo>
                  <a:pt x="117875" y="46069"/>
                </a:lnTo>
                <a:lnTo>
                  <a:pt x="105000" y="59999"/>
                </a:lnTo>
                <a:lnTo>
                  <a:pt x="87875" y="46069"/>
                </a:lnTo>
                <a:lnTo>
                  <a:pt x="95001" y="46069"/>
                </a:lnTo>
                <a:cubicBezTo>
                  <a:pt x="88399" y="28298"/>
                  <a:pt x="70319" y="18107"/>
                  <a:pt x="52315" y="22009"/>
                </a:cubicBezTo>
                <a:cubicBezTo>
                  <a:pt x="34310" y="25910"/>
                  <a:pt x="21699" y="42753"/>
                  <a:pt x="22539" y="61772"/>
                </a:cubicBezTo>
                <a:cubicBezTo>
                  <a:pt x="23379" y="80792"/>
                  <a:pt x="37423" y="96373"/>
                  <a:pt x="55696" y="98558"/>
                </a:cubicBezTo>
                <a:close/>
              </a:path>
            </a:pathLst>
          </a:cu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139" name="Shape 139"/>
          <p:cNvSpPr txBox="1"/>
          <p:nvPr/>
        </p:nvSpPr>
        <p:spPr>
          <a:xfrm rot="-5400000">
            <a:off x="4338350" y="3618640"/>
            <a:ext cx="2682752"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commit/push</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0" name="Shape 140"/>
          <p:cNvSpPr txBox="1"/>
          <p:nvPr/>
        </p:nvSpPr>
        <p:spPr>
          <a:xfrm rot="5400000">
            <a:off x="2962258" y="3886858"/>
            <a:ext cx="2162100" cy="4616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clone/pull</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1" name="Shape 141"/>
          <p:cNvSpPr/>
          <p:nvPr/>
        </p:nvSpPr>
        <p:spPr>
          <a:xfrm flipH="1">
            <a:off x="5735350" y="5421503"/>
            <a:ext cx="2062199" cy="323099"/>
          </a:xfrm>
          <a:prstGeom prst="rightArrow">
            <a:avLst>
              <a:gd name="adj1" fmla="val 50000"/>
              <a:gd name="adj2" fmla="val 50000"/>
            </a:avLst>
          </a:prstGeom>
          <a:solidFill>
            <a:schemeClr val="accent5"/>
          </a:solidFill>
          <a:ln w="25400" cap="flat">
            <a:solidFill>
              <a:srgbClr val="766D55"/>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42" name="Shape 142"/>
          <p:cNvSpPr txBox="1"/>
          <p:nvPr/>
        </p:nvSpPr>
        <p:spPr>
          <a:xfrm>
            <a:off x="6117642" y="499495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400" b="0" i="0" u="none" strike="noStrike" cap="none" baseline="0">
                <a:solidFill>
                  <a:srgbClr val="3F3F3F"/>
                </a:solidFill>
                <a:latin typeface="Souce Sans Pro"/>
                <a:ea typeface="Souce Sans Pro"/>
                <a:cs typeface="Souce Sans Pro"/>
                <a:sym typeface="Souce Sans Pro"/>
              </a:rPr>
              <a:t>add</a:t>
            </a:r>
          </a:p>
        </p:txBody>
      </p:sp>
      <p:pic>
        <p:nvPicPr>
          <p:cNvPr id="143" name="Shape 143"/>
          <p:cNvPicPr preferRelativeResize="0"/>
          <p:nvPr/>
        </p:nvPicPr>
        <p:blipFill rotWithShape="1">
          <a:blip r:embed="rId5">
            <a:alphaModFix/>
          </a:blip>
          <a:srcRect/>
          <a:stretch/>
        </p:blipFill>
        <p:spPr>
          <a:xfrm>
            <a:off x="7573864" y="4245892"/>
            <a:ext cx="605100" cy="605100"/>
          </a:xfrm>
          <a:prstGeom prst="rect">
            <a:avLst/>
          </a:prstGeom>
          <a:noFill/>
          <a:ln>
            <a:noFill/>
          </a:ln>
        </p:spPr>
      </p:pic>
      <p:pic>
        <p:nvPicPr>
          <p:cNvPr id="144" name="Shape 144"/>
          <p:cNvPicPr preferRelativeResize="0"/>
          <p:nvPr/>
        </p:nvPicPr>
        <p:blipFill rotWithShape="1">
          <a:blip r:embed="rId5">
            <a:alphaModFix/>
          </a:blip>
          <a:srcRect/>
          <a:stretch/>
        </p:blipFill>
        <p:spPr>
          <a:xfrm>
            <a:off x="6997720" y="3726780"/>
            <a:ext cx="605100" cy="605100"/>
          </a:xfrm>
          <a:prstGeom prst="rect">
            <a:avLst/>
          </a:prstGeom>
          <a:noFill/>
          <a:ln>
            <a:noFill/>
          </a:ln>
        </p:spPr>
      </p:pic>
      <p:pic>
        <p:nvPicPr>
          <p:cNvPr id="145" name="Shape 145"/>
          <p:cNvPicPr preferRelativeResize="0"/>
          <p:nvPr/>
        </p:nvPicPr>
        <p:blipFill rotWithShape="1">
          <a:blip r:embed="rId5">
            <a:alphaModFix/>
          </a:blip>
          <a:srcRect/>
          <a:stretch/>
        </p:blipFill>
        <p:spPr>
          <a:xfrm>
            <a:off x="6990792" y="4533537"/>
            <a:ext cx="605100" cy="605100"/>
          </a:xfrm>
          <a:prstGeom prst="rect">
            <a:avLst/>
          </a:prstGeom>
          <a:noFill/>
          <a:ln>
            <a:noFill/>
          </a:ln>
        </p:spPr>
      </p:pic>
      <p:pic>
        <p:nvPicPr>
          <p:cNvPr id="146" name="Shape 146"/>
          <p:cNvPicPr preferRelativeResize="0"/>
          <p:nvPr/>
        </p:nvPicPr>
        <p:blipFill rotWithShape="1">
          <a:blip r:embed="rId6">
            <a:alphaModFix/>
          </a:blip>
          <a:srcRect/>
          <a:stretch/>
        </p:blipFill>
        <p:spPr>
          <a:xfrm>
            <a:off x="7775721" y="4908630"/>
            <a:ext cx="902999" cy="902999"/>
          </a:xfrm>
          <a:prstGeom prst="rect">
            <a:avLst/>
          </a:prstGeom>
          <a:noFill/>
          <a:ln>
            <a:noFill/>
          </a:ln>
        </p:spPr>
      </p:pic>
      <p:sp>
        <p:nvSpPr>
          <p:cNvPr id="147" name="Shape 147"/>
          <p:cNvSpPr/>
          <p:nvPr/>
        </p:nvSpPr>
        <p:spPr>
          <a:xfrm rot="3361003">
            <a:off x="3041727" y="2326133"/>
            <a:ext cx="276410" cy="1974734"/>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48" name="Shape 148"/>
          <p:cNvSpPr txBox="1"/>
          <p:nvPr/>
        </p:nvSpPr>
        <p:spPr>
          <a:xfrm rot="-1985706">
            <a:off x="2086735" y="2784069"/>
            <a:ext cx="1850995" cy="47154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pull</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9" name="Shape 149"/>
          <p:cNvSpPr txBox="1"/>
          <p:nvPr/>
        </p:nvSpPr>
        <p:spPr>
          <a:xfrm>
            <a:off x="538256" y="3722673"/>
            <a:ext cx="1746000" cy="523200"/>
          </a:xfrm>
          <a:prstGeom prst="rect">
            <a:avLst/>
          </a:prstGeom>
          <a:solidFill>
            <a:schemeClr val="accent2"/>
          </a:solidFill>
          <a:ln w="25400" cap="flat">
            <a:solidFill>
              <a:srgbClr val="79493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lt1"/>
                </a:solidFill>
                <a:latin typeface="Souce Sans Pro"/>
                <a:ea typeface="Souce Sans Pro"/>
                <a:cs typeface="Souce Sans Pro"/>
                <a:sym typeface="Souce Sans Pro"/>
              </a:rPr>
              <a:t>Working copy for grading</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506700" y="1279225"/>
            <a:ext cx="9210900" cy="1371599"/>
          </a:xfrm>
          <a:prstGeom prst="rect">
            <a:avLst/>
          </a:prstGeom>
        </p:spPr>
        <p:txBody>
          <a:bodyPr lIns="91425" tIns="91425" rIns="91425" bIns="91425" anchor="b" anchorCtr="0">
            <a:noAutofit/>
          </a:bodyPr>
          <a:lstStyle/>
          <a:p>
            <a:pPr lvl="0" rtl="0">
              <a:spcBef>
                <a:spcPts val="0"/>
              </a:spcBef>
              <a:buNone/>
            </a:pPr>
            <a:r>
              <a:rPr lang="en-US">
                <a:solidFill>
                  <a:srgbClr val="000000"/>
                </a:solidFill>
                <a:latin typeface="Arial Black"/>
                <a:ea typeface="Arial Black"/>
                <a:cs typeface="Arial Black"/>
                <a:sym typeface="Arial Black"/>
              </a:rPr>
              <a:t>ECLIPSE</a:t>
            </a:r>
          </a:p>
        </p:txBody>
      </p:sp>
    </p:spTree>
    <p:extLst>
      <p:ext uri="{BB962C8B-B14F-4D97-AF65-F5344CB8AC3E}">
        <p14:creationId xmlns:p14="http://schemas.microsoft.com/office/powerpoint/2010/main" val="4103125391"/>
      </p:ext>
    </p:extLst>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WHAT IS ECLIPSE?</a:t>
            </a:r>
          </a:p>
        </p:txBody>
      </p:sp>
      <p:sp>
        <p:nvSpPr>
          <p:cNvPr id="287" name="Shape 287"/>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Integrated development environment (IDE)</a:t>
            </a:r>
          </a:p>
          <a:p>
            <a:pPr marR="0" lvl="0" algn="l" rtl="0">
              <a:spcBef>
                <a:spcPts val="0"/>
              </a:spcBef>
              <a:buNone/>
            </a:pPr>
            <a:endParaRPr sz="260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Allows for software development from start to finish</a:t>
            </a:r>
          </a:p>
          <a:p>
            <a:pPr marL="914400" marR="0" lvl="1" indent="-342900" algn="l" rtl="0">
              <a:spcBef>
                <a:spcPts val="360"/>
              </a:spcBef>
              <a:buClr>
                <a:schemeClr val="dk2"/>
              </a:buClr>
              <a:buSzPct val="100000"/>
              <a:buFont typeface="Arial"/>
              <a:buChar char="○"/>
            </a:pPr>
            <a:r>
              <a:rPr lang="en-US" sz="1800" b="0" i="0" u="none" strike="noStrike" cap="none" baseline="0">
                <a:solidFill>
                  <a:schemeClr val="dk2"/>
                </a:solidFill>
                <a:latin typeface="Arial"/>
                <a:ea typeface="Arial"/>
                <a:cs typeface="Arial"/>
                <a:sym typeface="Arial"/>
              </a:rPr>
              <a:t>Type code with syntax highlighting, warnings, etc.</a:t>
            </a:r>
          </a:p>
          <a:p>
            <a:pPr marL="914400" marR="0" lvl="1" indent="-342900" algn="l" rtl="0">
              <a:spcBef>
                <a:spcPts val="360"/>
              </a:spcBef>
              <a:buClr>
                <a:schemeClr val="dk2"/>
              </a:buClr>
              <a:buSzPct val="100000"/>
              <a:buFont typeface="Arial"/>
              <a:buChar char="○"/>
            </a:pPr>
            <a:r>
              <a:rPr lang="en-US" sz="1800" b="0" i="0" u="none" strike="noStrike" cap="none" baseline="0">
                <a:solidFill>
                  <a:schemeClr val="dk2"/>
                </a:solidFill>
                <a:latin typeface="Arial"/>
                <a:ea typeface="Arial"/>
                <a:cs typeface="Arial"/>
                <a:sym typeface="Arial"/>
              </a:rPr>
              <a:t>Run code straight through or with breakpoints (debug)</a:t>
            </a:r>
          </a:p>
          <a:p>
            <a:pPr marL="914400" marR="0" lvl="1" indent="-342900" algn="l" rtl="0">
              <a:spcBef>
                <a:spcPts val="360"/>
              </a:spcBef>
              <a:buClr>
                <a:schemeClr val="dk2"/>
              </a:buClr>
              <a:buSzPct val="100000"/>
              <a:buFont typeface="Arial"/>
              <a:buChar char="○"/>
            </a:pPr>
            <a:r>
              <a:rPr lang="en-US" sz="1800" b="0" i="0" u="none" strike="noStrike" cap="none" baseline="0">
                <a:solidFill>
                  <a:schemeClr val="dk2"/>
                </a:solidFill>
                <a:latin typeface="Arial"/>
                <a:ea typeface="Arial"/>
                <a:cs typeface="Arial"/>
                <a:sym typeface="Arial"/>
              </a:rPr>
              <a:t>Break code</a:t>
            </a:r>
          </a:p>
          <a:p>
            <a:pPr marR="0" lvl="0" indent="457200" algn="l" rtl="0">
              <a:spcBef>
                <a:spcPts val="360"/>
              </a:spcBef>
              <a:buNone/>
            </a:pPr>
            <a:endParaRPr sz="180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Mainly used for Java</a:t>
            </a:r>
          </a:p>
          <a:p>
            <a:pPr marL="914400" marR="0" lvl="1" indent="-342900" algn="l" rtl="0">
              <a:spcBef>
                <a:spcPts val="360"/>
              </a:spcBef>
              <a:buClr>
                <a:schemeClr val="dk2"/>
              </a:buClr>
              <a:buSzPct val="100000"/>
              <a:buFont typeface="Arial"/>
              <a:buChar char="○"/>
            </a:pPr>
            <a:r>
              <a:rPr lang="en-US" sz="1800" b="0" i="0" u="none" strike="noStrike" cap="none" baseline="0">
                <a:solidFill>
                  <a:schemeClr val="dk2"/>
                </a:solidFill>
                <a:latin typeface="Arial"/>
                <a:ea typeface="Arial"/>
                <a:cs typeface="Arial"/>
                <a:sym typeface="Arial"/>
              </a:rPr>
              <a:t>Supports C, C++, JavaScript, PHP, Python, Ruby, etc.</a:t>
            </a:r>
          </a:p>
          <a:p>
            <a:pPr marR="0" lvl="0" indent="457200" algn="l" rtl="0">
              <a:spcBef>
                <a:spcPts val="360"/>
              </a:spcBef>
              <a:buNone/>
            </a:pPr>
            <a:endParaRPr sz="180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Alternatives</a:t>
            </a:r>
          </a:p>
          <a:p>
            <a:pPr marL="914400" marR="0" lvl="1" indent="-342900" algn="l" rtl="0">
              <a:spcBef>
                <a:spcPts val="360"/>
              </a:spcBef>
              <a:buClr>
                <a:schemeClr val="dk2"/>
              </a:buClr>
              <a:buSzPct val="100000"/>
              <a:buFont typeface="Arial"/>
              <a:buChar char="○"/>
            </a:pPr>
            <a:r>
              <a:rPr lang="en-US" sz="1800" b="0" i="0" u="none" strike="noStrike" cap="none" baseline="0">
                <a:solidFill>
                  <a:schemeClr val="dk2"/>
                </a:solidFill>
                <a:latin typeface="Arial"/>
                <a:ea typeface="Arial"/>
                <a:cs typeface="Arial"/>
                <a:sym typeface="Arial"/>
              </a:rPr>
              <a:t>NetBeans, Visual Studio, IntelliJIDEA</a:t>
            </a:r>
          </a:p>
          <a:p>
            <a:pPr marL="342900" marR="0" lvl="0" indent="-200660" algn="l" rtl="0">
              <a:spcBef>
                <a:spcPts val="640"/>
              </a:spcBef>
              <a:buClr>
                <a:schemeClr val="accent1"/>
              </a:buClr>
              <a:buFont typeface="Noto Symbol"/>
              <a:buNone/>
            </a:pPr>
            <a:endParaRPr sz="3200" b="0" i="0" u="none" strike="noStrike" cap="none" baseline="0">
              <a:solidFill>
                <a:schemeClr val="dk2"/>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99556546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1" end="1"/>
                                            </p:txEl>
                                          </p:spTgt>
                                        </p:tgtEl>
                                        <p:attrNameLst>
                                          <p:attrName>style.visibility</p:attrName>
                                        </p:attrNameLst>
                                      </p:cBhvr>
                                      <p:to>
                                        <p:strVal val="visible"/>
                                      </p:to>
                                    </p:set>
                                    <p:animEffect transition="in" filter="fade">
                                      <p:cBhvr>
                                        <p:cTn id="12" dur="1"/>
                                        <p:tgtEl>
                                          <p:spTgt spid="2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2" end="2"/>
                                            </p:txEl>
                                          </p:spTgt>
                                        </p:tgtEl>
                                        <p:attrNameLst>
                                          <p:attrName>style.visibility</p:attrName>
                                        </p:attrNameLst>
                                      </p:cBhvr>
                                      <p:to>
                                        <p:strVal val="visible"/>
                                      </p:to>
                                    </p:set>
                                    <p:animEffect transition="in" filter="fade">
                                      <p:cBhvr>
                                        <p:cTn id="17" dur="1"/>
                                        <p:tgtEl>
                                          <p:spTgt spid="2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7">
                                            <p:txEl>
                                              <p:pRg st="3" end="3"/>
                                            </p:txEl>
                                          </p:spTgt>
                                        </p:tgtEl>
                                        <p:attrNameLst>
                                          <p:attrName>style.visibility</p:attrName>
                                        </p:attrNameLst>
                                      </p:cBhvr>
                                      <p:to>
                                        <p:strVal val="visible"/>
                                      </p:to>
                                    </p:set>
                                    <p:animEffect transition="in" filter="fade">
                                      <p:cBhvr>
                                        <p:cTn id="22" dur="1"/>
                                        <p:tgtEl>
                                          <p:spTgt spid="2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7">
                                            <p:txEl>
                                              <p:pRg st="4" end="4"/>
                                            </p:txEl>
                                          </p:spTgt>
                                        </p:tgtEl>
                                        <p:attrNameLst>
                                          <p:attrName>style.visibility</p:attrName>
                                        </p:attrNameLst>
                                      </p:cBhvr>
                                      <p:to>
                                        <p:strVal val="visible"/>
                                      </p:to>
                                    </p:set>
                                    <p:animEffect transition="in" filter="fade">
                                      <p:cBhvr>
                                        <p:cTn id="27" dur="1"/>
                                        <p:tgtEl>
                                          <p:spTgt spid="2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7">
                                            <p:txEl>
                                              <p:pRg st="5" end="5"/>
                                            </p:txEl>
                                          </p:spTgt>
                                        </p:tgtEl>
                                        <p:attrNameLst>
                                          <p:attrName>style.visibility</p:attrName>
                                        </p:attrNameLst>
                                      </p:cBhvr>
                                      <p:to>
                                        <p:strVal val="visible"/>
                                      </p:to>
                                    </p:set>
                                    <p:animEffect transition="in" filter="fade">
                                      <p:cBhvr>
                                        <p:cTn id="32" dur="1"/>
                                        <p:tgtEl>
                                          <p:spTgt spid="2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7">
                                            <p:txEl>
                                              <p:pRg st="6" end="6"/>
                                            </p:txEl>
                                          </p:spTgt>
                                        </p:tgtEl>
                                        <p:attrNameLst>
                                          <p:attrName>style.visibility</p:attrName>
                                        </p:attrNameLst>
                                      </p:cBhvr>
                                      <p:to>
                                        <p:strVal val="visible"/>
                                      </p:to>
                                    </p:set>
                                    <p:animEffect transition="in" filter="fade">
                                      <p:cBhvr>
                                        <p:cTn id="37" dur="1"/>
                                        <p:tgtEl>
                                          <p:spTgt spid="2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87">
                                            <p:txEl>
                                              <p:pRg st="7" end="7"/>
                                            </p:txEl>
                                          </p:spTgt>
                                        </p:tgtEl>
                                        <p:attrNameLst>
                                          <p:attrName>style.visibility</p:attrName>
                                        </p:attrNameLst>
                                      </p:cBhvr>
                                      <p:to>
                                        <p:strVal val="visible"/>
                                      </p:to>
                                    </p:set>
                                    <p:animEffect transition="in" filter="fade">
                                      <p:cBhvr>
                                        <p:cTn id="42" dur="1"/>
                                        <p:tgtEl>
                                          <p:spTgt spid="28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87">
                                            <p:txEl>
                                              <p:pRg st="8" end="8"/>
                                            </p:txEl>
                                          </p:spTgt>
                                        </p:tgtEl>
                                        <p:attrNameLst>
                                          <p:attrName>style.visibility</p:attrName>
                                        </p:attrNameLst>
                                      </p:cBhvr>
                                      <p:to>
                                        <p:strVal val="visible"/>
                                      </p:to>
                                    </p:set>
                                    <p:animEffect transition="in" filter="fade">
                                      <p:cBhvr>
                                        <p:cTn id="47" dur="1"/>
                                        <p:tgtEl>
                                          <p:spTgt spid="28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7">
                                            <p:txEl>
                                              <p:pRg st="9" end="9"/>
                                            </p:txEl>
                                          </p:spTgt>
                                        </p:tgtEl>
                                        <p:attrNameLst>
                                          <p:attrName>style.visibility</p:attrName>
                                        </p:attrNameLst>
                                      </p:cBhvr>
                                      <p:to>
                                        <p:strVal val="visible"/>
                                      </p:to>
                                    </p:set>
                                    <p:animEffect transition="in" filter="fade">
                                      <p:cBhvr>
                                        <p:cTn id="52" dur="1"/>
                                        <p:tgtEl>
                                          <p:spTgt spid="28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87">
                                            <p:txEl>
                                              <p:pRg st="10" end="10"/>
                                            </p:txEl>
                                          </p:spTgt>
                                        </p:tgtEl>
                                        <p:attrNameLst>
                                          <p:attrName>style.visibility</p:attrName>
                                        </p:attrNameLst>
                                      </p:cBhvr>
                                      <p:to>
                                        <p:strVal val="visible"/>
                                      </p:to>
                                    </p:set>
                                    <p:animEffect transition="in" filter="fade">
                                      <p:cBhvr>
                                        <p:cTn id="57" dur="1"/>
                                        <p:tgtEl>
                                          <p:spTgt spid="28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87">
                                            <p:txEl>
                                              <p:pRg st="11" end="11"/>
                                            </p:txEl>
                                          </p:spTgt>
                                        </p:tgtEl>
                                        <p:attrNameLst>
                                          <p:attrName>style.visibility</p:attrName>
                                        </p:attrNameLst>
                                      </p:cBhvr>
                                      <p:to>
                                        <p:strVal val="visible"/>
                                      </p:to>
                                    </p:set>
                                    <p:animEffect transition="in" filter="fade">
                                      <p:cBhvr>
                                        <p:cTn id="62" dur="1"/>
                                        <p:tgtEl>
                                          <p:spTgt spid="28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87">
                                            <p:txEl>
                                              <p:pRg st="12" end="12"/>
                                            </p:txEl>
                                          </p:spTgt>
                                        </p:tgtEl>
                                        <p:attrNameLst>
                                          <p:attrName>style.visibility</p:attrName>
                                        </p:attrNameLst>
                                      </p:cBhvr>
                                      <p:to>
                                        <p:strVal val="visible"/>
                                      </p:to>
                                    </p:set>
                                    <p:animEffect transition="in" filter="fade">
                                      <p:cBhvr>
                                        <p:cTn id="67" dur="1"/>
                                        <p:tgtEl>
                                          <p:spTgt spid="28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SHORTCUTS</a:t>
            </a:r>
          </a:p>
        </p:txBody>
      </p:sp>
      <p:graphicFrame>
        <p:nvGraphicFramePr>
          <p:cNvPr id="293" name="Shape 293"/>
          <p:cNvGraphicFramePr/>
          <p:nvPr/>
        </p:nvGraphicFramePr>
        <p:xfrm>
          <a:off x="457200" y="1752600"/>
          <a:ext cx="7620000" cy="2225100"/>
        </p:xfrm>
        <a:graphic>
          <a:graphicData uri="http://schemas.openxmlformats.org/drawingml/2006/table">
            <a:tbl>
              <a:tblPr firstRow="1" bandRow="1">
                <a:noFill/>
              </a:tblPr>
              <a:tblGrid>
                <a:gridCol w="3810000"/>
                <a:gridCol w="3810000"/>
              </a:tblGrid>
              <a:tr h="370850">
                <a:tc>
                  <a:txBody>
                    <a:bodyPr/>
                    <a:lstStyle/>
                    <a:p>
                      <a:pPr marL="0" marR="0" lvl="0" indent="0" algn="l" rtl="0">
                        <a:spcBef>
                          <a:spcPts val="0"/>
                        </a:spcBef>
                        <a:buSzPct val="25000"/>
                        <a:buNone/>
                      </a:pPr>
                      <a:r>
                        <a:rPr lang="en-US" sz="1800" u="none" strike="noStrike" cap="none" baseline="0"/>
                        <a:t>Shortcut</a:t>
                      </a:r>
                    </a:p>
                  </a:txBody>
                  <a:tcPr marL="84675" marR="84675" marT="45725" marB="45725"/>
                </a:tc>
                <a:tc>
                  <a:txBody>
                    <a:bodyPr/>
                    <a:lstStyle/>
                    <a:p>
                      <a:pPr marL="0" marR="0" lvl="0" indent="0" algn="l" rtl="0">
                        <a:spcBef>
                          <a:spcPts val="0"/>
                        </a:spcBef>
                        <a:buSzPct val="25000"/>
                        <a:buNone/>
                      </a:pPr>
                      <a:r>
                        <a:rPr lang="en-US" sz="1800" u="none" strike="noStrike" cap="none" baseline="0"/>
                        <a:t>Purpose</a:t>
                      </a:r>
                    </a:p>
                  </a:txBody>
                  <a:tcPr marL="84675" marR="84675" marT="45725" marB="45725"/>
                </a:tc>
              </a:tr>
              <a:tr h="370850">
                <a:tc>
                  <a:txBody>
                    <a:bodyPr/>
                    <a:lstStyle/>
                    <a:p>
                      <a:pPr marL="0" marR="0" lvl="0" indent="0" algn="l" rtl="0">
                        <a:spcBef>
                          <a:spcPts val="0"/>
                        </a:spcBef>
                        <a:buSzPct val="25000"/>
                        <a:buNone/>
                      </a:pPr>
                      <a:r>
                        <a:rPr lang="en-US" sz="1800" u="none" strike="noStrike" cap="none" baseline="0"/>
                        <a:t>Ctrl + D</a:t>
                      </a:r>
                    </a:p>
                  </a:txBody>
                  <a:tcPr marL="84675" marR="84675" marT="45725" marB="45725"/>
                </a:tc>
                <a:tc>
                  <a:txBody>
                    <a:bodyPr/>
                    <a:lstStyle/>
                    <a:p>
                      <a:pPr marL="0" marR="0" lvl="0" indent="0" algn="l" rtl="0">
                        <a:spcBef>
                          <a:spcPts val="0"/>
                        </a:spcBef>
                        <a:buSzPct val="25000"/>
                        <a:buNone/>
                      </a:pPr>
                      <a:r>
                        <a:rPr lang="en-US" sz="1800" u="none" strike="noStrike" cap="none" baseline="0"/>
                        <a:t>Delete an entire line</a:t>
                      </a:r>
                    </a:p>
                  </a:txBody>
                  <a:tcPr marL="84675" marR="84675" marT="45725" marB="45725"/>
                </a:tc>
              </a:tr>
              <a:tr h="370850">
                <a:tc>
                  <a:txBody>
                    <a:bodyPr/>
                    <a:lstStyle/>
                    <a:p>
                      <a:pPr marL="0" marR="0" lvl="0" indent="0" algn="l" rtl="0">
                        <a:spcBef>
                          <a:spcPts val="0"/>
                        </a:spcBef>
                        <a:buSzPct val="25000"/>
                        <a:buNone/>
                      </a:pPr>
                      <a:r>
                        <a:rPr lang="en-US" sz="1800" u="none" strike="noStrike" cap="none" baseline="0"/>
                        <a:t>Alt + Shift + R</a:t>
                      </a:r>
                    </a:p>
                  </a:txBody>
                  <a:tcPr marL="84675" marR="84675" marT="45725" marB="45725"/>
                </a:tc>
                <a:tc>
                  <a:txBody>
                    <a:bodyPr/>
                    <a:lstStyle/>
                    <a:p>
                      <a:pPr marL="0" marR="0" lvl="0" indent="0" algn="l" rtl="0">
                        <a:spcBef>
                          <a:spcPts val="0"/>
                        </a:spcBef>
                        <a:buSzPct val="25000"/>
                        <a:buNone/>
                      </a:pPr>
                      <a:r>
                        <a:rPr lang="en-US" sz="1800" u="none" strike="noStrike" cap="none" baseline="0"/>
                        <a:t>Refactor (rename)</a:t>
                      </a:r>
                    </a:p>
                  </a:txBody>
                  <a:tcPr marL="84675" marR="84675" marT="45725" marB="45725"/>
                </a:tc>
              </a:tr>
              <a:tr h="370850">
                <a:tc>
                  <a:txBody>
                    <a:bodyPr/>
                    <a:lstStyle/>
                    <a:p>
                      <a:pPr marL="0" marR="0" lvl="0" indent="0" algn="l" rtl="0">
                        <a:spcBef>
                          <a:spcPts val="0"/>
                        </a:spcBef>
                        <a:buSzPct val="25000"/>
                        <a:buNone/>
                      </a:pPr>
                      <a:r>
                        <a:rPr lang="en-US" sz="1800" u="none" strike="noStrike" cap="none" baseline="0"/>
                        <a:t>Ctrl + Shift + O</a:t>
                      </a:r>
                    </a:p>
                  </a:txBody>
                  <a:tcPr marL="84675" marR="84675" marT="45725" marB="45725"/>
                </a:tc>
                <a:tc>
                  <a:txBody>
                    <a:bodyPr/>
                    <a:lstStyle/>
                    <a:p>
                      <a:pPr marL="0" marR="0" lvl="0" indent="0" algn="l" rtl="0">
                        <a:spcBef>
                          <a:spcPts val="0"/>
                        </a:spcBef>
                        <a:buSzPct val="25000"/>
                        <a:buNone/>
                      </a:pPr>
                      <a:r>
                        <a:rPr lang="en-US" sz="1800" u="none" strike="noStrike" cap="none" baseline="0"/>
                        <a:t>Clean up imports</a:t>
                      </a:r>
                    </a:p>
                  </a:txBody>
                  <a:tcPr marL="84675" marR="84675" marT="45725" marB="45725"/>
                </a:tc>
              </a:tr>
              <a:tr h="370850">
                <a:tc>
                  <a:txBody>
                    <a:bodyPr/>
                    <a:lstStyle/>
                    <a:p>
                      <a:pPr marL="0" marR="0" lvl="0" indent="0" algn="l" rtl="0">
                        <a:spcBef>
                          <a:spcPts val="0"/>
                        </a:spcBef>
                        <a:buSzPct val="25000"/>
                        <a:buNone/>
                      </a:pPr>
                      <a:r>
                        <a:rPr lang="en-US" sz="1800" u="none" strike="noStrike" cap="none" baseline="0"/>
                        <a:t>Ctrl + /</a:t>
                      </a:r>
                    </a:p>
                  </a:txBody>
                  <a:tcPr marL="84675" marR="84675" marT="45725" marB="45725"/>
                </a:tc>
                <a:tc>
                  <a:txBody>
                    <a:bodyPr/>
                    <a:lstStyle/>
                    <a:p>
                      <a:pPr marL="0" marR="0" lvl="0" indent="0" algn="l" rtl="0">
                        <a:spcBef>
                          <a:spcPts val="0"/>
                        </a:spcBef>
                        <a:buSzPct val="25000"/>
                        <a:buNone/>
                      </a:pPr>
                      <a:r>
                        <a:rPr lang="en-US" sz="1800" u="none" strike="noStrike" cap="none" baseline="0"/>
                        <a:t>Toggle comment</a:t>
                      </a:r>
                    </a:p>
                  </a:txBody>
                  <a:tcPr marL="84675" marR="84675" marT="45725" marB="45725"/>
                </a:tc>
              </a:tr>
              <a:tr h="370850">
                <a:tc>
                  <a:txBody>
                    <a:bodyPr/>
                    <a:lstStyle/>
                    <a:p>
                      <a:pPr marL="0" marR="0" lvl="0" indent="0" algn="l" rtl="0">
                        <a:spcBef>
                          <a:spcPts val="0"/>
                        </a:spcBef>
                        <a:buSzPct val="25000"/>
                        <a:buNone/>
                      </a:pPr>
                      <a:r>
                        <a:rPr lang="en-US" sz="1800" u="none" strike="noStrike" cap="none" baseline="0"/>
                        <a:t>Ctrl + Shift + F</a:t>
                      </a:r>
                    </a:p>
                  </a:txBody>
                  <a:tcPr marL="84675" marR="84675" marT="45725" marB="45725"/>
                </a:tc>
                <a:tc>
                  <a:txBody>
                    <a:bodyPr/>
                    <a:lstStyle/>
                    <a:p>
                      <a:pPr marL="0" marR="0" lvl="0" indent="0" algn="l" rtl="0">
                        <a:spcBef>
                          <a:spcPts val="0"/>
                        </a:spcBef>
                        <a:buSzPct val="25000"/>
                        <a:buNone/>
                      </a:pPr>
                      <a:r>
                        <a:rPr lang="en-US" sz="1800" u="none" strike="noStrike" cap="none" baseline="0"/>
                        <a:t>Make my code look nice </a:t>
                      </a:r>
                      <a:r>
                        <a:rPr lang="en-US" sz="1800" u="none" strike="noStrike" cap="none" baseline="0">
                          <a:latin typeface="Noto Symbol"/>
                          <a:ea typeface="Noto Symbol"/>
                          <a:cs typeface="Noto Symbol"/>
                          <a:sym typeface="Noto Symbol"/>
                        </a:rPr>
                        <a:t>☺</a:t>
                      </a:r>
                    </a:p>
                  </a:txBody>
                  <a:tcPr marL="84675" marR="84675" marT="45725" marB="45725"/>
                </a:tc>
              </a:tr>
            </a:tbl>
          </a:graphicData>
        </a:graphic>
      </p:graphicFrame>
    </p:spTree>
    <p:extLst>
      <p:ext uri="{BB962C8B-B14F-4D97-AF65-F5344CB8AC3E}">
        <p14:creationId xmlns:p14="http://schemas.microsoft.com/office/powerpoint/2010/main" val="2729820320"/>
      </p:ext>
    </p:extLst>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a:solidFill>
                  <a:schemeClr val="dk2"/>
                </a:solidFill>
                <a:latin typeface="Arial Black"/>
                <a:ea typeface="Arial Black"/>
                <a:cs typeface="Arial Black"/>
                <a:sym typeface="Arial Black"/>
              </a:rPr>
              <a:t>ECLIPSE and Java</a:t>
            </a:r>
          </a:p>
        </p:txBody>
      </p:sp>
      <p:sp>
        <p:nvSpPr>
          <p:cNvPr id="81" name="Shape 81"/>
          <p:cNvSpPr txBox="1">
            <a:spLocks noGrp="1"/>
          </p:cNvSpPr>
          <p:nvPr>
            <p:ph type="body" idx="1"/>
          </p:nvPr>
        </p:nvSpPr>
        <p:spPr>
          <a:xfrm>
            <a:off x="457200" y="1752600"/>
            <a:ext cx="7826662"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Get Java</a:t>
            </a:r>
            <a:r>
              <a:rPr lang="en" sz="2000" b="0" i="0" u="none" strike="noStrike" cap="none" baseline="0" dirty="0">
                <a:solidFill>
                  <a:schemeClr val="dk2"/>
                </a:solidFill>
                <a:latin typeface="Arial"/>
                <a:ea typeface="Arial"/>
                <a:cs typeface="Arial"/>
                <a:sym typeface="Arial"/>
              </a:rPr>
              <a:t> </a:t>
            </a:r>
            <a:r>
              <a:rPr lang="en-US" sz="2400" b="1" dirty="0">
                <a:solidFill>
                  <a:srgbClr val="FF0000"/>
                </a:solidFill>
                <a:latin typeface="Arial"/>
                <a:ea typeface="Arial"/>
                <a:cs typeface="Arial"/>
                <a:sym typeface="Arial"/>
              </a:rPr>
              <a:t>8</a:t>
            </a:r>
            <a:endParaRPr lang="en" sz="2400" b="1" i="0" u="none" strike="noStrike" cap="none" baseline="0" dirty="0">
              <a:solidFill>
                <a:srgbClr val="FF0000"/>
              </a:solidFill>
              <a:latin typeface="Arial"/>
              <a:ea typeface="Arial"/>
              <a:cs typeface="Arial"/>
              <a:sym typeface="Arial"/>
            </a:endParaRPr>
          </a:p>
          <a:p>
            <a:pPr marR="0" lvl="0" algn="l" rtl="0">
              <a:spcBef>
                <a:spcPts val="0"/>
              </a:spcBef>
              <a:spcAft>
                <a:spcPts val="0"/>
              </a:spcAft>
              <a:buNone/>
            </a:pPr>
            <a:endParaRPr sz="2000" dirty="0">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Important: Java separates compile and execution, eg:</a:t>
            </a:r>
          </a:p>
          <a:p>
            <a:pPr marL="914400" marR="0" lvl="1" indent="-355600" algn="l" rtl="0">
              <a:spcBef>
                <a:spcPts val="1000"/>
              </a:spcBef>
              <a:buClr>
                <a:schemeClr val="dk2"/>
              </a:buClr>
              <a:buSzPct val="100000"/>
              <a:buFont typeface="Arial"/>
              <a:buChar char="○"/>
            </a:pPr>
            <a:r>
              <a:rPr lang="en" sz="2000" b="0" i="0" u="none" strike="noStrike" cap="none" baseline="0" dirty="0">
                <a:solidFill>
                  <a:schemeClr val="dk1"/>
                </a:solidFill>
                <a:latin typeface="Arial"/>
                <a:ea typeface="Arial"/>
                <a:cs typeface="Arial"/>
                <a:sym typeface="Arial"/>
              </a:rPr>
              <a:t>javac Example.java</a:t>
            </a:r>
            <a:r>
              <a:rPr lang="en" sz="2000" b="0" i="0" u="none" strike="noStrike" cap="none" baseline="0" dirty="0">
                <a:solidFill>
                  <a:srgbClr val="404040"/>
                </a:solidFill>
                <a:latin typeface="Consolas"/>
                <a:ea typeface="Consolas"/>
                <a:cs typeface="Consolas"/>
                <a:sym typeface="Consolas"/>
              </a:rPr>
              <a:t>	         </a:t>
            </a:r>
            <a:r>
              <a:rPr lang="en" sz="2000" b="0" i="0" u="none" strike="noStrike" cap="none" baseline="0" dirty="0">
                <a:solidFill>
                  <a:schemeClr val="dk1"/>
                </a:solidFill>
                <a:latin typeface="Arial"/>
                <a:ea typeface="Arial"/>
                <a:cs typeface="Arial"/>
                <a:sym typeface="Arial"/>
              </a:rPr>
              <a:t>Example.class</a:t>
            </a:r>
          </a:p>
          <a:p>
            <a:pPr marL="914400" marR="0" lvl="1" indent="-355600" algn="l" rtl="0">
              <a:spcBef>
                <a:spcPts val="400"/>
              </a:spcBef>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Both compile and execute have to be the same Java!</a:t>
            </a:r>
          </a:p>
          <a:p>
            <a:pPr marR="0" lvl="0" indent="457200" algn="l" rtl="0">
              <a:spcBef>
                <a:spcPts val="400"/>
              </a:spcBef>
              <a:buNone/>
            </a:pPr>
            <a:endParaRPr sz="2000" dirty="0">
              <a:solidFill>
                <a:schemeClr val="dk1"/>
              </a:solidFill>
              <a:latin typeface="Arial"/>
              <a:ea typeface="Arial"/>
              <a:cs typeface="Arial"/>
              <a:sym typeface="Arial"/>
            </a:endParaRPr>
          </a:p>
          <a:p>
            <a:pPr marL="457200" marR="0" lvl="0" indent="-355600" algn="l" rtl="0">
              <a:spcBef>
                <a:spcPts val="400"/>
              </a:spcBef>
              <a:buClr>
                <a:schemeClr val="dk1"/>
              </a:buClr>
              <a:buSzPct val="100000"/>
              <a:buFont typeface="Arial"/>
              <a:buChar char="●"/>
            </a:pPr>
            <a:r>
              <a:rPr lang="en" sz="2000" dirty="0">
                <a:solidFill>
                  <a:schemeClr val="dk1"/>
                </a:solidFill>
                <a:latin typeface="Arial"/>
                <a:ea typeface="Arial"/>
                <a:cs typeface="Arial"/>
                <a:sym typeface="Arial"/>
              </a:rPr>
              <a:t>Please use </a:t>
            </a:r>
            <a:r>
              <a:rPr lang="en" sz="2000" b="1" dirty="0">
                <a:solidFill>
                  <a:schemeClr val="dk1"/>
                </a:solidFill>
                <a:latin typeface="Arial"/>
                <a:ea typeface="Arial"/>
                <a:cs typeface="Arial"/>
                <a:sym typeface="Arial"/>
              </a:rPr>
              <a:t>Eclipse </a:t>
            </a:r>
            <a:r>
              <a:rPr lang="en" sz="2000" b="1" dirty="0" smtClean="0">
                <a:solidFill>
                  <a:schemeClr val="dk1"/>
                </a:solidFill>
                <a:latin typeface="Arial"/>
                <a:ea typeface="Arial"/>
                <a:cs typeface="Arial"/>
                <a:sym typeface="Arial"/>
              </a:rPr>
              <a:t>4.</a:t>
            </a:r>
            <a:r>
              <a:rPr lang="en-US" sz="2000" b="1" dirty="0" smtClean="0">
                <a:solidFill>
                  <a:schemeClr val="dk1"/>
                </a:solidFill>
                <a:latin typeface="Arial"/>
                <a:ea typeface="Arial"/>
                <a:cs typeface="Arial"/>
                <a:sym typeface="Arial"/>
              </a:rPr>
              <a:t>5 (Mars), “Eclipse for Java Developers”</a:t>
            </a:r>
            <a:endParaRPr lang="en-US" sz="2000" b="1" dirty="0">
              <a:solidFill>
                <a:schemeClr val="dk1"/>
              </a:solidFill>
              <a:latin typeface="Arial"/>
              <a:ea typeface="Arial"/>
              <a:cs typeface="Arial"/>
              <a:sym typeface="Arial"/>
            </a:endParaRPr>
          </a:p>
          <a:p>
            <a:pPr marL="457200" marR="0" lvl="0" indent="-355600" algn="l" rtl="0">
              <a:spcBef>
                <a:spcPts val="400"/>
              </a:spcBef>
              <a:buClr>
                <a:schemeClr val="dk1"/>
              </a:buClr>
              <a:buSzPct val="100000"/>
              <a:buFont typeface="Arial"/>
              <a:buChar char="●"/>
            </a:pPr>
            <a:endParaRPr sz="2000" b="1" dirty="0">
              <a:solidFill>
                <a:schemeClr val="dk1"/>
              </a:solidFill>
              <a:latin typeface="Arial"/>
              <a:ea typeface="Arial"/>
              <a:cs typeface="Arial"/>
              <a:sym typeface="Arial"/>
            </a:endParaRPr>
          </a:p>
          <a:p>
            <a:pPr marL="457200" marR="0" lvl="0" indent="-355600" algn="l" rtl="0">
              <a:spcBef>
                <a:spcPts val="400"/>
              </a:spcBef>
              <a:buClr>
                <a:schemeClr val="dk1"/>
              </a:buClr>
              <a:buSzPct val="100000"/>
              <a:buFont typeface="Arial"/>
              <a:buChar char="●"/>
            </a:pPr>
            <a:r>
              <a:rPr lang="en" sz="2000" b="1" dirty="0">
                <a:solidFill>
                  <a:schemeClr val="dk1"/>
                </a:solidFill>
                <a:latin typeface="Arial"/>
                <a:ea typeface="Arial"/>
                <a:cs typeface="Arial"/>
                <a:sym typeface="Arial"/>
              </a:rPr>
              <a:t>Instructions: </a:t>
            </a:r>
            <a:r>
              <a:rPr lang="en" sz="2000" b="1" u="sng" dirty="0">
                <a:solidFill>
                  <a:schemeClr val="hlink"/>
                </a:solidFill>
                <a:latin typeface="Arial"/>
                <a:ea typeface="Arial"/>
                <a:cs typeface="Arial"/>
                <a:sym typeface="Arial"/>
                <a:hlinkClick r:id="rId3"/>
              </a:rPr>
              <a:t>http://</a:t>
            </a:r>
            <a:r>
              <a:rPr lang="en" sz="2000" b="1" u="sng" dirty="0" smtClean="0">
                <a:solidFill>
                  <a:schemeClr val="hlink"/>
                </a:solidFill>
                <a:latin typeface="Arial"/>
                <a:ea typeface="Arial"/>
                <a:cs typeface="Arial"/>
                <a:sym typeface="Arial"/>
                <a:hlinkClick r:id="rId3"/>
              </a:rPr>
              <a:t>courses.cs.washington.edu/courses/cse331/15</a:t>
            </a:r>
            <a:r>
              <a:rPr lang="en-US" sz="2000" b="1" u="sng" dirty="0" smtClean="0">
                <a:solidFill>
                  <a:schemeClr val="hlink"/>
                </a:solidFill>
                <a:latin typeface="Arial"/>
                <a:ea typeface="Arial"/>
                <a:cs typeface="Arial"/>
                <a:sym typeface="Arial"/>
                <a:hlinkClick r:id="rId3"/>
              </a:rPr>
              <a:t>au</a:t>
            </a:r>
            <a:r>
              <a:rPr lang="en" sz="2000" b="1" u="sng" dirty="0" smtClean="0">
                <a:solidFill>
                  <a:schemeClr val="hlink"/>
                </a:solidFill>
                <a:latin typeface="Arial"/>
                <a:ea typeface="Arial"/>
                <a:cs typeface="Arial"/>
                <a:sym typeface="Arial"/>
                <a:hlinkClick r:id="rId3"/>
              </a:rPr>
              <a:t>/tools/WorkingAtHome.html#Step_1</a:t>
            </a:r>
            <a:endParaRPr lang="en" sz="2000" b="1" u="sng" dirty="0">
              <a:solidFill>
                <a:schemeClr val="hlink"/>
              </a:solidFill>
              <a:latin typeface="Arial"/>
              <a:ea typeface="Arial"/>
              <a:cs typeface="Arial"/>
              <a:sym typeface="Arial"/>
              <a:hlinkClick r:id="rId4"/>
            </a:endParaRPr>
          </a:p>
        </p:txBody>
      </p:sp>
      <p:cxnSp>
        <p:nvCxnSpPr>
          <p:cNvPr id="82" name="Shape 82"/>
          <p:cNvCxnSpPr/>
          <p:nvPr/>
        </p:nvCxnSpPr>
        <p:spPr>
          <a:xfrm>
            <a:off x="3798750" y="2892772"/>
            <a:ext cx="1143000" cy="0"/>
          </a:xfrm>
          <a:prstGeom prst="straightConnector1">
            <a:avLst/>
          </a:prstGeom>
          <a:noFill/>
          <a:ln w="15875" cap="flat">
            <a:solidFill>
              <a:schemeClr val="dk1"/>
            </a:solidFill>
            <a:prstDash val="solid"/>
            <a:round/>
            <a:headEnd type="none" w="med" len="med"/>
            <a:tailEnd type="triangle" w="lg" len="lg"/>
          </a:ln>
        </p:spPr>
      </p:cxnSp>
      <p:sp>
        <p:nvSpPr>
          <p:cNvPr id="83" name="Shape 83"/>
          <p:cNvSpPr txBox="1"/>
          <p:nvPr/>
        </p:nvSpPr>
        <p:spPr>
          <a:xfrm>
            <a:off x="3798750" y="2892775"/>
            <a:ext cx="1344599" cy="3081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400" b="0" i="0" u="none" strike="noStrike" cap="none" baseline="0">
                <a:solidFill>
                  <a:schemeClr val="dk1"/>
                </a:solidFill>
                <a:latin typeface="Arial"/>
                <a:ea typeface="Arial"/>
                <a:cs typeface="Arial"/>
                <a:sym typeface="Arial"/>
              </a:rPr>
              <a:t>produces</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332275" y="1302900"/>
            <a:ext cx="7619999" cy="4373700"/>
          </a:xfrm>
          <a:prstGeom prst="rect">
            <a:avLst/>
          </a:prstGeom>
        </p:spPr>
        <p:txBody>
          <a:bodyPr lIns="91425" tIns="91425" rIns="91425" bIns="91425" anchor="t" anchorCtr="0">
            <a:noAutofit/>
          </a:bodyPr>
          <a:lstStyle/>
          <a:p>
            <a:pPr rtl="0">
              <a:spcBef>
                <a:spcPts val="0"/>
              </a:spcBef>
              <a:buNone/>
            </a:pPr>
            <a:r>
              <a:rPr lang="en" sz="2400" b="1"/>
              <a:t>.java files</a:t>
            </a:r>
          </a:p>
          <a:p>
            <a:pPr marL="457200" lvl="0" indent="-381000" rtl="0">
              <a:spcBef>
                <a:spcPts val="0"/>
              </a:spcBef>
              <a:buClr>
                <a:schemeClr val="dk1"/>
              </a:buClr>
              <a:buSzPct val="100000"/>
              <a:buFont typeface="Arial"/>
              <a:buChar char="-"/>
            </a:pPr>
            <a:r>
              <a:rPr lang="en" sz="2400"/>
              <a:t>Human readable ‘code’ file</a:t>
            </a:r>
          </a:p>
          <a:p>
            <a:pPr lvl="0" rtl="0">
              <a:spcBef>
                <a:spcPts val="0"/>
              </a:spcBef>
              <a:buNone/>
            </a:pPr>
            <a:endParaRPr sz="2400" b="1"/>
          </a:p>
          <a:p>
            <a:pPr rtl="0">
              <a:spcBef>
                <a:spcPts val="0"/>
              </a:spcBef>
              <a:buNone/>
            </a:pPr>
            <a:r>
              <a:rPr lang="en" sz="2400" b="1"/>
              <a:t>.class files</a:t>
            </a:r>
          </a:p>
          <a:p>
            <a:pPr marL="457200" lvl="0" indent="-381000" rtl="0">
              <a:spcBef>
                <a:spcPts val="0"/>
              </a:spcBef>
              <a:buClr>
                <a:schemeClr val="dk1"/>
              </a:buClr>
              <a:buSzPct val="100000"/>
              <a:buFont typeface="Arial"/>
              <a:buChar char="-"/>
            </a:pPr>
            <a:r>
              <a:rPr lang="en" sz="2400"/>
              <a:t>Compiled version of .java files. Typically represented as Byte code to run on the Java</a:t>
            </a:r>
          </a:p>
          <a:p>
            <a:pPr lvl="0" indent="457200" rtl="0">
              <a:spcBef>
                <a:spcPts val="0"/>
              </a:spcBef>
              <a:buNone/>
            </a:pPr>
            <a:r>
              <a:rPr lang="en" sz="2400"/>
              <a:t>Virtual Machine (JVM)</a:t>
            </a:r>
          </a:p>
          <a:p>
            <a:pPr lvl="0" rtl="0">
              <a:spcBef>
                <a:spcPts val="0"/>
              </a:spcBef>
              <a:buNone/>
            </a:pPr>
            <a:endParaRPr sz="2400"/>
          </a:p>
          <a:p>
            <a:pPr rtl="0">
              <a:spcBef>
                <a:spcPts val="0"/>
              </a:spcBef>
              <a:buNone/>
            </a:pPr>
            <a:r>
              <a:rPr lang="en" sz="2400" b="1"/>
              <a:t>.jar files</a:t>
            </a:r>
          </a:p>
          <a:p>
            <a:pPr marL="457200" lvl="0" indent="-381000" rtl="0">
              <a:spcBef>
                <a:spcPts val="0"/>
              </a:spcBef>
              <a:buClr>
                <a:schemeClr val="dk1"/>
              </a:buClr>
              <a:buSzPct val="100000"/>
              <a:buFont typeface="Arial"/>
              <a:buChar char="-"/>
            </a:pPr>
            <a:r>
              <a:rPr lang="en" sz="2400"/>
              <a:t>Packaged aggregate of </a:t>
            </a:r>
          </a:p>
          <a:p>
            <a:pPr lvl="0" rtl="0">
              <a:spcBef>
                <a:spcPts val="0"/>
              </a:spcBef>
              <a:buNone/>
            </a:pPr>
            <a:r>
              <a:rPr lang="en" sz="2400"/>
              <a:t>    .class files and metadata</a:t>
            </a:r>
          </a:p>
          <a:p>
            <a:pPr>
              <a:spcBef>
                <a:spcPts val="0"/>
              </a:spcBef>
              <a:buNone/>
            </a:pPr>
            <a:endParaRPr sz="2400"/>
          </a:p>
        </p:txBody>
      </p:sp>
      <p:sp>
        <p:nvSpPr>
          <p:cNvPr id="89" name="Shape 89"/>
          <p:cNvSpPr txBox="1">
            <a:spLocks noGrp="1"/>
          </p:cNvSpPr>
          <p:nvPr>
            <p:ph type="title"/>
          </p:nvPr>
        </p:nvSpPr>
        <p:spPr>
          <a:xfrm>
            <a:off x="457200" y="152722"/>
            <a:ext cx="5791200" cy="846600"/>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a:solidFill>
                  <a:schemeClr val="dk2"/>
                </a:solidFill>
                <a:latin typeface="Arial Black"/>
                <a:ea typeface="Arial Black"/>
                <a:cs typeface="Arial Black"/>
                <a:sym typeface="Arial Black"/>
              </a:rPr>
              <a:t>ECLIPSE and Java</a:t>
            </a:r>
          </a:p>
        </p:txBody>
      </p:sp>
      <p:pic>
        <p:nvPicPr>
          <p:cNvPr id="90" name="Shape 90"/>
          <p:cNvPicPr preferRelativeResize="0"/>
          <p:nvPr/>
        </p:nvPicPr>
        <p:blipFill>
          <a:blip r:embed="rId3">
            <a:alphaModFix/>
          </a:blip>
          <a:stretch>
            <a:fillRect/>
          </a:stretch>
        </p:blipFill>
        <p:spPr>
          <a:xfrm>
            <a:off x="5291525" y="4686950"/>
            <a:ext cx="1219200" cy="1219200"/>
          </a:xfrm>
          <a:prstGeom prst="rect">
            <a:avLst/>
          </a:prstGeom>
          <a:noFill/>
          <a:ln>
            <a:noFill/>
          </a:ln>
        </p:spPr>
      </p:pic>
      <p:pic>
        <p:nvPicPr>
          <p:cNvPr id="91" name="Shape 91"/>
          <p:cNvPicPr preferRelativeResize="0"/>
          <p:nvPr/>
        </p:nvPicPr>
        <p:blipFill>
          <a:blip r:embed="rId4">
            <a:alphaModFix/>
          </a:blip>
          <a:stretch>
            <a:fillRect/>
          </a:stretch>
        </p:blipFill>
        <p:spPr>
          <a:xfrm>
            <a:off x="7460100" y="2938075"/>
            <a:ext cx="1219200" cy="1219200"/>
          </a:xfrm>
          <a:prstGeom prst="rect">
            <a:avLst/>
          </a:prstGeom>
          <a:noFill/>
          <a:ln>
            <a:noFill/>
          </a:ln>
        </p:spPr>
      </p:pic>
      <p:pic>
        <p:nvPicPr>
          <p:cNvPr id="92" name="Shape 92"/>
          <p:cNvPicPr preferRelativeResize="0"/>
          <p:nvPr/>
        </p:nvPicPr>
        <p:blipFill>
          <a:blip r:embed="rId5">
            <a:alphaModFix/>
          </a:blip>
          <a:stretch>
            <a:fillRect/>
          </a:stretch>
        </p:blipFill>
        <p:spPr>
          <a:xfrm>
            <a:off x="5386450" y="1176725"/>
            <a:ext cx="1219200" cy="1219200"/>
          </a:xfrm>
          <a:prstGeom prst="rect">
            <a:avLst/>
          </a:prstGeom>
          <a:noFill/>
          <a:ln>
            <a:noFill/>
          </a:ln>
        </p:spPr>
      </p:pic>
      <p:pic>
        <p:nvPicPr>
          <p:cNvPr id="93" name="Shape 93"/>
          <p:cNvPicPr preferRelativeResize="0"/>
          <p:nvPr/>
        </p:nvPicPr>
        <p:blipFill>
          <a:blip r:embed="rId4">
            <a:alphaModFix/>
          </a:blip>
          <a:stretch>
            <a:fillRect/>
          </a:stretch>
        </p:blipFill>
        <p:spPr>
          <a:xfrm>
            <a:off x="5134125" y="5980175"/>
            <a:ext cx="324775" cy="324775"/>
          </a:xfrm>
          <a:prstGeom prst="rect">
            <a:avLst/>
          </a:prstGeom>
          <a:noFill/>
          <a:ln>
            <a:noFill/>
          </a:ln>
        </p:spPr>
      </p:pic>
      <p:pic>
        <p:nvPicPr>
          <p:cNvPr id="94" name="Shape 94"/>
          <p:cNvPicPr preferRelativeResize="0"/>
          <p:nvPr/>
        </p:nvPicPr>
        <p:blipFill>
          <a:blip r:embed="rId4">
            <a:alphaModFix/>
          </a:blip>
          <a:stretch>
            <a:fillRect/>
          </a:stretch>
        </p:blipFill>
        <p:spPr>
          <a:xfrm>
            <a:off x="5286525" y="6132575"/>
            <a:ext cx="324775" cy="324775"/>
          </a:xfrm>
          <a:prstGeom prst="rect">
            <a:avLst/>
          </a:prstGeom>
          <a:noFill/>
          <a:ln>
            <a:noFill/>
          </a:ln>
        </p:spPr>
      </p:pic>
      <p:pic>
        <p:nvPicPr>
          <p:cNvPr id="95" name="Shape 95"/>
          <p:cNvPicPr preferRelativeResize="0"/>
          <p:nvPr/>
        </p:nvPicPr>
        <p:blipFill>
          <a:blip r:embed="rId4">
            <a:alphaModFix/>
          </a:blip>
          <a:stretch>
            <a:fillRect/>
          </a:stretch>
        </p:blipFill>
        <p:spPr>
          <a:xfrm>
            <a:off x="5438925" y="6284975"/>
            <a:ext cx="324775" cy="324775"/>
          </a:xfrm>
          <a:prstGeom prst="rect">
            <a:avLst/>
          </a:prstGeom>
          <a:noFill/>
          <a:ln>
            <a:noFill/>
          </a:ln>
        </p:spPr>
      </p:pic>
      <p:pic>
        <p:nvPicPr>
          <p:cNvPr id="96" name="Shape 96"/>
          <p:cNvPicPr preferRelativeResize="0"/>
          <p:nvPr/>
        </p:nvPicPr>
        <p:blipFill>
          <a:blip r:embed="rId4">
            <a:alphaModFix/>
          </a:blip>
          <a:stretch>
            <a:fillRect/>
          </a:stretch>
        </p:blipFill>
        <p:spPr>
          <a:xfrm>
            <a:off x="5541350" y="5980175"/>
            <a:ext cx="324775" cy="324775"/>
          </a:xfrm>
          <a:prstGeom prst="rect">
            <a:avLst/>
          </a:prstGeom>
          <a:noFill/>
          <a:ln>
            <a:noFill/>
          </a:ln>
        </p:spPr>
      </p:pic>
      <p:pic>
        <p:nvPicPr>
          <p:cNvPr id="97" name="Shape 97"/>
          <p:cNvPicPr preferRelativeResize="0"/>
          <p:nvPr/>
        </p:nvPicPr>
        <p:blipFill>
          <a:blip r:embed="rId4">
            <a:alphaModFix/>
          </a:blip>
          <a:stretch>
            <a:fillRect/>
          </a:stretch>
        </p:blipFill>
        <p:spPr>
          <a:xfrm>
            <a:off x="5693750" y="6132575"/>
            <a:ext cx="324775" cy="324775"/>
          </a:xfrm>
          <a:prstGeom prst="rect">
            <a:avLst/>
          </a:prstGeom>
          <a:noFill/>
          <a:ln>
            <a:noFill/>
          </a:ln>
        </p:spPr>
      </p:pic>
      <p:pic>
        <p:nvPicPr>
          <p:cNvPr id="98" name="Shape 98"/>
          <p:cNvPicPr preferRelativeResize="0"/>
          <p:nvPr/>
        </p:nvPicPr>
        <p:blipFill>
          <a:blip r:embed="rId4">
            <a:alphaModFix/>
          </a:blip>
          <a:stretch>
            <a:fillRect/>
          </a:stretch>
        </p:blipFill>
        <p:spPr>
          <a:xfrm>
            <a:off x="5846150" y="6284975"/>
            <a:ext cx="324775" cy="324775"/>
          </a:xfrm>
          <a:prstGeom prst="rect">
            <a:avLst/>
          </a:prstGeom>
          <a:noFill/>
          <a:ln>
            <a:noFill/>
          </a:ln>
        </p:spPr>
      </p:pic>
      <p:pic>
        <p:nvPicPr>
          <p:cNvPr id="99" name="Shape 99"/>
          <p:cNvPicPr preferRelativeResize="0"/>
          <p:nvPr/>
        </p:nvPicPr>
        <p:blipFill>
          <a:blip r:embed="rId4">
            <a:alphaModFix/>
          </a:blip>
          <a:stretch>
            <a:fillRect/>
          </a:stretch>
        </p:blipFill>
        <p:spPr>
          <a:xfrm>
            <a:off x="6018525" y="5980175"/>
            <a:ext cx="324775" cy="324775"/>
          </a:xfrm>
          <a:prstGeom prst="rect">
            <a:avLst/>
          </a:prstGeom>
          <a:noFill/>
          <a:ln>
            <a:noFill/>
          </a:ln>
        </p:spPr>
      </p:pic>
      <p:pic>
        <p:nvPicPr>
          <p:cNvPr id="100" name="Shape 100"/>
          <p:cNvPicPr preferRelativeResize="0"/>
          <p:nvPr/>
        </p:nvPicPr>
        <p:blipFill>
          <a:blip r:embed="rId4">
            <a:alphaModFix/>
          </a:blip>
          <a:stretch>
            <a:fillRect/>
          </a:stretch>
        </p:blipFill>
        <p:spPr>
          <a:xfrm>
            <a:off x="6170925" y="6132575"/>
            <a:ext cx="324775" cy="324775"/>
          </a:xfrm>
          <a:prstGeom prst="rect">
            <a:avLst/>
          </a:prstGeom>
          <a:noFill/>
          <a:ln>
            <a:noFill/>
          </a:ln>
        </p:spPr>
      </p:pic>
      <p:pic>
        <p:nvPicPr>
          <p:cNvPr id="101" name="Shape 101"/>
          <p:cNvPicPr preferRelativeResize="0"/>
          <p:nvPr/>
        </p:nvPicPr>
        <p:blipFill>
          <a:blip r:embed="rId4">
            <a:alphaModFix/>
          </a:blip>
          <a:stretch>
            <a:fillRect/>
          </a:stretch>
        </p:blipFill>
        <p:spPr>
          <a:xfrm>
            <a:off x="6323325" y="6284975"/>
            <a:ext cx="324775" cy="324775"/>
          </a:xfrm>
          <a:prstGeom prst="rect">
            <a:avLst/>
          </a:prstGeom>
          <a:noFill/>
          <a:ln>
            <a:noFill/>
          </a:ln>
        </p:spPr>
      </p:pic>
      <p:pic>
        <p:nvPicPr>
          <p:cNvPr id="102" name="Shape 102"/>
          <p:cNvPicPr preferRelativeResize="0"/>
          <p:nvPr/>
        </p:nvPicPr>
        <p:blipFill>
          <a:blip r:embed="rId4">
            <a:alphaModFix/>
          </a:blip>
          <a:stretch>
            <a:fillRect/>
          </a:stretch>
        </p:blipFill>
        <p:spPr>
          <a:xfrm>
            <a:off x="6495700" y="5980175"/>
            <a:ext cx="324775" cy="324775"/>
          </a:xfrm>
          <a:prstGeom prst="rect">
            <a:avLst/>
          </a:prstGeom>
          <a:noFill/>
          <a:ln>
            <a:noFill/>
          </a:ln>
        </p:spPr>
      </p:pic>
      <p:pic>
        <p:nvPicPr>
          <p:cNvPr id="103" name="Shape 103"/>
          <p:cNvPicPr preferRelativeResize="0"/>
          <p:nvPr/>
        </p:nvPicPr>
        <p:blipFill>
          <a:blip r:embed="rId4">
            <a:alphaModFix/>
          </a:blip>
          <a:stretch>
            <a:fillRect/>
          </a:stretch>
        </p:blipFill>
        <p:spPr>
          <a:xfrm>
            <a:off x="6648100" y="6132575"/>
            <a:ext cx="324775" cy="324775"/>
          </a:xfrm>
          <a:prstGeom prst="rect">
            <a:avLst/>
          </a:prstGeom>
          <a:noFill/>
          <a:ln>
            <a:noFill/>
          </a:ln>
        </p:spPr>
      </p:pic>
      <p:pic>
        <p:nvPicPr>
          <p:cNvPr id="104" name="Shape 104"/>
          <p:cNvPicPr preferRelativeResize="0"/>
          <p:nvPr/>
        </p:nvPicPr>
        <p:blipFill>
          <a:blip r:embed="rId4">
            <a:alphaModFix/>
          </a:blip>
          <a:stretch>
            <a:fillRect/>
          </a:stretch>
        </p:blipFill>
        <p:spPr>
          <a:xfrm>
            <a:off x="6800500" y="6284975"/>
            <a:ext cx="324775" cy="324775"/>
          </a:xfrm>
          <a:prstGeom prst="rect">
            <a:avLst/>
          </a:prstGeom>
          <a:noFill/>
          <a:ln>
            <a:noFill/>
          </a:ln>
        </p:spPr>
      </p:pic>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sz="3600" b="0" i="0" u="none" strike="noStrike" cap="none" baseline="0">
                <a:solidFill>
                  <a:schemeClr val="dk2"/>
                </a:solidFill>
                <a:latin typeface="Arial Black"/>
                <a:ea typeface="Arial Black"/>
                <a:cs typeface="Arial Black"/>
                <a:sym typeface="Arial Black"/>
              </a:rPr>
              <a:t>331 VERSION CONTROL</a:t>
            </a:r>
          </a:p>
        </p:txBody>
      </p:sp>
      <p:sp>
        <p:nvSpPr>
          <p:cNvPr id="168" name="Shape 168"/>
          <p:cNvSpPr txBox="1">
            <a:spLocks noGrp="1"/>
          </p:cNvSpPr>
          <p:nvPr>
            <p:ph type="body" idx="1"/>
          </p:nvPr>
        </p:nvSpPr>
        <p:spPr>
          <a:xfrm>
            <a:off x="457200" y="1470225"/>
            <a:ext cx="8296799" cy="4373700"/>
          </a:xfrm>
          <a:prstGeom prst="rect">
            <a:avLst/>
          </a:prstGeom>
          <a:noFill/>
          <a:ln>
            <a:noFill/>
          </a:ln>
        </p:spPr>
        <p:txBody>
          <a:bodyPr lIns="91425" tIns="45700" rIns="91425" bIns="45700" anchor="t" anchorCtr="0">
            <a:noAutofit/>
          </a:bodyPr>
          <a:lstStyle/>
          <a:p>
            <a:pPr marL="457200" marR="0" lvl="0" indent="-419100" algn="l" rtl="0">
              <a:spcBef>
                <a:spcPts val="0"/>
              </a:spcBef>
              <a:buClr>
                <a:schemeClr val="dk1"/>
              </a:buClr>
              <a:buSzPct val="100000"/>
              <a:buFont typeface="Arial"/>
              <a:buChar char="●"/>
            </a:pPr>
            <a:r>
              <a:rPr lang="en" b="0" i="0" u="none" strike="noStrike" cap="none" baseline="0" dirty="0">
                <a:solidFill>
                  <a:schemeClr val="dk2"/>
                </a:solidFill>
                <a:latin typeface="Arial"/>
                <a:ea typeface="Arial"/>
                <a:cs typeface="Arial"/>
                <a:sym typeface="Arial"/>
              </a:rPr>
              <a:t>Your main repository is </a:t>
            </a:r>
            <a:r>
              <a:rPr lang="en-US" b="0" i="0" u="none" strike="noStrike" cap="none" baseline="0" dirty="0" smtClean="0">
                <a:solidFill>
                  <a:schemeClr val="dk2"/>
                </a:solidFill>
                <a:latin typeface="Arial"/>
                <a:ea typeface="Arial"/>
                <a:cs typeface="Arial"/>
                <a:sym typeface="Arial"/>
              </a:rPr>
              <a:t>on </a:t>
            </a:r>
            <a:r>
              <a:rPr lang="en-US" b="0" i="0" u="none" strike="noStrike" cap="none" baseline="0" dirty="0" err="1" smtClean="0">
                <a:solidFill>
                  <a:schemeClr val="dk2"/>
                </a:solidFill>
                <a:latin typeface="Arial"/>
                <a:ea typeface="Arial"/>
                <a:cs typeface="Arial"/>
                <a:sym typeface="Arial"/>
              </a:rPr>
              <a:t>GitLab</a:t>
            </a:r>
            <a:endParaRPr lang="en" b="1" i="0" u="none" strike="noStrike" cap="none" baseline="0" dirty="0">
              <a:solidFill>
                <a:schemeClr val="dk2"/>
              </a:solidFill>
              <a:latin typeface="Arial"/>
              <a:ea typeface="Arial"/>
              <a:cs typeface="Arial"/>
              <a:sym typeface="Arial"/>
            </a:endParaRPr>
          </a:p>
          <a:p>
            <a:pPr marR="0" lvl="0" algn="l" rtl="0">
              <a:spcBef>
                <a:spcPts val="0"/>
              </a:spcBef>
              <a:buNone/>
            </a:pPr>
            <a:endParaRPr b="1"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none" strike="noStrike" cap="none" baseline="0" dirty="0">
                <a:solidFill>
                  <a:schemeClr val="dk2"/>
                </a:solidFill>
                <a:latin typeface="Arial"/>
                <a:ea typeface="Arial"/>
                <a:cs typeface="Arial"/>
                <a:sym typeface="Arial"/>
              </a:rPr>
              <a:t>Only </a:t>
            </a:r>
            <a:r>
              <a:rPr lang="en-US" b="0" i="0" u="none" strike="noStrike" cap="none" baseline="0" dirty="0" smtClean="0">
                <a:solidFill>
                  <a:schemeClr val="dk2"/>
                </a:solidFill>
                <a:latin typeface="Arial"/>
                <a:ea typeface="Arial"/>
                <a:cs typeface="Arial"/>
                <a:sym typeface="Arial"/>
              </a:rPr>
              <a:t>clone</a:t>
            </a:r>
            <a:r>
              <a:rPr lang="en" b="0" i="0" u="none" strike="noStrike" cap="none" baseline="0" dirty="0" smtClean="0">
                <a:solidFill>
                  <a:schemeClr val="dk2"/>
                </a:solidFill>
                <a:latin typeface="Arial"/>
                <a:ea typeface="Arial"/>
                <a:cs typeface="Arial"/>
                <a:sym typeface="Arial"/>
              </a:rPr>
              <a:t> </a:t>
            </a:r>
            <a:r>
              <a:rPr lang="en" b="0" i="0" u="none" strike="noStrike" cap="none" baseline="0" dirty="0">
                <a:solidFill>
                  <a:schemeClr val="dk2"/>
                </a:solidFill>
                <a:latin typeface="Arial"/>
                <a:ea typeface="Arial"/>
                <a:cs typeface="Arial"/>
                <a:sym typeface="Arial"/>
              </a:rPr>
              <a:t>once (unless you’re working in a lot of places)</a:t>
            </a:r>
          </a:p>
          <a:p>
            <a:pPr marR="0" lvl="0" algn="l" rtl="0">
              <a:spcBef>
                <a:spcPts val="640"/>
              </a:spcBef>
              <a:buNone/>
            </a:pPr>
            <a:endParaRPr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sng" strike="noStrike" cap="none" baseline="0" dirty="0">
                <a:solidFill>
                  <a:schemeClr val="dk2"/>
                </a:solidFill>
                <a:latin typeface="Arial"/>
                <a:ea typeface="Arial"/>
                <a:cs typeface="Arial"/>
                <a:sym typeface="Arial"/>
              </a:rPr>
              <a:t>Don’t forget to </a:t>
            </a:r>
            <a:r>
              <a:rPr lang="en" b="0" i="0" u="sng" strike="noStrike" cap="none" baseline="0" dirty="0" smtClean="0">
                <a:solidFill>
                  <a:schemeClr val="dk2"/>
                </a:solidFill>
                <a:latin typeface="Arial"/>
                <a:ea typeface="Arial"/>
                <a:cs typeface="Arial"/>
                <a:sym typeface="Arial"/>
              </a:rPr>
              <a:t>add</a:t>
            </a:r>
            <a:r>
              <a:rPr lang="en-US" b="0" i="0" u="sng" strike="noStrike" cap="none" baseline="0" dirty="0" smtClean="0">
                <a:solidFill>
                  <a:schemeClr val="dk2"/>
                </a:solidFill>
                <a:latin typeface="Arial"/>
                <a:ea typeface="Arial"/>
                <a:cs typeface="Arial"/>
                <a:sym typeface="Arial"/>
              </a:rPr>
              <a:t>/commit/push</a:t>
            </a:r>
            <a:r>
              <a:rPr lang="en" b="0" i="0" u="sng" strike="noStrike" cap="none" baseline="0" dirty="0" smtClean="0">
                <a:solidFill>
                  <a:schemeClr val="dk2"/>
                </a:solidFill>
                <a:latin typeface="Arial"/>
                <a:ea typeface="Arial"/>
                <a:cs typeface="Arial"/>
                <a:sym typeface="Arial"/>
              </a:rPr>
              <a:t> </a:t>
            </a:r>
            <a:r>
              <a:rPr lang="en" b="0" i="0" u="sng" strike="noStrike" cap="none" baseline="0" dirty="0">
                <a:solidFill>
                  <a:schemeClr val="dk2"/>
                </a:solidFill>
                <a:latin typeface="Arial"/>
                <a:ea typeface="Arial"/>
                <a:cs typeface="Arial"/>
                <a:sym typeface="Arial"/>
              </a:rPr>
              <a:t>files</a:t>
            </a:r>
            <a:r>
              <a:rPr lang="en" b="0" i="0" u="sng" strike="noStrike" cap="none" baseline="0" dirty="0" smtClean="0">
                <a:solidFill>
                  <a:schemeClr val="dk2"/>
                </a:solidFill>
                <a:latin typeface="Arial"/>
                <a:ea typeface="Arial"/>
                <a:cs typeface="Arial"/>
                <a:sym typeface="Arial"/>
              </a:rPr>
              <a:t>!</a:t>
            </a:r>
            <a:endParaRPr lang="en" b="0" i="0" u="sng" strike="noStrike" cap="none" baseline="0" dirty="0">
              <a:solidFill>
                <a:schemeClr val="dk2"/>
              </a:solidFill>
              <a:latin typeface="Arial"/>
              <a:ea typeface="Arial"/>
              <a:cs typeface="Arial"/>
              <a:sym typeface="Arial"/>
            </a:endParaRPr>
          </a:p>
          <a:p>
            <a:pPr marR="0" lvl="0" algn="l" rtl="0">
              <a:spcBef>
                <a:spcPts val="640"/>
              </a:spcBef>
              <a:buNone/>
            </a:pPr>
            <a:endParaRPr u="sng"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none" strike="noStrike" cap="none" baseline="0" dirty="0" smtClean="0">
                <a:solidFill>
                  <a:schemeClr val="dk2"/>
                </a:solidFill>
                <a:latin typeface="Arial"/>
                <a:ea typeface="Arial"/>
                <a:cs typeface="Arial"/>
                <a:sym typeface="Arial"/>
              </a:rPr>
              <a:t>Check in </a:t>
            </a:r>
            <a:r>
              <a:rPr lang="en" b="0" i="0" u="none" strike="noStrike" cap="none" baseline="0" dirty="0">
                <a:solidFill>
                  <a:schemeClr val="dk2"/>
                </a:solidFill>
                <a:latin typeface="Arial"/>
                <a:ea typeface="Arial"/>
                <a:cs typeface="Arial"/>
                <a:sym typeface="Arial"/>
              </a:rPr>
              <a:t>your work! </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HW 3</a:t>
            </a:r>
          </a:p>
        </p:txBody>
      </p:sp>
      <p:sp>
        <p:nvSpPr>
          <p:cNvPr id="195" name="Shape 195"/>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Many small exercises to get you used to version </a:t>
            </a:r>
            <a:r>
              <a:rPr lang="en" sz="2600" dirty="0" smtClean="0">
                <a:latin typeface="Arial"/>
                <a:ea typeface="Arial"/>
                <a:cs typeface="Arial"/>
                <a:sym typeface="Arial"/>
              </a:rPr>
              <a:t>control</a:t>
            </a:r>
            <a:r>
              <a:rPr lang="en-US" sz="2600" dirty="0" smtClean="0">
                <a:latin typeface="Arial"/>
                <a:ea typeface="Arial"/>
                <a:cs typeface="Arial"/>
                <a:sym typeface="Arial"/>
              </a:rPr>
              <a:t> and tools and a Java refresher</a:t>
            </a:r>
            <a:endParaRPr lang="en" sz="2600" dirty="0">
              <a:latin typeface="Arial"/>
              <a:ea typeface="Arial"/>
              <a:cs typeface="Arial"/>
              <a:sym typeface="Arial"/>
            </a:endParaRPr>
          </a:p>
          <a:p>
            <a:pPr marR="0" lvl="0" algn="l" rtl="0">
              <a:spcBef>
                <a:spcPts val="0"/>
              </a:spcBef>
              <a:buNone/>
            </a:pPr>
            <a:endParaRPr sz="2600" dirty="0">
              <a:latin typeface="Arial"/>
              <a:ea typeface="Arial"/>
              <a:cs typeface="Arial"/>
              <a:sym typeface="Arial"/>
            </a:endParaRP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More information on homework instructions: </a:t>
            </a:r>
            <a:r>
              <a:rPr lang="en" sz="2600" b="1" u="sng" dirty="0">
                <a:solidFill>
                  <a:schemeClr val="hlink"/>
                </a:solidFill>
                <a:latin typeface="Arial"/>
                <a:ea typeface="Arial"/>
                <a:cs typeface="Arial"/>
                <a:sym typeface="Arial"/>
                <a:hlinkClick r:id="rId3"/>
              </a:rPr>
              <a:t>http://</a:t>
            </a:r>
            <a:r>
              <a:rPr lang="en" sz="2600" b="1" u="sng" dirty="0" smtClean="0">
                <a:solidFill>
                  <a:schemeClr val="hlink"/>
                </a:solidFill>
                <a:latin typeface="Arial"/>
                <a:ea typeface="Arial"/>
                <a:cs typeface="Arial"/>
                <a:sym typeface="Arial"/>
                <a:hlinkClick r:id="rId3"/>
              </a:rPr>
              <a:t>courses.cs.washington.edu/courses/cse331/15</a:t>
            </a:r>
            <a:r>
              <a:rPr lang="en-US" sz="2600" b="1" u="sng" dirty="0" smtClean="0">
                <a:solidFill>
                  <a:schemeClr val="hlink"/>
                </a:solidFill>
                <a:latin typeface="Arial"/>
                <a:ea typeface="Arial"/>
                <a:cs typeface="Arial"/>
                <a:sym typeface="Arial"/>
                <a:hlinkClick r:id="rId3"/>
              </a:rPr>
              <a:t>au</a:t>
            </a:r>
            <a:r>
              <a:rPr lang="en" sz="2600" b="1" u="sng" dirty="0" smtClean="0">
                <a:solidFill>
                  <a:schemeClr val="hlink"/>
                </a:solidFill>
                <a:latin typeface="Arial"/>
                <a:ea typeface="Arial"/>
                <a:cs typeface="Arial"/>
                <a:sym typeface="Arial"/>
                <a:hlinkClick r:id="rId3"/>
              </a:rPr>
              <a:t>/hws/hw3/hw3.html</a:t>
            </a:r>
            <a:endParaRPr lang="en" sz="2600" b="1" u="sng" dirty="0">
              <a:solidFill>
                <a:schemeClr val="hlink"/>
              </a:solidFill>
              <a:latin typeface="Arial"/>
              <a:ea typeface="Arial"/>
              <a:cs typeface="Arial"/>
              <a:sym typeface="Arial"/>
              <a:hlinkClick r:id="rId4"/>
            </a:endParaRPr>
          </a:p>
          <a:p>
            <a:pPr marR="0" lvl="0" algn="l" rtl="0">
              <a:spcBef>
                <a:spcPts val="0"/>
              </a:spcBef>
              <a:buNone/>
            </a:pPr>
            <a:endParaRPr sz="2600" dirty="0">
              <a:latin typeface="Arial"/>
              <a:ea typeface="Arial"/>
              <a:cs typeface="Arial"/>
              <a:sym typeface="Arial"/>
            </a:endParaRP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Committing changes: </a:t>
            </a:r>
            <a:r>
              <a:rPr lang="en" sz="2600" b="1" u="sng" dirty="0">
                <a:solidFill>
                  <a:schemeClr val="hlink"/>
                </a:solidFill>
                <a:latin typeface="Arial"/>
                <a:ea typeface="Arial"/>
                <a:cs typeface="Arial"/>
                <a:sym typeface="Arial"/>
                <a:hlinkClick r:id="rId5"/>
              </a:rPr>
              <a:t>Instructions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How you turn in your assignments</a:t>
            </a: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Updating changes: </a:t>
            </a:r>
            <a:r>
              <a:rPr lang="en" sz="2600" b="1" u="sng" dirty="0">
                <a:solidFill>
                  <a:schemeClr val="hlink"/>
                </a:solidFill>
                <a:latin typeface="Arial"/>
                <a:ea typeface="Arial"/>
                <a:cs typeface="Arial"/>
                <a:sym typeface="Arial"/>
                <a:hlinkClick r:id="rId6"/>
              </a:rPr>
              <a:t>Instructions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How you retrieve new assignments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animEffect transition="in" filter="fade">
                                      <p:cBhvr>
                                        <p:cTn id="7" dur="1"/>
                                        <p:tgtEl>
                                          <p:spTgt spid="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5">
                                            <p:txEl>
                                              <p:pRg st="2" end="2"/>
                                            </p:txEl>
                                          </p:spTgt>
                                        </p:tgtEl>
                                        <p:attrNameLst>
                                          <p:attrName>style.visibility</p:attrName>
                                        </p:attrNameLst>
                                      </p:cBhvr>
                                      <p:to>
                                        <p:strVal val="visible"/>
                                      </p:to>
                                    </p:set>
                                    <p:animEffect transition="in" filter="fade">
                                      <p:cBhvr>
                                        <p:cTn id="12" dur="1"/>
                                        <p:tgtEl>
                                          <p:spTgt spid="1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5">
                                            <p:txEl>
                                              <p:pRg st="4" end="4"/>
                                            </p:txEl>
                                          </p:spTgt>
                                        </p:tgtEl>
                                        <p:attrNameLst>
                                          <p:attrName>style.visibility</p:attrName>
                                        </p:attrNameLst>
                                      </p:cBhvr>
                                      <p:to>
                                        <p:strVal val="visible"/>
                                      </p:to>
                                    </p:set>
                                    <p:animEffect transition="in" filter="fade">
                                      <p:cBhvr>
                                        <p:cTn id="17" dur="1"/>
                                        <p:tgtEl>
                                          <p:spTgt spid="1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5">
                                            <p:txEl>
                                              <p:pRg st="5" end="5"/>
                                            </p:txEl>
                                          </p:spTgt>
                                        </p:tgtEl>
                                        <p:attrNameLst>
                                          <p:attrName>style.visibility</p:attrName>
                                        </p:attrNameLst>
                                      </p:cBhvr>
                                      <p:to>
                                        <p:strVal val="visible"/>
                                      </p:to>
                                    </p:set>
                                    <p:animEffect transition="in" filter="fade">
                                      <p:cBhvr>
                                        <p:cTn id="22" dur="1"/>
                                        <p:tgtEl>
                                          <p:spTgt spid="19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5">
                                            <p:txEl>
                                              <p:pRg st="6" end="6"/>
                                            </p:txEl>
                                          </p:spTgt>
                                        </p:tgtEl>
                                        <p:attrNameLst>
                                          <p:attrName>style.visibility</p:attrName>
                                        </p:attrNameLst>
                                      </p:cBhvr>
                                      <p:to>
                                        <p:strVal val="visible"/>
                                      </p:to>
                                    </p:set>
                                    <p:animEffect transition="in" filter="fade">
                                      <p:cBhvr>
                                        <p:cTn id="27" dur="1"/>
                                        <p:tgtEl>
                                          <p:spTgt spid="19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5">
                                            <p:txEl>
                                              <p:pRg st="7" end="7"/>
                                            </p:txEl>
                                          </p:spTgt>
                                        </p:tgtEl>
                                        <p:attrNameLst>
                                          <p:attrName>style.visibility</p:attrName>
                                        </p:attrNameLst>
                                      </p:cBhvr>
                                      <p:to>
                                        <p:strVal val="visible"/>
                                      </p:to>
                                    </p:set>
                                    <p:animEffect transition="in" filter="fade">
                                      <p:cBhvr>
                                        <p:cTn id="32" dur="1"/>
                                        <p:tgtEl>
                                          <p:spTgt spid="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Turning in HW3</a:t>
            </a:r>
          </a:p>
        </p:txBody>
      </p:sp>
      <p:sp>
        <p:nvSpPr>
          <p:cNvPr id="202" name="Shape 202"/>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lnSpc>
                <a:spcPct val="100000"/>
              </a:lnSpc>
              <a:spcBef>
                <a:spcPts val="0"/>
              </a:spcBef>
              <a:spcAft>
                <a:spcPts val="600"/>
              </a:spcAft>
              <a:buClr>
                <a:schemeClr val="dk1"/>
              </a:buClr>
              <a:buSzPct val="100000"/>
              <a:buFont typeface="Arial"/>
              <a:buChar char="●"/>
            </a:pPr>
            <a:r>
              <a:rPr lang="en" sz="2600" b="1" u="sng" dirty="0">
                <a:solidFill>
                  <a:schemeClr val="hlink"/>
                </a:solidFill>
                <a:latin typeface="Arial"/>
                <a:ea typeface="Arial"/>
                <a:cs typeface="Arial"/>
                <a:sym typeface="Arial"/>
                <a:hlinkClick r:id="rId3"/>
              </a:rPr>
              <a:t>Instructions</a:t>
            </a:r>
            <a:endParaRPr lang="en" sz="2600" b="1" u="sng" dirty="0">
              <a:solidFill>
                <a:schemeClr val="hlink"/>
              </a:solidFill>
              <a:latin typeface="Arial"/>
              <a:ea typeface="Arial"/>
              <a:cs typeface="Arial"/>
              <a:sym typeface="Arial"/>
              <a:hlinkClick r:id="rId4"/>
            </a:endParaRPr>
          </a:p>
          <a:p>
            <a:pPr marR="0" lvl="0" algn="l" rtl="0">
              <a:lnSpc>
                <a:spcPct val="100000"/>
              </a:lnSpc>
              <a:spcBef>
                <a:spcPts val="0"/>
              </a:spcBef>
              <a:spcAft>
                <a:spcPts val="600"/>
              </a:spcAft>
              <a:buNone/>
            </a:pPr>
            <a:endParaRPr sz="2600" dirty="0">
              <a:latin typeface="Arial"/>
              <a:ea typeface="Arial"/>
              <a:cs typeface="Arial"/>
              <a:sym typeface="Arial"/>
            </a:endParaRPr>
          </a:p>
          <a:p>
            <a:pPr marL="457200" marR="0" lvl="0" indent="-393700" algn="l" rtl="0">
              <a:lnSpc>
                <a:spcPct val="100000"/>
              </a:lnSpc>
              <a:spcBef>
                <a:spcPts val="0"/>
              </a:spcBef>
              <a:spcAft>
                <a:spcPts val="600"/>
              </a:spcAft>
              <a:buClr>
                <a:schemeClr val="dk1"/>
              </a:buClr>
              <a:buSzPct val="100000"/>
              <a:buFont typeface="Arial"/>
              <a:buChar char="●"/>
            </a:pPr>
            <a:r>
              <a:rPr lang="en" sz="2600" dirty="0">
                <a:latin typeface="Arial"/>
                <a:ea typeface="Arial"/>
                <a:cs typeface="Arial"/>
                <a:sym typeface="Arial"/>
              </a:rPr>
              <a:t>Done by simply committing your changes</a:t>
            </a:r>
          </a:p>
          <a:p>
            <a:pPr marL="914400" marR="0" lvl="1" indent="-393700" algn="l" rtl="0">
              <a:lnSpc>
                <a:spcPct val="100000"/>
              </a:lnSpc>
              <a:spcBef>
                <a:spcPts val="0"/>
              </a:spcBef>
              <a:spcAft>
                <a:spcPts val="600"/>
              </a:spcAft>
              <a:buClr>
                <a:schemeClr val="dk2"/>
              </a:buClr>
              <a:buSzPct val="100000"/>
              <a:buFont typeface="Arial"/>
              <a:buChar char="○"/>
            </a:pPr>
            <a:r>
              <a:rPr lang="en" sz="2600" dirty="0">
                <a:latin typeface="Arial"/>
                <a:ea typeface="Arial"/>
                <a:cs typeface="Arial"/>
                <a:sym typeface="Arial"/>
              </a:rPr>
              <a:t>Good to do this early and often</a:t>
            </a:r>
          </a:p>
          <a:p>
            <a:pPr marL="914400" marR="0" lvl="1" indent="-393700" algn="l" rtl="0">
              <a:lnSpc>
                <a:spcPct val="100000"/>
              </a:lnSpc>
              <a:spcBef>
                <a:spcPts val="0"/>
              </a:spcBef>
              <a:spcAft>
                <a:spcPts val="600"/>
              </a:spcAft>
              <a:buClr>
                <a:schemeClr val="dk2"/>
              </a:buClr>
              <a:buSzPct val="100000"/>
              <a:buFont typeface="Arial"/>
              <a:buChar char="○"/>
            </a:pPr>
            <a:r>
              <a:rPr lang="en-US" sz="2600" dirty="0" smtClean="0">
                <a:latin typeface="Arial"/>
                <a:ea typeface="Arial"/>
                <a:cs typeface="Arial"/>
                <a:sym typeface="Arial"/>
              </a:rPr>
              <a:t>Then when you’re done, create a </a:t>
            </a:r>
            <a:r>
              <a:rPr lang="en-US" sz="2600" b="1" dirty="0" smtClean="0">
                <a:latin typeface="Arial"/>
                <a:ea typeface="Arial"/>
                <a:cs typeface="Arial"/>
                <a:sym typeface="Arial"/>
              </a:rPr>
              <a:t>hw3-final </a:t>
            </a:r>
            <a:r>
              <a:rPr lang="en-US" sz="2600" dirty="0" smtClean="0">
                <a:solidFill>
                  <a:srgbClr val="FF0000"/>
                </a:solidFill>
                <a:latin typeface="Arial"/>
                <a:ea typeface="Arial"/>
                <a:cs typeface="Arial"/>
                <a:sym typeface="Arial"/>
              </a:rPr>
              <a:t>tag</a:t>
            </a:r>
            <a:r>
              <a:rPr lang="en-US" sz="2600" dirty="0" smtClean="0">
                <a:latin typeface="Arial"/>
                <a:ea typeface="Arial"/>
                <a:cs typeface="Arial"/>
                <a:sym typeface="Arial"/>
              </a:rPr>
              <a:t> on the last commit and push the tag to the repo</a:t>
            </a:r>
            <a:endParaRPr lang="en" sz="2600" dirty="0">
              <a:latin typeface="Arial"/>
              <a:ea typeface="Arial"/>
              <a:cs typeface="Arial"/>
              <a:sym typeface="Arial"/>
            </a:endParaRPr>
          </a:p>
          <a:p>
            <a:pPr marR="0" lvl="0" indent="457200" algn="l" rtl="0">
              <a:lnSpc>
                <a:spcPct val="100000"/>
              </a:lnSpc>
              <a:spcBef>
                <a:spcPts val="0"/>
              </a:spcBef>
              <a:spcAft>
                <a:spcPts val="600"/>
              </a:spcAft>
              <a:buNone/>
            </a:pPr>
            <a:endParaRPr sz="2600" dirty="0">
              <a:latin typeface="Arial"/>
              <a:ea typeface="Arial"/>
              <a:cs typeface="Arial"/>
              <a:sym typeface="Arial"/>
            </a:endParaRPr>
          </a:p>
          <a:p>
            <a:pPr marL="457200" marR="0" lvl="0" indent="-393700" algn="l" rtl="0">
              <a:lnSpc>
                <a:spcPct val="100000"/>
              </a:lnSpc>
              <a:spcBef>
                <a:spcPts val="0"/>
              </a:spcBef>
              <a:spcAft>
                <a:spcPts val="600"/>
              </a:spcAft>
              <a:buClr>
                <a:schemeClr val="dk1"/>
              </a:buClr>
              <a:buSzPct val="100000"/>
              <a:buFont typeface="Arial"/>
              <a:buChar char="●"/>
            </a:pPr>
            <a:r>
              <a:rPr lang="en-US" sz="2600" dirty="0" smtClean="0">
                <a:latin typeface="Arial"/>
                <a:ea typeface="Arial"/>
                <a:cs typeface="Arial"/>
                <a:sym typeface="Arial"/>
              </a:rPr>
              <a:t>After the final commit and tag pushed, remember to log on to </a:t>
            </a:r>
            <a:r>
              <a:rPr lang="en-US" sz="2600" dirty="0" err="1" smtClean="0">
                <a:latin typeface="Arial"/>
                <a:ea typeface="Arial"/>
                <a:cs typeface="Arial"/>
                <a:sym typeface="Arial"/>
              </a:rPr>
              <a:t>attu</a:t>
            </a:r>
            <a:r>
              <a:rPr lang="en-US" sz="2600" dirty="0" smtClean="0">
                <a:latin typeface="Arial"/>
                <a:ea typeface="Arial"/>
                <a:cs typeface="Arial"/>
                <a:sym typeface="Arial"/>
              </a:rPr>
              <a:t> and</a:t>
            </a:r>
            <a:r>
              <a:rPr lang="en" sz="2600" dirty="0" smtClean="0">
                <a:latin typeface="Arial"/>
                <a:ea typeface="Arial"/>
                <a:cs typeface="Arial"/>
                <a:sym typeface="Arial"/>
              </a:rPr>
              <a:t> </a:t>
            </a:r>
            <a:r>
              <a:rPr lang="en" sz="2600" dirty="0">
                <a:latin typeface="Arial"/>
                <a:ea typeface="Arial"/>
                <a:cs typeface="Arial"/>
                <a:sym typeface="Arial"/>
              </a:rPr>
              <a:t>run </a:t>
            </a:r>
            <a:r>
              <a:rPr lang="en" sz="2600" b="1" u="sng" dirty="0">
                <a:solidFill>
                  <a:schemeClr val="hlink"/>
                </a:solidFill>
                <a:latin typeface="Arial"/>
                <a:ea typeface="Arial"/>
                <a:cs typeface="Arial"/>
                <a:sym typeface="Arial"/>
                <a:hlinkClick r:id="rId5"/>
              </a:rPr>
              <a:t>ant validate</a:t>
            </a:r>
            <a:endParaRPr lang="en" sz="2600" b="1" u="sng" dirty="0">
              <a:solidFill>
                <a:schemeClr val="hlink"/>
              </a:solidFill>
              <a:latin typeface="Arial"/>
              <a:ea typeface="Arial"/>
              <a:cs typeface="Arial"/>
              <a:sym typeface="Arial"/>
              <a:hlinkClick r:id="rId6"/>
            </a:endParaRPr>
          </a:p>
          <a:p>
            <a:pPr marR="0" lvl="0" indent="457200" algn="l" rtl="0">
              <a:lnSpc>
                <a:spcPct val="100000"/>
              </a:lnSpc>
              <a:spcBef>
                <a:spcPts val="0"/>
              </a:spcBef>
              <a:spcAft>
                <a:spcPts val="600"/>
              </a:spcAft>
              <a:buNone/>
            </a:pPr>
            <a:endParaRPr sz="2600" b="1" dirty="0">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Effect transition="in" filter="fade">
                                      <p:cBhvr>
                                        <p:cTn id="7" dur="1"/>
                                        <p:tgtEl>
                                          <p:spTgt spid="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2" end="2"/>
                                            </p:txEl>
                                          </p:spTgt>
                                        </p:tgtEl>
                                        <p:attrNameLst>
                                          <p:attrName>style.visibility</p:attrName>
                                        </p:attrNameLst>
                                      </p:cBhvr>
                                      <p:to>
                                        <p:strVal val="visible"/>
                                      </p:to>
                                    </p:set>
                                    <p:animEffect transition="in" filter="fade">
                                      <p:cBhvr>
                                        <p:cTn id="12" dur="1"/>
                                        <p:tgtEl>
                                          <p:spTgt spid="20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2">
                                            <p:txEl>
                                              <p:pRg st="3" end="3"/>
                                            </p:txEl>
                                          </p:spTgt>
                                        </p:tgtEl>
                                        <p:attrNameLst>
                                          <p:attrName>style.visibility</p:attrName>
                                        </p:attrNameLst>
                                      </p:cBhvr>
                                      <p:to>
                                        <p:strVal val="visible"/>
                                      </p:to>
                                    </p:set>
                                    <p:animEffect transition="in" filter="fade">
                                      <p:cBhvr>
                                        <p:cTn id="17" dur="1"/>
                                        <p:tgtEl>
                                          <p:spTgt spid="20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2">
                                            <p:txEl>
                                              <p:pRg st="4" end="4"/>
                                            </p:txEl>
                                          </p:spTgt>
                                        </p:tgtEl>
                                        <p:attrNameLst>
                                          <p:attrName>style.visibility</p:attrName>
                                        </p:attrNameLst>
                                      </p:cBhvr>
                                      <p:to>
                                        <p:strVal val="visible"/>
                                      </p:to>
                                    </p:set>
                                    <p:animEffect transition="in" filter="fade">
                                      <p:cBhvr>
                                        <p:cTn id="22" dur="1"/>
                                        <p:tgtEl>
                                          <p:spTgt spid="20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2">
                                            <p:txEl>
                                              <p:pRg st="6" end="6"/>
                                            </p:txEl>
                                          </p:spTgt>
                                        </p:tgtEl>
                                        <p:attrNameLst>
                                          <p:attrName>style.visibility</p:attrName>
                                        </p:attrNameLst>
                                      </p:cBhvr>
                                      <p:to>
                                        <p:strVal val="visible"/>
                                      </p:to>
                                    </p:set>
                                    <p:animEffect transition="in" filter="fade">
                                      <p:cBhvr>
                                        <p:cTn id="27" dur="1"/>
                                        <p:tgtEl>
                                          <p:spTgt spid="2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a:solidFill>
                  <a:schemeClr val="dk2"/>
                </a:solidFill>
                <a:latin typeface="Arial Black"/>
                <a:ea typeface="Arial Black"/>
                <a:cs typeface="Arial Black"/>
                <a:sym typeface="Arial Black"/>
              </a:rPr>
              <a:t>DEVELOPER TOOLS</a:t>
            </a:r>
          </a:p>
        </p:txBody>
      </p:sp>
      <p:sp>
        <p:nvSpPr>
          <p:cNvPr id="55" name="Shape 55"/>
          <p:cNvSpPr txBox="1">
            <a:spLocks noGrp="1"/>
          </p:cNvSpPr>
          <p:nvPr>
            <p:ph type="body" idx="1"/>
          </p:nvPr>
        </p:nvSpPr>
        <p:spPr>
          <a:xfrm>
            <a:off x="457200" y="1752600"/>
            <a:ext cx="7619999"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1">
                <a:solidFill>
                  <a:schemeClr val="dk1"/>
                </a:solidFill>
                <a:latin typeface="Arial"/>
                <a:ea typeface="Arial"/>
                <a:cs typeface="Arial"/>
                <a:sym typeface="Arial"/>
              </a:rPr>
              <a:t>Remote access</a:t>
            </a:r>
          </a:p>
          <a:p>
            <a:pPr marR="0" lvl="0" algn="l" rtl="0">
              <a:spcBef>
                <a:spcPts val="0"/>
              </a:spcBef>
              <a:spcAft>
                <a:spcPts val="0"/>
              </a:spcAft>
              <a:buNone/>
            </a:pPr>
            <a:endParaRPr sz="2000" b="1">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a:solidFill>
                  <a:schemeClr val="dk1"/>
                </a:solidFill>
                <a:latin typeface="Arial"/>
                <a:ea typeface="Arial"/>
                <a:cs typeface="Arial"/>
                <a:sym typeface="Arial"/>
              </a:rPr>
              <a:t>Eclipse and Java versions</a:t>
            </a:r>
          </a:p>
          <a:p>
            <a:pPr marR="0" lvl="0" algn="l" rtl="0">
              <a:spcBef>
                <a:spcPts val="0"/>
              </a:spcBef>
              <a:spcAft>
                <a:spcPts val="0"/>
              </a:spcAft>
              <a:buNone/>
            </a:pPr>
            <a:endParaRPr sz="2000" b="1">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a:solidFill>
                  <a:schemeClr val="dk1"/>
                </a:solidFill>
                <a:latin typeface="Arial"/>
                <a:ea typeface="Arial"/>
                <a:cs typeface="Arial"/>
                <a:sym typeface="Arial"/>
              </a:rPr>
              <a:t>Version Control</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09" name="Shape 209"/>
          <p:cNvSpPr txBox="1">
            <a:spLocks noGrp="1"/>
          </p:cNvSpPr>
          <p:nvPr>
            <p:ph type="body" idx="1"/>
          </p:nvPr>
        </p:nvSpPr>
        <p:spPr>
          <a:xfrm>
            <a:off x="457200" y="1600199"/>
            <a:ext cx="8305799" cy="5138149"/>
          </a:xfrm>
          <a:prstGeom prst="rect">
            <a:avLst/>
          </a:prstGeom>
          <a:noFill/>
          <a:ln>
            <a:noFill/>
          </a:ln>
        </p:spPr>
        <p:txBody>
          <a:bodyPr lIns="91425" tIns="45700" rIns="91425" bIns="45700" anchor="t" anchorCtr="0">
            <a:normAutofit lnSpcReduction="10000"/>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What will this do?</a:t>
            </a:r>
          </a:p>
          <a:p>
            <a:pPr marL="914400" marR="0" lvl="1" indent="-393700" algn="l" rtl="0">
              <a:spcBef>
                <a:spcPts val="0"/>
              </a:spcBef>
              <a:buClr>
                <a:schemeClr val="dk2"/>
              </a:buClr>
              <a:buSzPct val="100000"/>
              <a:buFont typeface="Arial"/>
              <a:buChar char="○"/>
            </a:pPr>
            <a:r>
              <a:rPr lang="en-US" sz="2600" dirty="0" smtClean="0">
                <a:latin typeface="Arial"/>
                <a:ea typeface="Arial"/>
                <a:cs typeface="Arial"/>
                <a:sym typeface="Arial"/>
              </a:rPr>
              <a:t>You start with a freshly cloned copy of your repo and do “</a:t>
            </a:r>
            <a:r>
              <a:rPr lang="en-US" sz="2600" dirty="0" err="1" smtClean="0">
                <a:latin typeface="Arial"/>
                <a:ea typeface="Arial"/>
                <a:cs typeface="Arial"/>
                <a:sym typeface="Arial"/>
              </a:rPr>
              <a:t>git</a:t>
            </a:r>
            <a:r>
              <a:rPr lang="en-US" sz="2600" dirty="0" smtClean="0">
                <a:latin typeface="Arial"/>
                <a:ea typeface="Arial"/>
                <a:cs typeface="Arial"/>
                <a:sym typeface="Arial"/>
              </a:rPr>
              <a:t> checkout hw3-final” to switch to the files you intend for us to grade, then run ant validate</a:t>
            </a:r>
            <a:endParaRPr lang="en" sz="2600" dirty="0">
              <a:latin typeface="Arial"/>
              <a:ea typeface="Arial"/>
              <a:cs typeface="Arial"/>
              <a:sym typeface="Arial"/>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Makes sure you have all the </a:t>
            </a:r>
            <a:r>
              <a:rPr lang="en" sz="2600" b="1" dirty="0">
                <a:latin typeface="Arial"/>
                <a:ea typeface="Arial"/>
                <a:cs typeface="Arial"/>
                <a:sym typeface="Arial"/>
              </a:rPr>
              <a:t>required</a:t>
            </a:r>
            <a:r>
              <a:rPr lang="en" sz="2600" dirty="0">
                <a:latin typeface="Arial"/>
                <a:ea typeface="Arial"/>
                <a:cs typeface="Arial"/>
                <a:sym typeface="Arial"/>
              </a:rPr>
              <a:t> </a:t>
            </a:r>
            <a:r>
              <a:rPr lang="en" sz="2600" dirty="0" smtClean="0">
                <a:latin typeface="Arial"/>
                <a:ea typeface="Arial"/>
                <a:cs typeface="Arial"/>
                <a:sym typeface="Arial"/>
              </a:rPr>
              <a:t>files</a:t>
            </a:r>
            <a:endParaRPr lang="en" sz="2600" dirty="0">
              <a:latin typeface="Arial"/>
              <a:ea typeface="Arial"/>
              <a:cs typeface="Arial"/>
              <a:sym typeface="Arial"/>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Make sure your homework builds without errors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Passes specification and implementation tests in the repository</a:t>
            </a:r>
          </a:p>
          <a:p>
            <a:pPr marL="1371600" marR="0" lvl="2" indent="-393700" algn="l" rtl="0">
              <a:spcBef>
                <a:spcPts val="0"/>
              </a:spcBef>
              <a:buClr>
                <a:schemeClr val="dk2"/>
              </a:buClr>
              <a:buSzPct val="100000"/>
              <a:buFont typeface="Arial"/>
              <a:buChar char="■"/>
            </a:pPr>
            <a:r>
              <a:rPr lang="en" sz="2600" b="1" dirty="0">
                <a:latin typeface="Arial"/>
                <a:ea typeface="Arial"/>
                <a:cs typeface="Arial"/>
                <a:sym typeface="Arial"/>
              </a:rPr>
              <a:t>Note</a:t>
            </a:r>
            <a:r>
              <a:rPr lang="en" sz="2600" dirty="0">
                <a:latin typeface="Arial"/>
                <a:ea typeface="Arial"/>
                <a:cs typeface="Arial"/>
                <a:sym typeface="Arial"/>
              </a:rPr>
              <a:t>: this does not include the additional tests we will use when grading</a:t>
            </a:r>
          </a:p>
          <a:p>
            <a:pPr marL="1371600" marR="0" lvl="2" indent="-393700" algn="l" rtl="0">
              <a:spcBef>
                <a:spcPts val="0"/>
              </a:spcBef>
              <a:buClr>
                <a:schemeClr val="dk2"/>
              </a:buClr>
              <a:buSzPct val="100000"/>
              <a:buFont typeface="Arial"/>
              <a:buChar char="■"/>
            </a:pPr>
            <a:r>
              <a:rPr lang="en" sz="2600" dirty="0">
                <a:latin typeface="Arial"/>
                <a:ea typeface="Arial"/>
                <a:cs typeface="Arial"/>
                <a:sym typeface="Arial"/>
              </a:rPr>
              <a:t>This is just a sanity check that your current tests pass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9">
                                            <p:txEl>
                                              <p:pRg st="0" end="0"/>
                                            </p:txEl>
                                          </p:spTgt>
                                        </p:tgtEl>
                                        <p:attrNameLst>
                                          <p:attrName>style.visibility</p:attrName>
                                        </p:attrNameLst>
                                      </p:cBhvr>
                                      <p:to>
                                        <p:strVal val="visible"/>
                                      </p:to>
                                    </p:set>
                                    <p:animEffect transition="in" filter="fade">
                                      <p:cBhvr>
                                        <p:cTn id="7" dur="1"/>
                                        <p:tgtEl>
                                          <p:spTgt spid="2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9">
                                            <p:txEl>
                                              <p:pRg st="1" end="1"/>
                                            </p:txEl>
                                          </p:spTgt>
                                        </p:tgtEl>
                                        <p:attrNameLst>
                                          <p:attrName>style.visibility</p:attrName>
                                        </p:attrNameLst>
                                      </p:cBhvr>
                                      <p:to>
                                        <p:strVal val="visible"/>
                                      </p:to>
                                    </p:set>
                                    <p:animEffect transition="in" filter="fade">
                                      <p:cBhvr>
                                        <p:cTn id="12" dur="1"/>
                                        <p:tgtEl>
                                          <p:spTgt spid="2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9">
                                            <p:txEl>
                                              <p:pRg st="2" end="2"/>
                                            </p:txEl>
                                          </p:spTgt>
                                        </p:tgtEl>
                                        <p:attrNameLst>
                                          <p:attrName>style.visibility</p:attrName>
                                        </p:attrNameLst>
                                      </p:cBhvr>
                                      <p:to>
                                        <p:strVal val="visible"/>
                                      </p:to>
                                    </p:set>
                                    <p:animEffect transition="in" filter="fade">
                                      <p:cBhvr>
                                        <p:cTn id="17" dur="1"/>
                                        <p:tgtEl>
                                          <p:spTgt spid="2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9">
                                            <p:txEl>
                                              <p:pRg st="3" end="3"/>
                                            </p:txEl>
                                          </p:spTgt>
                                        </p:tgtEl>
                                        <p:attrNameLst>
                                          <p:attrName>style.visibility</p:attrName>
                                        </p:attrNameLst>
                                      </p:cBhvr>
                                      <p:to>
                                        <p:strVal val="visible"/>
                                      </p:to>
                                    </p:set>
                                    <p:animEffect transition="in" filter="fade">
                                      <p:cBhvr>
                                        <p:cTn id="22" dur="1"/>
                                        <p:tgtEl>
                                          <p:spTgt spid="2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9">
                                            <p:txEl>
                                              <p:pRg st="4" end="4"/>
                                            </p:txEl>
                                          </p:spTgt>
                                        </p:tgtEl>
                                        <p:attrNameLst>
                                          <p:attrName>style.visibility</p:attrName>
                                        </p:attrNameLst>
                                      </p:cBhvr>
                                      <p:to>
                                        <p:strVal val="visible"/>
                                      </p:to>
                                    </p:set>
                                    <p:animEffect transition="in" filter="fade">
                                      <p:cBhvr>
                                        <p:cTn id="27" dur="1"/>
                                        <p:tgtEl>
                                          <p:spTgt spid="2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9">
                                            <p:txEl>
                                              <p:pRg st="5" end="5"/>
                                            </p:txEl>
                                          </p:spTgt>
                                        </p:tgtEl>
                                        <p:attrNameLst>
                                          <p:attrName>style.visibility</p:attrName>
                                        </p:attrNameLst>
                                      </p:cBhvr>
                                      <p:to>
                                        <p:strVal val="visible"/>
                                      </p:to>
                                    </p:set>
                                    <p:animEffect transition="in" filter="fade">
                                      <p:cBhvr>
                                        <p:cTn id="32" dur="1"/>
                                        <p:tgtEl>
                                          <p:spTgt spid="20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9">
                                            <p:txEl>
                                              <p:pRg st="6" end="6"/>
                                            </p:txEl>
                                          </p:spTgt>
                                        </p:tgtEl>
                                        <p:attrNameLst>
                                          <p:attrName>style.visibility</p:attrName>
                                        </p:attrNameLst>
                                      </p:cBhvr>
                                      <p:to>
                                        <p:strVal val="visible"/>
                                      </p:to>
                                    </p:set>
                                    <p:animEffect transition="in" filter="fade">
                                      <p:cBhvr>
                                        <p:cTn id="37" dur="1"/>
                                        <p:tgtEl>
                                          <p:spTgt spid="2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16" name="Shape 216"/>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How do you run ant validate?</a:t>
            </a:r>
          </a:p>
          <a:p>
            <a:pPr marL="914400" marR="0" lvl="1" indent="-393700" algn="l" rtl="0">
              <a:lnSpc>
                <a:spcPct val="100000"/>
              </a:lnSpc>
              <a:spcBef>
                <a:spcPts val="0"/>
              </a:spcBef>
              <a:spcAft>
                <a:spcPts val="0"/>
              </a:spcAft>
              <a:buClr>
                <a:schemeClr val="dk2"/>
              </a:buClr>
              <a:buSzPct val="100000"/>
              <a:buFont typeface="Arial"/>
              <a:buChar char="○"/>
            </a:pPr>
            <a:r>
              <a:rPr lang="en" sz="2600" dirty="0">
                <a:latin typeface="Arial"/>
                <a:ea typeface="Arial"/>
                <a:cs typeface="Arial"/>
                <a:sym typeface="Arial"/>
              </a:rPr>
              <a:t>Has to be done on attu from the command line since that is the environment your grading will be done on</a:t>
            </a:r>
          </a:p>
          <a:p>
            <a:pPr marR="0" lvl="0" indent="457200" algn="l" rtl="0">
              <a:lnSpc>
                <a:spcPct val="100000"/>
              </a:lnSpc>
              <a:spcBef>
                <a:spcPts val="0"/>
              </a:spcBef>
              <a:spcAft>
                <a:spcPts val="0"/>
              </a:spcAft>
              <a:buNone/>
            </a:pPr>
            <a:endParaRPr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r>
              <a:rPr lang="en" sz="2600" dirty="0">
                <a:latin typeface="Arial"/>
                <a:ea typeface="Arial"/>
                <a:cs typeface="Arial"/>
                <a:sym typeface="Arial"/>
              </a:rPr>
              <a:t>Do not use the Eclipse ant validate build tool</a:t>
            </a:r>
            <a:r>
              <a:rPr lang="en" sz="2600" dirty="0" smtClean="0">
                <a:latin typeface="Arial"/>
                <a:ea typeface="Arial"/>
                <a:cs typeface="Arial"/>
                <a:sym typeface="Arial"/>
              </a:rPr>
              <a:t>!</a:t>
            </a:r>
            <a:endParaRPr lang="en-US" sz="2600" dirty="0" smtClean="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endParaRPr lang="en-US"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r>
              <a:rPr lang="en-US" sz="2600" dirty="0" smtClean="0">
                <a:latin typeface="Arial"/>
                <a:ea typeface="Arial"/>
                <a:cs typeface="Arial"/>
                <a:sym typeface="Arial"/>
              </a:rPr>
              <a:t>Be </a:t>
            </a:r>
            <a:r>
              <a:rPr lang="en-US" sz="2600" i="1" dirty="0" smtClean="0">
                <a:latin typeface="Arial"/>
                <a:ea typeface="Arial"/>
                <a:cs typeface="Arial"/>
                <a:sym typeface="Arial"/>
              </a:rPr>
              <a:t>sure</a:t>
            </a:r>
            <a:r>
              <a:rPr lang="en-US" sz="2600" dirty="0" smtClean="0">
                <a:latin typeface="Arial"/>
                <a:ea typeface="Arial"/>
                <a:cs typeface="Arial"/>
                <a:sym typeface="Arial"/>
              </a:rPr>
              <a:t> to use a fresh copy of your repo, and discard that copy when you’re done</a:t>
            </a:r>
          </a:p>
          <a:p>
            <a:pPr marL="1600200" lvl="2" indent="-393700">
              <a:spcBef>
                <a:spcPts val="0"/>
              </a:spcBef>
              <a:buFont typeface="Arial"/>
              <a:buChar char="○"/>
            </a:pPr>
            <a:r>
              <a:rPr lang="en-US" sz="2600" dirty="0" smtClean="0">
                <a:latin typeface="Arial"/>
                <a:ea typeface="Arial"/>
                <a:cs typeface="Arial"/>
                <a:sym typeface="Arial"/>
              </a:rPr>
              <a:t>If you need to fix things, do it in your primary working copy (eclipse)</a:t>
            </a:r>
            <a:endParaRPr lang="en" sz="2600" dirty="0">
              <a:latin typeface="Arial"/>
              <a:ea typeface="Arial"/>
              <a:cs typeface="Arial"/>
              <a:sym typeface="Arial"/>
            </a:endParaRPr>
          </a:p>
          <a:p>
            <a:pPr marR="0" lvl="0" indent="457200" algn="l" rtl="0">
              <a:lnSpc>
                <a:spcPct val="100000"/>
              </a:lnSpc>
              <a:spcBef>
                <a:spcPts val="0"/>
              </a:spcBef>
              <a:spcAft>
                <a:spcPts val="0"/>
              </a:spcAft>
              <a:buNone/>
            </a:pPr>
            <a:endParaRPr sz="2600" dirty="0">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3" end="3"/>
                                            </p:txEl>
                                          </p:spTgt>
                                        </p:tgtEl>
                                        <p:attrNameLst>
                                          <p:attrName>style.visibility</p:attrName>
                                        </p:attrNameLst>
                                      </p:cBhvr>
                                      <p:to>
                                        <p:strVal val="visible"/>
                                      </p:to>
                                    </p:set>
                                    <p:animEffect transition="in" filter="fade">
                                      <p:cBhvr>
                                        <p:cTn id="17" dur="1"/>
                                        <p:tgtEl>
                                          <p:spTgt spid="2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5" end="5"/>
                                            </p:txEl>
                                          </p:spTgt>
                                        </p:tgtEl>
                                        <p:attrNameLst>
                                          <p:attrName>style.visibility</p:attrName>
                                        </p:attrNameLst>
                                      </p:cBhvr>
                                      <p:to>
                                        <p:strVal val="visible"/>
                                      </p:to>
                                    </p:set>
                                    <p:animEffect transition="in" filter="fade">
                                      <p:cBhvr>
                                        <p:cTn id="22" dur="1"/>
                                        <p:tgtEl>
                                          <p:spTgt spid="21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6" end="6"/>
                                            </p:txEl>
                                          </p:spTgt>
                                        </p:tgtEl>
                                        <p:attrNameLst>
                                          <p:attrName>style.visibility</p:attrName>
                                        </p:attrNameLst>
                                      </p:cBhvr>
                                      <p:to>
                                        <p:strVal val="visible"/>
                                      </p:to>
                                    </p:set>
                                    <p:animEffect transition="in" filter="fade">
                                      <p:cBhvr>
                                        <p:cTn id="27" dur="1"/>
                                        <p:tgtEl>
                                          <p:spTgt spid="2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23" name="Shape 223"/>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rmAutofit/>
          </a:bodyPr>
          <a:lstStyle/>
          <a:p>
            <a:pPr marL="457200" marR="0" lvl="0" indent="-355600" algn="l" rtl="0">
              <a:spcBef>
                <a:spcPts val="0"/>
              </a:spcBef>
              <a:buClr>
                <a:schemeClr val="dk1"/>
              </a:buClr>
              <a:buSzPct val="100000"/>
              <a:buFont typeface="Arial"/>
              <a:buChar char="●"/>
            </a:pPr>
            <a:r>
              <a:rPr lang="en" sz="2000" b="1" dirty="0">
                <a:latin typeface="Arial"/>
                <a:ea typeface="Arial"/>
                <a:cs typeface="Arial"/>
                <a:sym typeface="Arial"/>
              </a:rPr>
              <a:t>How do you run ant validate?</a:t>
            </a:r>
          </a:p>
          <a:p>
            <a:pPr marL="914400" marR="0" lvl="1" indent="-355600" algn="l" rtl="0">
              <a:spcBef>
                <a:spcPts val="0"/>
              </a:spcBef>
              <a:buClr>
                <a:schemeClr val="dk2"/>
              </a:buClr>
              <a:buSzPct val="100000"/>
              <a:buFont typeface="Arial"/>
              <a:buChar char="○"/>
            </a:pPr>
            <a:r>
              <a:rPr lang="en" sz="2000" dirty="0">
                <a:latin typeface="Arial"/>
                <a:ea typeface="Arial"/>
                <a:cs typeface="Arial"/>
                <a:sym typeface="Arial"/>
              </a:rPr>
              <a:t>Steps</a:t>
            </a: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Log into attu via </a:t>
            </a:r>
            <a:r>
              <a:rPr lang="en" sz="2000" u="sng" dirty="0">
                <a:solidFill>
                  <a:schemeClr val="hlink"/>
                </a:solidFill>
                <a:latin typeface="Arial"/>
                <a:ea typeface="Arial"/>
                <a:cs typeface="Arial"/>
                <a:sym typeface="Arial"/>
                <a:hlinkClick r:id="rId3"/>
              </a:rPr>
              <a:t>SSH</a:t>
            </a:r>
          </a:p>
          <a:p>
            <a:pPr marL="1371600" marR="0" lvl="2" indent="-355600" algn="l" rtl="0">
              <a:spcBef>
                <a:spcPts val="0"/>
              </a:spcBef>
              <a:buClr>
                <a:schemeClr val="dk2"/>
              </a:buClr>
              <a:buSzPct val="100000"/>
              <a:buFont typeface="Arial"/>
              <a:buChar char="■"/>
            </a:pPr>
            <a:r>
              <a:rPr lang="en" sz="2000" dirty="0" smtClean="0">
                <a:latin typeface="Arial"/>
                <a:ea typeface="Arial"/>
                <a:cs typeface="Arial"/>
                <a:sym typeface="Arial"/>
              </a:rPr>
              <a:t>In </a:t>
            </a:r>
            <a:r>
              <a:rPr lang="en" sz="2000" dirty="0">
                <a:latin typeface="Arial"/>
                <a:ea typeface="Arial"/>
                <a:cs typeface="Arial"/>
                <a:sym typeface="Arial"/>
              </a:rPr>
              <a:t>attu, checkout a </a:t>
            </a:r>
            <a:r>
              <a:rPr lang="en-US" sz="2000" dirty="0" smtClean="0">
                <a:latin typeface="Arial"/>
                <a:ea typeface="Arial"/>
                <a:cs typeface="Arial"/>
                <a:sym typeface="Arial"/>
              </a:rPr>
              <a:t>brand new </a:t>
            </a:r>
            <a:r>
              <a:rPr lang="en" sz="2000" dirty="0" smtClean="0">
                <a:latin typeface="Arial"/>
                <a:ea typeface="Arial"/>
                <a:cs typeface="Arial"/>
                <a:sym typeface="Arial"/>
              </a:rPr>
              <a:t>local </a:t>
            </a:r>
            <a:r>
              <a:rPr lang="en" sz="2000" dirty="0">
                <a:latin typeface="Arial"/>
                <a:ea typeface="Arial"/>
                <a:cs typeface="Arial"/>
                <a:sym typeface="Arial"/>
              </a:rPr>
              <a:t>copy </a:t>
            </a:r>
            <a:r>
              <a:rPr lang="en-US" sz="2000" dirty="0" smtClean="0">
                <a:latin typeface="Arial"/>
                <a:ea typeface="Arial"/>
                <a:cs typeface="Arial"/>
                <a:sym typeface="Arial"/>
              </a:rPr>
              <a:t>(clone) </a:t>
            </a:r>
            <a:r>
              <a:rPr lang="en" sz="2000" dirty="0" smtClean="0">
                <a:latin typeface="Arial"/>
                <a:ea typeface="Arial"/>
                <a:cs typeface="Arial"/>
                <a:sym typeface="Arial"/>
              </a:rPr>
              <a:t>of </a:t>
            </a:r>
            <a:r>
              <a:rPr lang="en" sz="2000" dirty="0">
                <a:latin typeface="Arial"/>
                <a:ea typeface="Arial"/>
                <a:cs typeface="Arial"/>
                <a:sym typeface="Arial"/>
              </a:rPr>
              <a:t>your repository through the </a:t>
            </a:r>
            <a:r>
              <a:rPr lang="en" sz="2000" u="sng" dirty="0" smtClean="0">
                <a:solidFill>
                  <a:schemeClr val="hlink"/>
                </a:solidFill>
                <a:latin typeface="Arial"/>
                <a:ea typeface="Arial"/>
                <a:cs typeface="Arial"/>
                <a:sym typeface="Arial"/>
                <a:hlinkClick r:id="rId4"/>
              </a:rPr>
              <a:t>command-line</a:t>
            </a:r>
            <a:endParaRPr lang="en" sz="2000" dirty="0">
              <a:latin typeface="Arial"/>
              <a:ea typeface="Arial"/>
              <a:cs typeface="Arial"/>
              <a:sym typeface="Arial"/>
            </a:endParaRPr>
          </a:p>
          <a:p>
            <a:pPr marL="1828800" marR="0" lvl="3" indent="-355600" algn="l" rtl="0">
              <a:spcBef>
                <a:spcPts val="0"/>
              </a:spcBef>
              <a:buClr>
                <a:schemeClr val="dk2"/>
              </a:buClr>
              <a:buSzPct val="100000"/>
              <a:buFont typeface="Arial"/>
              <a:buChar char="●"/>
            </a:pPr>
            <a:r>
              <a:rPr lang="en" sz="2000" b="1" dirty="0">
                <a:latin typeface="Arial"/>
                <a:ea typeface="Arial"/>
                <a:cs typeface="Arial"/>
                <a:sym typeface="Arial"/>
              </a:rPr>
              <a:t>Note: </a:t>
            </a:r>
            <a:r>
              <a:rPr lang="en" sz="2000" dirty="0">
                <a:latin typeface="Arial"/>
                <a:ea typeface="Arial"/>
                <a:cs typeface="Arial"/>
                <a:sym typeface="Arial"/>
              </a:rPr>
              <a:t>Now, you </a:t>
            </a:r>
            <a:r>
              <a:rPr lang="en" sz="2000" dirty="0" smtClean="0">
                <a:latin typeface="Arial"/>
                <a:ea typeface="Arial"/>
                <a:cs typeface="Arial"/>
                <a:sym typeface="Arial"/>
              </a:rPr>
              <a:t>have </a:t>
            </a:r>
            <a:r>
              <a:rPr lang="en" sz="2000" dirty="0">
                <a:latin typeface="Arial"/>
                <a:ea typeface="Arial"/>
                <a:cs typeface="Arial"/>
                <a:sym typeface="Arial"/>
              </a:rPr>
              <a:t>two local copies of your repository, one on your computer through Eclipse and one in attu</a:t>
            </a:r>
          </a:p>
          <a:p>
            <a:pPr marL="1371600" marR="0" lvl="2" indent="-355600" algn="l" rtl="0">
              <a:spcBef>
                <a:spcPts val="0"/>
              </a:spcBef>
              <a:buClr>
                <a:schemeClr val="dk2"/>
              </a:buClr>
              <a:buSzPct val="100000"/>
              <a:buFont typeface="Arial"/>
              <a:buChar char="■"/>
            </a:pPr>
            <a:r>
              <a:rPr lang="en" sz="2000" dirty="0" smtClean="0">
                <a:latin typeface="Arial"/>
                <a:ea typeface="Arial"/>
                <a:cs typeface="Arial"/>
                <a:sym typeface="Arial"/>
              </a:rPr>
              <a:t>Go </a:t>
            </a:r>
            <a:r>
              <a:rPr lang="en" sz="2000" dirty="0">
                <a:latin typeface="Arial"/>
                <a:ea typeface="Arial"/>
                <a:cs typeface="Arial"/>
                <a:sym typeface="Arial"/>
              </a:rPr>
              <a:t>to the hw folder which you want to validate through the ‘cd’ </a:t>
            </a:r>
            <a:r>
              <a:rPr lang="en" sz="2000" dirty="0" smtClean="0">
                <a:latin typeface="Arial"/>
                <a:ea typeface="Arial"/>
                <a:cs typeface="Arial"/>
                <a:sym typeface="Arial"/>
              </a:rPr>
              <a:t>comman</a:t>
            </a:r>
            <a:r>
              <a:rPr lang="en-US" sz="2000" dirty="0" smtClean="0">
                <a:latin typeface="Arial"/>
                <a:ea typeface="Arial"/>
                <a:cs typeface="Arial"/>
                <a:sym typeface="Arial"/>
              </a:rPr>
              <a:t>d, then switch to the hw3 tag</a:t>
            </a:r>
            <a:endParaRPr lang="en" sz="2000" dirty="0">
              <a:latin typeface="Arial"/>
              <a:ea typeface="Arial"/>
              <a:cs typeface="Arial"/>
              <a:sym typeface="Arial"/>
            </a:endParaRPr>
          </a:p>
          <a:p>
            <a:pPr marL="1828800" marR="0" lvl="3" indent="-355600" algn="l" rtl="0">
              <a:spcBef>
                <a:spcPts val="0"/>
              </a:spcBef>
              <a:buClr>
                <a:schemeClr val="dk2"/>
              </a:buClr>
              <a:buSzPct val="100000"/>
              <a:buFont typeface="Arial"/>
              <a:buChar char="●"/>
            </a:pPr>
            <a:r>
              <a:rPr lang="en" sz="2000" dirty="0">
                <a:latin typeface="Arial"/>
                <a:ea typeface="Arial"/>
                <a:cs typeface="Arial"/>
                <a:sym typeface="Arial"/>
              </a:rPr>
              <a:t>For example: cd ~/</a:t>
            </a:r>
            <a:r>
              <a:rPr lang="en" sz="2000" dirty="0" smtClean="0">
                <a:latin typeface="Arial"/>
                <a:ea typeface="Arial"/>
                <a:cs typeface="Arial"/>
                <a:sym typeface="Arial"/>
              </a:rPr>
              <a:t>cse331/src/hw3</a:t>
            </a:r>
            <a:r>
              <a:rPr lang="en-US" sz="2000" dirty="0" smtClean="0">
                <a:latin typeface="Arial"/>
                <a:ea typeface="Arial"/>
                <a:cs typeface="Arial"/>
                <a:sym typeface="Arial"/>
              </a:rPr>
              <a:t> </a:t>
            </a:r>
            <a:br>
              <a:rPr lang="en-US" sz="2000" dirty="0" smtClean="0">
                <a:latin typeface="Arial"/>
                <a:ea typeface="Arial"/>
                <a:cs typeface="Arial"/>
                <a:sym typeface="Arial"/>
              </a:rPr>
            </a:br>
            <a:r>
              <a:rPr lang="en-US" sz="2000" dirty="0" err="1" smtClean="0">
                <a:latin typeface="Arial"/>
                <a:ea typeface="Arial"/>
                <a:cs typeface="Arial"/>
                <a:sym typeface="Arial"/>
              </a:rPr>
              <a:t>git</a:t>
            </a:r>
            <a:r>
              <a:rPr lang="en-US" sz="2000" dirty="0" smtClean="0">
                <a:latin typeface="Arial"/>
                <a:ea typeface="Arial"/>
                <a:cs typeface="Arial"/>
                <a:sym typeface="Arial"/>
              </a:rPr>
              <a:t> checkout hw3-final</a:t>
            </a:r>
            <a:endParaRPr lang="en" sz="2600" dirty="0">
              <a:latin typeface="Arial"/>
              <a:ea typeface="Arial"/>
              <a:cs typeface="Arial"/>
              <a:sym typeface="Arial"/>
            </a:endParaRPr>
          </a:p>
          <a:p>
            <a:pPr marL="1371600" marR="0" lvl="0" indent="0" algn="l" rtl="0">
              <a:spcBef>
                <a:spcPts val="0"/>
              </a:spcBef>
              <a:buNone/>
            </a:pPr>
            <a:endParaRPr sz="2000" dirty="0">
              <a:latin typeface="Arial"/>
              <a:ea typeface="Arial"/>
              <a:cs typeface="Arial"/>
              <a:sym typeface="Arial"/>
            </a:endParaRP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Run ant validate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animEffect transition="in" filter="fade">
                                      <p:cBhvr>
                                        <p:cTn id="7" dur="1"/>
                                        <p:tgtEl>
                                          <p:spTgt spid="2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3">
                                            <p:txEl>
                                              <p:pRg st="1" end="1"/>
                                            </p:txEl>
                                          </p:spTgt>
                                        </p:tgtEl>
                                        <p:attrNameLst>
                                          <p:attrName>style.visibility</p:attrName>
                                        </p:attrNameLst>
                                      </p:cBhvr>
                                      <p:to>
                                        <p:strVal val="visible"/>
                                      </p:to>
                                    </p:set>
                                    <p:animEffect transition="in" filter="fade">
                                      <p:cBhvr>
                                        <p:cTn id="12" dur="1"/>
                                        <p:tgtEl>
                                          <p:spTgt spid="2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3">
                                            <p:txEl>
                                              <p:pRg st="2" end="2"/>
                                            </p:txEl>
                                          </p:spTgt>
                                        </p:tgtEl>
                                        <p:attrNameLst>
                                          <p:attrName>style.visibility</p:attrName>
                                        </p:attrNameLst>
                                      </p:cBhvr>
                                      <p:to>
                                        <p:strVal val="visible"/>
                                      </p:to>
                                    </p:set>
                                    <p:animEffect transition="in" filter="fade">
                                      <p:cBhvr>
                                        <p:cTn id="17" dur="1"/>
                                        <p:tgtEl>
                                          <p:spTgt spid="2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3">
                                            <p:txEl>
                                              <p:pRg st="3" end="3"/>
                                            </p:txEl>
                                          </p:spTgt>
                                        </p:tgtEl>
                                        <p:attrNameLst>
                                          <p:attrName>style.visibility</p:attrName>
                                        </p:attrNameLst>
                                      </p:cBhvr>
                                      <p:to>
                                        <p:strVal val="visible"/>
                                      </p:to>
                                    </p:set>
                                    <p:animEffect transition="in" filter="fade">
                                      <p:cBhvr>
                                        <p:cTn id="22" dur="1"/>
                                        <p:tgtEl>
                                          <p:spTgt spid="2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3">
                                            <p:txEl>
                                              <p:pRg st="4" end="4"/>
                                            </p:txEl>
                                          </p:spTgt>
                                        </p:tgtEl>
                                        <p:attrNameLst>
                                          <p:attrName>style.visibility</p:attrName>
                                        </p:attrNameLst>
                                      </p:cBhvr>
                                      <p:to>
                                        <p:strVal val="visible"/>
                                      </p:to>
                                    </p:set>
                                    <p:animEffect transition="in" filter="fade">
                                      <p:cBhvr>
                                        <p:cTn id="27" dur="1"/>
                                        <p:tgtEl>
                                          <p:spTgt spid="2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3">
                                            <p:txEl>
                                              <p:pRg st="5" end="5"/>
                                            </p:txEl>
                                          </p:spTgt>
                                        </p:tgtEl>
                                        <p:attrNameLst>
                                          <p:attrName>style.visibility</p:attrName>
                                        </p:attrNameLst>
                                      </p:cBhvr>
                                      <p:to>
                                        <p:strVal val="visible"/>
                                      </p:to>
                                    </p:set>
                                    <p:animEffect transition="in" filter="fade">
                                      <p:cBhvr>
                                        <p:cTn id="32" dur="1"/>
                                        <p:tgtEl>
                                          <p:spTgt spid="2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3">
                                            <p:txEl>
                                              <p:pRg st="6" end="6"/>
                                            </p:txEl>
                                          </p:spTgt>
                                        </p:tgtEl>
                                        <p:attrNameLst>
                                          <p:attrName>style.visibility</p:attrName>
                                        </p:attrNameLst>
                                      </p:cBhvr>
                                      <p:to>
                                        <p:strVal val="visible"/>
                                      </p:to>
                                    </p:set>
                                    <p:animEffect transition="in" filter="fade">
                                      <p:cBhvr>
                                        <p:cTn id="37" dur="1"/>
                                        <p:tgtEl>
                                          <p:spTgt spid="2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3">
                                            <p:txEl>
                                              <p:pRg st="8" end="8"/>
                                            </p:txEl>
                                          </p:spTgt>
                                        </p:tgtEl>
                                        <p:attrNameLst>
                                          <p:attrName>style.visibility</p:attrName>
                                        </p:attrNameLst>
                                      </p:cBhvr>
                                      <p:to>
                                        <p:strVal val="visible"/>
                                      </p:to>
                                    </p:set>
                                    <p:animEffect transition="in" filter="fade">
                                      <p:cBhvr>
                                        <p:cTn id="42" dur="1"/>
                                        <p:tgtEl>
                                          <p:spTgt spid="2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30" name="Shape 230"/>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How do you know it works?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If successful, will output </a:t>
            </a:r>
            <a:r>
              <a:rPr lang="en" sz="2600" b="1" dirty="0">
                <a:latin typeface="Arial"/>
                <a:ea typeface="Arial"/>
                <a:cs typeface="Arial"/>
                <a:sym typeface="Arial"/>
              </a:rPr>
              <a:t>Build Successful</a:t>
            </a:r>
            <a:r>
              <a:rPr lang="en" sz="2600" dirty="0">
                <a:latin typeface="Arial"/>
                <a:ea typeface="Arial"/>
                <a:cs typeface="Arial"/>
                <a:sym typeface="Arial"/>
              </a:rPr>
              <a:t> at the bottom</a:t>
            </a:r>
          </a:p>
          <a:p>
            <a:pPr marR="0" lvl="0" indent="457200" algn="l" rtl="0">
              <a:spcBef>
                <a:spcPts val="0"/>
              </a:spcBef>
              <a:buNone/>
            </a:pPr>
            <a:endParaRPr sz="2600" dirty="0">
              <a:latin typeface="Arial"/>
              <a:ea typeface="Arial"/>
              <a:cs typeface="Arial"/>
              <a:sym typeface="Arial"/>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If unsuccessful, will output </a:t>
            </a:r>
            <a:r>
              <a:rPr lang="en" sz="2600" b="1" dirty="0">
                <a:latin typeface="Arial"/>
                <a:ea typeface="Arial"/>
                <a:cs typeface="Arial"/>
                <a:sym typeface="Arial"/>
              </a:rPr>
              <a:t>Build Failed</a:t>
            </a:r>
            <a:r>
              <a:rPr lang="en" sz="2600" dirty="0">
                <a:latin typeface="Arial"/>
                <a:ea typeface="Arial"/>
                <a:cs typeface="Arial"/>
                <a:sym typeface="Arial"/>
              </a:rPr>
              <a:t> at the bottom with information on why</a:t>
            </a:r>
          </a:p>
          <a:p>
            <a:pPr marL="1371600" marR="0" lvl="2" indent="-393700" algn="l" rtl="0">
              <a:spcBef>
                <a:spcPts val="0"/>
              </a:spcBef>
              <a:buClr>
                <a:schemeClr val="dk2"/>
              </a:buClr>
              <a:buSzPct val="100000"/>
              <a:buFont typeface="Arial"/>
              <a:buChar char="■"/>
            </a:pPr>
            <a:r>
              <a:rPr lang="en" sz="2600" dirty="0">
                <a:latin typeface="Arial"/>
                <a:ea typeface="Arial"/>
                <a:cs typeface="Arial"/>
                <a:sym typeface="Arial"/>
              </a:rPr>
              <a:t>If ant validate failed</a:t>
            </a:r>
            <a:r>
              <a:rPr lang="en" sz="2600" dirty="0" smtClean="0">
                <a:latin typeface="Arial"/>
                <a:ea typeface="Arial"/>
                <a:cs typeface="Arial"/>
                <a:sym typeface="Arial"/>
              </a:rPr>
              <a:t>,</a:t>
            </a:r>
            <a:r>
              <a:rPr lang="en-US" sz="2600" dirty="0" smtClean="0">
                <a:latin typeface="Arial"/>
                <a:ea typeface="Arial"/>
                <a:cs typeface="Arial"/>
                <a:sym typeface="Arial"/>
              </a:rPr>
              <a:t> discard the validate copy of the repo on </a:t>
            </a:r>
            <a:r>
              <a:rPr lang="en-US" sz="2600" dirty="0" err="1" smtClean="0">
                <a:latin typeface="Arial"/>
                <a:ea typeface="Arial"/>
                <a:cs typeface="Arial"/>
                <a:sym typeface="Arial"/>
              </a:rPr>
              <a:t>attu</a:t>
            </a:r>
            <a:r>
              <a:rPr lang="en-US" sz="2600" dirty="0" smtClean="0">
                <a:latin typeface="Arial"/>
                <a:ea typeface="Arial"/>
                <a:cs typeface="Arial"/>
                <a:sym typeface="Arial"/>
              </a:rPr>
              <a:t>,</a:t>
            </a:r>
            <a:r>
              <a:rPr lang="en" sz="2600" dirty="0" smtClean="0">
                <a:latin typeface="Arial"/>
                <a:ea typeface="Arial"/>
                <a:cs typeface="Arial"/>
                <a:sym typeface="Arial"/>
              </a:rPr>
              <a:t> </a:t>
            </a:r>
            <a:r>
              <a:rPr lang="en" sz="2600" dirty="0">
                <a:latin typeface="Arial"/>
                <a:ea typeface="Arial"/>
                <a:cs typeface="Arial"/>
                <a:sym typeface="Arial"/>
              </a:rPr>
              <a:t>fix and commit changes through eclipse, </a:t>
            </a:r>
            <a:r>
              <a:rPr lang="en-US" sz="2600" dirty="0" smtClean="0">
                <a:latin typeface="Arial"/>
                <a:ea typeface="Arial"/>
                <a:cs typeface="Arial"/>
                <a:sym typeface="Arial"/>
              </a:rPr>
              <a:t>go back to </a:t>
            </a:r>
            <a:r>
              <a:rPr lang="en-US" sz="2600" dirty="0" err="1" smtClean="0">
                <a:latin typeface="Arial"/>
                <a:ea typeface="Arial"/>
                <a:cs typeface="Arial"/>
                <a:sym typeface="Arial"/>
              </a:rPr>
              <a:t>attu</a:t>
            </a:r>
            <a:r>
              <a:rPr lang="en-US" sz="2600" dirty="0" smtClean="0">
                <a:latin typeface="Arial"/>
                <a:ea typeface="Arial"/>
                <a:cs typeface="Arial"/>
                <a:sym typeface="Arial"/>
              </a:rPr>
              <a:t>, clone a fresh copy of the repo, </a:t>
            </a:r>
            <a:r>
              <a:rPr lang="en" sz="2600" dirty="0" smtClean="0">
                <a:latin typeface="Arial"/>
                <a:ea typeface="Arial"/>
                <a:cs typeface="Arial"/>
                <a:sym typeface="Arial"/>
              </a:rPr>
              <a:t>and </a:t>
            </a:r>
            <a:r>
              <a:rPr lang="en" sz="2600" dirty="0">
                <a:latin typeface="Arial"/>
                <a:ea typeface="Arial"/>
                <a:cs typeface="Arial"/>
                <a:sym typeface="Arial"/>
              </a:rPr>
              <a:t>try ant validate again</a:t>
            </a:r>
          </a:p>
          <a:p>
            <a:pPr marR="0" lvl="0" indent="457200" algn="l" rtl="0">
              <a:lnSpc>
                <a:spcPct val="100000"/>
              </a:lnSpc>
              <a:spcBef>
                <a:spcPts val="0"/>
              </a:spcBef>
              <a:spcAft>
                <a:spcPts val="0"/>
              </a:spcAft>
              <a:buNone/>
            </a:pPr>
            <a:endParaRPr sz="2600" dirty="0">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animEffect transition="in" filter="fade">
                                      <p:cBhvr>
                                        <p:cTn id="7" dur="1"/>
                                        <p:tgtEl>
                                          <p:spTgt spid="2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0">
                                            <p:txEl>
                                              <p:pRg st="1" end="1"/>
                                            </p:txEl>
                                          </p:spTgt>
                                        </p:tgtEl>
                                        <p:attrNameLst>
                                          <p:attrName>style.visibility</p:attrName>
                                        </p:attrNameLst>
                                      </p:cBhvr>
                                      <p:to>
                                        <p:strVal val="visible"/>
                                      </p:to>
                                    </p:set>
                                    <p:animEffect transition="in" filter="fade">
                                      <p:cBhvr>
                                        <p:cTn id="12" dur="1"/>
                                        <p:tgtEl>
                                          <p:spTgt spid="2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0">
                                            <p:txEl>
                                              <p:pRg st="3" end="3"/>
                                            </p:txEl>
                                          </p:spTgt>
                                        </p:tgtEl>
                                        <p:attrNameLst>
                                          <p:attrName>style.visibility</p:attrName>
                                        </p:attrNameLst>
                                      </p:cBhvr>
                                      <p:to>
                                        <p:strVal val="visible"/>
                                      </p:to>
                                    </p:set>
                                    <p:animEffect transition="in" filter="fade">
                                      <p:cBhvr>
                                        <p:cTn id="17" dur="1"/>
                                        <p:tgtEl>
                                          <p:spTgt spid="2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0">
                                            <p:txEl>
                                              <p:pRg st="4" end="4"/>
                                            </p:txEl>
                                          </p:spTgt>
                                        </p:tgtEl>
                                        <p:attrNameLst>
                                          <p:attrName>style.visibility</p:attrName>
                                        </p:attrNameLst>
                                      </p:cBhvr>
                                      <p:to>
                                        <p:strVal val="visible"/>
                                      </p:to>
                                    </p:set>
                                    <p:animEffect transition="in" filter="fade">
                                      <p:cBhvr>
                                        <p:cTn id="22" dur="1"/>
                                        <p:tgtEl>
                                          <p:spTgt spid="2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152718"/>
            <a:ext cx="82296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dirty="0">
                <a:solidFill>
                  <a:schemeClr val="dk2"/>
                </a:solidFill>
                <a:latin typeface="Arial Black"/>
                <a:ea typeface="Arial Black"/>
                <a:cs typeface="Arial Black"/>
                <a:sym typeface="Arial Black"/>
              </a:rPr>
              <a:t>ECLIPSE </a:t>
            </a:r>
            <a:r>
              <a:rPr lang="en-US" sz="3600" b="0" i="0" u="none" strike="noStrike" cap="none" baseline="0" dirty="0" smtClean="0">
                <a:solidFill>
                  <a:schemeClr val="dk2"/>
                </a:solidFill>
                <a:latin typeface="Arial Black"/>
                <a:ea typeface="Arial Black"/>
                <a:cs typeface="Arial Black"/>
                <a:sym typeface="Arial Black"/>
              </a:rPr>
              <a:t>DEBUGGING (if time)</a:t>
            </a:r>
            <a:endParaRPr lang="en-US" sz="3600" b="0" i="0" u="none" strike="noStrike" cap="none" baseline="0" dirty="0">
              <a:solidFill>
                <a:schemeClr val="dk2"/>
              </a:solidFill>
              <a:latin typeface="Arial Black"/>
              <a:ea typeface="Arial Black"/>
              <a:cs typeface="Arial Black"/>
              <a:sym typeface="Arial Black"/>
            </a:endParaRPr>
          </a:p>
        </p:txBody>
      </p:sp>
      <p:sp>
        <p:nvSpPr>
          <p:cNvPr id="300" name="Shape 300"/>
          <p:cNvSpPr txBox="1">
            <a:spLocks noGrp="1"/>
          </p:cNvSpPr>
          <p:nvPr>
            <p:ph type="body" idx="1"/>
          </p:nvPr>
        </p:nvSpPr>
        <p:spPr>
          <a:xfrm>
            <a:off x="457200" y="1295400"/>
            <a:ext cx="8229600" cy="4526100"/>
          </a:xfrm>
          <a:prstGeom prst="rect">
            <a:avLst/>
          </a:prstGeom>
          <a:noFill/>
          <a:ln>
            <a:noFill/>
          </a:ln>
        </p:spPr>
        <p:txBody>
          <a:bodyPr lIns="91425" tIns="45700" rIns="91425" bIns="45700" anchor="t" anchorCtr="0">
            <a:noAutofit/>
          </a:bodyPr>
          <a:lstStyle/>
          <a:p>
            <a:pPr marL="457200" marR="0" lvl="0" indent="-415925" algn="l" rtl="0">
              <a:lnSpc>
                <a:spcPct val="80000"/>
              </a:lnSpc>
              <a:spcBef>
                <a:spcPts val="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System.out.println() works for debugging…</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It’s quick</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It’s dirty</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Everyone knows how to do it</a:t>
            </a:r>
          </a:p>
          <a:p>
            <a:pPr marL="457200" marR="0" lvl="0" indent="-415925" algn="l" rtl="0">
              <a:lnSpc>
                <a:spcPct val="80000"/>
              </a:lnSpc>
              <a:spcBef>
                <a:spcPts val="59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…but there are drawbacks</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What if I’m printing something that’s null?</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What if I want to look at something that can’t easily be printed (e.g., what does my binary search tree look like now)?</a:t>
            </a:r>
          </a:p>
          <a:p>
            <a:pPr marL="457200" marR="0" lvl="0" indent="-415925" algn="l" rtl="0">
              <a:lnSpc>
                <a:spcPct val="80000"/>
              </a:lnSpc>
              <a:spcBef>
                <a:spcPts val="59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Eclipse’s debugger is powerful…if you know how to use it</a:t>
            </a:r>
          </a:p>
        </p:txBody>
      </p:sp>
    </p:spTree>
    <p:extLst>
      <p:ext uri="{BB962C8B-B14F-4D97-AF65-F5344CB8AC3E}">
        <p14:creationId xmlns:p14="http://schemas.microsoft.com/office/powerpoint/2010/main" val="42019326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0">
                                            <p:txEl>
                                              <p:pRg st="0" end="0"/>
                                            </p:txEl>
                                          </p:spTgt>
                                        </p:tgtEl>
                                        <p:attrNameLst>
                                          <p:attrName>style.visibility</p:attrName>
                                        </p:attrNameLst>
                                      </p:cBhvr>
                                      <p:to>
                                        <p:strVal val="visible"/>
                                      </p:to>
                                    </p:set>
                                    <p:animEffect transition="in" filter="fade">
                                      <p:cBhvr>
                                        <p:cTn id="7" dur="1"/>
                                        <p:tgtEl>
                                          <p:spTgt spid="3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0">
                                            <p:txEl>
                                              <p:pRg st="1" end="1"/>
                                            </p:txEl>
                                          </p:spTgt>
                                        </p:tgtEl>
                                        <p:attrNameLst>
                                          <p:attrName>style.visibility</p:attrName>
                                        </p:attrNameLst>
                                      </p:cBhvr>
                                      <p:to>
                                        <p:strVal val="visible"/>
                                      </p:to>
                                    </p:set>
                                    <p:animEffect transition="in" filter="fade">
                                      <p:cBhvr>
                                        <p:cTn id="12" dur="1"/>
                                        <p:tgtEl>
                                          <p:spTgt spid="3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0">
                                            <p:txEl>
                                              <p:pRg st="2" end="2"/>
                                            </p:txEl>
                                          </p:spTgt>
                                        </p:tgtEl>
                                        <p:attrNameLst>
                                          <p:attrName>style.visibility</p:attrName>
                                        </p:attrNameLst>
                                      </p:cBhvr>
                                      <p:to>
                                        <p:strVal val="visible"/>
                                      </p:to>
                                    </p:set>
                                    <p:animEffect transition="in" filter="fade">
                                      <p:cBhvr>
                                        <p:cTn id="17" dur="1"/>
                                        <p:tgtEl>
                                          <p:spTgt spid="3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0">
                                            <p:txEl>
                                              <p:pRg st="3" end="3"/>
                                            </p:txEl>
                                          </p:spTgt>
                                        </p:tgtEl>
                                        <p:attrNameLst>
                                          <p:attrName>style.visibility</p:attrName>
                                        </p:attrNameLst>
                                      </p:cBhvr>
                                      <p:to>
                                        <p:strVal val="visible"/>
                                      </p:to>
                                    </p:set>
                                    <p:animEffect transition="in" filter="fade">
                                      <p:cBhvr>
                                        <p:cTn id="22" dur="1"/>
                                        <p:tgtEl>
                                          <p:spTgt spid="3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0">
                                            <p:txEl>
                                              <p:pRg st="4" end="4"/>
                                            </p:txEl>
                                          </p:spTgt>
                                        </p:tgtEl>
                                        <p:attrNameLst>
                                          <p:attrName>style.visibility</p:attrName>
                                        </p:attrNameLst>
                                      </p:cBhvr>
                                      <p:to>
                                        <p:strVal val="visible"/>
                                      </p:to>
                                    </p:set>
                                    <p:animEffect transition="in" filter="fade">
                                      <p:cBhvr>
                                        <p:cTn id="27" dur="1"/>
                                        <p:tgtEl>
                                          <p:spTgt spid="3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0">
                                            <p:txEl>
                                              <p:pRg st="5" end="5"/>
                                            </p:txEl>
                                          </p:spTgt>
                                        </p:tgtEl>
                                        <p:attrNameLst>
                                          <p:attrName>style.visibility</p:attrName>
                                        </p:attrNameLst>
                                      </p:cBhvr>
                                      <p:to>
                                        <p:strVal val="visible"/>
                                      </p:to>
                                    </p:set>
                                    <p:animEffect transition="in" filter="fade">
                                      <p:cBhvr>
                                        <p:cTn id="32" dur="1"/>
                                        <p:tgtEl>
                                          <p:spTgt spid="3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0">
                                            <p:txEl>
                                              <p:pRg st="6" end="6"/>
                                            </p:txEl>
                                          </p:spTgt>
                                        </p:tgtEl>
                                        <p:attrNameLst>
                                          <p:attrName>style.visibility</p:attrName>
                                        </p:attrNameLst>
                                      </p:cBhvr>
                                      <p:to>
                                        <p:strVal val="visible"/>
                                      </p:to>
                                    </p:set>
                                    <p:animEffect transition="in" filter="fade">
                                      <p:cBhvr>
                                        <p:cTn id="37" dur="1"/>
                                        <p:tgtEl>
                                          <p:spTgt spid="30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0">
                                            <p:txEl>
                                              <p:pRg st="7" end="7"/>
                                            </p:txEl>
                                          </p:spTgt>
                                        </p:tgtEl>
                                        <p:attrNameLst>
                                          <p:attrName>style.visibility</p:attrName>
                                        </p:attrNameLst>
                                      </p:cBhvr>
                                      <p:to>
                                        <p:strVal val="visible"/>
                                      </p:to>
                                    </p:set>
                                    <p:animEffect transition="in" filter="fade">
                                      <p:cBhvr>
                                        <p:cTn id="42" dur="1"/>
                                        <p:tgtEl>
                                          <p:spTgt spid="3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06" name="Shape 30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07" name="Shape 307"/>
          <p:cNvSpPr txBox="1">
            <a:spLocks noGrp="1"/>
          </p:cNvSpPr>
          <p:nvPr>
            <p:ph type="title"/>
          </p:nvPr>
        </p:nvSpPr>
        <p:spPr>
          <a:xfrm>
            <a:off x="457200" y="0"/>
            <a:ext cx="8229600"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950268670"/>
      </p:ext>
    </p:extLst>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13" name="Shape 313"/>
          <p:cNvSpPr/>
          <p:nvPr/>
        </p:nvSpPr>
        <p:spPr>
          <a:xfrm>
            <a:off x="938212" y="4572000"/>
            <a:ext cx="99900" cy="1502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14" name="Shape 314"/>
          <p:cNvSpPr/>
          <p:nvPr/>
        </p:nvSpPr>
        <p:spPr>
          <a:xfrm>
            <a:off x="885825" y="4572001"/>
            <a:ext cx="152399" cy="15020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15" name="Shape 315"/>
          <p:cNvSpPr txBox="1"/>
          <p:nvPr/>
        </p:nvSpPr>
        <p:spPr>
          <a:xfrm>
            <a:off x="1485900" y="4722910"/>
            <a:ext cx="6534300"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Double click in the grey area to the left of your code to set a breakpoint. A breakpoint is a line that the Java VM will stop at during normal execution of your program, and wait for action from you.</a:t>
            </a:r>
          </a:p>
        </p:txBody>
      </p:sp>
      <p:sp>
        <p:nvSpPr>
          <p:cNvPr id="316" name="Shape 316"/>
          <p:cNvSpPr txBox="1">
            <a:spLocks noGrp="1"/>
          </p:cNvSpPr>
          <p:nvPr>
            <p:ph type="title"/>
          </p:nvPr>
        </p:nvSpPr>
        <p:spPr>
          <a:xfrm>
            <a:off x="457200" y="0"/>
            <a:ext cx="8229600"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744394320"/>
      </p:ext>
    </p:extLst>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22" name="Shape 322"/>
          <p:cNvSpPr/>
          <p:nvPr/>
        </p:nvSpPr>
        <p:spPr>
          <a:xfrm>
            <a:off x="4191000" y="1371600"/>
            <a:ext cx="304799" cy="2189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23" name="Shape 323"/>
          <p:cNvSpPr/>
          <p:nvPr/>
        </p:nvSpPr>
        <p:spPr>
          <a:xfrm>
            <a:off x="4267200" y="1343025"/>
            <a:ext cx="152399" cy="2475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24" name="Shape 324"/>
          <p:cNvSpPr txBox="1"/>
          <p:nvPr/>
        </p:nvSpPr>
        <p:spPr>
          <a:xfrm>
            <a:off x="2705100" y="1676400"/>
            <a:ext cx="3581399" cy="9233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Click the Bug icon to run in Debug mode. Otherwise your program won’t stop at your breakpoints.</a:t>
            </a:r>
          </a:p>
        </p:txBody>
      </p:sp>
      <p:sp>
        <p:nvSpPr>
          <p:cNvPr id="325" name="Shape 32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38203955"/>
      </p:ext>
    </p:extLst>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31" name="Shape 331"/>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32" name="Shape 332"/>
          <p:cNvSpPr txBox="1"/>
          <p:nvPr/>
        </p:nvSpPr>
        <p:spPr>
          <a:xfrm>
            <a:off x="5181600" y="1600200"/>
            <a:ext cx="2895600" cy="9233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Controlling your program while debugging is done with these buttons</a:t>
            </a:r>
          </a:p>
        </p:txBody>
      </p:sp>
      <p:sp>
        <p:nvSpPr>
          <p:cNvPr id="333" name="Shape 333"/>
          <p:cNvSpPr/>
          <p:nvPr/>
        </p:nvSpPr>
        <p:spPr>
          <a:xfrm>
            <a:off x="2085974" y="1371600"/>
            <a:ext cx="19032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34" name="Shape 33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566681596"/>
      </p:ext>
    </p:extLst>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0" name="Shape 340"/>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1" name="Shape 341"/>
          <p:cNvSpPr txBox="1"/>
          <p:nvPr/>
        </p:nvSpPr>
        <p:spPr>
          <a:xfrm>
            <a:off x="5181600" y="1600200"/>
            <a:ext cx="2895600" cy="646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Play, pause, stop work just like you’d expect</a:t>
            </a:r>
          </a:p>
        </p:txBody>
      </p:sp>
      <p:sp>
        <p:nvSpPr>
          <p:cNvPr id="342" name="Shape 342"/>
          <p:cNvSpPr/>
          <p:nvPr/>
        </p:nvSpPr>
        <p:spPr>
          <a:xfrm>
            <a:off x="2085974" y="1371600"/>
            <a:ext cx="657299"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43" name="Shape 34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39054862"/>
      </p:ext>
    </p:extLst>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506700" y="1279225"/>
            <a:ext cx="9210900" cy="1371599"/>
          </a:xfrm>
          <a:prstGeom prst="rect">
            <a:avLst/>
          </a:prstGeom>
        </p:spPr>
        <p:txBody>
          <a:bodyPr lIns="91425" tIns="91425" rIns="91425" bIns="91425" anchor="b" anchorCtr="0">
            <a:noAutofit/>
          </a:bodyPr>
          <a:lstStyle/>
          <a:p>
            <a:pPr>
              <a:spcBef>
                <a:spcPts val="0"/>
              </a:spcBef>
              <a:buNone/>
            </a:pPr>
            <a:r>
              <a:rPr lang="en-US">
                <a:solidFill>
                  <a:srgbClr val="000000"/>
                </a:solidFill>
                <a:latin typeface="Arial Black"/>
                <a:ea typeface="Arial Black"/>
                <a:cs typeface="Arial Black"/>
                <a:sym typeface="Arial Black"/>
              </a:rPr>
              <a:t>VERSION CONTROL</a:t>
            </a:r>
          </a:p>
        </p:txBody>
      </p:sp>
    </p:spTree>
    <p:extLst>
      <p:ext uri="{BB962C8B-B14F-4D97-AF65-F5344CB8AC3E}">
        <p14:creationId xmlns:p14="http://schemas.microsoft.com/office/powerpoint/2010/main" val="205825212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9" name="Shape 349"/>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0" name="Shape 350"/>
          <p:cNvSpPr txBox="1"/>
          <p:nvPr/>
        </p:nvSpPr>
        <p:spPr>
          <a:xfrm>
            <a:off x="5181600" y="1600200"/>
            <a:ext cx="2895600"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Into</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Steps into the method at the current execution point – if possible. If not possible then just proceeds to the next execution point.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If there’s multiple methods at the current execution point step into the first one to be executed.</a:t>
            </a:r>
          </a:p>
        </p:txBody>
      </p:sp>
      <p:sp>
        <p:nvSpPr>
          <p:cNvPr id="351" name="Shape 351"/>
          <p:cNvSpPr/>
          <p:nvPr/>
        </p:nvSpPr>
        <p:spPr>
          <a:xfrm>
            <a:off x="2971800" y="136683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52" name="Shape 35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777191113"/>
      </p:ext>
    </p:extLst>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8" name="Shape 358"/>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9" name="Shape 359"/>
          <p:cNvSpPr txBox="1"/>
          <p:nvPr/>
        </p:nvSpPr>
        <p:spPr>
          <a:xfrm>
            <a:off x="4876800" y="1600200"/>
            <a:ext cx="3200399" cy="3693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Over</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Steps over any method calls at the current execution point.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Theoretically program proceeds just to the next line.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BUT, if you have any breakpoints set that would be hit in the method(s) you stepped over, execution will stop at those points instead.</a:t>
            </a:r>
          </a:p>
        </p:txBody>
      </p:sp>
      <p:sp>
        <p:nvSpPr>
          <p:cNvPr id="360" name="Shape 360"/>
          <p:cNvSpPr/>
          <p:nvPr/>
        </p:nvSpPr>
        <p:spPr>
          <a:xfrm>
            <a:off x="3152775"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61" name="Shape 36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963390928"/>
      </p:ext>
    </p:extLst>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67" name="Shape 367"/>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68" name="Shape 368"/>
          <p:cNvSpPr txBox="1"/>
          <p:nvPr/>
        </p:nvSpPr>
        <p:spPr>
          <a:xfrm>
            <a:off x="4876800" y="1600200"/>
            <a:ext cx="32003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Out</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Allows method to finish and brings you up to the point where that method was called.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Useful if you accidentally step into Java internals (more on how to avoid this next).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Just like with step over though you may hit a breakpoint in the remainder of the method, and then you’ll stop at that point.</a:t>
            </a:r>
          </a:p>
        </p:txBody>
      </p:sp>
      <p:sp>
        <p:nvSpPr>
          <p:cNvPr id="369" name="Shape 369"/>
          <p:cNvSpPr/>
          <p:nvPr/>
        </p:nvSpPr>
        <p:spPr>
          <a:xfrm>
            <a:off x="3371851"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70" name="Shape 370"/>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582670610"/>
      </p:ext>
    </p:extLst>
  </p:cSld>
  <p:clrMapOvr>
    <a:masterClrMapping/>
  </p:clrMapOvr>
  <p:transition xmlns:p14="http://schemas.microsoft.com/office/powerpoint/2010/mai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Shape 37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76" name="Shape 376"/>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77" name="Shape 377"/>
          <p:cNvSpPr txBox="1"/>
          <p:nvPr/>
        </p:nvSpPr>
        <p:spPr>
          <a:xfrm>
            <a:off x="5181600" y="1432679"/>
            <a:ext cx="3200399" cy="3139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Enable/disable step filters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There’s a lot of code you don’t want to enter when debugging, internals of Java, internals of JUnit, etc.</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skip these by configuring step filters.</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Checked items are skipped.</a:t>
            </a:r>
          </a:p>
        </p:txBody>
      </p:sp>
      <p:sp>
        <p:nvSpPr>
          <p:cNvPr id="378" name="Shape 378"/>
          <p:cNvSpPr/>
          <p:nvPr/>
        </p:nvSpPr>
        <p:spPr>
          <a:xfrm>
            <a:off x="3743325" y="1381125"/>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79" name="Shape 379"/>
          <p:cNvSpPr/>
          <p:nvPr/>
        </p:nvSpPr>
        <p:spPr>
          <a:xfrm>
            <a:off x="290366" y="1876425"/>
            <a:ext cx="4382999" cy="4343400"/>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80" name="Shape 380"/>
          <p:cNvSpPr/>
          <p:nvPr/>
        </p:nvSpPr>
        <p:spPr>
          <a:xfrm>
            <a:off x="514350" y="2933700"/>
            <a:ext cx="457200" cy="121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1" name="Shape 381"/>
          <p:cNvSpPr/>
          <p:nvPr/>
        </p:nvSpPr>
        <p:spPr>
          <a:xfrm>
            <a:off x="647700" y="3524250"/>
            <a:ext cx="457200" cy="121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2" name="Shape 382"/>
          <p:cNvSpPr/>
          <p:nvPr/>
        </p:nvSpPr>
        <p:spPr>
          <a:xfrm>
            <a:off x="866775" y="4105273"/>
            <a:ext cx="533399" cy="142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3" name="Shape 383"/>
          <p:cNvSpPr/>
          <p:nvPr/>
        </p:nvSpPr>
        <p:spPr>
          <a:xfrm>
            <a:off x="523874" y="1952625"/>
            <a:ext cx="542999" cy="1446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4" name="Shape 38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968206083"/>
      </p:ext>
    </p:extLst>
  </p:cSld>
  <p:clrMapOvr>
    <a:masterClrMapping/>
  </p:clrMapOvr>
  <p:transition xmlns:p14="http://schemas.microsoft.com/office/powerpoint/2010/mai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0" name="Shape 390"/>
          <p:cNvSpPr/>
          <p:nvPr/>
        </p:nvSpPr>
        <p:spPr>
          <a:xfrm>
            <a:off x="838200" y="1819275"/>
            <a:ext cx="3752700" cy="23430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1" name="Shape 391"/>
          <p:cNvSpPr txBox="1"/>
          <p:nvPr/>
        </p:nvSpPr>
        <p:spPr>
          <a:xfrm>
            <a:off x="5181600" y="1600200"/>
            <a:ext cx="2895600"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Stack Trace</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what methods have been called to get you to current point where program is stopped.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click on different method names to navigate to that spot in the code without losing your current spot.</a:t>
            </a:r>
          </a:p>
        </p:txBody>
      </p:sp>
      <p:sp>
        <p:nvSpPr>
          <p:cNvPr id="392" name="Shape 392"/>
          <p:cNvSpPr/>
          <p:nvPr/>
        </p:nvSpPr>
        <p:spPr>
          <a:xfrm>
            <a:off x="838200" y="1819275"/>
            <a:ext cx="3842700" cy="2498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93" name="Shape 39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107263898"/>
      </p:ext>
    </p:extLst>
  </p:cSld>
  <p:clrMapOvr>
    <a:masterClrMapping/>
  </p:clrMapOvr>
  <p:transition xmlns:p14="http://schemas.microsoft.com/office/powerpoint/2010/mai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9" name="Shape 39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00" name="Shape 400"/>
          <p:cNvSpPr txBox="1"/>
          <p:nvPr/>
        </p:nvSpPr>
        <p:spPr>
          <a:xfrm>
            <a:off x="904533" y="1600200"/>
            <a:ext cx="32102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Variables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all variables, including method parameters, local variables, and class variables, that are in scope at the current execution spot. Updates when you change positions in the stackframe. You can expand objects to see child member values. There’s a simple value printed, but clicking on an item will fill the box below the list with a pretty format.</a:t>
            </a:r>
          </a:p>
        </p:txBody>
      </p:sp>
      <p:sp>
        <p:nvSpPr>
          <p:cNvPr id="401" name="Shape 401"/>
          <p:cNvSpPr txBox="1"/>
          <p:nvPr/>
        </p:nvSpPr>
        <p:spPr>
          <a:xfrm>
            <a:off x="4905375" y="4873821"/>
            <a:ext cx="3210299"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Some values are in the form of ObjectName (id=x), this can be used to tell if two variables are reffering to the same object.</a:t>
            </a:r>
          </a:p>
        </p:txBody>
      </p:sp>
      <p:sp>
        <p:nvSpPr>
          <p:cNvPr id="402" name="Shape 40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03" name="Shape 40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984336487"/>
      </p:ext>
    </p:extLst>
  </p:cSld>
  <p:clrMapOvr>
    <a:masterClrMapping/>
  </p:clrMapOvr>
  <p:transition xmlns:p14="http://schemas.microsoft.com/office/powerpoint/2010/mai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09" name="Shape 40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0" name="Shape 410"/>
          <p:cNvSpPr txBox="1"/>
          <p:nvPr/>
        </p:nvSpPr>
        <p:spPr>
          <a:xfrm>
            <a:off x="904533" y="1600200"/>
            <a:ext cx="3210299"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Variables that have changed since the last break point are highlighted in yellow.</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change variables right from this window by double clicking the row entry in the Value tab.</a:t>
            </a:r>
          </a:p>
        </p:txBody>
      </p:sp>
      <p:sp>
        <p:nvSpPr>
          <p:cNvPr id="411" name="Shape 41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2" name="Shape 41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13" name="Shape 41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72279407"/>
      </p:ext>
    </p:extLst>
  </p:cSld>
  <p:clrMapOvr>
    <a:masterClrMapping/>
  </p:clrMapOvr>
  <p:transition xmlns:p14="http://schemas.microsoft.com/office/powerpoint/2010/mai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9" name="Shape 41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0" name="Shape 420"/>
          <p:cNvSpPr txBox="1"/>
          <p:nvPr/>
        </p:nvSpPr>
        <p:spPr>
          <a:xfrm>
            <a:off x="904533" y="1600200"/>
            <a:ext cx="3210299"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Variables that have changed since the last break point are highlighted in yellow.</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change variables right from this window by double clicking the row entry in the Value tab.</a:t>
            </a:r>
          </a:p>
        </p:txBody>
      </p:sp>
      <p:sp>
        <p:nvSpPr>
          <p:cNvPr id="421" name="Shape 42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2" name="Shape 42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23" name="Shape 42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4231578011"/>
      </p:ext>
    </p:extLst>
  </p:cSld>
  <p:clrMapOvr>
    <a:masterClrMapping/>
  </p:clrMapOvr>
  <p:transition xmlns:p14="http://schemas.microsoft.com/office/powerpoint/2010/mai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9" name="Shape 42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0" name="Shape 430"/>
          <p:cNvSpPr txBox="1"/>
          <p:nvPr/>
        </p:nvSpPr>
        <p:spPr>
          <a:xfrm>
            <a:off x="904533" y="1600200"/>
            <a:ext cx="3210299" cy="28956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There’s a powerful right-click menu.</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See all references to a given variable</a:t>
            </a: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See all instances of the variable’s class</a:t>
            </a: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Add watch statements for that variables value (more later)</a:t>
            </a:r>
          </a:p>
        </p:txBody>
      </p:sp>
      <p:sp>
        <p:nvSpPr>
          <p:cNvPr id="431" name="Shape 43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2" name="Shape 432"/>
          <p:cNvSpPr/>
          <p:nvPr/>
        </p:nvSpPr>
        <p:spPr>
          <a:xfrm>
            <a:off x="4654323" y="1819275"/>
            <a:ext cx="5048100" cy="3848099"/>
          </a:xfrm>
          <a:prstGeom prst="rect">
            <a:avLst/>
          </a:prstGeom>
          <a:blipFill rotWithShape="1">
            <a:blip r:embed="rId6">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3" name="Shape 433"/>
          <p:cNvSpPr/>
          <p:nvPr/>
        </p:nvSpPr>
        <p:spPr>
          <a:xfrm>
            <a:off x="6141185" y="2559341"/>
            <a:ext cx="3040799" cy="3139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34" name="Shape 43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11196070"/>
      </p:ext>
    </p:extLst>
  </p:cSld>
  <p:clrMapOvr>
    <a:masterClrMapping/>
  </p:clrMapOvr>
  <p:transition xmlns:p14="http://schemas.microsoft.com/office/powerpoint/2010/mai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Shape 43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0" name="Shape 440"/>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1" name="Shape 441"/>
          <p:cNvSpPr txBox="1"/>
          <p:nvPr/>
        </p:nvSpPr>
        <p:spPr>
          <a:xfrm>
            <a:off x="904533" y="1600200"/>
            <a:ext cx="3210299" cy="1754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Show Logical Structure</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Expands out list items so it’s as if each list item were a field (and continues down for any children list items)</a:t>
            </a:r>
          </a:p>
        </p:txBody>
      </p:sp>
      <p:sp>
        <p:nvSpPr>
          <p:cNvPr id="442" name="Shape 442"/>
          <p:cNvSpPr/>
          <p:nvPr/>
        </p:nvSpPr>
        <p:spPr>
          <a:xfrm>
            <a:off x="4733925" y="1828800"/>
            <a:ext cx="4791000" cy="2695500"/>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3" name="Shape 443"/>
          <p:cNvSpPr/>
          <p:nvPr/>
        </p:nvSpPr>
        <p:spPr>
          <a:xfrm>
            <a:off x="8194220" y="182880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44" name="Shape 444"/>
          <p:cNvSpPr/>
          <p:nvPr/>
        </p:nvSpPr>
        <p:spPr>
          <a:xfrm>
            <a:off x="4673373" y="2497673"/>
            <a:ext cx="4817100" cy="1277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45" name="Shape 44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787532111"/>
      </p:ext>
    </p:extLst>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WHAT IS VERSION CONTROL?</a:t>
            </a:r>
          </a:p>
        </p:txBody>
      </p:sp>
      <p:sp>
        <p:nvSpPr>
          <p:cNvPr id="182" name="Shape 182"/>
          <p:cNvSpPr txBox="1">
            <a:spLocks noGrp="1"/>
          </p:cNvSpPr>
          <p:nvPr>
            <p:ph type="body" idx="1"/>
          </p:nvPr>
        </p:nvSpPr>
        <p:spPr>
          <a:xfrm>
            <a:off x="457200" y="1524325"/>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Also known as source control/revision control</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System for tracking changes to code</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Software for developing software</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Essential for managing projects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See a history of changes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Revert back to an older version</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Merge changes from multiple sources</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We’ll be talking about </a:t>
            </a:r>
            <a:r>
              <a:rPr lang="en-US" sz="2600" b="0" i="0" u="none" strike="noStrike" cap="none" baseline="0" dirty="0" err="1" smtClean="0">
                <a:solidFill>
                  <a:schemeClr val="dk2"/>
                </a:solidFill>
                <a:latin typeface="Arial"/>
                <a:ea typeface="Arial"/>
                <a:cs typeface="Arial"/>
                <a:sym typeface="Arial"/>
              </a:rPr>
              <a:t>git</a:t>
            </a:r>
            <a:r>
              <a:rPr lang="en-US" sz="2600" b="0" i="0" u="none" strike="noStrike" cap="none" baseline="0" dirty="0" smtClean="0">
                <a:solidFill>
                  <a:schemeClr val="dk2"/>
                </a:solidFill>
                <a:latin typeface="Arial"/>
                <a:ea typeface="Arial"/>
                <a:cs typeface="Arial"/>
                <a:sym typeface="Arial"/>
              </a:rPr>
              <a:t>/</a:t>
            </a:r>
            <a:r>
              <a:rPr lang="en-US" sz="2600" b="0" i="0" u="none" strike="noStrike" cap="none" baseline="0" dirty="0" err="1" smtClean="0">
                <a:solidFill>
                  <a:schemeClr val="dk2"/>
                </a:solidFill>
                <a:latin typeface="Arial"/>
                <a:ea typeface="Arial"/>
                <a:cs typeface="Arial"/>
                <a:sym typeface="Arial"/>
              </a:rPr>
              <a:t>GitLab</a:t>
            </a:r>
            <a:r>
              <a:rPr lang="en-US" sz="2600" b="0" i="0" u="none" strike="noStrike" cap="none" baseline="0" dirty="0" smtClean="0">
                <a:solidFill>
                  <a:schemeClr val="dk2"/>
                </a:solidFill>
                <a:latin typeface="Arial"/>
                <a:ea typeface="Arial"/>
                <a:cs typeface="Arial"/>
                <a:sym typeface="Arial"/>
              </a:rPr>
              <a:t>, </a:t>
            </a:r>
            <a:r>
              <a:rPr lang="en-US" sz="2600" b="0" i="0" u="none" strike="noStrike" cap="none" baseline="0" dirty="0">
                <a:solidFill>
                  <a:schemeClr val="dk2"/>
                </a:solidFill>
                <a:latin typeface="Arial"/>
                <a:ea typeface="Arial"/>
                <a:cs typeface="Arial"/>
                <a:sym typeface="Arial"/>
              </a:rPr>
              <a:t>but there are alternatives</a:t>
            </a:r>
          </a:p>
          <a:p>
            <a:pPr marL="914400" marR="0" lvl="1" indent="-342900" algn="l" rtl="0">
              <a:spcBef>
                <a:spcPts val="360"/>
              </a:spcBef>
              <a:buClr>
                <a:schemeClr val="dk2"/>
              </a:buClr>
              <a:buSzPct val="100000"/>
              <a:buFont typeface="Arial"/>
              <a:buChar char="○"/>
            </a:pPr>
            <a:r>
              <a:rPr lang="en-US" sz="1800" b="0" i="0" u="none" strike="noStrike" cap="none" baseline="0" dirty="0" smtClean="0">
                <a:solidFill>
                  <a:schemeClr val="dk2"/>
                </a:solidFill>
                <a:latin typeface="Arial"/>
                <a:ea typeface="Arial"/>
                <a:cs typeface="Arial"/>
                <a:sym typeface="Arial"/>
              </a:rPr>
              <a:t>Subversion, </a:t>
            </a:r>
            <a:r>
              <a:rPr lang="en-US" sz="1800" b="0" i="0" u="none" strike="noStrike" cap="none" baseline="0" dirty="0">
                <a:solidFill>
                  <a:schemeClr val="dk2"/>
                </a:solidFill>
                <a:latin typeface="Arial"/>
                <a:ea typeface="Arial"/>
                <a:cs typeface="Arial"/>
                <a:sym typeface="Arial"/>
              </a:rPr>
              <a:t>Mercurial, CVS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Email, </a:t>
            </a:r>
            <a:r>
              <a:rPr lang="en-US" sz="1800" b="0" i="0" u="none" strike="noStrike" cap="none" baseline="0" dirty="0" err="1">
                <a:solidFill>
                  <a:schemeClr val="dk2"/>
                </a:solidFill>
                <a:latin typeface="Arial"/>
                <a:ea typeface="Arial"/>
                <a:cs typeface="Arial"/>
                <a:sym typeface="Arial"/>
              </a:rPr>
              <a:t>Dropbox</a:t>
            </a:r>
            <a:r>
              <a:rPr lang="en-US" sz="1800" b="0" i="0" u="none" strike="noStrike" cap="none" baseline="0" dirty="0">
                <a:solidFill>
                  <a:schemeClr val="dk2"/>
                </a:solidFill>
                <a:latin typeface="Arial"/>
                <a:ea typeface="Arial"/>
                <a:cs typeface="Arial"/>
                <a:sym typeface="Arial"/>
              </a:rPr>
              <a:t>, USB </a:t>
            </a:r>
            <a:r>
              <a:rPr lang="en-US" sz="1800" b="0" i="0" u="none" strike="noStrike" cap="none" baseline="0" dirty="0" smtClean="0">
                <a:solidFill>
                  <a:schemeClr val="dk2"/>
                </a:solidFill>
                <a:latin typeface="Arial"/>
                <a:ea typeface="Arial"/>
                <a:cs typeface="Arial"/>
                <a:sym typeface="Arial"/>
              </a:rPr>
              <a:t>sticks (don’t even</a:t>
            </a:r>
            <a:r>
              <a:rPr lang="en-US" sz="1800" b="0" i="0" u="none" strike="noStrike" cap="none" dirty="0" smtClean="0">
                <a:solidFill>
                  <a:schemeClr val="dk2"/>
                </a:solidFill>
                <a:latin typeface="Arial"/>
                <a:ea typeface="Arial"/>
                <a:cs typeface="Arial"/>
                <a:sym typeface="Arial"/>
              </a:rPr>
              <a:t> think of doing this)</a:t>
            </a:r>
            <a:endParaRPr lang="en-US" sz="1800" b="0" i="0" u="none" strike="noStrike" cap="none" baseline="0"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375388006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1"/>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1" end="1"/>
                                            </p:txEl>
                                          </p:spTgt>
                                        </p:tgtEl>
                                        <p:attrNameLst>
                                          <p:attrName>style.visibility</p:attrName>
                                        </p:attrNameLst>
                                      </p:cBhvr>
                                      <p:to>
                                        <p:strVal val="visible"/>
                                      </p:to>
                                    </p:set>
                                    <p:animEffect transition="in" filter="fade">
                                      <p:cBhvr>
                                        <p:cTn id="12" dur="1"/>
                                        <p:tgtEl>
                                          <p:spTgt spid="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2" end="2"/>
                                            </p:txEl>
                                          </p:spTgt>
                                        </p:tgtEl>
                                        <p:attrNameLst>
                                          <p:attrName>style.visibility</p:attrName>
                                        </p:attrNameLst>
                                      </p:cBhvr>
                                      <p:to>
                                        <p:strVal val="visible"/>
                                      </p:to>
                                    </p:set>
                                    <p:animEffect transition="in" filter="fade">
                                      <p:cBhvr>
                                        <p:cTn id="17" dur="1"/>
                                        <p:tgtEl>
                                          <p:spTgt spid="1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2">
                                            <p:txEl>
                                              <p:pRg st="3" end="3"/>
                                            </p:txEl>
                                          </p:spTgt>
                                        </p:tgtEl>
                                        <p:attrNameLst>
                                          <p:attrName>style.visibility</p:attrName>
                                        </p:attrNameLst>
                                      </p:cBhvr>
                                      <p:to>
                                        <p:strVal val="visible"/>
                                      </p:to>
                                    </p:set>
                                    <p:animEffect transition="in" filter="fade">
                                      <p:cBhvr>
                                        <p:cTn id="22" dur="1"/>
                                        <p:tgtEl>
                                          <p:spTgt spid="1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2">
                                            <p:txEl>
                                              <p:pRg st="4" end="4"/>
                                            </p:txEl>
                                          </p:spTgt>
                                        </p:tgtEl>
                                        <p:attrNameLst>
                                          <p:attrName>style.visibility</p:attrName>
                                        </p:attrNameLst>
                                      </p:cBhvr>
                                      <p:to>
                                        <p:strVal val="visible"/>
                                      </p:to>
                                    </p:set>
                                    <p:animEffect transition="in" filter="fade">
                                      <p:cBhvr>
                                        <p:cTn id="27" dur="1"/>
                                        <p:tgtEl>
                                          <p:spTgt spid="18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2">
                                            <p:txEl>
                                              <p:pRg st="5" end="5"/>
                                            </p:txEl>
                                          </p:spTgt>
                                        </p:tgtEl>
                                        <p:attrNameLst>
                                          <p:attrName>style.visibility</p:attrName>
                                        </p:attrNameLst>
                                      </p:cBhvr>
                                      <p:to>
                                        <p:strVal val="visible"/>
                                      </p:to>
                                    </p:set>
                                    <p:animEffect transition="in" filter="fade">
                                      <p:cBhvr>
                                        <p:cTn id="32" dur="1"/>
                                        <p:tgtEl>
                                          <p:spTgt spid="18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2">
                                            <p:txEl>
                                              <p:pRg st="6" end="6"/>
                                            </p:txEl>
                                          </p:spTgt>
                                        </p:tgtEl>
                                        <p:attrNameLst>
                                          <p:attrName>style.visibility</p:attrName>
                                        </p:attrNameLst>
                                      </p:cBhvr>
                                      <p:to>
                                        <p:strVal val="visible"/>
                                      </p:to>
                                    </p:set>
                                    <p:animEffect transition="in" filter="fade">
                                      <p:cBhvr>
                                        <p:cTn id="37" dur="1"/>
                                        <p:tgtEl>
                                          <p:spTgt spid="18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2">
                                            <p:txEl>
                                              <p:pRg st="7" end="7"/>
                                            </p:txEl>
                                          </p:spTgt>
                                        </p:tgtEl>
                                        <p:attrNameLst>
                                          <p:attrName>style.visibility</p:attrName>
                                        </p:attrNameLst>
                                      </p:cBhvr>
                                      <p:to>
                                        <p:strVal val="visible"/>
                                      </p:to>
                                    </p:set>
                                    <p:animEffect transition="in" filter="fade">
                                      <p:cBhvr>
                                        <p:cTn id="42" dur="1"/>
                                        <p:tgtEl>
                                          <p:spTgt spid="18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2">
                                            <p:txEl>
                                              <p:pRg st="8" end="8"/>
                                            </p:txEl>
                                          </p:spTgt>
                                        </p:tgtEl>
                                        <p:attrNameLst>
                                          <p:attrName>style.visibility</p:attrName>
                                        </p:attrNameLst>
                                      </p:cBhvr>
                                      <p:to>
                                        <p:strVal val="visible"/>
                                      </p:to>
                                    </p:set>
                                    <p:animEffect transition="in" filter="fade">
                                      <p:cBhvr>
                                        <p:cTn id="47" dur="1"/>
                                        <p:tgtEl>
                                          <p:spTgt spid="18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82">
                                            <p:txEl>
                                              <p:pRg st="9" end="9"/>
                                            </p:txEl>
                                          </p:spTgt>
                                        </p:tgtEl>
                                        <p:attrNameLst>
                                          <p:attrName>style.visibility</p:attrName>
                                        </p:attrNameLst>
                                      </p:cBhvr>
                                      <p:to>
                                        <p:strVal val="visible"/>
                                      </p:to>
                                    </p:set>
                                    <p:animEffect transition="in" filter="fade">
                                      <p:cBhvr>
                                        <p:cTn id="52" dur="1"/>
                                        <p:tgtEl>
                                          <p:spTgt spid="18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51" name="Shape 451"/>
          <p:cNvSpPr txBox="1"/>
          <p:nvPr/>
        </p:nvSpPr>
        <p:spPr>
          <a:xfrm>
            <a:off x="904533" y="1600200"/>
            <a:ext cx="3210299" cy="2585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Breakpoints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all existing breakpoints in the code, along with their conditions and a variety of options.</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Double clicking a breakpoint will take you to its spot in the code.</a:t>
            </a:r>
          </a:p>
        </p:txBody>
      </p:sp>
      <p:sp>
        <p:nvSpPr>
          <p:cNvPr id="452" name="Shape 452"/>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53" name="Shape 453"/>
          <p:cNvSpPr/>
          <p:nvPr/>
        </p:nvSpPr>
        <p:spPr>
          <a:xfrm>
            <a:off x="4673373" y="1819275"/>
            <a:ext cx="4274400" cy="1474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54" name="Shape 45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847977827"/>
      </p:ext>
    </p:extLst>
  </p:cSld>
  <p:clrMapOvr>
    <a:masterClrMapping/>
  </p:clrMapOvr>
  <p:transition xmlns:p14="http://schemas.microsoft.com/office/powerpoint/2010/mai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0" name="Shape 460"/>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1" name="Shape 461"/>
          <p:cNvSpPr/>
          <p:nvPr/>
        </p:nvSpPr>
        <p:spPr>
          <a:xfrm>
            <a:off x="4876800" y="2971800"/>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62" name="Shape 462"/>
          <p:cNvSpPr txBox="1"/>
          <p:nvPr/>
        </p:nvSpPr>
        <p:spPr>
          <a:xfrm>
            <a:off x="904533" y="1524000"/>
            <a:ext cx="3210299" cy="3693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Enabled/Disabled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be temporarily disabled by clicking the checkbox next to the breakpoint. This means it won’t stop program execution until re-enabled.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This is useful if you want to hold off testing one thing, but don’t want to completely forget about that breakpoint. </a:t>
            </a:r>
          </a:p>
        </p:txBody>
      </p:sp>
      <p:sp>
        <p:nvSpPr>
          <p:cNvPr id="463" name="Shape 46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952710761"/>
      </p:ext>
    </p:extLst>
  </p:cSld>
  <p:clrMapOvr>
    <a:masterClrMapping/>
  </p:clrMapOvr>
  <p:transition xmlns:p14="http://schemas.microsoft.com/office/powerpoint/2010/mai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9" name="Shape 469"/>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0" name="Shape 470"/>
          <p:cNvSpPr/>
          <p:nvPr/>
        </p:nvSpPr>
        <p:spPr>
          <a:xfrm>
            <a:off x="4733923" y="3276600"/>
            <a:ext cx="1590600"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71" name="Shape 471"/>
          <p:cNvSpPr txBox="1"/>
          <p:nvPr/>
        </p:nvSpPr>
        <p:spPr>
          <a:xfrm>
            <a:off x="914058" y="2256383"/>
            <a:ext cx="3210299" cy="2585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Hit count</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be set to occur less-frequently by supplying a hit count of </a:t>
            </a:r>
            <a:r>
              <a:rPr lang="en-US" sz="1800" b="0" i="1" u="none" strike="noStrike" cap="none" baseline="0">
                <a:solidFill>
                  <a:schemeClr val="dk1"/>
                </a:solidFill>
                <a:latin typeface="Calibri"/>
                <a:ea typeface="Calibri"/>
                <a:cs typeface="Calibri"/>
                <a:sym typeface="Calibri"/>
              </a:rPr>
              <a:t>n</a:t>
            </a:r>
            <a:r>
              <a:rPr lang="en-US" sz="1800" b="0" i="0" u="none" strike="noStrike" cap="none" baseline="0">
                <a:solidFill>
                  <a:schemeClr val="dk1"/>
                </a:solidFill>
                <a:latin typeface="Calibri"/>
                <a:ea typeface="Calibri"/>
                <a:cs typeface="Calibri"/>
                <a:sym typeface="Calibri"/>
              </a:rPr>
              <a: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When this is specified, only each </a:t>
            </a:r>
            <a:r>
              <a:rPr lang="en-US" sz="1800" b="0" i="1" u="none" strike="noStrike" cap="none" baseline="0">
                <a:solidFill>
                  <a:schemeClr val="dk1"/>
                </a:solidFill>
                <a:latin typeface="Calibri"/>
                <a:ea typeface="Calibri"/>
                <a:cs typeface="Calibri"/>
                <a:sym typeface="Calibri"/>
              </a:rPr>
              <a:t>n</a:t>
            </a:r>
            <a:r>
              <a:rPr lang="en-US" sz="1800" b="0" i="0" u="none" strike="noStrike" cap="none" baseline="0">
                <a:solidFill>
                  <a:schemeClr val="dk1"/>
                </a:solidFill>
                <a:latin typeface="Calibri"/>
                <a:ea typeface="Calibri"/>
                <a:cs typeface="Calibri"/>
                <a:sym typeface="Calibri"/>
              </a:rPr>
              <a:t>-th time that breakpoint is hit will code execution stop.</a:t>
            </a:r>
          </a:p>
        </p:txBody>
      </p:sp>
      <p:sp>
        <p:nvSpPr>
          <p:cNvPr id="472" name="Shape 47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204820198"/>
      </p:ext>
    </p:extLst>
  </p:cSld>
  <p:clrMapOvr>
    <a:masterClrMapping/>
  </p:clrMapOvr>
  <p:transition xmlns:p14="http://schemas.microsoft.com/office/powerpoint/2010/mai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Shape 477"/>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8" name="Shape 478"/>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9" name="Shape 479"/>
          <p:cNvSpPr/>
          <p:nvPr/>
        </p:nvSpPr>
        <p:spPr>
          <a:xfrm>
            <a:off x="4733923" y="3486150"/>
            <a:ext cx="4105199" cy="9335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80" name="Shape 480"/>
          <p:cNvSpPr txBox="1"/>
          <p:nvPr/>
        </p:nvSpPr>
        <p:spPr>
          <a:xfrm>
            <a:off x="914058" y="1600200"/>
            <a:ext cx="32102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Conditional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have conditions. This means the breakpoint will only be triggered when a condition you supply is true. </a:t>
            </a:r>
            <a:r>
              <a:rPr lang="en-US" sz="1800" b="1" i="0" u="sng" strike="noStrike" cap="none" baseline="0">
                <a:solidFill>
                  <a:schemeClr val="dk1"/>
                </a:solidFill>
                <a:latin typeface="Calibri"/>
                <a:ea typeface="Calibri"/>
                <a:cs typeface="Calibri"/>
                <a:sym typeface="Calibri"/>
              </a:rPr>
              <a:t>This is very useful</a:t>
            </a:r>
            <a:r>
              <a:rPr lang="en-US" sz="1800" b="0" i="0" u="none" strike="noStrike" cap="none" baseline="0">
                <a:solidFill>
                  <a:schemeClr val="dk1"/>
                </a:solidFill>
                <a:latin typeface="Calibri"/>
                <a:ea typeface="Calibri"/>
                <a:cs typeface="Calibri"/>
                <a:sym typeface="Calibri"/>
              </a:rPr>
              <a:t> for when your code only breaks on some inputs!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Watch out though, it can make your code debug very slowly, especially if there’s an error in your breakpoint.</a:t>
            </a:r>
          </a:p>
        </p:txBody>
      </p:sp>
      <p:sp>
        <p:nvSpPr>
          <p:cNvPr id="481" name="Shape 48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372774508"/>
      </p:ext>
    </p:extLst>
  </p:cSld>
  <p:clrMapOvr>
    <a:masterClrMapping/>
  </p:clrMapOvr>
  <p:transition xmlns:p14="http://schemas.microsoft.com/office/powerpoint/2010/mai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87" name="Shape 487"/>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88" name="Shape 488"/>
          <p:cNvSpPr/>
          <p:nvPr/>
        </p:nvSpPr>
        <p:spPr>
          <a:xfrm>
            <a:off x="699135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89" name="Shape 489"/>
          <p:cNvSpPr txBox="1"/>
          <p:nvPr/>
        </p:nvSpPr>
        <p:spPr>
          <a:xfrm>
            <a:off x="914058" y="1600200"/>
            <a:ext cx="3210299"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Disable All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disable all breakpoints  temporarily. This is useful if you’ve identified a bug in the middle of a run but want to let the rest of the run finish normally.</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Don’t forget to re-enable breakpoints when you want to use them again.</a:t>
            </a:r>
          </a:p>
        </p:txBody>
      </p:sp>
      <p:sp>
        <p:nvSpPr>
          <p:cNvPr id="490" name="Shape 490"/>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4210230575"/>
      </p:ext>
    </p:extLst>
  </p:cSld>
  <p:clrMapOvr>
    <a:masterClrMapping/>
  </p:clrMapOvr>
  <p:transition xmlns:p14="http://schemas.microsoft.com/office/powerpoint/2010/mai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96" name="Shape 496"/>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97" name="Shape 497"/>
          <p:cNvSpPr/>
          <p:nvPr/>
        </p:nvSpPr>
        <p:spPr>
          <a:xfrm>
            <a:off x="800100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98" name="Shape 498"/>
          <p:cNvSpPr txBox="1"/>
          <p:nvPr/>
        </p:nvSpPr>
        <p:spPr>
          <a:xfrm>
            <a:off x="914058" y="1600200"/>
            <a:ext cx="3210299" cy="20313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Break on Java Exception</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Eclipse can break whenever a specific exception is thrown. This can be useful to trace an exception that is being “translated” by library code.</a:t>
            </a:r>
          </a:p>
        </p:txBody>
      </p:sp>
      <p:sp>
        <p:nvSpPr>
          <p:cNvPr id="499" name="Shape 499"/>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80097764"/>
      </p:ext>
    </p:extLst>
  </p:cSld>
  <p:clrMapOvr>
    <a:masterClrMapping/>
  </p:clrMapOvr>
  <p:transition xmlns:p14="http://schemas.microsoft.com/office/powerpoint/2010/mai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Shape 504"/>
          <p:cNvSpPr/>
          <p:nvPr/>
        </p:nvSpPr>
        <p:spPr>
          <a:xfrm>
            <a:off x="6991350" y="2066925"/>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05" name="Shape 505"/>
          <p:cNvSpPr txBox="1"/>
          <p:nvPr/>
        </p:nvSpPr>
        <p:spPr>
          <a:xfrm>
            <a:off x="609600" y="1448394"/>
            <a:ext cx="3581399" cy="23615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Used to show the results of custom expressions you provide, and can change any time.</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Not shown by default but highly recommended.</a:t>
            </a: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p:txBody>
      </p:sp>
      <p:sp>
        <p:nvSpPr>
          <p:cNvPr id="506" name="Shape 506"/>
          <p:cNvSpPr/>
          <p:nvPr/>
        </p:nvSpPr>
        <p:spPr>
          <a:xfrm>
            <a:off x="4572000" y="1435950"/>
            <a:ext cx="4305299" cy="36098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07" name="Shape 50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140062287"/>
      </p:ext>
    </p:extLst>
  </p:cSld>
  <p:clrMapOvr>
    <a:masterClrMapping/>
  </p:clrMapOvr>
  <p:transition xmlns:p14="http://schemas.microsoft.com/office/powerpoint/2010/mai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13" name="Shape 513"/>
          <p:cNvSpPr/>
          <p:nvPr/>
        </p:nvSpPr>
        <p:spPr>
          <a:xfrm>
            <a:off x="7324725" y="19621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14" name="Shape 514"/>
          <p:cNvSpPr txBox="1"/>
          <p:nvPr/>
        </p:nvSpPr>
        <p:spPr>
          <a:xfrm>
            <a:off x="609600" y="1448394"/>
            <a:ext cx="3581399" cy="39618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Used to show the results of custom expressions you provide, and can change any time.</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Resolves variables, allows method calls, even arbitrary statements “2+2”</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Beware method calls that mutate program state – e.g. stk1.clear() or in.nextLine() – these take effect immediately</a:t>
            </a: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p:txBody>
      </p:sp>
      <p:sp>
        <p:nvSpPr>
          <p:cNvPr id="515" name="Shape 515"/>
          <p:cNvSpPr/>
          <p:nvPr/>
        </p:nvSpPr>
        <p:spPr>
          <a:xfrm>
            <a:off x="4676775" y="1905000"/>
            <a:ext cx="4743600" cy="26574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16" name="Shape 516"/>
          <p:cNvSpPr/>
          <p:nvPr/>
        </p:nvSpPr>
        <p:spPr>
          <a:xfrm>
            <a:off x="4676775" y="1905000"/>
            <a:ext cx="4755599" cy="26213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17" name="Shape 51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052888404"/>
      </p:ext>
    </p:extLst>
  </p:cSld>
  <p:clrMapOvr>
    <a:masterClrMapping/>
  </p:clrMapOvr>
  <p:transition xmlns:p14="http://schemas.microsoft.com/office/powerpoint/2010/mai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23" name="Shape 523"/>
          <p:cNvSpPr/>
          <p:nvPr/>
        </p:nvSpPr>
        <p:spPr>
          <a:xfrm>
            <a:off x="7311163" y="19621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4" name="Shape 524"/>
          <p:cNvSpPr txBox="1"/>
          <p:nvPr/>
        </p:nvSpPr>
        <p:spPr>
          <a:xfrm>
            <a:off x="609600" y="1448394"/>
            <a:ext cx="3581399"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These persist across projects, so clear out old ones as necessary.</a:t>
            </a:r>
          </a:p>
        </p:txBody>
      </p:sp>
      <p:sp>
        <p:nvSpPr>
          <p:cNvPr id="525" name="Shape 525"/>
          <p:cNvSpPr/>
          <p:nvPr/>
        </p:nvSpPr>
        <p:spPr>
          <a:xfrm>
            <a:off x="4663212" y="1905000"/>
            <a:ext cx="4743600" cy="26574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26" name="Shape 526"/>
          <p:cNvSpPr/>
          <p:nvPr/>
        </p:nvSpPr>
        <p:spPr>
          <a:xfrm>
            <a:off x="8828359" y="21145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7" name="Shape 527"/>
          <p:cNvSpPr/>
          <p:nvPr/>
        </p:nvSpPr>
        <p:spPr>
          <a:xfrm>
            <a:off x="4663212" y="1905000"/>
            <a:ext cx="4730700" cy="26462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8" name="Shape 52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562957449"/>
      </p:ext>
    </p:extLst>
  </p:cSld>
  <p:clrMapOvr>
    <a:masterClrMapping/>
  </p:clrMapOvr>
  <p:transition xmlns:p14="http://schemas.microsoft.com/office/powerpoint/2010/mai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Shape 53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
        <p:nvSpPr>
          <p:cNvPr id="534" name="Shape 534"/>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406400" algn="l" rtl="0">
              <a:lnSpc>
                <a:spcPct val="90000"/>
              </a:lnSpc>
              <a:spcBef>
                <a:spcPts val="0"/>
              </a:spcBef>
              <a:buClr>
                <a:schemeClr val="dk2"/>
              </a:buClr>
              <a:buSzPct val="100000"/>
              <a:buFont typeface="Arial"/>
              <a:buChar char="●"/>
            </a:pPr>
            <a:r>
              <a:rPr lang="en-US" sz="2800" b="0" i="0" u="none" strike="noStrike" cap="none" baseline="0">
                <a:solidFill>
                  <a:schemeClr val="dk2"/>
                </a:solidFill>
                <a:latin typeface="Arial"/>
                <a:ea typeface="Arial"/>
                <a:cs typeface="Arial"/>
                <a:sym typeface="Arial"/>
              </a:rPr>
              <a:t>The debugger is awesome, but not perfect</a:t>
            </a:r>
          </a:p>
          <a:p>
            <a:pPr marL="914400" marR="0" lvl="1" indent="-406400" algn="l" rtl="0">
              <a:lnSpc>
                <a:spcPct val="90000"/>
              </a:lnSpc>
              <a:spcBef>
                <a:spcPts val="360"/>
              </a:spcBef>
              <a:buClr>
                <a:schemeClr val="dk2"/>
              </a:buClr>
              <a:buSzPct val="100000"/>
              <a:buFont typeface="Arial"/>
              <a:buChar char="○"/>
            </a:pPr>
            <a:r>
              <a:rPr lang="en-US" sz="2800" b="0" i="0" u="none" strike="noStrike" cap="none" baseline="0">
                <a:solidFill>
                  <a:schemeClr val="dk2"/>
                </a:solidFill>
                <a:latin typeface="Arial"/>
                <a:ea typeface="Arial"/>
                <a:cs typeface="Arial"/>
                <a:sym typeface="Arial"/>
              </a:rPr>
              <a:t>Not well-suited for time-dependent code</a:t>
            </a:r>
          </a:p>
          <a:p>
            <a:pPr marL="914400" marR="0" lvl="1" indent="-406400" algn="l" rtl="0">
              <a:lnSpc>
                <a:spcPct val="90000"/>
              </a:lnSpc>
              <a:spcBef>
                <a:spcPts val="560"/>
              </a:spcBef>
              <a:buClr>
                <a:schemeClr val="dk2"/>
              </a:buClr>
              <a:buSzPct val="100000"/>
              <a:buFont typeface="Arial"/>
              <a:buChar char="○"/>
            </a:pPr>
            <a:r>
              <a:rPr lang="en-US" sz="2800" b="0" i="0" u="none" strike="noStrike" cap="none" baseline="0">
                <a:solidFill>
                  <a:schemeClr val="dk2"/>
                </a:solidFill>
                <a:latin typeface="Arial"/>
                <a:ea typeface="Arial"/>
                <a:cs typeface="Arial"/>
                <a:sym typeface="Arial"/>
              </a:rPr>
              <a:t>Recursion can get messy</a:t>
            </a:r>
          </a:p>
          <a:p>
            <a:pPr marL="457200" marR="0" lvl="0" indent="-406400" algn="l" rtl="0">
              <a:lnSpc>
                <a:spcPct val="90000"/>
              </a:lnSpc>
              <a:spcBef>
                <a:spcPts val="640"/>
              </a:spcBef>
              <a:buClr>
                <a:schemeClr val="dk2"/>
              </a:buClr>
              <a:buSzPct val="100000"/>
              <a:buFont typeface="Arial"/>
              <a:buChar char="●"/>
            </a:pPr>
            <a:r>
              <a:rPr lang="en-US" sz="2800" b="0" i="0" u="none" strike="noStrike" cap="none" baseline="0">
                <a:solidFill>
                  <a:schemeClr val="dk2"/>
                </a:solidFill>
                <a:latin typeface="Arial"/>
                <a:ea typeface="Arial"/>
                <a:cs typeface="Arial"/>
                <a:sym typeface="Arial"/>
              </a:rPr>
              <a:t>Technically, we talked about a “breakpoint debugger”</a:t>
            </a:r>
          </a:p>
          <a:p>
            <a:pPr marL="914400" marR="0" lvl="1" indent="-406400" algn="l" rtl="0">
              <a:lnSpc>
                <a:spcPct val="90000"/>
              </a:lnSpc>
              <a:spcBef>
                <a:spcPts val="560"/>
              </a:spcBef>
              <a:buClr>
                <a:schemeClr val="dk2"/>
              </a:buClr>
              <a:buSzPct val="100000"/>
              <a:buFont typeface="Arial"/>
              <a:buChar char="○"/>
            </a:pPr>
            <a:r>
              <a:rPr lang="en-US" sz="2800" b="0" i="0" u="none" strike="noStrike" cap="none" baseline="0">
                <a:solidFill>
                  <a:schemeClr val="dk2"/>
                </a:solidFill>
                <a:latin typeface="Arial"/>
                <a:ea typeface="Arial"/>
                <a:cs typeface="Arial"/>
                <a:sym typeface="Arial"/>
              </a:rPr>
              <a:t>Allows you to stop execution and examine variables</a:t>
            </a:r>
          </a:p>
          <a:p>
            <a:pPr marL="914400" marR="0" lvl="1" indent="-406400" algn="l" rtl="0">
              <a:lnSpc>
                <a:spcPct val="90000"/>
              </a:lnSpc>
              <a:spcBef>
                <a:spcPts val="560"/>
              </a:spcBef>
              <a:buClr>
                <a:schemeClr val="dk2"/>
              </a:buClr>
              <a:buSzPct val="100000"/>
              <a:buFont typeface="Arial"/>
              <a:buChar char="○"/>
            </a:pPr>
            <a:r>
              <a:rPr lang="en-US" sz="2800" b="0" i="0" u="none" strike="noStrike" cap="none" baseline="0">
                <a:solidFill>
                  <a:schemeClr val="dk2"/>
                </a:solidFill>
                <a:latin typeface="Arial"/>
                <a:ea typeface="Arial"/>
                <a:cs typeface="Arial"/>
                <a:sym typeface="Arial"/>
              </a:rPr>
              <a:t>Useful for stepping through and visualizing code</a:t>
            </a:r>
          </a:p>
          <a:p>
            <a:pPr marL="914400" marR="0" lvl="1" indent="-406400" algn="l" rtl="0">
              <a:lnSpc>
                <a:spcPct val="90000"/>
              </a:lnSpc>
              <a:spcBef>
                <a:spcPts val="560"/>
              </a:spcBef>
              <a:buClr>
                <a:schemeClr val="dk2"/>
              </a:buClr>
              <a:buSzPct val="100000"/>
              <a:buFont typeface="Arial"/>
              <a:buChar char="○"/>
            </a:pPr>
            <a:r>
              <a:rPr lang="en-US" sz="2800" b="0" i="0" u="none" strike="noStrike" cap="none" baseline="0">
                <a:solidFill>
                  <a:schemeClr val="dk2"/>
                </a:solidFill>
                <a:latin typeface="Arial"/>
                <a:ea typeface="Arial"/>
                <a:cs typeface="Arial"/>
                <a:sym typeface="Arial"/>
              </a:rPr>
              <a:t>There are other approaches to debugging that don’t involve a debugger</a:t>
            </a:r>
          </a:p>
        </p:txBody>
      </p:sp>
    </p:spTree>
    <p:extLst>
      <p:ext uri="{BB962C8B-B14F-4D97-AF65-F5344CB8AC3E}">
        <p14:creationId xmlns:p14="http://schemas.microsoft.com/office/powerpoint/2010/main" val="984625661"/>
      </p:ext>
    </p:extLst>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VERSION CONTROL ORGANIZATION</a:t>
            </a:r>
          </a:p>
        </p:txBody>
      </p:sp>
      <p:sp>
        <p:nvSpPr>
          <p:cNvPr id="189" name="Shape 189"/>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457200" marR="0" lvl="0" indent="-406400" algn="l" rtl="0">
              <a:spcBef>
                <a:spcPts val="0"/>
              </a:spcBef>
              <a:buClr>
                <a:schemeClr val="dk1"/>
              </a:buClr>
              <a:buSzPct val="100000"/>
              <a:buFont typeface="Arial"/>
              <a:buChar char="●"/>
            </a:pPr>
            <a:r>
              <a:rPr lang="en-US" sz="2800" b="0" i="0" u="none" strike="noStrike" cap="none" baseline="0" dirty="0">
                <a:solidFill>
                  <a:schemeClr val="dk2"/>
                </a:solidFill>
                <a:latin typeface="Arial"/>
                <a:ea typeface="Arial"/>
                <a:cs typeface="Arial"/>
                <a:sym typeface="Arial"/>
              </a:rPr>
              <a:t>A </a:t>
            </a:r>
            <a:r>
              <a:rPr lang="en-US" sz="2800" b="0" i="1" u="none" strike="noStrike" cap="none" baseline="0" dirty="0">
                <a:solidFill>
                  <a:srgbClr val="C00000"/>
                </a:solidFill>
                <a:latin typeface="Arial"/>
                <a:ea typeface="Arial"/>
                <a:cs typeface="Arial"/>
                <a:sym typeface="Arial"/>
              </a:rPr>
              <a:t>repository </a:t>
            </a:r>
            <a:r>
              <a:rPr lang="en-US" sz="2800" b="0" i="0" u="none" strike="noStrike" cap="none" baseline="0" dirty="0">
                <a:solidFill>
                  <a:schemeClr val="dk2"/>
                </a:solidFill>
                <a:latin typeface="Arial"/>
                <a:ea typeface="Arial"/>
                <a:cs typeface="Arial"/>
                <a:sym typeface="Arial"/>
              </a:rPr>
              <a:t>stores the master copy of the project</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Someone creates the repo for a new project</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Then nobody touches this copy directly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Lives on a server everyone can access</a:t>
            </a:r>
          </a:p>
          <a:p>
            <a:pPr marL="457200" marR="0" lvl="0" indent="-406400" algn="l" rtl="0">
              <a:spcBef>
                <a:spcPts val="560"/>
              </a:spcBef>
              <a:buClr>
                <a:schemeClr val="dk1"/>
              </a:buClr>
              <a:buSzPct val="100000"/>
              <a:buFont typeface="Arial"/>
              <a:buChar char="●"/>
            </a:pPr>
            <a:r>
              <a:rPr lang="en-US" sz="2800" b="0" i="0" u="none" strike="noStrike" cap="none" baseline="0" dirty="0">
                <a:solidFill>
                  <a:schemeClr val="dk2"/>
                </a:solidFill>
                <a:latin typeface="Arial"/>
                <a:ea typeface="Arial"/>
                <a:cs typeface="Arial"/>
                <a:sym typeface="Arial"/>
              </a:rPr>
              <a:t>Each person </a:t>
            </a:r>
            <a:r>
              <a:rPr lang="en-US" sz="2800" b="0" i="1" u="none" strike="noStrike" cap="none" baseline="0" dirty="0" smtClean="0">
                <a:solidFill>
                  <a:srgbClr val="C00000"/>
                </a:solidFill>
                <a:latin typeface="Arial"/>
                <a:ea typeface="Arial"/>
                <a:cs typeface="Arial"/>
                <a:sym typeface="Arial"/>
              </a:rPr>
              <a:t>clones</a:t>
            </a:r>
            <a:r>
              <a:rPr lang="en-US" sz="2800" b="0" i="1" u="none" strike="noStrike" cap="none" dirty="0" smtClean="0">
                <a:solidFill>
                  <a:srgbClr val="C00000"/>
                </a:solidFill>
                <a:latin typeface="Arial"/>
                <a:ea typeface="Arial"/>
                <a:cs typeface="Arial"/>
                <a:sym typeface="Arial"/>
              </a:rPr>
              <a:t> </a:t>
            </a:r>
            <a:r>
              <a:rPr lang="en-US" sz="2800" b="0" i="0" u="none" strike="noStrike" cap="none" baseline="0" dirty="0" smtClean="0">
                <a:solidFill>
                  <a:schemeClr val="dk2"/>
                </a:solidFill>
                <a:latin typeface="Arial"/>
                <a:ea typeface="Arial"/>
                <a:cs typeface="Arial"/>
                <a:sym typeface="Arial"/>
              </a:rPr>
              <a:t>her </a:t>
            </a:r>
            <a:r>
              <a:rPr lang="en-US" sz="2800" b="0" i="0" u="none" strike="noStrike" cap="none" baseline="0" dirty="0">
                <a:solidFill>
                  <a:schemeClr val="dk2"/>
                </a:solidFill>
                <a:latin typeface="Arial"/>
                <a:ea typeface="Arial"/>
                <a:cs typeface="Arial"/>
                <a:sym typeface="Arial"/>
              </a:rPr>
              <a:t>own </a:t>
            </a:r>
            <a:r>
              <a:rPr lang="en-US" sz="2800" b="0" i="1" u="none" strike="noStrike" cap="none" baseline="0" dirty="0">
                <a:solidFill>
                  <a:srgbClr val="C00000"/>
                </a:solidFill>
                <a:latin typeface="Arial"/>
                <a:ea typeface="Arial"/>
                <a:cs typeface="Arial"/>
                <a:sym typeface="Arial"/>
              </a:rPr>
              <a:t>working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Makes a local copy of the repo</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You’ll always work off of this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The version control system syncs the repo and working copy (with your help)</a:t>
            </a:r>
          </a:p>
        </p:txBody>
      </p:sp>
      <p:grpSp>
        <p:nvGrpSpPr>
          <p:cNvPr id="190" name="Shape 190"/>
          <p:cNvGrpSpPr/>
          <p:nvPr/>
        </p:nvGrpSpPr>
        <p:grpSpPr>
          <a:xfrm>
            <a:off x="5546315" y="1295400"/>
            <a:ext cx="3445217" cy="5136732"/>
            <a:chOff x="5407064" y="1435100"/>
            <a:chExt cx="3445217" cy="5136732"/>
          </a:xfrm>
        </p:grpSpPr>
        <p:pic>
          <p:nvPicPr>
            <p:cNvPr id="191" name="Shape 191"/>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192" name="Shape 192"/>
            <p:cNvGrpSpPr/>
            <p:nvPr/>
          </p:nvGrpSpPr>
          <p:grpSpPr>
            <a:xfrm>
              <a:off x="6571232" y="3462070"/>
              <a:ext cx="1147137" cy="768753"/>
              <a:chOff x="7630236" y="2422574"/>
              <a:chExt cx="1591919" cy="1066824"/>
            </a:xfrm>
          </p:grpSpPr>
          <p:sp>
            <p:nvSpPr>
              <p:cNvPr id="193" name="Shape 193"/>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194" name="Shape 194"/>
              <p:cNvSpPr txBox="1"/>
              <p:nvPr/>
            </p:nvSpPr>
            <p:spPr>
              <a:xfrm>
                <a:off x="7819388" y="2557525"/>
                <a:ext cx="1219199" cy="4616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err="1" smtClean="0">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pic>
          <p:nvPicPr>
            <p:cNvPr id="195" name="Shape 195"/>
            <p:cNvPicPr preferRelativeResize="0"/>
            <p:nvPr/>
          </p:nvPicPr>
          <p:blipFill rotWithShape="1">
            <a:blip r:embed="rId4">
              <a:alphaModFix/>
            </a:blip>
            <a:srcRect/>
            <a:stretch/>
          </p:blipFill>
          <p:spPr>
            <a:xfrm flipH="1">
              <a:off x="5407064" y="4775342"/>
              <a:ext cx="1204199" cy="1204199"/>
            </a:xfrm>
            <a:prstGeom prst="rect">
              <a:avLst/>
            </a:prstGeom>
            <a:noFill/>
            <a:ln>
              <a:noFill/>
            </a:ln>
          </p:spPr>
        </p:pic>
        <p:pic>
          <p:nvPicPr>
            <p:cNvPr id="196" name="Shape 196"/>
            <p:cNvPicPr preferRelativeResize="0"/>
            <p:nvPr/>
          </p:nvPicPr>
          <p:blipFill rotWithShape="1">
            <a:blip r:embed="rId5">
              <a:alphaModFix/>
            </a:blip>
            <a:srcRect/>
            <a:stretch/>
          </p:blipFill>
          <p:spPr>
            <a:xfrm>
              <a:off x="7648082" y="5367632"/>
              <a:ext cx="1204199" cy="1204199"/>
            </a:xfrm>
            <a:prstGeom prst="rect">
              <a:avLst/>
            </a:prstGeom>
            <a:noFill/>
            <a:ln>
              <a:noFill/>
            </a:ln>
          </p:spPr>
        </p:pic>
        <p:sp>
          <p:nvSpPr>
            <p:cNvPr id="197" name="Shape 197"/>
            <p:cNvSpPr txBox="1"/>
            <p:nvPr/>
          </p:nvSpPr>
          <p:spPr>
            <a:xfrm>
              <a:off x="6070142" y="4800600"/>
              <a:ext cx="1074299"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sp>
          <p:nvSpPr>
            <p:cNvPr id="198" name="Shape 198"/>
            <p:cNvSpPr txBox="1"/>
            <p:nvPr/>
          </p:nvSpPr>
          <p:spPr>
            <a:xfrm>
              <a:off x="7144489" y="5395410"/>
              <a:ext cx="1043999"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sp>
          <p:nvSpPr>
            <p:cNvPr id="199" name="Shape 199"/>
            <p:cNvSpPr txBox="1"/>
            <p:nvPr/>
          </p:nvSpPr>
          <p:spPr>
            <a:xfrm>
              <a:off x="6490148" y="2302844"/>
              <a:ext cx="13929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cxnSp>
          <p:nvCxnSpPr>
            <p:cNvPr id="200" name="Shape 200"/>
            <p:cNvCxnSpPr/>
            <p:nvPr/>
          </p:nvCxnSpPr>
          <p:spPr>
            <a:xfrm rot="10800000" flipH="1">
              <a:off x="6570954" y="4230542"/>
              <a:ext cx="243899" cy="544800"/>
            </a:xfrm>
            <a:prstGeom prst="straightConnector1">
              <a:avLst/>
            </a:prstGeom>
            <a:noFill/>
            <a:ln w="10000" cap="flat">
              <a:solidFill>
                <a:schemeClr val="accent1"/>
              </a:solidFill>
              <a:prstDash val="solid"/>
              <a:round/>
              <a:headEnd type="stealth" w="lg" len="lg"/>
              <a:tailEnd type="stealth" w="lg" len="lg"/>
            </a:ln>
          </p:spPr>
        </p:cxnSp>
        <p:cxnSp>
          <p:nvCxnSpPr>
            <p:cNvPr id="201" name="Shape 201"/>
            <p:cNvCxnSpPr/>
            <p:nvPr/>
          </p:nvCxnSpPr>
          <p:spPr>
            <a:xfrm rot="10800000">
              <a:off x="7543732" y="4343399"/>
              <a:ext cx="263100" cy="914400"/>
            </a:xfrm>
            <a:prstGeom prst="straightConnector1">
              <a:avLst/>
            </a:prstGeom>
            <a:noFill/>
            <a:ln w="10000" cap="flat">
              <a:solidFill>
                <a:schemeClr val="accent1"/>
              </a:solidFill>
              <a:prstDash val="solid"/>
              <a:round/>
              <a:headEnd type="stealth" w="lg" len="lg"/>
              <a:tailEnd type="stealth" w="lg" len="lg"/>
            </a:ln>
          </p:spPr>
        </p:cxnSp>
        <p:cxnSp>
          <p:nvCxnSpPr>
            <p:cNvPr id="202" name="Shape 202"/>
            <p:cNvCxnSpPr/>
            <p:nvPr/>
          </p:nvCxnSpPr>
          <p:spPr>
            <a:xfrm rot="10800000">
              <a:off x="7144489" y="2874282"/>
              <a:ext cx="0" cy="587699"/>
            </a:xfrm>
            <a:prstGeom prst="straightConnector1">
              <a:avLst/>
            </a:prstGeom>
            <a:noFill/>
            <a:ln w="10000" cap="flat">
              <a:solidFill>
                <a:schemeClr val="accent1"/>
              </a:solidFill>
              <a:prstDash val="solid"/>
              <a:round/>
              <a:headEnd type="stealth" w="lg" len="lg"/>
              <a:tailEnd type="stealth" w="lg" len="lg"/>
            </a:ln>
          </p:spPr>
        </p:cxnSp>
      </p:grpSp>
    </p:spTree>
    <p:extLst>
      <p:ext uri="{BB962C8B-B14F-4D97-AF65-F5344CB8AC3E}">
        <p14:creationId xmlns:p14="http://schemas.microsoft.com/office/powerpoint/2010/main" val="35615332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animEffect transition="in" filter="fade">
                                      <p:cBhvr>
                                        <p:cTn id="7" dur="1"/>
                                        <p:tgtEl>
                                          <p:spTgt spid="1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9">
                                            <p:txEl>
                                              <p:pRg st="1" end="1"/>
                                            </p:txEl>
                                          </p:spTgt>
                                        </p:tgtEl>
                                        <p:attrNameLst>
                                          <p:attrName>style.visibility</p:attrName>
                                        </p:attrNameLst>
                                      </p:cBhvr>
                                      <p:to>
                                        <p:strVal val="visible"/>
                                      </p:to>
                                    </p:set>
                                    <p:animEffect transition="in" filter="fade">
                                      <p:cBhvr>
                                        <p:cTn id="12" dur="1"/>
                                        <p:tgtEl>
                                          <p:spTgt spid="1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9">
                                            <p:txEl>
                                              <p:pRg st="2" end="2"/>
                                            </p:txEl>
                                          </p:spTgt>
                                        </p:tgtEl>
                                        <p:attrNameLst>
                                          <p:attrName>style.visibility</p:attrName>
                                        </p:attrNameLst>
                                      </p:cBhvr>
                                      <p:to>
                                        <p:strVal val="visible"/>
                                      </p:to>
                                    </p:set>
                                    <p:animEffect transition="in" filter="fade">
                                      <p:cBhvr>
                                        <p:cTn id="17" dur="1"/>
                                        <p:tgtEl>
                                          <p:spTgt spid="1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9">
                                            <p:txEl>
                                              <p:pRg st="3" end="3"/>
                                            </p:txEl>
                                          </p:spTgt>
                                        </p:tgtEl>
                                        <p:attrNameLst>
                                          <p:attrName>style.visibility</p:attrName>
                                        </p:attrNameLst>
                                      </p:cBhvr>
                                      <p:to>
                                        <p:strVal val="visible"/>
                                      </p:to>
                                    </p:set>
                                    <p:animEffect transition="in" filter="fade">
                                      <p:cBhvr>
                                        <p:cTn id="22" dur="1"/>
                                        <p:tgtEl>
                                          <p:spTgt spid="1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9">
                                            <p:txEl>
                                              <p:pRg st="4" end="4"/>
                                            </p:txEl>
                                          </p:spTgt>
                                        </p:tgtEl>
                                        <p:attrNameLst>
                                          <p:attrName>style.visibility</p:attrName>
                                        </p:attrNameLst>
                                      </p:cBhvr>
                                      <p:to>
                                        <p:strVal val="visible"/>
                                      </p:to>
                                    </p:set>
                                    <p:animEffect transition="in" filter="fade">
                                      <p:cBhvr>
                                        <p:cTn id="27" dur="1"/>
                                        <p:tgtEl>
                                          <p:spTgt spid="1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9">
                                            <p:txEl>
                                              <p:pRg st="5" end="5"/>
                                            </p:txEl>
                                          </p:spTgt>
                                        </p:tgtEl>
                                        <p:attrNameLst>
                                          <p:attrName>style.visibility</p:attrName>
                                        </p:attrNameLst>
                                      </p:cBhvr>
                                      <p:to>
                                        <p:strVal val="visible"/>
                                      </p:to>
                                    </p:set>
                                    <p:animEffect transition="in" filter="fade">
                                      <p:cBhvr>
                                        <p:cTn id="32" dur="1"/>
                                        <p:tgtEl>
                                          <p:spTgt spid="1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9">
                                            <p:txEl>
                                              <p:pRg st="6" end="6"/>
                                            </p:txEl>
                                          </p:spTgt>
                                        </p:tgtEl>
                                        <p:attrNameLst>
                                          <p:attrName>style.visibility</p:attrName>
                                        </p:attrNameLst>
                                      </p:cBhvr>
                                      <p:to>
                                        <p:strVal val="visible"/>
                                      </p:to>
                                    </p:set>
                                    <p:animEffect transition="in" filter="fade">
                                      <p:cBhvr>
                                        <p:cTn id="37" dur="1"/>
                                        <p:tgtEl>
                                          <p:spTgt spid="18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9">
                                            <p:txEl>
                                              <p:pRg st="7" end="7"/>
                                            </p:txEl>
                                          </p:spTgt>
                                        </p:tgtEl>
                                        <p:attrNameLst>
                                          <p:attrName>style.visibility</p:attrName>
                                        </p:attrNameLst>
                                      </p:cBhvr>
                                      <p:to>
                                        <p:strVal val="visible"/>
                                      </p:to>
                                    </p:set>
                                    <p:animEffect transition="in" filter="fade">
                                      <p:cBhvr>
                                        <p:cTn id="42" dur="1"/>
                                        <p:tgtEl>
                                          <p:spTgt spid="18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REPOSITORY</a:t>
            </a:r>
          </a:p>
        </p:txBody>
      </p:sp>
      <p:sp>
        <p:nvSpPr>
          <p:cNvPr id="209" name="Shape 209"/>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68300" algn="l" rtl="0">
              <a:lnSpc>
                <a:spcPct val="80000"/>
              </a:lnSpc>
              <a:spcBef>
                <a:spcPts val="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Can create the repository anywhere</a:t>
            </a: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Can be on the same computer that you’re going to work on, which might be ok for a personal project where you just want rollback protection</a:t>
            </a:r>
          </a:p>
          <a:p>
            <a:pPr marL="0" marR="0" lvl="0" indent="0" algn="l" rtl="0">
              <a:lnSpc>
                <a:spcPct val="80000"/>
              </a:lnSpc>
              <a:spcBef>
                <a:spcPts val="480"/>
              </a:spcBef>
              <a:buNone/>
            </a:pPr>
            <a:endParaRPr sz="2200" dirty="0">
              <a:solidFill>
                <a:srgbClr val="404040"/>
              </a:solidFill>
              <a:latin typeface="Arial"/>
              <a:ea typeface="Arial"/>
              <a:cs typeface="Arial"/>
              <a:sym typeface="Arial"/>
            </a:endParaRPr>
          </a:p>
          <a:p>
            <a:pPr marL="457200" marR="0" lvl="0" indent="-368300" algn="l" rtl="0">
              <a:lnSpc>
                <a:spcPct val="80000"/>
              </a:lnSpc>
              <a:spcBef>
                <a:spcPts val="54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But, usually you want the repository to be robust:</a:t>
            </a: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On a computer that’s up and running 24/7</a:t>
            </a:r>
          </a:p>
          <a:p>
            <a:pPr marL="1371600" marR="0" lvl="2" indent="-368300" algn="l" rtl="0">
              <a:lnSpc>
                <a:spcPct val="80000"/>
              </a:lnSpc>
              <a:spcBef>
                <a:spcPts val="410"/>
              </a:spcBef>
              <a:buClr>
                <a:schemeClr val="dk2"/>
              </a:buClr>
              <a:buSzPct val="100000"/>
              <a:buFont typeface="Arial"/>
              <a:buChar char="■"/>
            </a:pPr>
            <a:r>
              <a:rPr lang="en-US" sz="2200" b="0" i="0" u="none" strike="noStrike" cap="none" baseline="0" dirty="0">
                <a:solidFill>
                  <a:schemeClr val="dk2"/>
                </a:solidFill>
                <a:latin typeface="Arial"/>
                <a:ea typeface="Arial"/>
                <a:cs typeface="Arial"/>
                <a:sym typeface="Arial"/>
              </a:rPr>
              <a:t>Everyone always has access to the project</a:t>
            </a:r>
          </a:p>
          <a:p>
            <a:pPr marL="914400" marR="0" lvl="0" indent="0" algn="l" rtl="0">
              <a:lnSpc>
                <a:spcPct val="80000"/>
              </a:lnSpc>
              <a:spcBef>
                <a:spcPts val="410"/>
              </a:spcBef>
              <a:buNone/>
            </a:pPr>
            <a:endParaRPr sz="2200" dirty="0">
              <a:latin typeface="Arial"/>
              <a:ea typeface="Arial"/>
              <a:cs typeface="Arial"/>
              <a:sym typeface="Arial"/>
            </a:endParaRP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On a computer that has a redundant file system</a:t>
            </a:r>
          </a:p>
          <a:p>
            <a:pPr marL="1371600" marR="0" lvl="2" indent="-368300" algn="l" rtl="0">
              <a:lnSpc>
                <a:spcPct val="80000"/>
              </a:lnSpc>
              <a:spcBef>
                <a:spcPts val="410"/>
              </a:spcBef>
              <a:buClr>
                <a:schemeClr val="dk2"/>
              </a:buClr>
              <a:buSzPct val="100000"/>
              <a:buFont typeface="Arial"/>
              <a:buChar char="■"/>
            </a:pPr>
            <a:r>
              <a:rPr lang="en-US" sz="2200" b="0" i="0" u="none" strike="noStrike" cap="none" baseline="0" dirty="0">
                <a:solidFill>
                  <a:schemeClr val="dk2"/>
                </a:solidFill>
                <a:latin typeface="Arial"/>
                <a:ea typeface="Arial"/>
                <a:cs typeface="Arial"/>
                <a:sym typeface="Arial"/>
              </a:rPr>
              <a:t>No more worries about that hard disk crash wiping away your project!</a:t>
            </a:r>
          </a:p>
          <a:p>
            <a:pPr marL="914400" marR="0" lvl="0" indent="0" algn="l" rtl="0">
              <a:lnSpc>
                <a:spcPct val="80000"/>
              </a:lnSpc>
              <a:spcBef>
                <a:spcPts val="410"/>
              </a:spcBef>
              <a:buNone/>
            </a:pPr>
            <a:endParaRPr sz="2200" dirty="0">
              <a:latin typeface="Arial"/>
              <a:ea typeface="Arial"/>
              <a:cs typeface="Arial"/>
              <a:sym typeface="Arial"/>
            </a:endParaRPr>
          </a:p>
          <a:p>
            <a:pPr marL="457200" marR="0" lvl="0" indent="-368300" algn="l" rtl="0">
              <a:lnSpc>
                <a:spcPct val="80000"/>
              </a:lnSpc>
              <a:spcBef>
                <a:spcPts val="54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We’ll use </a:t>
            </a:r>
            <a:r>
              <a:rPr lang="en-US" sz="2200" b="0" i="0" u="none" strike="noStrike" cap="none" baseline="0" dirty="0" smtClean="0">
                <a:solidFill>
                  <a:srgbClr val="262626"/>
                </a:solidFill>
                <a:latin typeface="Arial"/>
                <a:ea typeface="Arial"/>
                <a:cs typeface="Arial"/>
                <a:sym typeface="Arial"/>
              </a:rPr>
              <a:t>CSE </a:t>
            </a:r>
            <a:r>
              <a:rPr lang="en-US" sz="2200" b="0" i="0" u="none" strike="noStrike" cap="none" baseline="0" dirty="0" err="1" smtClean="0">
                <a:solidFill>
                  <a:srgbClr val="262626"/>
                </a:solidFill>
                <a:latin typeface="Arial"/>
                <a:ea typeface="Arial"/>
                <a:cs typeface="Arial"/>
                <a:sym typeface="Arial"/>
              </a:rPr>
              <a:t>GitLab</a:t>
            </a:r>
            <a:r>
              <a:rPr lang="en-US" sz="2200" b="0" i="0" u="none" strike="noStrike" cap="none" dirty="0" smtClean="0">
                <a:solidFill>
                  <a:srgbClr val="262626"/>
                </a:solidFill>
                <a:latin typeface="Arial"/>
                <a:ea typeface="Arial"/>
                <a:cs typeface="Arial"/>
                <a:sym typeface="Arial"/>
              </a:rPr>
              <a:t> – very similar to </a:t>
            </a:r>
            <a:r>
              <a:rPr lang="en-US" sz="2200" b="0" i="0" u="none" strike="noStrike" cap="none" dirty="0" err="1" smtClean="0">
                <a:solidFill>
                  <a:srgbClr val="262626"/>
                </a:solidFill>
                <a:latin typeface="Arial"/>
                <a:ea typeface="Arial"/>
                <a:cs typeface="Arial"/>
                <a:sym typeface="Arial"/>
              </a:rPr>
              <a:t>GitHub</a:t>
            </a:r>
            <a:r>
              <a:rPr lang="en-US" sz="2200" b="0" i="0" u="none" strike="noStrike" cap="none" dirty="0" smtClean="0">
                <a:solidFill>
                  <a:srgbClr val="262626"/>
                </a:solidFill>
                <a:latin typeface="Arial"/>
                <a:ea typeface="Arial"/>
                <a:cs typeface="Arial"/>
                <a:sym typeface="Arial"/>
              </a:rPr>
              <a:t> but tied to CSE accounts and authentication</a:t>
            </a:r>
            <a:endParaRPr lang="en-US" sz="2200" b="0" i="0" u="none" strike="noStrike" cap="none" baseline="0" dirty="0">
              <a:solidFill>
                <a:srgbClr val="262626"/>
              </a:solidFill>
              <a:latin typeface="Arial"/>
              <a:ea typeface="Arial"/>
              <a:cs typeface="Arial"/>
              <a:sym typeface="Arial"/>
            </a:endParaRPr>
          </a:p>
          <a:p>
            <a:pPr marR="0" lvl="0" indent="457200" algn="l" rtl="0">
              <a:lnSpc>
                <a:spcPct val="80000"/>
              </a:lnSpc>
              <a:spcBef>
                <a:spcPts val="476"/>
              </a:spcBef>
              <a:buNone/>
            </a:pPr>
            <a:endParaRPr sz="2400" b="0" i="0" u="none" strike="noStrike" cap="none" baseline="0" dirty="0">
              <a:solidFill>
                <a:srgbClr val="404040"/>
              </a:solidFill>
              <a:latin typeface="Arial"/>
              <a:ea typeface="Arial"/>
              <a:cs typeface="Arial"/>
              <a:sym typeface="Arial"/>
            </a:endParaRPr>
          </a:p>
        </p:txBody>
      </p:sp>
    </p:spTree>
    <p:extLst>
      <p:ext uri="{BB962C8B-B14F-4D97-AF65-F5344CB8AC3E}">
        <p14:creationId xmlns:p14="http://schemas.microsoft.com/office/powerpoint/2010/main" val="4021504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25"/>
            <a:ext cx="59798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a:solidFill>
                  <a:schemeClr val="dk2"/>
                </a:solidFill>
                <a:latin typeface="Arial Black"/>
                <a:ea typeface="Arial Black"/>
                <a:cs typeface="Arial Black"/>
                <a:sym typeface="Arial Black"/>
              </a:rPr>
              <a:t>VERSION CONTROL </a:t>
            </a:r>
            <a:br>
              <a:rPr lang="en-US" sz="3250" b="0" i="0" u="none" strike="noStrike" cap="none" baseline="0">
                <a:solidFill>
                  <a:schemeClr val="dk2"/>
                </a:solidFill>
                <a:latin typeface="Arial Black"/>
                <a:ea typeface="Arial Black"/>
                <a:cs typeface="Arial Black"/>
                <a:sym typeface="Arial Black"/>
              </a:rPr>
            </a:br>
            <a:r>
              <a:rPr lang="en-US" sz="3250" b="0" i="0" u="none" strike="noStrike" cap="none" baseline="0">
                <a:solidFill>
                  <a:schemeClr val="dk2"/>
                </a:solidFill>
                <a:latin typeface="Arial Black"/>
                <a:ea typeface="Arial Black"/>
                <a:cs typeface="Arial Black"/>
                <a:sym typeface="Arial Black"/>
              </a:rPr>
              <a:t>COMMON ACTIONS</a:t>
            </a:r>
          </a:p>
        </p:txBody>
      </p:sp>
      <p:sp>
        <p:nvSpPr>
          <p:cNvPr id="216" name="Shape 216"/>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a:solidFill>
                  <a:schemeClr val="dk2"/>
                </a:solidFill>
                <a:latin typeface="Arial"/>
                <a:ea typeface="Arial"/>
                <a:cs typeface="Arial"/>
                <a:sym typeface="Arial"/>
              </a:rPr>
              <a:t>Most common commands:</a:t>
            </a:r>
          </a:p>
          <a:p>
            <a:pPr marL="457200" marR="0" lvl="0" indent="-393700" algn="l" rtl="0">
              <a:spcBef>
                <a:spcPts val="0"/>
              </a:spcBef>
              <a:buClr>
                <a:srgbClr val="C00000"/>
              </a:buClr>
              <a:buSzPct val="100000"/>
              <a:buFont typeface="Arial"/>
              <a:buChar char="●"/>
            </a:pPr>
            <a:r>
              <a:rPr lang="en-US" sz="2600" b="0" i="0" u="none" strike="noStrike" cap="none" baseline="0" dirty="0" smtClean="0">
                <a:solidFill>
                  <a:srgbClr val="C00000"/>
                </a:solidFill>
                <a:latin typeface="Arial"/>
                <a:ea typeface="Arial"/>
                <a:cs typeface="Arial"/>
                <a:sym typeface="Arial"/>
              </a:rPr>
              <a:t>add / commit / push</a:t>
            </a:r>
            <a:endParaRPr lang="en-US" sz="2600" b="0" i="0" u="none" strike="noStrike" cap="none" baseline="0" dirty="0">
              <a:solidFill>
                <a:srgbClr val="C00000"/>
              </a:solidFill>
              <a:latin typeface="Arial"/>
              <a:ea typeface="Arial"/>
              <a:cs typeface="Arial"/>
              <a:sym typeface="Arial"/>
            </a:endParaRP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integrate changes </a:t>
            </a:r>
            <a:r>
              <a:rPr lang="en-US" sz="1800" b="0" i="1" u="none" strike="noStrike" cap="none" baseline="0" dirty="0">
                <a:solidFill>
                  <a:schemeClr val="dk2"/>
                </a:solidFill>
                <a:latin typeface="Arial"/>
                <a:ea typeface="Arial"/>
                <a:cs typeface="Arial"/>
                <a:sym typeface="Arial"/>
              </a:rPr>
              <a:t>from </a:t>
            </a:r>
            <a:r>
              <a:rPr lang="en-US" sz="1800" b="0" i="0" u="none" strike="noStrike" cap="none" baseline="0" dirty="0">
                <a:solidFill>
                  <a:schemeClr val="dk2"/>
                </a:solidFill>
                <a:latin typeface="Arial"/>
                <a:ea typeface="Arial"/>
                <a:cs typeface="Arial"/>
                <a:sym typeface="Arial"/>
              </a:rPr>
              <a:t>your working copy </a:t>
            </a:r>
            <a:r>
              <a:rPr lang="en-US" sz="1800" b="0" i="1" u="none" strike="noStrike" cap="none" baseline="0" dirty="0">
                <a:solidFill>
                  <a:schemeClr val="dk2"/>
                </a:solidFill>
                <a:latin typeface="Arial"/>
                <a:ea typeface="Arial"/>
                <a:cs typeface="Arial"/>
                <a:sym typeface="Arial"/>
              </a:rPr>
              <a:t>into </a:t>
            </a:r>
            <a:r>
              <a:rPr lang="en-US" sz="1800" b="0" i="0" u="none" strike="noStrike" cap="none" baseline="0" dirty="0">
                <a:solidFill>
                  <a:schemeClr val="dk2"/>
                </a:solidFill>
                <a:latin typeface="Arial"/>
                <a:ea typeface="Arial"/>
                <a:cs typeface="Arial"/>
                <a:sym typeface="Arial"/>
              </a:rPr>
              <a:t>the repository</a:t>
            </a:r>
          </a:p>
          <a:p>
            <a:pPr marL="457200" marR="0" lvl="0" indent="-393700" algn="l" rtl="0">
              <a:spcBef>
                <a:spcPts val="520"/>
              </a:spcBef>
              <a:buClr>
                <a:srgbClr val="C00000"/>
              </a:buClr>
              <a:buSzPct val="100000"/>
              <a:buFont typeface="Arial"/>
              <a:buChar char="●"/>
            </a:pPr>
            <a:r>
              <a:rPr lang="en-US" sz="2600" b="0" i="0" u="none" strike="noStrike" cap="none" baseline="0" dirty="0" smtClean="0">
                <a:solidFill>
                  <a:srgbClr val="C00000"/>
                </a:solidFill>
                <a:latin typeface="Arial"/>
                <a:ea typeface="Arial"/>
                <a:cs typeface="Arial"/>
                <a:sym typeface="Arial"/>
              </a:rPr>
              <a:t>pull</a:t>
            </a:r>
            <a:endParaRPr lang="en-US" sz="2600" b="0" i="0" u="none" strike="noStrike" cap="none" baseline="0" dirty="0">
              <a:solidFill>
                <a:srgbClr val="C00000"/>
              </a:solidFill>
              <a:latin typeface="Arial"/>
              <a:ea typeface="Arial"/>
              <a:cs typeface="Arial"/>
              <a:sym typeface="Arial"/>
            </a:endParaRP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integrate changes </a:t>
            </a:r>
            <a:r>
              <a:rPr lang="en-US" sz="1800" b="0" i="1" u="none" strike="noStrike" cap="none" baseline="0" dirty="0">
                <a:solidFill>
                  <a:schemeClr val="dk2"/>
                </a:solidFill>
                <a:latin typeface="Arial"/>
                <a:ea typeface="Arial"/>
                <a:cs typeface="Arial"/>
                <a:sym typeface="Arial"/>
              </a:rPr>
              <a:t>into </a:t>
            </a:r>
            <a:r>
              <a:rPr lang="en-US" sz="1800" b="0" i="0" u="none" strike="noStrike" cap="none" baseline="0" dirty="0">
                <a:solidFill>
                  <a:schemeClr val="dk2"/>
                </a:solidFill>
                <a:latin typeface="Arial"/>
                <a:ea typeface="Arial"/>
                <a:cs typeface="Arial"/>
                <a:sym typeface="Arial"/>
              </a:rPr>
              <a:t>your working copy </a:t>
            </a:r>
            <a:r>
              <a:rPr lang="en-US" sz="1800" b="0" i="1" u="none" strike="noStrike" cap="none" baseline="0" dirty="0">
                <a:solidFill>
                  <a:schemeClr val="dk2"/>
                </a:solidFill>
                <a:latin typeface="Arial"/>
                <a:ea typeface="Arial"/>
                <a:cs typeface="Arial"/>
                <a:sym typeface="Arial"/>
              </a:rPr>
              <a:t>from </a:t>
            </a:r>
            <a:r>
              <a:rPr lang="en-US" sz="1800" b="0" i="0" u="none" strike="noStrike" cap="none" baseline="0" dirty="0">
                <a:solidFill>
                  <a:schemeClr val="dk2"/>
                </a:solidFill>
                <a:latin typeface="Arial"/>
                <a:ea typeface="Arial"/>
                <a:cs typeface="Arial"/>
                <a:sym typeface="Arial"/>
              </a:rPr>
              <a:t>the repository</a:t>
            </a:r>
          </a:p>
        </p:txBody>
      </p:sp>
      <p:grpSp>
        <p:nvGrpSpPr>
          <p:cNvPr id="217" name="Shape 217"/>
          <p:cNvGrpSpPr/>
          <p:nvPr/>
        </p:nvGrpSpPr>
        <p:grpSpPr>
          <a:xfrm>
            <a:off x="6320099" y="1435100"/>
            <a:ext cx="2214341" cy="4813232"/>
            <a:chOff x="6320099" y="1435100"/>
            <a:chExt cx="2214341" cy="4813232"/>
          </a:xfrm>
        </p:grpSpPr>
        <p:pic>
          <p:nvPicPr>
            <p:cNvPr id="218" name="Shape 21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19" name="Shape 219"/>
            <p:cNvGrpSpPr/>
            <p:nvPr/>
          </p:nvGrpSpPr>
          <p:grpSpPr>
            <a:xfrm>
              <a:off x="6455359" y="5044132"/>
              <a:ext cx="2079081" cy="1204199"/>
              <a:chOff x="6513825" y="5110632"/>
              <a:chExt cx="2079081" cy="1204199"/>
            </a:xfrm>
          </p:grpSpPr>
          <p:pic>
            <p:nvPicPr>
              <p:cNvPr id="220" name="Shape 22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21" name="Shape 22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22" name="Shape 22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23" name="Shape 22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24" name="Shape 22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25" name="Shape 225"/>
            <p:cNvGrpSpPr/>
            <p:nvPr/>
          </p:nvGrpSpPr>
          <p:grpSpPr>
            <a:xfrm>
              <a:off x="6701506" y="3462070"/>
              <a:ext cx="1147137" cy="768753"/>
              <a:chOff x="7630236" y="2422574"/>
              <a:chExt cx="1591919" cy="1066824"/>
            </a:xfrm>
          </p:grpSpPr>
          <p:sp>
            <p:nvSpPr>
              <p:cNvPr id="226" name="Shape 22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27" name="Shape 22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smtClean="0">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28" name="Shape 22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push</a:t>
              </a:r>
              <a:endParaRPr lang="en-US" sz="2400" b="0" i="0" u="none" strike="noStrike" cap="none" baseline="0" dirty="0">
                <a:solidFill>
                  <a:srgbClr val="3F3F3F"/>
                </a:solidFill>
                <a:latin typeface="Souce Sans Pro"/>
                <a:ea typeface="Souce Sans Pro"/>
                <a:cs typeface="Souce Sans Pro"/>
                <a:sym typeface="Souce Sans Pro"/>
              </a:endParaRPr>
            </a:p>
          </p:txBody>
        </p:sp>
        <p:sp>
          <p:nvSpPr>
            <p:cNvPr id="229" name="Shape 22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pull</a:t>
              </a:r>
              <a:endParaRPr lang="en-US" sz="2400" b="0" i="0" u="none" strike="noStrike" cap="none" baseline="0" dirty="0">
                <a:solidFill>
                  <a:srgbClr val="3F3F3F"/>
                </a:solidFill>
                <a:latin typeface="Souce Sans Pro"/>
                <a:ea typeface="Souce Sans Pro"/>
                <a:cs typeface="Souce Sans Pro"/>
                <a:sym typeface="Souce Sans Pro"/>
              </a:endParaRPr>
            </a:p>
          </p:txBody>
        </p:sp>
      </p:grpSp>
    </p:spTree>
    <p:extLst>
      <p:ext uri="{BB962C8B-B14F-4D97-AF65-F5344CB8AC3E}">
        <p14:creationId xmlns:p14="http://schemas.microsoft.com/office/powerpoint/2010/main" val="328369970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3" end="3"/>
                                            </p:txEl>
                                          </p:spTgt>
                                        </p:tgtEl>
                                        <p:attrNameLst>
                                          <p:attrName>style.visibility</p:attrName>
                                        </p:attrNameLst>
                                      </p:cBhvr>
                                      <p:to>
                                        <p:strVal val="visible"/>
                                      </p:to>
                                    </p:set>
                                    <p:animEffect transition="in" filter="fade">
                                      <p:cBhvr>
                                        <p:cTn id="22" dur="1"/>
                                        <p:tgtEl>
                                          <p:spTgt spid="2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4" end="4"/>
                                            </p:txEl>
                                          </p:spTgt>
                                        </p:tgtEl>
                                        <p:attrNameLst>
                                          <p:attrName>style.visibility</p:attrName>
                                        </p:attrNameLst>
                                      </p:cBhvr>
                                      <p:to>
                                        <p:strVal val="visible"/>
                                      </p:to>
                                    </p:set>
                                    <p:animEffect transition="in" filter="fade">
                                      <p:cBhvr>
                                        <p:cTn id="27" dur="1"/>
                                        <p:tgtEl>
                                          <p:spTgt spid="2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25"/>
            <a:ext cx="59798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dirty="0">
                <a:solidFill>
                  <a:schemeClr val="dk2"/>
                </a:solidFill>
                <a:latin typeface="Arial Black"/>
                <a:ea typeface="Arial Black"/>
                <a:cs typeface="Arial Black"/>
                <a:sym typeface="Arial Black"/>
              </a:rPr>
              <a:t>VERSION CONTROL </a:t>
            </a:r>
            <a:br>
              <a:rPr lang="en-US" sz="3250" b="0" i="0" u="none" strike="noStrike" cap="none" baseline="0" dirty="0">
                <a:solidFill>
                  <a:schemeClr val="dk2"/>
                </a:solidFill>
                <a:latin typeface="Arial Black"/>
                <a:ea typeface="Arial Black"/>
                <a:cs typeface="Arial Black"/>
                <a:sym typeface="Arial Black"/>
              </a:rPr>
            </a:br>
            <a:r>
              <a:rPr lang="en-US" sz="3250" b="0" i="0" u="none" strike="noStrike" cap="none" baseline="0" dirty="0" smtClean="0">
                <a:solidFill>
                  <a:schemeClr val="dk2"/>
                </a:solidFill>
                <a:latin typeface="Arial Black"/>
                <a:ea typeface="Arial Black"/>
                <a:cs typeface="Arial Black"/>
                <a:sym typeface="Arial Black"/>
              </a:rPr>
              <a:t>UPDATING</a:t>
            </a:r>
            <a:r>
              <a:rPr lang="en-US" sz="3250" b="0" i="0" u="none" strike="noStrike" cap="none" dirty="0" smtClean="0">
                <a:solidFill>
                  <a:schemeClr val="dk2"/>
                </a:solidFill>
                <a:latin typeface="Arial Black"/>
                <a:ea typeface="Arial Black"/>
                <a:cs typeface="Arial Black"/>
                <a:sym typeface="Arial Black"/>
              </a:rPr>
              <a:t> FILES</a:t>
            </a:r>
            <a:endParaRPr lang="en-US" sz="3250" b="0" i="0" u="none" strike="noStrike" cap="none" baseline="0" dirty="0">
              <a:solidFill>
                <a:schemeClr val="dk2"/>
              </a:solidFill>
              <a:latin typeface="Arial Black"/>
              <a:ea typeface="Arial Black"/>
              <a:cs typeface="Arial Black"/>
              <a:sym typeface="Arial Black"/>
            </a:endParaRPr>
          </a:p>
        </p:txBody>
      </p:sp>
      <p:sp>
        <p:nvSpPr>
          <p:cNvPr id="216" name="Shape 216"/>
          <p:cNvSpPr txBox="1">
            <a:spLocks noGrp="1"/>
          </p:cNvSpPr>
          <p:nvPr>
            <p:ph type="body" idx="1"/>
          </p:nvPr>
        </p:nvSpPr>
        <p:spPr>
          <a:xfrm>
            <a:off x="457200" y="1600200"/>
            <a:ext cx="5371833"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smtClean="0">
                <a:solidFill>
                  <a:schemeClr val="dk2"/>
                </a:solidFill>
                <a:latin typeface="Arial"/>
                <a:ea typeface="Arial"/>
                <a:cs typeface="Arial"/>
                <a:sym typeface="Arial"/>
              </a:rPr>
              <a:t>In a bit more detail:</a:t>
            </a:r>
            <a:endParaRPr lang="en-US" sz="2600" b="0" i="0" u="none" strike="noStrike" cap="none" baseline="0" dirty="0">
              <a:solidFill>
                <a:schemeClr val="dk2"/>
              </a:solidFill>
              <a:latin typeface="Arial"/>
              <a:ea typeface="Arial"/>
              <a:cs typeface="Arial"/>
              <a:sym typeface="Arial"/>
            </a:endParaRPr>
          </a:p>
          <a:p>
            <a:pPr marL="457200" marR="0" lvl="0" indent="-393700" algn="l" rtl="0">
              <a:spcBef>
                <a:spcPts val="0"/>
              </a:spcBef>
              <a:buClr>
                <a:srgbClr val="C00000"/>
              </a:buClr>
              <a:buSzPct val="100000"/>
              <a:buFont typeface="Arial"/>
              <a:buChar char="●"/>
            </a:pPr>
            <a:r>
              <a:rPr lang="en-US" sz="2600" b="0" i="0" u="none" strike="noStrike" cap="none" baseline="0" dirty="0" smtClean="0">
                <a:solidFill>
                  <a:srgbClr val="C00000"/>
                </a:solidFill>
                <a:latin typeface="Arial"/>
                <a:ea typeface="Arial"/>
                <a:cs typeface="Arial"/>
                <a:sym typeface="Arial"/>
              </a:rPr>
              <a:t>You make some local changes, test them, etc.,</a:t>
            </a:r>
            <a:r>
              <a:rPr lang="en-US" sz="2600" b="0" i="0" u="none" strike="noStrike" cap="none" dirty="0" smtClean="0">
                <a:solidFill>
                  <a:srgbClr val="C00000"/>
                </a:solidFill>
                <a:latin typeface="Arial"/>
                <a:ea typeface="Arial"/>
                <a:cs typeface="Arial"/>
                <a:sym typeface="Arial"/>
              </a:rPr>
              <a:t> then…</a:t>
            </a:r>
            <a:endParaRPr lang="en-US" sz="2000" b="0" i="0" u="none" strike="noStrike" cap="none" baseline="0" dirty="0" smtClean="0">
              <a:solidFill>
                <a:srgbClr val="C00000"/>
              </a:solidFill>
              <a:latin typeface="Arial"/>
              <a:ea typeface="Arial"/>
              <a:cs typeface="Arial"/>
              <a:sym typeface="Arial"/>
            </a:endParaRPr>
          </a:p>
          <a:p>
            <a:pPr marL="457200" marR="0" lvl="0" indent="-393700" algn="l" rtl="0">
              <a:spcBef>
                <a:spcPts val="0"/>
              </a:spcBef>
              <a:buClr>
                <a:srgbClr val="C00000"/>
              </a:buClr>
              <a:buSzPct val="100000"/>
              <a:buFont typeface="Arial"/>
              <a:buChar char="●"/>
            </a:pPr>
            <a:r>
              <a:rPr lang="en-US" sz="2600" dirty="0" err="1" smtClean="0">
                <a:solidFill>
                  <a:srgbClr val="C00000"/>
                </a:solidFill>
                <a:latin typeface="Arial"/>
                <a:ea typeface="Arial"/>
                <a:cs typeface="Arial"/>
                <a:sym typeface="Arial"/>
              </a:rPr>
              <a:t>git</a:t>
            </a:r>
            <a:r>
              <a:rPr lang="en-US" sz="2600" dirty="0" smtClean="0">
                <a:solidFill>
                  <a:srgbClr val="C00000"/>
                </a:solidFill>
                <a:latin typeface="Arial"/>
                <a:ea typeface="Arial"/>
                <a:cs typeface="Arial"/>
                <a:sym typeface="Arial"/>
              </a:rPr>
              <a:t> add – tell </a:t>
            </a:r>
            <a:r>
              <a:rPr lang="en-US" sz="2600" dirty="0" err="1" smtClean="0">
                <a:solidFill>
                  <a:srgbClr val="C00000"/>
                </a:solidFill>
                <a:latin typeface="Arial"/>
                <a:ea typeface="Arial"/>
                <a:cs typeface="Arial"/>
                <a:sym typeface="Arial"/>
              </a:rPr>
              <a:t>git</a:t>
            </a:r>
            <a:r>
              <a:rPr lang="en-US" sz="2600" dirty="0" smtClean="0">
                <a:solidFill>
                  <a:srgbClr val="C00000"/>
                </a:solidFill>
                <a:latin typeface="Arial"/>
                <a:ea typeface="Arial"/>
                <a:cs typeface="Arial"/>
                <a:sym typeface="Arial"/>
              </a:rPr>
              <a:t> which changed files you want to save in repo</a:t>
            </a:r>
          </a:p>
          <a:p>
            <a:pPr marL="457200" marR="0" lvl="0" indent="-393700" algn="l" rtl="0">
              <a:spcBef>
                <a:spcPts val="0"/>
              </a:spcBef>
              <a:buClr>
                <a:srgbClr val="C00000"/>
              </a:buClr>
              <a:buSzPct val="100000"/>
              <a:buFont typeface="Arial"/>
              <a:buChar char="●"/>
            </a:pPr>
            <a:r>
              <a:rPr lang="en-US" sz="2600" b="0" i="0" u="none" strike="noStrike" cap="none" baseline="0" dirty="0" err="1" smtClean="0">
                <a:solidFill>
                  <a:srgbClr val="C00000"/>
                </a:solidFill>
                <a:latin typeface="Arial"/>
                <a:ea typeface="Arial"/>
                <a:cs typeface="Arial"/>
                <a:sym typeface="Arial"/>
              </a:rPr>
              <a:t>git</a:t>
            </a:r>
            <a:r>
              <a:rPr lang="en-US" sz="2600" b="0" i="0" u="none" strike="noStrike" cap="none" baseline="0" dirty="0" smtClean="0">
                <a:solidFill>
                  <a:srgbClr val="C00000"/>
                </a:solidFill>
                <a:latin typeface="Arial"/>
                <a:ea typeface="Arial"/>
                <a:cs typeface="Arial"/>
                <a:sym typeface="Arial"/>
              </a:rPr>
              <a:t> commit – save all files you’ve “</a:t>
            </a:r>
            <a:r>
              <a:rPr lang="en-US" sz="2600" b="0" i="0" u="none" strike="noStrike" cap="none" baseline="0" dirty="0" err="1" smtClean="0">
                <a:solidFill>
                  <a:srgbClr val="C00000"/>
                </a:solidFill>
                <a:latin typeface="Arial"/>
                <a:ea typeface="Arial"/>
                <a:cs typeface="Arial"/>
                <a:sym typeface="Arial"/>
              </a:rPr>
              <a:t>add”ed</a:t>
            </a:r>
            <a:r>
              <a:rPr lang="en-US" sz="2600" b="0" i="0" u="none" strike="noStrike" cap="none" baseline="0" dirty="0" smtClean="0">
                <a:solidFill>
                  <a:srgbClr val="C00000"/>
                </a:solidFill>
                <a:latin typeface="Arial"/>
                <a:ea typeface="Arial"/>
                <a:cs typeface="Arial"/>
                <a:sym typeface="Arial"/>
              </a:rPr>
              <a:t> in the local repo copy as an identifiable update</a:t>
            </a:r>
          </a:p>
          <a:p>
            <a:pPr marL="457200" marR="0" lvl="0" indent="-393700" algn="l" rtl="0">
              <a:spcBef>
                <a:spcPts val="0"/>
              </a:spcBef>
              <a:buClr>
                <a:srgbClr val="C00000"/>
              </a:buClr>
              <a:buSzPct val="100000"/>
              <a:buFont typeface="Arial"/>
              <a:buChar char="●"/>
            </a:pPr>
            <a:r>
              <a:rPr lang="en-US" sz="2600" dirty="0" err="1" smtClean="0">
                <a:solidFill>
                  <a:srgbClr val="C00000"/>
                </a:solidFill>
                <a:latin typeface="Arial"/>
                <a:ea typeface="Arial"/>
                <a:cs typeface="Arial"/>
                <a:sym typeface="Arial"/>
              </a:rPr>
              <a:t>git</a:t>
            </a:r>
            <a:r>
              <a:rPr lang="en-US" sz="2600" dirty="0" smtClean="0">
                <a:solidFill>
                  <a:srgbClr val="C00000"/>
                </a:solidFill>
                <a:latin typeface="Arial"/>
                <a:ea typeface="Arial"/>
                <a:cs typeface="Arial"/>
                <a:sym typeface="Arial"/>
              </a:rPr>
              <a:t> push – synchronize with the </a:t>
            </a:r>
            <a:r>
              <a:rPr lang="en-US" sz="2600" dirty="0" err="1" smtClean="0">
                <a:solidFill>
                  <a:srgbClr val="C00000"/>
                </a:solidFill>
                <a:latin typeface="Arial"/>
                <a:ea typeface="Arial"/>
                <a:cs typeface="Arial"/>
                <a:sym typeface="Arial"/>
              </a:rPr>
              <a:t>GitLab</a:t>
            </a:r>
            <a:r>
              <a:rPr lang="en-US" sz="2600" dirty="0" smtClean="0">
                <a:solidFill>
                  <a:srgbClr val="C00000"/>
                </a:solidFill>
                <a:latin typeface="Arial"/>
                <a:ea typeface="Arial"/>
                <a:cs typeface="Arial"/>
                <a:sym typeface="Arial"/>
              </a:rPr>
              <a:t> repo by pushing local committed changes</a:t>
            </a:r>
            <a:endParaRPr lang="en-US" sz="2600" b="0" i="0" u="none" strike="noStrike" cap="none" baseline="0" dirty="0">
              <a:solidFill>
                <a:srgbClr val="C00000"/>
              </a:solidFill>
              <a:latin typeface="Arial"/>
              <a:ea typeface="Arial"/>
              <a:cs typeface="Arial"/>
              <a:sym typeface="Arial"/>
            </a:endParaRPr>
          </a:p>
        </p:txBody>
      </p:sp>
      <p:grpSp>
        <p:nvGrpSpPr>
          <p:cNvPr id="217" name="Shape 217"/>
          <p:cNvGrpSpPr/>
          <p:nvPr/>
        </p:nvGrpSpPr>
        <p:grpSpPr>
          <a:xfrm>
            <a:off x="6320099" y="1435100"/>
            <a:ext cx="2214341" cy="4813232"/>
            <a:chOff x="6320099" y="1435100"/>
            <a:chExt cx="2214341" cy="4813232"/>
          </a:xfrm>
        </p:grpSpPr>
        <p:pic>
          <p:nvPicPr>
            <p:cNvPr id="218" name="Shape 21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19" name="Shape 219"/>
            <p:cNvGrpSpPr/>
            <p:nvPr/>
          </p:nvGrpSpPr>
          <p:grpSpPr>
            <a:xfrm>
              <a:off x="6455359" y="5044132"/>
              <a:ext cx="2079081" cy="1204199"/>
              <a:chOff x="6513825" y="5110632"/>
              <a:chExt cx="2079081" cy="1204199"/>
            </a:xfrm>
          </p:grpSpPr>
          <p:pic>
            <p:nvPicPr>
              <p:cNvPr id="220" name="Shape 22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21" name="Shape 22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22" name="Shape 22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23" name="Shape 22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24" name="Shape 22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25" name="Shape 225"/>
            <p:cNvGrpSpPr/>
            <p:nvPr/>
          </p:nvGrpSpPr>
          <p:grpSpPr>
            <a:xfrm>
              <a:off x="6701506" y="3462070"/>
              <a:ext cx="1147137" cy="768753"/>
              <a:chOff x="7630236" y="2422574"/>
              <a:chExt cx="1591919" cy="1066824"/>
            </a:xfrm>
          </p:grpSpPr>
          <p:sp>
            <p:nvSpPr>
              <p:cNvPr id="226" name="Shape 22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27" name="Shape 22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smtClean="0">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28" name="Shape 22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push</a:t>
              </a:r>
              <a:endParaRPr lang="en-US" sz="2400" b="0" i="0" u="none" strike="noStrike" cap="none" baseline="0" dirty="0">
                <a:solidFill>
                  <a:srgbClr val="3F3F3F"/>
                </a:solidFill>
                <a:latin typeface="Souce Sans Pro"/>
                <a:ea typeface="Souce Sans Pro"/>
                <a:cs typeface="Souce Sans Pro"/>
                <a:sym typeface="Souce Sans Pro"/>
              </a:endParaRPr>
            </a:p>
          </p:txBody>
        </p:sp>
        <p:sp>
          <p:nvSpPr>
            <p:cNvPr id="229" name="Shape 22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pull</a:t>
              </a:r>
              <a:endParaRPr lang="en-US" sz="2400" b="0" i="0" u="none" strike="noStrike" cap="none" baseline="0" dirty="0">
                <a:solidFill>
                  <a:srgbClr val="3F3F3F"/>
                </a:solidFill>
                <a:latin typeface="Souce Sans Pro"/>
                <a:ea typeface="Souce Sans Pro"/>
                <a:cs typeface="Souce Sans Pro"/>
                <a:sym typeface="Souce Sans Pro"/>
              </a:endParaRPr>
            </a:p>
          </p:txBody>
        </p:sp>
      </p:grpSp>
    </p:spTree>
    <p:extLst>
      <p:ext uri="{BB962C8B-B14F-4D97-AF65-F5344CB8AC3E}">
        <p14:creationId xmlns:p14="http://schemas.microsoft.com/office/powerpoint/2010/main" val="328043904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3" end="3"/>
                                            </p:txEl>
                                          </p:spTgt>
                                        </p:tgtEl>
                                        <p:attrNameLst>
                                          <p:attrName>style.visibility</p:attrName>
                                        </p:attrNameLst>
                                      </p:cBhvr>
                                      <p:to>
                                        <p:strVal val="visible"/>
                                      </p:to>
                                    </p:set>
                                    <p:animEffect transition="in" filter="fade">
                                      <p:cBhvr>
                                        <p:cTn id="22" dur="1"/>
                                        <p:tgtEl>
                                          <p:spTgt spid="2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4" end="4"/>
                                            </p:txEl>
                                          </p:spTgt>
                                        </p:tgtEl>
                                        <p:attrNameLst>
                                          <p:attrName>style.visibility</p:attrName>
                                        </p:attrNameLst>
                                      </p:cBhvr>
                                      <p:to>
                                        <p:strVal val="visible"/>
                                      </p:to>
                                    </p:set>
                                    <p:animEffect transition="in" filter="fade">
                                      <p:cBhvr>
                                        <p:cTn id="27" dur="1"/>
                                        <p:tgtEl>
                                          <p:spTgt spid="2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152725"/>
            <a:ext cx="67844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a:solidFill>
                  <a:schemeClr val="dk2"/>
                </a:solidFill>
                <a:latin typeface="Arial Black"/>
                <a:ea typeface="Arial Black"/>
                <a:cs typeface="Arial Black"/>
                <a:sym typeface="Arial Black"/>
              </a:rPr>
              <a:t>VERSION CONTROL </a:t>
            </a:r>
            <a:br>
              <a:rPr lang="en-US" sz="3250" b="0" i="0" u="none" strike="noStrike" cap="none" baseline="0">
                <a:solidFill>
                  <a:schemeClr val="dk2"/>
                </a:solidFill>
                <a:latin typeface="Arial Black"/>
                <a:ea typeface="Arial Black"/>
                <a:cs typeface="Arial Black"/>
                <a:sym typeface="Arial Black"/>
              </a:rPr>
            </a:br>
            <a:r>
              <a:rPr lang="en-US" sz="3250" b="0" i="0" u="none" strike="noStrike" cap="none" baseline="0">
                <a:solidFill>
                  <a:schemeClr val="dk2"/>
                </a:solidFill>
                <a:latin typeface="Arial Black"/>
                <a:ea typeface="Arial Black"/>
                <a:cs typeface="Arial Black"/>
                <a:sym typeface="Arial Black"/>
              </a:rPr>
              <a:t>COMMON ACTIONS (CONT.)</a:t>
            </a:r>
          </a:p>
        </p:txBody>
      </p:sp>
      <p:sp>
        <p:nvSpPr>
          <p:cNvPr id="236" name="Shape 236"/>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smtClean="0">
                <a:solidFill>
                  <a:schemeClr val="dk2"/>
                </a:solidFill>
                <a:latin typeface="Arial"/>
                <a:ea typeface="Arial"/>
                <a:cs typeface="Arial"/>
                <a:sym typeface="Arial"/>
              </a:rPr>
              <a:t>Other common </a:t>
            </a:r>
            <a:r>
              <a:rPr lang="en-US" sz="2600" b="0" i="0" u="none" strike="noStrike" cap="none" baseline="0" dirty="0">
                <a:solidFill>
                  <a:schemeClr val="dk2"/>
                </a:solidFill>
                <a:latin typeface="Arial"/>
                <a:ea typeface="Arial"/>
                <a:cs typeface="Arial"/>
                <a:sym typeface="Arial"/>
              </a:rPr>
              <a:t>commands:</a:t>
            </a:r>
          </a:p>
          <a:p>
            <a:pPr marL="457200" marR="0" lvl="0" indent="-393700" algn="l" rtl="0">
              <a:spcBef>
                <a:spcPts val="520"/>
              </a:spcBef>
              <a:buClr>
                <a:srgbClr val="C00000"/>
              </a:buClr>
              <a:buSzPct val="100000"/>
              <a:buFont typeface="Arial"/>
              <a:buChar char="●"/>
            </a:pPr>
            <a:r>
              <a:rPr lang="en-US" sz="2600" b="0" i="0" u="none" strike="noStrike" cap="none" baseline="0" dirty="0" smtClean="0">
                <a:solidFill>
                  <a:srgbClr val="C00000"/>
                </a:solidFill>
                <a:latin typeface="Arial"/>
                <a:ea typeface="Arial"/>
                <a:cs typeface="Arial"/>
                <a:sym typeface="Arial"/>
              </a:rPr>
              <a:t>add, </a:t>
            </a:r>
            <a:r>
              <a:rPr lang="en-US" sz="2600" b="0" i="0" u="none" strike="noStrike" cap="none" baseline="0" dirty="0" err="1" smtClean="0">
                <a:solidFill>
                  <a:srgbClr val="C00000"/>
                </a:solidFill>
                <a:latin typeface="Arial"/>
                <a:ea typeface="Arial"/>
                <a:cs typeface="Arial"/>
                <a:sym typeface="Arial"/>
              </a:rPr>
              <a:t>rm</a:t>
            </a:r>
            <a:endParaRPr lang="en-US" sz="2600" b="0" i="0" u="none" strike="noStrike" cap="none" baseline="0" dirty="0">
              <a:solidFill>
                <a:schemeClr val="dk2"/>
              </a:solidFill>
              <a:latin typeface="Arial"/>
              <a:ea typeface="Arial"/>
              <a:cs typeface="Arial"/>
              <a:sym typeface="Arial"/>
            </a:endParaRP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add or delete a file in the </a:t>
            </a:r>
            <a:r>
              <a:rPr lang="en-US" sz="1800" b="0" i="0" u="none" strike="noStrike" cap="none" baseline="0" dirty="0" smtClean="0">
                <a:solidFill>
                  <a:schemeClr val="dk2"/>
                </a:solidFill>
                <a:latin typeface="Arial"/>
                <a:ea typeface="Arial"/>
                <a:cs typeface="Arial"/>
                <a:sym typeface="Arial"/>
              </a:rPr>
              <a:t>working copy</a:t>
            </a:r>
            <a:endParaRPr lang="en-US" sz="1800" b="0" i="0" u="none" strike="noStrike" cap="none" baseline="0" dirty="0">
              <a:solidFill>
                <a:schemeClr val="dk2"/>
              </a:solidFill>
              <a:latin typeface="Arial"/>
              <a:ea typeface="Arial"/>
              <a:cs typeface="Arial"/>
              <a:sym typeface="Arial"/>
            </a:endParaRP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just putting a new file in your working copy does not add it to the repo</a:t>
            </a:r>
            <a:r>
              <a:rPr lang="en-US" sz="1800" b="0" i="0" u="none" strike="noStrike" cap="none" baseline="0" dirty="0" smtClean="0">
                <a:solidFill>
                  <a:schemeClr val="dk2"/>
                </a:solidFill>
                <a:latin typeface="Arial"/>
                <a:ea typeface="Arial"/>
                <a:cs typeface="Arial"/>
                <a:sym typeface="Arial"/>
              </a:rPr>
              <a:t>!</a:t>
            </a:r>
          </a:p>
          <a:p>
            <a:pPr marL="914400" marR="0" lvl="1" indent="-342900" algn="l" rtl="0">
              <a:spcBef>
                <a:spcPts val="360"/>
              </a:spcBef>
              <a:buClr>
                <a:schemeClr val="dk2"/>
              </a:buClr>
              <a:buSzPct val="100000"/>
              <a:buFont typeface="Arial"/>
              <a:buChar char="○"/>
            </a:pPr>
            <a:r>
              <a:rPr lang="en-US" sz="1800" dirty="0" smtClean="0">
                <a:latin typeface="Arial"/>
                <a:ea typeface="Arial"/>
                <a:cs typeface="Arial"/>
                <a:sym typeface="Arial"/>
              </a:rPr>
              <a:t>still need to commit to make permanent</a:t>
            </a:r>
            <a:endParaRPr lang="en-US" sz="1800" b="0" i="0" u="none" strike="noStrike" cap="none" baseline="0" dirty="0">
              <a:solidFill>
                <a:schemeClr val="dk2"/>
              </a:solidFill>
              <a:latin typeface="Arial"/>
              <a:ea typeface="Arial"/>
              <a:cs typeface="Arial"/>
              <a:sym typeface="Arial"/>
            </a:endParaRPr>
          </a:p>
        </p:txBody>
      </p:sp>
      <p:grpSp>
        <p:nvGrpSpPr>
          <p:cNvPr id="237" name="Shape 237"/>
          <p:cNvGrpSpPr/>
          <p:nvPr/>
        </p:nvGrpSpPr>
        <p:grpSpPr>
          <a:xfrm>
            <a:off x="6320099" y="1435100"/>
            <a:ext cx="2214341" cy="4813232"/>
            <a:chOff x="6320099" y="1435100"/>
            <a:chExt cx="2214341" cy="4813232"/>
          </a:xfrm>
        </p:grpSpPr>
        <p:pic>
          <p:nvPicPr>
            <p:cNvPr id="238" name="Shape 23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39" name="Shape 239"/>
            <p:cNvGrpSpPr/>
            <p:nvPr/>
          </p:nvGrpSpPr>
          <p:grpSpPr>
            <a:xfrm>
              <a:off x="6455359" y="5044132"/>
              <a:ext cx="2079081" cy="1204199"/>
              <a:chOff x="6513825" y="5110632"/>
              <a:chExt cx="2079081" cy="1204199"/>
            </a:xfrm>
          </p:grpSpPr>
          <p:pic>
            <p:nvPicPr>
              <p:cNvPr id="240" name="Shape 24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41" name="Shape 24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42" name="Shape 24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43" name="Shape 24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44" name="Shape 24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45" name="Shape 245"/>
            <p:cNvGrpSpPr/>
            <p:nvPr/>
          </p:nvGrpSpPr>
          <p:grpSpPr>
            <a:xfrm>
              <a:off x="6701506" y="3462070"/>
              <a:ext cx="1147137" cy="768753"/>
              <a:chOff x="7630236" y="2422574"/>
              <a:chExt cx="1591919" cy="1066824"/>
            </a:xfrm>
          </p:grpSpPr>
          <p:sp>
            <p:nvSpPr>
              <p:cNvPr id="246" name="Shape 24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47" name="Shape 24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smtClean="0">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48" name="Shape 24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push</a:t>
              </a:r>
              <a:endParaRPr lang="en-US" sz="2400" b="0" i="0" u="none" strike="noStrike" cap="none" baseline="0" dirty="0">
                <a:solidFill>
                  <a:srgbClr val="3F3F3F"/>
                </a:solidFill>
                <a:latin typeface="Souce Sans Pro"/>
                <a:ea typeface="Souce Sans Pro"/>
                <a:cs typeface="Souce Sans Pro"/>
                <a:sym typeface="Souce Sans Pro"/>
              </a:endParaRPr>
            </a:p>
          </p:txBody>
        </p:sp>
        <p:sp>
          <p:nvSpPr>
            <p:cNvPr id="249" name="Shape 24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smtClean="0">
                  <a:solidFill>
                    <a:srgbClr val="3F3F3F"/>
                  </a:solidFill>
                  <a:latin typeface="Souce Sans Pro"/>
                  <a:ea typeface="Souce Sans Pro"/>
                  <a:cs typeface="Souce Sans Pro"/>
                  <a:sym typeface="Souce Sans Pro"/>
                </a:rPr>
                <a:t>pull</a:t>
              </a:r>
              <a:endParaRPr lang="en-US" sz="2400" b="0" i="0" u="none" strike="noStrike" cap="none" baseline="0" dirty="0">
                <a:solidFill>
                  <a:srgbClr val="3F3F3F"/>
                </a:solidFill>
                <a:latin typeface="Souce Sans Pro"/>
                <a:ea typeface="Souce Sans Pro"/>
                <a:cs typeface="Souce Sans Pro"/>
                <a:sym typeface="Souce Sans Pro"/>
              </a:endParaRPr>
            </a:p>
          </p:txBody>
        </p:sp>
      </p:grpSp>
    </p:spTree>
    <p:extLst>
      <p:ext uri="{BB962C8B-B14F-4D97-AF65-F5344CB8AC3E}">
        <p14:creationId xmlns:p14="http://schemas.microsoft.com/office/powerpoint/2010/main" val="348041173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xEl>
                                              <p:pRg st="0" end="0"/>
                                            </p:txEl>
                                          </p:spTgt>
                                        </p:tgtEl>
                                        <p:attrNameLst>
                                          <p:attrName>style.visibility</p:attrName>
                                        </p:attrNameLst>
                                      </p:cBhvr>
                                      <p:to>
                                        <p:strVal val="visible"/>
                                      </p:to>
                                    </p:set>
                                    <p:animEffect transition="in" filter="fade">
                                      <p:cBhvr>
                                        <p:cTn id="7" dur="1"/>
                                        <p:tgtEl>
                                          <p:spTgt spid="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6">
                                            <p:txEl>
                                              <p:pRg st="1" end="1"/>
                                            </p:txEl>
                                          </p:spTgt>
                                        </p:tgtEl>
                                        <p:attrNameLst>
                                          <p:attrName>style.visibility</p:attrName>
                                        </p:attrNameLst>
                                      </p:cBhvr>
                                      <p:to>
                                        <p:strVal val="visible"/>
                                      </p:to>
                                    </p:set>
                                    <p:animEffect transition="in" filter="fade">
                                      <p:cBhvr>
                                        <p:cTn id="12" dur="1"/>
                                        <p:tgtEl>
                                          <p:spTgt spid="2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6">
                                            <p:txEl>
                                              <p:pRg st="2" end="2"/>
                                            </p:txEl>
                                          </p:spTgt>
                                        </p:tgtEl>
                                        <p:attrNameLst>
                                          <p:attrName>style.visibility</p:attrName>
                                        </p:attrNameLst>
                                      </p:cBhvr>
                                      <p:to>
                                        <p:strVal val="visible"/>
                                      </p:to>
                                    </p:set>
                                    <p:animEffect transition="in" filter="fade">
                                      <p:cBhvr>
                                        <p:cTn id="17" dur="1"/>
                                        <p:tgtEl>
                                          <p:spTgt spid="2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6">
                                            <p:txEl>
                                              <p:pRg st="3" end="3"/>
                                            </p:txEl>
                                          </p:spTgt>
                                        </p:tgtEl>
                                        <p:attrNameLst>
                                          <p:attrName>style.visibility</p:attrName>
                                        </p:attrNameLst>
                                      </p:cBhvr>
                                      <p:to>
                                        <p:strVal val="visible"/>
                                      </p:to>
                                    </p:set>
                                    <p:animEffect transition="in" filter="fade">
                                      <p:cBhvr>
                                        <p:cTn id="22" dur="1"/>
                                        <p:tgtEl>
                                          <p:spTgt spid="2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6">
                                            <p:txEl>
                                              <p:pRg st="4" end="4"/>
                                            </p:txEl>
                                          </p:spTgt>
                                        </p:tgtEl>
                                        <p:attrNameLst>
                                          <p:attrName>style.visibility</p:attrName>
                                        </p:attrNameLst>
                                      </p:cBhvr>
                                      <p:to>
                                        <p:strVal val="visible"/>
                                      </p:to>
                                    </p:set>
                                    <p:animEffect transition="in" filter="fade">
                                      <p:cBhvr>
                                        <p:cTn id="27" dur="1"/>
                                        <p:tgtEl>
                                          <p:spTgt spid="2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2598</Words>
  <Application>Microsoft Macintosh PowerPoint</Application>
  <PresentationFormat>On-screen Show (4:3)</PresentationFormat>
  <Paragraphs>375</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khaki</vt:lpstr>
      <vt:lpstr>SECTION 2: HW3 Setup</vt:lpstr>
      <vt:lpstr>DEVELOPER TOOLS</vt:lpstr>
      <vt:lpstr>VERSION CONTROL</vt:lpstr>
      <vt:lpstr>WHAT IS VERSION CONTROL?</vt:lpstr>
      <vt:lpstr>VERSION CONTROL ORGANIZATION</vt:lpstr>
      <vt:lpstr>REPOSITORY</vt:lpstr>
      <vt:lpstr>VERSION CONTROL  COMMON ACTIONS</vt:lpstr>
      <vt:lpstr>VERSION CONTROL  UPDATING FILES</vt:lpstr>
      <vt:lpstr>VERSION CONTROL  COMMON ACTIONS (CONT.)</vt:lpstr>
      <vt:lpstr>THIS QUARTER</vt:lpstr>
      <vt:lpstr>331 VERSION CONTROL</vt:lpstr>
      <vt:lpstr>ECLIPSE</vt:lpstr>
      <vt:lpstr>WHAT IS ECLIPSE?</vt:lpstr>
      <vt:lpstr>ECLIPSE SHORTCUTS</vt:lpstr>
      <vt:lpstr>ECLIPSE and Java</vt:lpstr>
      <vt:lpstr>ECLIPSE and Java</vt:lpstr>
      <vt:lpstr>331 VERSION CONTROL</vt:lpstr>
      <vt:lpstr>HW 3</vt:lpstr>
      <vt:lpstr>Turning in HW3</vt:lpstr>
      <vt:lpstr>Ant Validate</vt:lpstr>
      <vt:lpstr>Ant Validate</vt:lpstr>
      <vt:lpstr>Ant Validate</vt:lpstr>
      <vt:lpstr>Ant Validate</vt:lpstr>
      <vt:lpstr>ECLIPSE DEBUGGING (if time)</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 HW3 Setup</dc:title>
  <cp:lastModifiedBy>Hal Perkins</cp:lastModifiedBy>
  <cp:revision>12</cp:revision>
  <dcterms:modified xsi:type="dcterms:W3CDTF">2015-10-09T18:48:44Z</dcterms:modified>
</cp:coreProperties>
</file>