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62"/>
  </p:notesMasterIdLst>
  <p:sldIdLst>
    <p:sldId id="289" r:id="rId2"/>
    <p:sldId id="308" r:id="rId3"/>
    <p:sldId id="310" r:id="rId4"/>
    <p:sldId id="367" r:id="rId5"/>
    <p:sldId id="309" r:id="rId6"/>
    <p:sldId id="368" r:id="rId7"/>
    <p:sldId id="311" r:id="rId8"/>
    <p:sldId id="369" r:id="rId9"/>
    <p:sldId id="312" r:id="rId10"/>
    <p:sldId id="347" r:id="rId11"/>
    <p:sldId id="348" r:id="rId12"/>
    <p:sldId id="346" r:id="rId13"/>
    <p:sldId id="314" r:id="rId14"/>
    <p:sldId id="315" r:id="rId15"/>
    <p:sldId id="349" r:id="rId16"/>
    <p:sldId id="350" r:id="rId17"/>
    <p:sldId id="317" r:id="rId18"/>
    <p:sldId id="318" r:id="rId19"/>
    <p:sldId id="351" r:id="rId20"/>
    <p:sldId id="352" r:id="rId21"/>
    <p:sldId id="320" r:id="rId22"/>
    <p:sldId id="319" r:id="rId23"/>
    <p:sldId id="353" r:id="rId24"/>
    <p:sldId id="354" r:id="rId25"/>
    <p:sldId id="323" r:id="rId26"/>
    <p:sldId id="321" r:id="rId27"/>
    <p:sldId id="371" r:id="rId28"/>
    <p:sldId id="372" r:id="rId29"/>
    <p:sldId id="324" r:id="rId30"/>
    <p:sldId id="328" r:id="rId31"/>
    <p:sldId id="332" r:id="rId32"/>
    <p:sldId id="333" r:id="rId33"/>
    <p:sldId id="327" r:id="rId34"/>
    <p:sldId id="329" r:id="rId35"/>
    <p:sldId id="330" r:id="rId36"/>
    <p:sldId id="334" r:id="rId37"/>
    <p:sldId id="335" r:id="rId38"/>
    <p:sldId id="336" r:id="rId39"/>
    <p:sldId id="337" r:id="rId40"/>
    <p:sldId id="338" r:id="rId41"/>
    <p:sldId id="331" r:id="rId42"/>
    <p:sldId id="339" r:id="rId43"/>
    <p:sldId id="341" r:id="rId44"/>
    <p:sldId id="340" r:id="rId45"/>
    <p:sldId id="342" r:id="rId46"/>
    <p:sldId id="343" r:id="rId47"/>
    <p:sldId id="344" r:id="rId48"/>
    <p:sldId id="355" r:id="rId49"/>
    <p:sldId id="356" r:id="rId50"/>
    <p:sldId id="357" r:id="rId51"/>
    <p:sldId id="358" r:id="rId52"/>
    <p:sldId id="366" r:id="rId53"/>
    <p:sldId id="359" r:id="rId54"/>
    <p:sldId id="361" r:id="rId55"/>
    <p:sldId id="360" r:id="rId56"/>
    <p:sldId id="362" r:id="rId57"/>
    <p:sldId id="363" r:id="rId58"/>
    <p:sldId id="364" r:id="rId59"/>
    <p:sldId id="365" r:id="rId60"/>
    <p:sldId id="307" r:id="rId6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1F0D5C8A-AFFA-4DC9-AA62-91A816F2D5B1}">
  <a:tblStyle styleId="{1F0D5C8A-AFFA-4DC9-AA62-91A816F2D5B1}" styleName="Table_0"/>
  <a:tblStyle styleId="{6B9500A5-F222-444E-9AE5-E2C4AD13B55F}" styleName="Table_1"/>
  <a:tblStyle styleId="{CB7B6C6E-EDDC-4F74-9E8D-32261E11A4AD}" styleName="Table_2"/>
  <a:tblStyle styleId="{69BBB2E3-F92C-42BD-98EC-6845F940AE44}" styleName="Table_3"/>
  <a:tblStyle styleId="{8D52A43A-374A-4591-9BB7-ABDF6B69ABE7}" styleName="Table_4"/>
  <a:tblStyle styleId="{CD360A0F-6332-41B9-8F65-82DB0F8C72D5}" styleName="Table_5"/>
  <a:tblStyle styleId="{B208E6CB-62F6-4288-B8D8-BFCCDC915285}" styleName="Table_6"/>
  <a:tblStyle styleId="{271A2B3F-687E-40F1-A669-1154EB8A7149}" styleName="Table_7"/>
  <a:tblStyle styleId="{F13B0413-8E83-4745-9526-370A76CECE18}" styleName="Table_8"/>
  <a:tblStyle styleId="{09BDC0E2-F29F-4D3F-8E74-79CB94BA9140}" styleName="Table_9"/>
  <a:tblStyle styleId="{902A1D92-9B7B-4374-9735-5BFC5A02BD73}" styleName="Table_10"/>
  <a:tblStyle styleId="{861C7160-0E9A-4067-BC04-3957B37395D8}" styleName="Table_11"/>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41" autoAdjust="0"/>
    <p:restoredTop sz="94660"/>
  </p:normalViewPr>
  <p:slideViewPr>
    <p:cSldViewPr>
      <p:cViewPr>
        <p:scale>
          <a:sx n="70" d="100"/>
          <a:sy n="70" d="100"/>
        </p:scale>
        <p:origin x="-58" y="8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7276842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52780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2/6/2014</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31234278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8805829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5497966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lvl1pPr>
              <a:defRPr sz="4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524000"/>
            <a:ext cx="8229600" cy="4648201"/>
          </a:xfrm>
        </p:spPr>
        <p:txBody>
          <a:bodyPr/>
          <a:lstStyle>
            <a:lvl2pPr>
              <a:defRPr sz="2000"/>
            </a:lvl2pPr>
            <a:lvl3pPr>
              <a:defRPr sz="1800"/>
            </a:lvl3pPr>
            <a:lvl5pPr>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5909972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5210488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01583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2/6/2014</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94421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2/6/2014</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5128048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2/6/2014</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3468273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3793996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2/6/2014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0113333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9941CB7-61C9-4981-8AEA-AF2BE3377B78}" type="datetimeFigureOut">
              <a:rPr lang="en-US" smtClean="0">
                <a:solidFill>
                  <a:prstClr val="black">
                    <a:lumMod val="65000"/>
                    <a:lumOff val="35000"/>
                  </a:prstClr>
                </a:solidFill>
              </a:rPr>
              <a:pPr/>
              <a:t>2/6/2014</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85101022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590800"/>
          </a:xfrm>
        </p:spPr>
        <p:txBody>
          <a:bodyPr>
            <a:normAutofit/>
          </a:bodyPr>
          <a:lstStyle/>
          <a:p>
            <a:endParaRPr lang="en-US" dirty="0"/>
          </a:p>
          <a:p>
            <a:r>
              <a:rPr lang="en-US" sz="2600" dirty="0" smtClean="0"/>
              <a:t>Slides by Alex </a:t>
            </a:r>
            <a:r>
              <a:rPr lang="en-US" sz="2600" dirty="0" err="1" smtClean="0"/>
              <a:t>Mariakakis</a:t>
            </a:r>
            <a:endParaRPr lang="en-US" sz="2600" dirty="0" smtClean="0"/>
          </a:p>
          <a:p>
            <a:endParaRPr lang="en-US" sz="2600" dirty="0" smtClean="0"/>
          </a:p>
        </p:txBody>
      </p:sp>
      <p:sp>
        <p:nvSpPr>
          <p:cNvPr id="5" name="Title 1"/>
          <p:cNvSpPr txBox="1">
            <a:spLocks/>
          </p:cNvSpPr>
          <p:nvPr/>
        </p:nvSpPr>
        <p:spPr>
          <a:xfrm>
            <a:off x="685800" y="838200"/>
            <a:ext cx="7772400" cy="259080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6600" b="1" dirty="0" smtClean="0"/>
              <a:t>Section </a:t>
            </a:r>
            <a:r>
              <a:rPr lang="en-US" sz="6600" b="1" dirty="0"/>
              <a:t>5</a:t>
            </a:r>
            <a:r>
              <a:rPr lang="en-US" sz="6600" b="1" dirty="0" smtClean="0"/>
              <a:t>:</a:t>
            </a:r>
            <a:r>
              <a:rPr lang="en-US" sz="6600" dirty="0" smtClean="0"/>
              <a:t/>
            </a:r>
            <a:br>
              <a:rPr lang="en-US" sz="6600" dirty="0" smtClean="0"/>
            </a:br>
            <a:r>
              <a:rPr lang="en-US" sz="5500" dirty="0" smtClean="0"/>
              <a:t>Midterm </a:t>
            </a:r>
            <a:r>
              <a:rPr lang="en-US" sz="5500" dirty="0" smtClean="0"/>
              <a:t>Review</a:t>
            </a:r>
            <a:endParaRPr lang="en-US" sz="5500" dirty="0" smtClean="0"/>
          </a:p>
        </p:txBody>
      </p:sp>
    </p:spTree>
    <p:extLst>
      <p:ext uri="{BB962C8B-B14F-4D97-AF65-F5344CB8AC3E}">
        <p14:creationId xmlns:p14="http://schemas.microsoft.com/office/powerpoint/2010/main" val="1142506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a:t>
            </a:r>
            <a:r>
              <a:rPr lang="en-US" sz="1600" i="1" dirty="0" smtClean="0">
                <a:solidFill>
                  <a:schemeClr val="tx1"/>
                </a:solidFill>
                <a:cs typeface="Courier New" pitchFamily="49" charset="0"/>
              </a:rPr>
              <a:t>this </a:t>
            </a:r>
            <a:r>
              <a:rPr lang="en-US" sz="1600" i="1" dirty="0">
                <a:solidFill>
                  <a:schemeClr val="tx1"/>
                </a:solidFill>
                <a:cs typeface="Courier New" pitchFamily="49" charset="0"/>
              </a:rPr>
              <a:t>implementation meet</a:t>
            </a:r>
            <a:r>
              <a:rPr lang="en-US" sz="1600" i="1" dirty="0" smtClean="0">
                <a:solidFill>
                  <a:schemeClr val="tx1"/>
                </a:solidFill>
                <a:cs typeface="Courier New" pitchFamily="49" charset="0"/>
              </a:rPr>
              <a:t>?</a:t>
            </a:r>
            <a:endParaRPr lang="en-US" sz="1600" i="1" dirty="0">
              <a:solidFill>
                <a:schemeClr val="tx1"/>
              </a:solidFill>
              <a:cs typeface="Courier New" pitchFamily="49" charset="0"/>
            </a:endParaRPr>
          </a:p>
          <a:p>
            <a:pPr marL="514350" indent="-514350">
              <a:buAutoNum type="romanUcPeriod"/>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602467259"/>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
        <p:nvSpPr>
          <p:cNvPr id="4" name="TextBox 3"/>
          <p:cNvSpPr txBox="1"/>
          <p:nvPr/>
        </p:nvSpPr>
        <p:spPr>
          <a:xfrm>
            <a:off x="4876800" y="5029200"/>
            <a:ext cx="4125685" cy="523220"/>
          </a:xfrm>
          <a:prstGeom prst="rect">
            <a:avLst/>
          </a:prstGeom>
          <a:noFill/>
        </p:spPr>
        <p:txBody>
          <a:bodyPr wrap="square" rtlCol="0">
            <a:spAutoFit/>
          </a:bodyPr>
          <a:lstStyle/>
          <a:p>
            <a:pPr marL="342900" indent="-342900">
              <a:buAutoNum type="alphaLcPeriod"/>
            </a:pPr>
            <a:r>
              <a:rPr lang="en-US" b="1" dirty="0" smtClean="0">
                <a:solidFill>
                  <a:srgbClr val="FF0000"/>
                </a:solidFill>
                <a:latin typeface="+mj-lt"/>
              </a:rPr>
              <a:t>The method does exactly what the spec says</a:t>
            </a:r>
          </a:p>
        </p:txBody>
      </p:sp>
    </p:spTree>
    <p:extLst>
      <p:ext uri="{BB962C8B-B14F-4D97-AF65-F5344CB8AC3E}">
        <p14:creationId xmlns:p14="http://schemas.microsoft.com/office/powerpoint/2010/main" val="1074325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a:t>
            </a:r>
            <a:r>
              <a:rPr lang="en-US" sz="1600" i="1" dirty="0" smtClean="0">
                <a:solidFill>
                  <a:schemeClr val="tx1"/>
                </a:solidFill>
                <a:cs typeface="Courier New" pitchFamily="49" charset="0"/>
              </a:rPr>
              <a:t>this </a:t>
            </a:r>
            <a:r>
              <a:rPr lang="en-US" sz="1600" i="1" dirty="0">
                <a:solidFill>
                  <a:schemeClr val="tx1"/>
                </a:solidFill>
                <a:cs typeface="Courier New" pitchFamily="49" charset="0"/>
              </a:rPr>
              <a:t>implementation meet</a:t>
            </a:r>
            <a:r>
              <a:rPr lang="en-US" sz="1600" i="1" dirty="0" smtClean="0">
                <a:solidFill>
                  <a:schemeClr val="tx1"/>
                </a:solidFill>
                <a:cs typeface="Courier New" pitchFamily="49" charset="0"/>
              </a:rPr>
              <a:t>?</a:t>
            </a:r>
            <a:endParaRPr lang="en-US" sz="1600" i="1" dirty="0">
              <a:solidFill>
                <a:schemeClr val="tx1"/>
              </a:solidFill>
              <a:cs typeface="Courier New" pitchFamily="49" charset="0"/>
            </a:endParaRPr>
          </a:p>
          <a:p>
            <a:pPr marL="514350" indent="-514350">
              <a:buAutoNum type="romanUcPeriod"/>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126338030"/>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
        <p:nvSpPr>
          <p:cNvPr id="4" name="TextBox 3"/>
          <p:cNvSpPr txBox="1"/>
          <p:nvPr/>
        </p:nvSpPr>
        <p:spPr>
          <a:xfrm>
            <a:off x="4876800" y="5029200"/>
            <a:ext cx="4125685" cy="1169551"/>
          </a:xfrm>
          <a:prstGeom prst="rect">
            <a:avLst/>
          </a:prstGeom>
          <a:noFill/>
        </p:spPr>
        <p:txBody>
          <a:bodyPr wrap="square" rtlCol="0">
            <a:spAutoFit/>
          </a:bodyPr>
          <a:lstStyle/>
          <a:p>
            <a:pPr marL="342900" indent="-342900">
              <a:buAutoNum type="alphaLcPeriod"/>
            </a:pPr>
            <a:r>
              <a:rPr lang="en-US" b="1" dirty="0" smtClean="0">
                <a:solidFill>
                  <a:srgbClr val="FF0000"/>
                </a:solidFill>
                <a:latin typeface="+mj-lt"/>
              </a:rPr>
              <a:t>The method does exactly what the spec says</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p:txBody>
      </p:sp>
    </p:spTree>
    <p:extLst>
      <p:ext uri="{BB962C8B-B14F-4D97-AF65-F5344CB8AC3E}">
        <p14:creationId xmlns:p14="http://schemas.microsoft.com/office/powerpoint/2010/main" val="1074325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a:t>
            </a:r>
            <a:r>
              <a:rPr lang="en-US" sz="1600" i="1" dirty="0" smtClean="0">
                <a:solidFill>
                  <a:schemeClr val="tx1"/>
                </a:solidFill>
                <a:cs typeface="Courier New" pitchFamily="49" charset="0"/>
              </a:rPr>
              <a:t>this </a:t>
            </a:r>
            <a:r>
              <a:rPr lang="en-US" sz="1600" i="1" dirty="0">
                <a:solidFill>
                  <a:schemeClr val="tx1"/>
                </a:solidFill>
                <a:cs typeface="Courier New" pitchFamily="49" charset="0"/>
              </a:rPr>
              <a:t>implementation meet</a:t>
            </a:r>
            <a:r>
              <a:rPr lang="en-US" sz="1600" i="1" dirty="0" smtClean="0">
                <a:solidFill>
                  <a:schemeClr val="tx1"/>
                </a:solidFill>
                <a:cs typeface="Courier New" pitchFamily="49" charset="0"/>
              </a:rPr>
              <a:t>?</a:t>
            </a:r>
            <a:endParaRPr lang="en-US" sz="1600" i="1" dirty="0">
              <a:solidFill>
                <a:schemeClr val="tx1"/>
              </a:solidFill>
              <a:cs typeface="Courier New" pitchFamily="49" charset="0"/>
            </a:endParaRPr>
          </a:p>
          <a:p>
            <a:pPr marL="514350" indent="-514350">
              <a:buAutoNum type="romanUcPeriod"/>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02653208"/>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r>
                        <a:rPr lang="en-US" dirty="0" smtClean="0">
                          <a:solidFill>
                            <a:srgbClr val="FF0000"/>
                          </a:solidFill>
                        </a:rPr>
                        <a:t>X</a:t>
                      </a:r>
                      <a:endParaRPr lang="en-US" dirty="0">
                        <a:solidFill>
                          <a:srgbClr val="FF0000"/>
                        </a:solidFill>
                      </a:endParaRPr>
                    </a:p>
                  </a:txBody>
                  <a:tcPr/>
                </a:tc>
              </a:tr>
            </a:tbl>
          </a:graphicData>
        </a:graphic>
      </p:graphicFrame>
      <p:sp>
        <p:nvSpPr>
          <p:cNvPr id="4" name="TextBox 3"/>
          <p:cNvSpPr txBox="1"/>
          <p:nvPr/>
        </p:nvSpPr>
        <p:spPr>
          <a:xfrm>
            <a:off x="4876800" y="5029200"/>
            <a:ext cx="4125685" cy="1384995"/>
          </a:xfrm>
          <a:prstGeom prst="rect">
            <a:avLst/>
          </a:prstGeom>
          <a:noFill/>
        </p:spPr>
        <p:txBody>
          <a:bodyPr wrap="square" rtlCol="0">
            <a:spAutoFit/>
          </a:bodyPr>
          <a:lstStyle/>
          <a:p>
            <a:pPr marL="342900" indent="-342900">
              <a:buAutoNum type="alphaLcPeriod"/>
            </a:pPr>
            <a:r>
              <a:rPr lang="en-US" b="1" dirty="0" smtClean="0">
                <a:solidFill>
                  <a:srgbClr val="FF0000"/>
                </a:solidFill>
                <a:latin typeface="+mj-lt"/>
              </a:rPr>
              <a:t>The method does exactly what the spec says</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a:p>
            <a:pPr marL="342900" indent="-342900">
              <a:buAutoNum type="alphaLcPeriod"/>
            </a:pPr>
            <a:r>
              <a:rPr lang="en-US" b="1" dirty="0" smtClean="0">
                <a:solidFill>
                  <a:srgbClr val="FF0000"/>
                </a:solidFill>
                <a:latin typeface="+mj-lt"/>
              </a:rPr>
              <a:t>The method does not throw an exception</a:t>
            </a:r>
          </a:p>
        </p:txBody>
      </p:sp>
    </p:spTree>
    <p:extLst>
      <p:ext uri="{BB962C8B-B14F-4D97-AF65-F5344CB8AC3E}">
        <p14:creationId xmlns:p14="http://schemas.microsoft.com/office/powerpoint/2010/main" val="1152636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i="1" dirty="0" smtClean="0">
              <a:solidFill>
                <a:schemeClr val="tx1"/>
              </a:solidFill>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2000" i="1" dirty="0" smtClean="0">
              <a:solidFill>
                <a:schemeClr val="tx1"/>
              </a:solidFill>
              <a:cs typeface="Courier New" pitchFamily="49" charset="0"/>
            </a:endParaRPr>
          </a:p>
          <a:p>
            <a:pPr marL="514350" indent="-514350">
              <a:buFont typeface="+mj-lt"/>
              <a:buAutoNum type="romanUcPeriod" startAt="2"/>
            </a:pPr>
            <a:r>
              <a:rPr lang="en-US" sz="1600" dirty="0" smtClean="0">
                <a:solidFill>
                  <a:schemeClr val="tx1"/>
                </a:solidFill>
                <a:latin typeface="Courier New" pitchFamily="49" charset="0"/>
                <a:cs typeface="Courier New" pitchFamily="49" charset="0"/>
              </a:rPr>
              <a:t>void withdraw(</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amount) {</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	if (balance &gt;= amount) balance -=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556208227"/>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Tree>
    <p:extLst>
      <p:ext uri="{BB962C8B-B14F-4D97-AF65-F5344CB8AC3E}">
        <p14:creationId xmlns:p14="http://schemas.microsoft.com/office/powerpoint/2010/main" val="2050922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this implementation meet?</a:t>
            </a:r>
            <a:endParaRPr lang="en-US" sz="2000" i="1" dirty="0">
              <a:solidFill>
                <a:schemeClr val="tx1"/>
              </a:solidFill>
              <a:cs typeface="Courier New" pitchFamily="49" charset="0"/>
            </a:endParaRPr>
          </a:p>
          <a:p>
            <a:pPr marL="514350" indent="-514350">
              <a:buFont typeface="+mj-lt"/>
              <a:buAutoNum type="romanUcPeriod" startAt="2"/>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if (balance &gt;= amount) balance -= amount;</a:t>
            </a:r>
            <a:br>
              <a:rPr lang="en-US" sz="1600" dirty="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sp>
        <p:nvSpPr>
          <p:cNvPr id="6" name="TextBox 5"/>
          <p:cNvSpPr txBox="1"/>
          <p:nvPr/>
        </p:nvSpPr>
        <p:spPr>
          <a:xfrm>
            <a:off x="4876800" y="5029200"/>
            <a:ext cx="4038600" cy="307777"/>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p:txBody>
      </p:sp>
      <p:graphicFrame>
        <p:nvGraphicFramePr>
          <p:cNvPr id="7" name="Table 6"/>
          <p:cNvGraphicFramePr>
            <a:graphicFrameLocks noGrp="1"/>
          </p:cNvGraphicFramePr>
          <p:nvPr>
            <p:extLst>
              <p:ext uri="{D42A27DB-BD31-4B8C-83A1-F6EECF244321}">
                <p14:modId xmlns:p14="http://schemas.microsoft.com/office/powerpoint/2010/main" val="1291367305"/>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Tree>
    <p:extLst>
      <p:ext uri="{BB962C8B-B14F-4D97-AF65-F5344CB8AC3E}">
        <p14:creationId xmlns:p14="http://schemas.microsoft.com/office/powerpoint/2010/main" val="1829246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this implementation meet?</a:t>
            </a:r>
            <a:endParaRPr lang="en-US" sz="2000" i="1" dirty="0">
              <a:solidFill>
                <a:schemeClr val="tx1"/>
              </a:solidFill>
              <a:cs typeface="Courier New" pitchFamily="49" charset="0"/>
            </a:endParaRPr>
          </a:p>
          <a:p>
            <a:pPr marL="514350" indent="-514350">
              <a:buFont typeface="+mj-lt"/>
              <a:buAutoNum type="romanUcPeriod" startAt="2"/>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if (balance &gt;= amount) balance -= amount;</a:t>
            </a:r>
            <a:br>
              <a:rPr lang="en-US" sz="1600" dirty="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sp>
        <p:nvSpPr>
          <p:cNvPr id="6" name="TextBox 5"/>
          <p:cNvSpPr txBox="1"/>
          <p:nvPr/>
        </p:nvSpPr>
        <p:spPr>
          <a:xfrm>
            <a:off x="4876800" y="5029200"/>
            <a:ext cx="4038600" cy="954107"/>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p:txBody>
      </p:sp>
      <p:graphicFrame>
        <p:nvGraphicFramePr>
          <p:cNvPr id="7" name="Table 6"/>
          <p:cNvGraphicFramePr>
            <a:graphicFrameLocks noGrp="1"/>
          </p:cNvGraphicFramePr>
          <p:nvPr>
            <p:extLst>
              <p:ext uri="{D42A27DB-BD31-4B8C-83A1-F6EECF244321}">
                <p14:modId xmlns:p14="http://schemas.microsoft.com/office/powerpoint/2010/main" val="1004583464"/>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Tree>
    <p:extLst>
      <p:ext uri="{BB962C8B-B14F-4D97-AF65-F5344CB8AC3E}">
        <p14:creationId xmlns:p14="http://schemas.microsoft.com/office/powerpoint/2010/main" val="4218428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this implementation meet?</a:t>
            </a:r>
            <a:endParaRPr lang="en-US" sz="2000" i="1" dirty="0">
              <a:solidFill>
                <a:schemeClr val="tx1"/>
              </a:solidFill>
              <a:cs typeface="Courier New" pitchFamily="49" charset="0"/>
            </a:endParaRPr>
          </a:p>
          <a:p>
            <a:pPr marL="514350" indent="-514350">
              <a:buFont typeface="+mj-lt"/>
              <a:buAutoNum type="romanUcPeriod" startAt="2"/>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if (balance &gt;= amount) balance -= amount;</a:t>
            </a:r>
            <a:br>
              <a:rPr lang="en-US" sz="1600" dirty="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sp>
        <p:nvSpPr>
          <p:cNvPr id="6" name="TextBox 5"/>
          <p:cNvSpPr txBox="1"/>
          <p:nvPr/>
        </p:nvSpPr>
        <p:spPr>
          <a:xfrm>
            <a:off x="4876800" y="5029200"/>
            <a:ext cx="4038600" cy="1384995"/>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a:p>
            <a:pPr marL="342900" indent="-342900">
              <a:buAutoNum type="alphaLcPeriod"/>
            </a:pPr>
            <a:r>
              <a:rPr lang="en-US" b="1" dirty="0" smtClean="0">
                <a:solidFill>
                  <a:srgbClr val="FF0000"/>
                </a:solidFill>
                <a:latin typeface="+mj-lt"/>
              </a:rPr>
              <a:t>The method does not throw an exception</a:t>
            </a:r>
          </a:p>
        </p:txBody>
      </p:sp>
      <p:graphicFrame>
        <p:nvGraphicFramePr>
          <p:cNvPr id="7" name="Table 6"/>
          <p:cNvGraphicFramePr>
            <a:graphicFrameLocks noGrp="1"/>
          </p:cNvGraphicFramePr>
          <p:nvPr>
            <p:extLst>
              <p:ext uri="{D42A27DB-BD31-4B8C-83A1-F6EECF244321}">
                <p14:modId xmlns:p14="http://schemas.microsoft.com/office/powerpoint/2010/main" val="2438023225"/>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r>
                        <a:rPr lang="en-US" dirty="0" smtClean="0">
                          <a:solidFill>
                            <a:srgbClr val="FF0000"/>
                          </a:solidFill>
                        </a:rPr>
                        <a:t>X</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4218428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1909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i="1" dirty="0" smtClean="0">
              <a:solidFill>
                <a:schemeClr val="tx1"/>
              </a:solidFill>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dirty="0" smtClean="0">
              <a:solidFill>
                <a:schemeClr val="tx1"/>
              </a:solidFill>
              <a:latin typeface="Courier New" pitchFamily="49" charset="0"/>
              <a:cs typeface="Courier New" pitchFamily="49" charset="0"/>
            </a:endParaRPr>
          </a:p>
          <a:p>
            <a:pPr marL="514350" indent="-514350">
              <a:buFont typeface="+mj-lt"/>
              <a:buAutoNum type="romanUcPeriod" startAt="3"/>
            </a:pPr>
            <a:r>
              <a:rPr lang="en-US" sz="1600" dirty="0" smtClean="0">
                <a:solidFill>
                  <a:schemeClr val="tx1"/>
                </a:solidFill>
                <a:latin typeface="Courier New" pitchFamily="49" charset="0"/>
                <a:cs typeface="Courier New" pitchFamily="49" charset="0"/>
              </a:rPr>
              <a:t>void withdraw(</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amount) {</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	if (amount &lt; 0) throw new </a:t>
            </a:r>
            <a:r>
              <a:rPr lang="en-US" sz="1600" dirty="0" err="1" smtClean="0">
                <a:solidFill>
                  <a:schemeClr val="tx1"/>
                </a:solidFill>
                <a:latin typeface="Courier New" pitchFamily="49" charset="0"/>
                <a:cs typeface="Courier New" pitchFamily="49" charset="0"/>
              </a:rPr>
              <a:t>IllegalArgumentException</a:t>
            </a:r>
            <a:r>
              <a:rPr lang="en-US" sz="1600" dirty="0" smtClean="0">
                <a:solidFill>
                  <a:schemeClr val="tx1"/>
                </a:solidFill>
                <a:latin typeface="Courier New" pitchFamily="49" charset="0"/>
                <a:cs typeface="Courier New" pitchFamily="49" charset="0"/>
              </a:rPr>
              <a:t>(); </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	balance -=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82234510"/>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Tree>
    <p:extLst>
      <p:ext uri="{BB962C8B-B14F-4D97-AF65-F5344CB8AC3E}">
        <p14:creationId xmlns:p14="http://schemas.microsoft.com/office/powerpoint/2010/main" val="2622603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1909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i="1" dirty="0" smtClean="0">
              <a:solidFill>
                <a:schemeClr val="tx1"/>
              </a:solidFill>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dirty="0" smtClean="0">
              <a:solidFill>
                <a:schemeClr val="tx1"/>
              </a:solidFill>
              <a:latin typeface="Courier New" pitchFamily="49" charset="0"/>
              <a:cs typeface="Courier New" pitchFamily="49" charset="0"/>
            </a:endParaRPr>
          </a:p>
          <a:p>
            <a:pPr marL="514350" indent="-514350">
              <a:buFont typeface="+mj-lt"/>
              <a:buAutoNum type="romanUcPeriod" startAt="3"/>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if (amount &lt; 0) throw new </a:t>
            </a:r>
            <a:r>
              <a:rPr lang="en-US" sz="1600" dirty="0" err="1">
                <a:solidFill>
                  <a:schemeClr val="tx1"/>
                </a:solidFill>
                <a:latin typeface="Courier New" pitchFamily="49" charset="0"/>
                <a:cs typeface="Courier New" pitchFamily="49" charset="0"/>
              </a:rPr>
              <a:t>IllegalArgumentException</a:t>
            </a:r>
            <a:r>
              <a:rPr lang="en-US" sz="1600" dirty="0">
                <a:solidFill>
                  <a:schemeClr val="tx1"/>
                </a:solidFill>
                <a:latin typeface="Courier New" pitchFamily="49" charset="0"/>
                <a:cs typeface="Courier New" pitchFamily="49" charset="0"/>
              </a:rPr>
              <a: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033597398"/>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
        <p:nvSpPr>
          <p:cNvPr id="7" name="TextBox 6"/>
          <p:cNvSpPr txBox="1"/>
          <p:nvPr/>
        </p:nvSpPr>
        <p:spPr>
          <a:xfrm>
            <a:off x="4876800" y="5029200"/>
            <a:ext cx="4038600" cy="307777"/>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p:txBody>
      </p:sp>
    </p:spTree>
    <p:extLst>
      <p:ext uri="{BB962C8B-B14F-4D97-AF65-F5344CB8AC3E}">
        <p14:creationId xmlns:p14="http://schemas.microsoft.com/office/powerpoint/2010/main" val="3452772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1909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i="1" dirty="0" smtClean="0">
              <a:solidFill>
                <a:schemeClr val="tx1"/>
              </a:solidFill>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dirty="0" smtClean="0">
              <a:solidFill>
                <a:schemeClr val="tx1"/>
              </a:solidFill>
              <a:latin typeface="Courier New" pitchFamily="49" charset="0"/>
              <a:cs typeface="Courier New" pitchFamily="49" charset="0"/>
            </a:endParaRPr>
          </a:p>
          <a:p>
            <a:pPr marL="514350" indent="-514350">
              <a:buFont typeface="+mj-lt"/>
              <a:buAutoNum type="romanUcPeriod" startAt="3"/>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if (amount &lt; 0) throw new </a:t>
            </a:r>
            <a:r>
              <a:rPr lang="en-US" sz="1600" dirty="0" err="1">
                <a:solidFill>
                  <a:schemeClr val="tx1"/>
                </a:solidFill>
                <a:latin typeface="Courier New" pitchFamily="49" charset="0"/>
                <a:cs typeface="Courier New" pitchFamily="49" charset="0"/>
              </a:rPr>
              <a:t>IllegalArgumentException</a:t>
            </a:r>
            <a:r>
              <a:rPr lang="en-US" sz="1600" dirty="0">
                <a:solidFill>
                  <a:schemeClr val="tx1"/>
                </a:solidFill>
                <a:latin typeface="Courier New" pitchFamily="49" charset="0"/>
                <a:cs typeface="Courier New" pitchFamily="49" charset="0"/>
              </a:rPr>
              <a: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930130484"/>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
        <p:nvSpPr>
          <p:cNvPr id="7" name="TextBox 6"/>
          <p:cNvSpPr txBox="1"/>
          <p:nvPr/>
        </p:nvSpPr>
        <p:spPr>
          <a:xfrm>
            <a:off x="4876800" y="5029200"/>
            <a:ext cx="4038600" cy="954107"/>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p:txBody>
      </p:sp>
    </p:spTree>
    <p:extLst>
      <p:ext uri="{BB962C8B-B14F-4D97-AF65-F5344CB8AC3E}">
        <p14:creationId xmlns:p14="http://schemas.microsoft.com/office/powerpoint/2010/main" val="2534626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Q1</a:t>
            </a:r>
            <a:endParaRPr lang="en-US" dirty="0"/>
          </a:p>
        </p:txBody>
      </p:sp>
      <p:sp>
        <p:nvSpPr>
          <p:cNvPr id="3" name="Content Placeholder 2"/>
          <p:cNvSpPr>
            <a:spLocks noGrp="1"/>
          </p:cNvSpPr>
          <p:nvPr>
            <p:ph idx="1"/>
          </p:nvPr>
        </p:nvSpPr>
        <p:spPr>
          <a:xfrm>
            <a:off x="457200" y="1524001"/>
            <a:ext cx="8229600" cy="1981200"/>
          </a:xfrm>
        </p:spPr>
        <p:txBody>
          <a:bodyPr/>
          <a:lstStyle/>
          <a:p>
            <a:pPr marL="0" indent="0">
              <a:buNone/>
            </a:pPr>
            <a:r>
              <a:rPr lang="en-US" sz="2000" i="1" dirty="0">
                <a:solidFill>
                  <a:schemeClr val="tx1"/>
                </a:solidFill>
              </a:rPr>
              <a:t>Using backwards reasoning, find the weakest precondition for each sequence of statements and </a:t>
            </a:r>
            <a:r>
              <a:rPr lang="en-US" sz="2000" i="1" dirty="0" err="1">
                <a:solidFill>
                  <a:schemeClr val="tx1"/>
                </a:solidFill>
              </a:rPr>
              <a:t>postcondition</a:t>
            </a:r>
            <a:r>
              <a:rPr lang="en-US" sz="2000" i="1" dirty="0">
                <a:solidFill>
                  <a:schemeClr val="tx1"/>
                </a:solidFill>
              </a:rPr>
              <a:t> below. Insert appropriate assertions in each blank line. You should simplify your answers if possible</a:t>
            </a:r>
            <a:r>
              <a:rPr lang="en-US" sz="2000" i="1" dirty="0" smtClean="0">
                <a:solidFill>
                  <a:schemeClr val="tx1"/>
                </a:solidFill>
              </a:rPr>
              <a:t>.</a:t>
            </a:r>
          </a:p>
          <a:p>
            <a:pPr marL="0" indent="0">
              <a:buNone/>
            </a:pPr>
            <a:endParaRPr lang="en-US" dirty="0">
              <a:solidFill>
                <a:schemeClr val="tx1"/>
              </a:solidFill>
            </a:endParaRPr>
          </a:p>
        </p:txBody>
      </p:sp>
      <p:sp>
        <p:nvSpPr>
          <p:cNvPr id="4" name="Rectangle 3"/>
          <p:cNvSpPr/>
          <p:nvPr/>
        </p:nvSpPr>
        <p:spPr>
          <a:xfrm>
            <a:off x="609600" y="3505200"/>
            <a:ext cx="7696200" cy="2246769"/>
          </a:xfrm>
          <a:prstGeom prst="rect">
            <a:avLst/>
          </a:prstGeom>
        </p:spPr>
        <p:txBody>
          <a:bodyPr wrap="square">
            <a:spAutoFit/>
          </a:bodyPr>
          <a:lstStyle/>
          <a:p>
            <a:r>
              <a:rPr lang="en-US" sz="2800" b="1" dirty="0">
                <a:solidFill>
                  <a:schemeClr val="tx1"/>
                </a:solidFill>
                <a:latin typeface="Courier New" pitchFamily="49" charset="0"/>
                <a:cs typeface="Courier New" pitchFamily="49" charset="0"/>
              </a:rPr>
              <a:t>{_______________}</a:t>
            </a:r>
          </a:p>
          <a:p>
            <a:r>
              <a:rPr lang="en-US" sz="2800" b="1" dirty="0">
                <a:solidFill>
                  <a:schemeClr val="tx1"/>
                </a:solidFill>
                <a:latin typeface="Courier New" pitchFamily="49" charset="0"/>
                <a:cs typeface="Courier New" pitchFamily="49" charset="0"/>
              </a:rPr>
              <a:t>z = x + y;</a:t>
            </a:r>
          </a:p>
          <a:p>
            <a:r>
              <a:rPr lang="en-US" sz="2800" b="1" dirty="0">
                <a:solidFill>
                  <a:schemeClr val="tx1"/>
                </a:solidFill>
                <a:latin typeface="Courier New" pitchFamily="49" charset="0"/>
                <a:cs typeface="Courier New" pitchFamily="49" charset="0"/>
              </a:rPr>
              <a:t>{_______________}</a:t>
            </a:r>
          </a:p>
          <a:p>
            <a:r>
              <a:rPr lang="en-US" sz="2800" b="1" dirty="0">
                <a:solidFill>
                  <a:schemeClr val="tx1"/>
                </a:solidFill>
                <a:latin typeface="Courier New" pitchFamily="49" charset="0"/>
                <a:cs typeface="Courier New" pitchFamily="49" charset="0"/>
              </a:rPr>
              <a:t>y = z – 3;</a:t>
            </a:r>
          </a:p>
          <a:p>
            <a:r>
              <a:rPr lang="en-US" sz="2800" b="1" dirty="0">
                <a:solidFill>
                  <a:schemeClr val="tx1"/>
                </a:solidFill>
                <a:latin typeface="Courier New" pitchFamily="49" charset="0"/>
                <a:cs typeface="Courier New" pitchFamily="49" charset="0"/>
              </a:rPr>
              <a:t>{x &gt; y}</a:t>
            </a:r>
          </a:p>
        </p:txBody>
      </p:sp>
    </p:spTree>
    <p:extLst>
      <p:ext uri="{BB962C8B-B14F-4D97-AF65-F5344CB8AC3E}">
        <p14:creationId xmlns:p14="http://schemas.microsoft.com/office/powerpoint/2010/main" val="3729228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1909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i="1" dirty="0" smtClean="0">
              <a:solidFill>
                <a:schemeClr val="tx1"/>
              </a:solidFill>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dirty="0" smtClean="0">
              <a:solidFill>
                <a:schemeClr val="tx1"/>
              </a:solidFill>
              <a:latin typeface="Courier New" pitchFamily="49" charset="0"/>
              <a:cs typeface="Courier New" pitchFamily="49" charset="0"/>
            </a:endParaRPr>
          </a:p>
          <a:p>
            <a:pPr marL="514350" indent="-514350">
              <a:buFont typeface="+mj-lt"/>
              <a:buAutoNum type="romanUcPeriod" startAt="3"/>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if (amount &lt; 0) throw new </a:t>
            </a:r>
            <a:r>
              <a:rPr lang="en-US" sz="1600" dirty="0" err="1">
                <a:solidFill>
                  <a:schemeClr val="tx1"/>
                </a:solidFill>
                <a:latin typeface="Courier New" pitchFamily="49" charset="0"/>
                <a:cs typeface="Courier New" pitchFamily="49" charset="0"/>
              </a:rPr>
              <a:t>IllegalArgumentException</a:t>
            </a:r>
            <a:r>
              <a:rPr lang="en-US" sz="1600" dirty="0">
                <a:solidFill>
                  <a:schemeClr val="tx1"/>
                </a:solidFill>
                <a:latin typeface="Courier New" pitchFamily="49" charset="0"/>
                <a:cs typeface="Courier New" pitchFamily="49" charset="0"/>
              </a:rPr>
              <a: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a:t>
            </a: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225421603"/>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r>
                        <a:rPr lang="en-US" dirty="0" smtClean="0">
                          <a:solidFill>
                            <a:srgbClr val="FF0000"/>
                          </a:solidFill>
                        </a:rPr>
                        <a:t>X</a:t>
                      </a:r>
                      <a:endParaRPr lang="en-US" dirty="0">
                        <a:solidFill>
                          <a:srgbClr val="FF0000"/>
                        </a:solidFill>
                      </a:endParaRPr>
                    </a:p>
                  </a:txBody>
                  <a:tcPr/>
                </a:tc>
              </a:tr>
            </a:tbl>
          </a:graphicData>
        </a:graphic>
      </p:graphicFrame>
      <p:sp>
        <p:nvSpPr>
          <p:cNvPr id="7" name="TextBox 6"/>
          <p:cNvSpPr txBox="1"/>
          <p:nvPr/>
        </p:nvSpPr>
        <p:spPr>
          <a:xfrm>
            <a:off x="4876800" y="5029200"/>
            <a:ext cx="4038600" cy="1384995"/>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a:p>
            <a:pPr marL="342900" indent="-342900">
              <a:buAutoNum type="alphaLcPeriod"/>
            </a:pPr>
            <a:r>
              <a:rPr lang="en-US" b="1" dirty="0" smtClean="0">
                <a:solidFill>
                  <a:srgbClr val="FF0000"/>
                </a:solidFill>
                <a:latin typeface="+mj-lt"/>
              </a:rPr>
              <a:t>The method throws the wrong kind of exception and for the wrong reason</a:t>
            </a:r>
          </a:p>
        </p:txBody>
      </p:sp>
    </p:spTree>
    <p:extLst>
      <p:ext uri="{BB962C8B-B14F-4D97-AF65-F5344CB8AC3E}">
        <p14:creationId xmlns:p14="http://schemas.microsoft.com/office/powerpoint/2010/main" val="2534626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1909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i="1" dirty="0" smtClean="0">
              <a:solidFill>
                <a:schemeClr val="tx1"/>
              </a:solidFill>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dirty="0" smtClean="0">
              <a:solidFill>
                <a:schemeClr val="tx1"/>
              </a:solidFill>
              <a:latin typeface="Courier New" pitchFamily="49" charset="0"/>
              <a:cs typeface="Courier New" pitchFamily="49" charset="0"/>
            </a:endParaRPr>
          </a:p>
          <a:p>
            <a:pPr marL="514350" indent="-514350">
              <a:buFont typeface="+mj-lt"/>
              <a:buAutoNum type="romanUcPeriod" startAt="4"/>
            </a:pPr>
            <a:r>
              <a:rPr lang="en-US" sz="1400" dirty="0" smtClean="0">
                <a:solidFill>
                  <a:schemeClr val="tx1"/>
                </a:solidFill>
                <a:latin typeface="Courier New" pitchFamily="49" charset="0"/>
                <a:cs typeface="Courier New" pitchFamily="49" charset="0"/>
              </a:rPr>
              <a:t>void </a:t>
            </a:r>
            <a:r>
              <a:rPr lang="en-US" sz="1400" dirty="0">
                <a:solidFill>
                  <a:schemeClr val="tx1"/>
                </a:solidFill>
                <a:latin typeface="Courier New" pitchFamily="49" charset="0"/>
                <a:cs typeface="Courier New" pitchFamily="49" charset="0"/>
              </a:rPr>
              <a:t>withdraw(</a:t>
            </a:r>
            <a:r>
              <a:rPr lang="en-US" sz="1400" dirty="0" err="1">
                <a:solidFill>
                  <a:schemeClr val="tx1"/>
                </a:solidFill>
                <a:latin typeface="Courier New" pitchFamily="49" charset="0"/>
                <a:cs typeface="Courier New" pitchFamily="49" charset="0"/>
              </a:rPr>
              <a:t>int</a:t>
            </a:r>
            <a:r>
              <a:rPr lang="en-US" sz="1400" dirty="0">
                <a:solidFill>
                  <a:schemeClr val="tx1"/>
                </a:solidFill>
                <a:latin typeface="Courier New" pitchFamily="49" charset="0"/>
                <a:cs typeface="Courier New" pitchFamily="49" charset="0"/>
              </a:rPr>
              <a:t> amount) throws </a:t>
            </a:r>
            <a:r>
              <a:rPr lang="en-US" sz="1400" dirty="0" err="1" smtClean="0">
                <a:solidFill>
                  <a:schemeClr val="tx1"/>
                </a:solidFill>
                <a:latin typeface="Courier New" pitchFamily="49" charset="0"/>
                <a:cs typeface="Courier New" pitchFamily="49" charset="0"/>
              </a:rPr>
              <a:t>InsufficientFundsException</a:t>
            </a:r>
            <a:r>
              <a:rPr lang="en-US" sz="1400" dirty="0" smtClean="0">
                <a:solidFill>
                  <a:schemeClr val="tx1"/>
                </a:solidFill>
                <a:latin typeface="Courier New" pitchFamily="49" charset="0"/>
                <a:cs typeface="Courier New" pitchFamily="49" charset="0"/>
              </a:rPr>
              <a:t> {</a:t>
            </a:r>
            <a:r>
              <a:rPr lang="en-US" sz="1400" dirty="0">
                <a:solidFill>
                  <a:schemeClr val="tx1"/>
                </a:solidFill>
                <a:latin typeface="Courier New" pitchFamily="49" charset="0"/>
                <a:cs typeface="Courier New" pitchFamily="49" charset="0"/>
              </a:rPr>
              <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if (balance &lt; amount) throw </a:t>
            </a:r>
            <a:r>
              <a:rPr lang="en-US" sz="1400" dirty="0" smtClean="0">
                <a:solidFill>
                  <a:schemeClr val="tx1"/>
                </a:solidFill>
                <a:latin typeface="Courier New" pitchFamily="49" charset="0"/>
                <a:cs typeface="Courier New" pitchFamily="49" charset="0"/>
              </a:rPr>
              <a:t>new </a:t>
            </a:r>
            <a:r>
              <a:rPr lang="en-US" sz="1400" dirty="0" err="1" smtClean="0">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 </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balance -= amount;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576680561"/>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Tree>
    <p:extLst>
      <p:ext uri="{BB962C8B-B14F-4D97-AF65-F5344CB8AC3E}">
        <p14:creationId xmlns:p14="http://schemas.microsoft.com/office/powerpoint/2010/main" val="3293670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6481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this implementation meet?</a:t>
            </a:r>
            <a:endParaRPr lang="en-US" sz="1600" dirty="0">
              <a:solidFill>
                <a:schemeClr val="tx1"/>
              </a:solidFill>
              <a:latin typeface="Courier New" pitchFamily="49" charset="0"/>
              <a:cs typeface="Courier New" pitchFamily="49" charset="0"/>
            </a:endParaRPr>
          </a:p>
          <a:p>
            <a:pPr marL="514350" indent="-514350">
              <a:buFont typeface="+mj-lt"/>
              <a:buAutoNum type="romanUcPeriod" startAt="4"/>
            </a:pPr>
            <a:r>
              <a:rPr lang="en-US" sz="1400" dirty="0">
                <a:solidFill>
                  <a:schemeClr val="tx1"/>
                </a:solidFill>
                <a:latin typeface="Courier New" pitchFamily="49" charset="0"/>
                <a:cs typeface="Courier New" pitchFamily="49" charset="0"/>
              </a:rPr>
              <a:t>void withdraw(</a:t>
            </a:r>
            <a:r>
              <a:rPr lang="en-US" sz="1400" dirty="0" err="1">
                <a:solidFill>
                  <a:schemeClr val="tx1"/>
                </a:solidFill>
                <a:latin typeface="Courier New" pitchFamily="49" charset="0"/>
                <a:cs typeface="Courier New" pitchFamily="49" charset="0"/>
              </a:rPr>
              <a:t>int</a:t>
            </a:r>
            <a:r>
              <a:rPr lang="en-US" sz="1400" dirty="0">
                <a:solidFill>
                  <a:schemeClr val="tx1"/>
                </a:solidFill>
                <a:latin typeface="Courier New" pitchFamily="49" charset="0"/>
                <a:cs typeface="Courier New" pitchFamily="49" charset="0"/>
              </a:rPr>
              <a:t> amount) throws </a:t>
            </a:r>
            <a:r>
              <a:rPr lang="en-US" sz="1400" dirty="0" err="1">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if (balance &lt; amount) throw new </a:t>
            </a:r>
            <a:r>
              <a:rPr lang="en-US" sz="1400" dirty="0" err="1">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 </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balance -= amount;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66253983"/>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
        <p:nvSpPr>
          <p:cNvPr id="8" name="TextBox 7"/>
          <p:cNvSpPr txBox="1"/>
          <p:nvPr/>
        </p:nvSpPr>
        <p:spPr>
          <a:xfrm>
            <a:off x="4876800" y="5029200"/>
            <a:ext cx="4038600" cy="307777"/>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p:txBody>
      </p:sp>
    </p:spTree>
    <p:extLst>
      <p:ext uri="{BB962C8B-B14F-4D97-AF65-F5344CB8AC3E}">
        <p14:creationId xmlns:p14="http://schemas.microsoft.com/office/powerpoint/2010/main" val="5950425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6481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this implementation meet?</a:t>
            </a:r>
            <a:endParaRPr lang="en-US" sz="1600" dirty="0">
              <a:solidFill>
                <a:schemeClr val="tx1"/>
              </a:solidFill>
              <a:latin typeface="Courier New" pitchFamily="49" charset="0"/>
              <a:cs typeface="Courier New" pitchFamily="49" charset="0"/>
            </a:endParaRPr>
          </a:p>
          <a:p>
            <a:pPr marL="514350" indent="-514350">
              <a:buFont typeface="+mj-lt"/>
              <a:buAutoNum type="romanUcPeriod" startAt="4"/>
            </a:pPr>
            <a:r>
              <a:rPr lang="en-US" sz="1400" dirty="0">
                <a:solidFill>
                  <a:schemeClr val="tx1"/>
                </a:solidFill>
                <a:latin typeface="Courier New" pitchFamily="49" charset="0"/>
                <a:cs typeface="Courier New" pitchFamily="49" charset="0"/>
              </a:rPr>
              <a:t>void withdraw(</a:t>
            </a:r>
            <a:r>
              <a:rPr lang="en-US" sz="1400" dirty="0" err="1">
                <a:solidFill>
                  <a:schemeClr val="tx1"/>
                </a:solidFill>
                <a:latin typeface="Courier New" pitchFamily="49" charset="0"/>
                <a:cs typeface="Courier New" pitchFamily="49" charset="0"/>
              </a:rPr>
              <a:t>int</a:t>
            </a:r>
            <a:r>
              <a:rPr lang="en-US" sz="1400" dirty="0">
                <a:solidFill>
                  <a:schemeClr val="tx1"/>
                </a:solidFill>
                <a:latin typeface="Courier New" pitchFamily="49" charset="0"/>
                <a:cs typeface="Courier New" pitchFamily="49" charset="0"/>
              </a:rPr>
              <a:t> amount) throws </a:t>
            </a:r>
            <a:r>
              <a:rPr lang="en-US" sz="1400" dirty="0" err="1">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if (balance &lt; amount) throw new </a:t>
            </a:r>
            <a:r>
              <a:rPr lang="en-US" sz="1400" dirty="0" err="1">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 </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balance -= amount;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838551857"/>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
        <p:nvSpPr>
          <p:cNvPr id="8" name="TextBox 7"/>
          <p:cNvSpPr txBox="1"/>
          <p:nvPr/>
        </p:nvSpPr>
        <p:spPr>
          <a:xfrm>
            <a:off x="4876800" y="5029200"/>
            <a:ext cx="4038600" cy="954107"/>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p:txBody>
      </p:sp>
    </p:spTree>
    <p:extLst>
      <p:ext uri="{BB962C8B-B14F-4D97-AF65-F5344CB8AC3E}">
        <p14:creationId xmlns:p14="http://schemas.microsoft.com/office/powerpoint/2010/main" val="36073878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46481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cs typeface="Courier New" pitchFamily="49" charset="0"/>
              </a:rPr>
              <a:t>Which specifications does this implementation meet?</a:t>
            </a:r>
            <a:endParaRPr lang="en-US" sz="1600" dirty="0">
              <a:solidFill>
                <a:schemeClr val="tx1"/>
              </a:solidFill>
              <a:latin typeface="Courier New" pitchFamily="49" charset="0"/>
              <a:cs typeface="Courier New" pitchFamily="49" charset="0"/>
            </a:endParaRPr>
          </a:p>
          <a:p>
            <a:pPr marL="514350" indent="-514350">
              <a:buFont typeface="+mj-lt"/>
              <a:buAutoNum type="romanUcPeriod" startAt="4"/>
            </a:pPr>
            <a:r>
              <a:rPr lang="en-US" sz="1400" dirty="0">
                <a:solidFill>
                  <a:schemeClr val="tx1"/>
                </a:solidFill>
                <a:latin typeface="Courier New" pitchFamily="49" charset="0"/>
                <a:cs typeface="Courier New" pitchFamily="49" charset="0"/>
              </a:rPr>
              <a:t>void withdraw(</a:t>
            </a:r>
            <a:r>
              <a:rPr lang="en-US" sz="1400" dirty="0" err="1">
                <a:solidFill>
                  <a:schemeClr val="tx1"/>
                </a:solidFill>
                <a:latin typeface="Courier New" pitchFamily="49" charset="0"/>
                <a:cs typeface="Courier New" pitchFamily="49" charset="0"/>
              </a:rPr>
              <a:t>int</a:t>
            </a:r>
            <a:r>
              <a:rPr lang="en-US" sz="1400" dirty="0">
                <a:solidFill>
                  <a:schemeClr val="tx1"/>
                </a:solidFill>
                <a:latin typeface="Courier New" pitchFamily="49" charset="0"/>
                <a:cs typeface="Courier New" pitchFamily="49" charset="0"/>
              </a:rPr>
              <a:t> amount) throws </a:t>
            </a:r>
            <a:r>
              <a:rPr lang="en-US" sz="1400" dirty="0" err="1">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if (balance &lt; amount) throw new </a:t>
            </a:r>
            <a:r>
              <a:rPr lang="en-US" sz="1400" dirty="0" err="1">
                <a:solidFill>
                  <a:schemeClr val="tx1"/>
                </a:solidFill>
                <a:latin typeface="Courier New" pitchFamily="49" charset="0"/>
                <a:cs typeface="Courier New" pitchFamily="49" charset="0"/>
              </a:rPr>
              <a:t>InsufficientFundsException</a:t>
            </a:r>
            <a:r>
              <a:rPr lang="en-US" sz="1400" dirty="0">
                <a:solidFill>
                  <a:schemeClr val="tx1"/>
                </a:solidFill>
                <a:latin typeface="Courier New" pitchFamily="49" charset="0"/>
                <a:cs typeface="Courier New" pitchFamily="49" charset="0"/>
              </a:rPr>
              <a:t>(); </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	balance -= amount;</a:t>
            </a:r>
            <a:br>
              <a:rPr lang="en-US" sz="1400" dirty="0">
                <a:solidFill>
                  <a:schemeClr val="tx1"/>
                </a:solidFill>
                <a:latin typeface="Courier New" pitchFamily="49" charset="0"/>
                <a:cs typeface="Courier New" pitchFamily="49" charset="0"/>
              </a:rPr>
            </a:br>
            <a:r>
              <a:rPr lang="en-US" sz="1400" dirty="0">
                <a:solidFill>
                  <a:schemeClr val="tx1"/>
                </a:solidFill>
                <a:latin typeface="Courier New" pitchFamily="49" charset="0"/>
                <a:cs typeface="Courier New" pitchFamily="49" charset="0"/>
              </a:rPr>
              <a:t>}</a:t>
            </a: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234901382"/>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r>
                        <a:rPr lang="en-US" dirty="0" smtClean="0">
                          <a:solidFill>
                            <a:srgbClr val="FF0000"/>
                          </a:solidFill>
                        </a:rPr>
                        <a:t>X</a:t>
                      </a:r>
                      <a:endParaRPr lang="en-US" dirty="0">
                        <a:solidFill>
                          <a:srgbClr val="FF0000"/>
                        </a:solidFill>
                      </a:endParaRPr>
                    </a:p>
                  </a:txBody>
                  <a:tcPr/>
                </a:tc>
                <a:tc>
                  <a:txBody>
                    <a:bodyPr/>
                    <a:lstStyle/>
                    <a:p>
                      <a:pPr algn="ctr"/>
                      <a:r>
                        <a:rPr lang="en-US" dirty="0" smtClean="0">
                          <a:solidFill>
                            <a:srgbClr val="FF0000"/>
                          </a:solidFill>
                        </a:rPr>
                        <a:t>O</a:t>
                      </a:r>
                      <a:endParaRPr lang="en-US" dirty="0">
                        <a:solidFill>
                          <a:srgbClr val="FF0000"/>
                        </a:solidFill>
                      </a:endParaRPr>
                    </a:p>
                  </a:txBody>
                  <a:tcPr/>
                </a:tc>
                <a:tc>
                  <a:txBody>
                    <a:bodyPr/>
                    <a:lstStyle/>
                    <a:p>
                      <a:pPr algn="ctr"/>
                      <a:r>
                        <a:rPr lang="en-US" dirty="0" smtClean="0">
                          <a:solidFill>
                            <a:srgbClr val="FF0000"/>
                          </a:solidFill>
                        </a:rPr>
                        <a:t>O</a:t>
                      </a:r>
                      <a:endParaRPr lang="en-US" dirty="0">
                        <a:solidFill>
                          <a:srgbClr val="FF0000"/>
                        </a:solidFill>
                      </a:endParaRPr>
                    </a:p>
                  </a:txBody>
                  <a:tcPr/>
                </a:tc>
              </a:tr>
            </a:tbl>
          </a:graphicData>
        </a:graphic>
      </p:graphicFrame>
      <p:sp>
        <p:nvSpPr>
          <p:cNvPr id="8" name="TextBox 7"/>
          <p:cNvSpPr txBox="1"/>
          <p:nvPr/>
        </p:nvSpPr>
        <p:spPr>
          <a:xfrm>
            <a:off x="4876800" y="5029200"/>
            <a:ext cx="4038600" cy="1384995"/>
          </a:xfrm>
          <a:prstGeom prst="rect">
            <a:avLst/>
          </a:prstGeom>
          <a:noFill/>
        </p:spPr>
        <p:txBody>
          <a:bodyPr wrap="square" rtlCol="0">
            <a:spAutoFit/>
          </a:bodyPr>
          <a:lstStyle/>
          <a:p>
            <a:pPr marL="342900" indent="-342900">
              <a:buAutoNum type="alphaLcPeriod"/>
            </a:pPr>
            <a:r>
              <a:rPr lang="en-US" b="1" dirty="0">
                <a:solidFill>
                  <a:srgbClr val="FF0000"/>
                </a:solidFill>
                <a:latin typeface="+mj-lt"/>
              </a:rPr>
              <a:t>T</a:t>
            </a:r>
            <a:r>
              <a:rPr lang="en-US" b="1" dirty="0" smtClean="0">
                <a:solidFill>
                  <a:srgbClr val="FF0000"/>
                </a:solidFill>
                <a:latin typeface="+mj-lt"/>
              </a:rPr>
              <a:t>he </a:t>
            </a:r>
            <a:r>
              <a:rPr lang="en-US" b="1" dirty="0" smtClean="0">
                <a:solidFill>
                  <a:srgbClr val="FF0000"/>
                </a:solidFill>
                <a:latin typeface="Courier New" pitchFamily="49" charset="0"/>
                <a:cs typeface="Courier New" pitchFamily="49" charset="0"/>
              </a:rPr>
              <a:t>balance</a:t>
            </a:r>
            <a:r>
              <a:rPr lang="en-US" b="1" dirty="0" smtClean="0">
                <a:solidFill>
                  <a:srgbClr val="FF0000"/>
                </a:solidFill>
                <a:latin typeface="+mj-lt"/>
              </a:rPr>
              <a:t> will not always decrease</a:t>
            </a:r>
          </a:p>
          <a:p>
            <a:pPr marL="342900" indent="-342900">
              <a:buAutoNum type="alphaLcPeriod"/>
            </a:pPr>
            <a:r>
              <a:rPr lang="en-US" b="1" dirty="0" smtClean="0">
                <a:solidFill>
                  <a:srgbClr val="FF0000"/>
                </a:solidFill>
                <a:latin typeface="+mj-lt"/>
              </a:rPr>
              <a:t>If the client follows the </a:t>
            </a:r>
            <a:r>
              <a:rPr lang="en-US" b="1" dirty="0" smtClean="0">
                <a:solidFill>
                  <a:srgbClr val="FF0000"/>
                </a:solidFill>
                <a:latin typeface="Courier New" pitchFamily="49" charset="0"/>
                <a:cs typeface="Courier New" pitchFamily="49" charset="0"/>
              </a:rPr>
              <a:t>@requires </a:t>
            </a:r>
            <a:r>
              <a:rPr lang="en-US" b="1" dirty="0" smtClean="0">
                <a:solidFill>
                  <a:srgbClr val="FF0000"/>
                </a:solidFill>
                <a:latin typeface="+mj-lt"/>
              </a:rPr>
              <a:t>precondition, the code will execute as expected</a:t>
            </a:r>
          </a:p>
          <a:p>
            <a:pPr marL="342900" indent="-342900">
              <a:buAutoNum type="alphaLcPeriod"/>
            </a:pPr>
            <a:r>
              <a:rPr lang="en-US" b="1" dirty="0" smtClean="0">
                <a:solidFill>
                  <a:srgbClr val="FF0000"/>
                </a:solidFill>
                <a:latin typeface="+mj-lt"/>
              </a:rPr>
              <a:t>The method does exactly what the spec says</a:t>
            </a:r>
          </a:p>
        </p:txBody>
      </p:sp>
    </p:spTree>
    <p:extLst>
      <p:ext uri="{BB962C8B-B14F-4D97-AF65-F5344CB8AC3E}">
        <p14:creationId xmlns:p14="http://schemas.microsoft.com/office/powerpoint/2010/main" val="3607387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Q3</a:t>
            </a:r>
            <a:endParaRPr lang="en-US" dirty="0"/>
          </a:p>
        </p:txBody>
      </p:sp>
      <p:sp>
        <p:nvSpPr>
          <p:cNvPr id="3" name="Content Placeholder 2"/>
          <p:cNvSpPr>
            <a:spLocks noGrp="1"/>
          </p:cNvSpPr>
          <p:nvPr>
            <p:ph idx="1"/>
          </p:nvPr>
        </p:nvSpPr>
        <p:spPr>
          <a:xfrm>
            <a:off x="457200" y="1524000"/>
            <a:ext cx="8229600" cy="5029199"/>
          </a:xfrm>
        </p:spPr>
        <p:txBody>
          <a:bodyPr>
            <a:normAutofit/>
          </a:bodyPr>
          <a:lstStyle/>
          <a:p>
            <a:pPr marL="0" indent="0">
              <a:buNone/>
            </a:pPr>
            <a:r>
              <a:rPr lang="en-US" sz="1600" dirty="0" smtClean="0">
                <a:solidFill>
                  <a:schemeClr val="tx1"/>
                </a:solidFill>
                <a:latin typeface="Courier New" pitchFamily="49" charset="0"/>
                <a:cs typeface="Courier New" pitchFamily="49" charset="0"/>
              </a:rPr>
              <a:t>/** </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 An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is an immutable, integer-valued polynomial </a:t>
            </a:r>
          </a:p>
          <a:p>
            <a:pPr marL="0" indent="0">
              <a:buNone/>
            </a:pPr>
            <a:r>
              <a:rPr lang="en-US" sz="1600" dirty="0">
                <a:solidFill>
                  <a:schemeClr val="tx1"/>
                </a:solidFill>
                <a:latin typeface="Courier New" pitchFamily="49" charset="0"/>
                <a:cs typeface="Courier New" pitchFamily="49" charset="0"/>
              </a:rPr>
              <a:t>* with integer coefficients. A typical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value </a:t>
            </a:r>
          </a:p>
          <a:p>
            <a:pPr marL="0" indent="0">
              <a:buNone/>
            </a:pPr>
            <a:r>
              <a:rPr lang="en-US" sz="1600" dirty="0">
                <a:solidFill>
                  <a:schemeClr val="tx1"/>
                </a:solidFill>
                <a:latin typeface="Courier New" pitchFamily="49" charset="0"/>
                <a:cs typeface="Courier New" pitchFamily="49" charset="0"/>
              </a:rPr>
              <a:t>* is a_0 + a_1*x + a_2*x^2 + ... + </a:t>
            </a:r>
            <a:r>
              <a:rPr lang="en-US" sz="1600" dirty="0" err="1">
                <a:solidFill>
                  <a:schemeClr val="tx1"/>
                </a:solidFill>
                <a:latin typeface="Courier New" pitchFamily="49" charset="0"/>
                <a:cs typeface="Courier New" pitchFamily="49" charset="0"/>
              </a:rPr>
              <a:t>a_n</a:t>
            </a:r>
            <a:r>
              <a:rPr lang="en-US" sz="1600" dirty="0">
                <a:solidFill>
                  <a:schemeClr val="tx1"/>
                </a:solidFill>
                <a:latin typeface="Courier New" pitchFamily="49" charset="0"/>
                <a:cs typeface="Courier New" pitchFamily="49" charset="0"/>
              </a:rPr>
              <a:t>*</a:t>
            </a:r>
            <a:r>
              <a:rPr lang="en-US" sz="1600" dirty="0" err="1">
                <a:solidFill>
                  <a:schemeClr val="tx1"/>
                </a:solidFill>
                <a:latin typeface="Courier New" pitchFamily="49" charset="0"/>
                <a:cs typeface="Courier New" pitchFamily="49" charset="0"/>
              </a:rPr>
              <a:t>x_n</a:t>
            </a:r>
            <a:r>
              <a:rPr lang="en-US" sz="1600" dirty="0">
                <a:solidFill>
                  <a:schemeClr val="tx1"/>
                </a:solidFill>
                <a:latin typeface="Courier New" pitchFamily="49" charset="0"/>
                <a:cs typeface="Courier New" pitchFamily="49" charset="0"/>
              </a:rPr>
              <a:t>. An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with degree n has </a:t>
            </a:r>
            <a:r>
              <a:rPr lang="en-US" sz="1600" dirty="0" err="1">
                <a:solidFill>
                  <a:schemeClr val="tx1"/>
                </a:solidFill>
                <a:latin typeface="Courier New" pitchFamily="49" charset="0"/>
                <a:cs typeface="Courier New" pitchFamily="49" charset="0"/>
              </a:rPr>
              <a:t>coefficent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a_n</a:t>
            </a:r>
            <a:r>
              <a:rPr lang="en-US" sz="1600" dirty="0">
                <a:solidFill>
                  <a:schemeClr val="tx1"/>
                </a:solidFill>
                <a:latin typeface="Courier New" pitchFamily="49" charset="0"/>
                <a:cs typeface="Courier New" pitchFamily="49" charset="0"/>
              </a:rPr>
              <a:t> != 0, except that the </a:t>
            </a:r>
          </a:p>
          <a:p>
            <a:pPr marL="0" indent="0">
              <a:buNone/>
            </a:pPr>
            <a:r>
              <a:rPr lang="en-US" sz="1600" dirty="0">
                <a:solidFill>
                  <a:schemeClr val="tx1"/>
                </a:solidFill>
                <a:latin typeface="Courier New" pitchFamily="49" charset="0"/>
                <a:cs typeface="Courier New" pitchFamily="49" charset="0"/>
              </a:rPr>
              <a:t>* zero polynomial is represented as a polynomial of </a:t>
            </a:r>
          </a:p>
          <a:p>
            <a:pPr marL="0" indent="0">
              <a:buNone/>
            </a:pPr>
            <a:r>
              <a:rPr lang="en-US" sz="1600" dirty="0">
                <a:solidFill>
                  <a:schemeClr val="tx1"/>
                </a:solidFill>
                <a:latin typeface="Courier New" pitchFamily="49" charset="0"/>
                <a:cs typeface="Courier New" pitchFamily="49" charset="0"/>
              </a:rPr>
              <a:t>* degree 0 and a_0 = 0 in that case. </a:t>
            </a:r>
          </a:p>
          <a:p>
            <a:pPr marL="0" indent="0">
              <a:buNone/>
            </a:pPr>
            <a:r>
              <a:rPr lang="en-US" sz="1600" dirty="0">
                <a:solidFill>
                  <a:schemeClr val="tx1"/>
                </a:solidFill>
                <a:latin typeface="Courier New" pitchFamily="49" charset="0"/>
                <a:cs typeface="Courier New" pitchFamily="49" charset="0"/>
              </a:rPr>
              <a:t>*/ </a:t>
            </a:r>
            <a:endParaRPr lang="en-US" sz="1600" dirty="0" smtClean="0">
              <a:solidFill>
                <a:schemeClr val="tx1"/>
              </a:solidFill>
              <a:latin typeface="Courier New" pitchFamily="49" charset="0"/>
              <a:cs typeface="Courier New" pitchFamily="49" charset="0"/>
            </a:endParaRP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class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  </a:t>
            </a:r>
          </a:p>
          <a:p>
            <a:pPr marL="400050" lvl="1" indent="0">
              <a:buNone/>
            </a:pP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a:t>
            </a:r>
          </a:p>
          <a:p>
            <a:pPr marL="400050" lvl="1" indent="0">
              <a:buNone/>
            </a:pPr>
            <a:r>
              <a:rPr lang="en-US" sz="1600" dirty="0">
                <a:solidFill>
                  <a:schemeClr val="tx1"/>
                </a:solidFill>
                <a:latin typeface="Courier New" pitchFamily="49" charset="0"/>
                <a:cs typeface="Courier New" pitchFamily="49" charset="0"/>
              </a:rPr>
              <a:t>// AF(this) = a has n+1 entries, and for each entry, </a:t>
            </a:r>
          </a:p>
          <a:p>
            <a:pPr marL="400050" lvl="1" indent="0">
              <a:buNone/>
            </a:pPr>
            <a:r>
              <a:rPr lang="en-US" sz="1600" dirty="0">
                <a:solidFill>
                  <a:schemeClr val="tx1"/>
                </a:solidFill>
                <a:latin typeface="Courier New" pitchFamily="49" charset="0"/>
                <a:cs typeface="Courier New" pitchFamily="49" charset="0"/>
              </a:rPr>
              <a:t>// a[</a:t>
            </a:r>
            <a:r>
              <a:rPr lang="en-US" sz="1600" dirty="0" err="1">
                <a:solidFill>
                  <a:schemeClr val="tx1"/>
                </a:solidFill>
                <a:latin typeface="Courier New" pitchFamily="49" charset="0"/>
                <a:cs typeface="Courier New" pitchFamily="49" charset="0"/>
              </a:rPr>
              <a:t>i</a:t>
            </a:r>
            <a:r>
              <a:rPr lang="en-US" sz="1600" dirty="0">
                <a:solidFill>
                  <a:schemeClr val="tx1"/>
                </a:solidFill>
                <a:latin typeface="Courier New" pitchFamily="49" charset="0"/>
                <a:cs typeface="Courier New" pitchFamily="49" charset="0"/>
              </a:rPr>
              <a:t>] = coefficient </a:t>
            </a:r>
            <a:r>
              <a:rPr lang="en-US" sz="1600" dirty="0" err="1">
                <a:solidFill>
                  <a:schemeClr val="tx1"/>
                </a:solidFill>
                <a:latin typeface="Courier New" pitchFamily="49" charset="0"/>
                <a:cs typeface="Courier New" pitchFamily="49" charset="0"/>
              </a:rPr>
              <a:t>a_i</a:t>
            </a:r>
            <a:r>
              <a:rPr lang="en-US" sz="1600" dirty="0">
                <a:solidFill>
                  <a:schemeClr val="tx1"/>
                </a:solidFill>
                <a:latin typeface="Courier New" pitchFamily="49" charset="0"/>
                <a:cs typeface="Courier New" pitchFamily="49" charset="0"/>
              </a:rPr>
              <a:t> of the polynomial. </a:t>
            </a: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34679566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Q3</a:t>
            </a:r>
            <a:endParaRPr lang="en-US" dirty="0"/>
          </a:p>
        </p:txBody>
      </p:sp>
      <p:sp>
        <p:nvSpPr>
          <p:cNvPr id="3" name="Content Placeholder 2"/>
          <p:cNvSpPr>
            <a:spLocks noGrp="1"/>
          </p:cNvSpPr>
          <p:nvPr>
            <p:ph idx="1"/>
          </p:nvPr>
        </p:nvSpPr>
        <p:spPr>
          <a:xfrm>
            <a:off x="457200" y="1524000"/>
            <a:ext cx="8229600" cy="5029199"/>
          </a:xfrm>
        </p:spPr>
        <p:txBody>
          <a:bodyPr>
            <a:normAutofit/>
          </a:bodyPr>
          <a:lstStyle/>
          <a:p>
            <a:pPr marL="0" indent="0">
              <a:buNone/>
            </a:pPr>
            <a:r>
              <a:rPr lang="en-US" sz="2100" dirty="0" smtClean="0">
                <a:solidFill>
                  <a:schemeClr val="tx1"/>
                </a:solidFill>
                <a:latin typeface="Courier New" pitchFamily="49" charset="0"/>
                <a:cs typeface="Courier New" pitchFamily="49" charset="0"/>
              </a:rPr>
              <a:t>public </a:t>
            </a:r>
            <a:r>
              <a:rPr lang="en-US" sz="2100" dirty="0">
                <a:solidFill>
                  <a:schemeClr val="tx1"/>
                </a:solidFill>
                <a:latin typeface="Courier New" pitchFamily="49" charset="0"/>
                <a:cs typeface="Courier New" pitchFamily="49" charset="0"/>
              </a:rPr>
              <a:t>class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 </a:t>
            </a:r>
            <a:r>
              <a:rPr lang="en-US" sz="2100" dirty="0" smtClean="0">
                <a:solidFill>
                  <a:schemeClr val="tx1"/>
                </a:solidFill>
                <a:latin typeface="Courier New" pitchFamily="49" charset="0"/>
                <a:cs typeface="Courier New" pitchFamily="49" charset="0"/>
              </a:rPr>
              <a:t> </a:t>
            </a:r>
          </a:p>
          <a:p>
            <a:pPr marL="400050" lvl="1" indent="0">
              <a:buNone/>
            </a:pPr>
            <a:r>
              <a:rPr lang="en-US" sz="2100" dirty="0" smtClean="0">
                <a:solidFill>
                  <a:schemeClr val="tx1"/>
                </a:solidFill>
                <a:latin typeface="Courier New" pitchFamily="49" charset="0"/>
                <a:cs typeface="Courier New" pitchFamily="49" charset="0"/>
              </a:rPr>
              <a:t>/**</a:t>
            </a:r>
          </a:p>
          <a:p>
            <a:pPr marL="400050" lvl="1" indent="0">
              <a:buNone/>
            </a:pPr>
            <a:r>
              <a:rPr lang="en-US" sz="2100" dirty="0" smtClean="0">
                <a:solidFill>
                  <a:schemeClr val="tx1"/>
                </a:solidFill>
                <a:latin typeface="Courier New" pitchFamily="49" charset="0"/>
                <a:cs typeface="Courier New" pitchFamily="49" charset="0"/>
              </a:rPr>
              <a:t>*</a:t>
            </a:r>
            <a:r>
              <a:rPr lang="en-US" sz="2100" dirty="0">
                <a:solidFill>
                  <a:schemeClr val="tx1"/>
                </a:solidFill>
                <a:latin typeface="Courier New" pitchFamily="49" charset="0"/>
                <a:cs typeface="Courier New" pitchFamily="49" charset="0"/>
              </a:rPr>
              <a:t> Return a new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that is the sum of this and other </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@requires</a:t>
            </a:r>
          </a:p>
          <a:p>
            <a:pPr marL="400050" lvl="1" indent="0">
              <a:buNone/>
            </a:pPr>
            <a:r>
              <a:rPr lang="en-US" sz="2100" dirty="0" smtClean="0">
                <a:solidFill>
                  <a:schemeClr val="tx1"/>
                </a:solidFill>
                <a:latin typeface="Courier New" pitchFamily="49" charset="0"/>
                <a:cs typeface="Courier New" pitchFamily="49" charset="0"/>
              </a:rPr>
              <a:t>* @modifies</a:t>
            </a:r>
          </a:p>
          <a:p>
            <a:pPr marL="400050" lvl="1" indent="0">
              <a:buNone/>
            </a:pPr>
            <a:r>
              <a:rPr lang="en-US" sz="2100" dirty="0" smtClean="0">
                <a:solidFill>
                  <a:schemeClr val="tx1"/>
                </a:solidFill>
                <a:latin typeface="Courier New" pitchFamily="49" charset="0"/>
                <a:cs typeface="Courier New" pitchFamily="49" charset="0"/>
              </a:rPr>
              <a:t>* @effects</a:t>
            </a:r>
          </a:p>
          <a:p>
            <a:pPr marL="400050" lvl="1" indent="0">
              <a:buNone/>
            </a:pPr>
            <a:r>
              <a:rPr lang="en-US" sz="2100" dirty="0" smtClean="0">
                <a:solidFill>
                  <a:schemeClr val="tx1"/>
                </a:solidFill>
                <a:latin typeface="Courier New" pitchFamily="49" charset="0"/>
                <a:cs typeface="Courier New" pitchFamily="49" charset="0"/>
              </a:rPr>
              <a:t>* @return</a:t>
            </a:r>
          </a:p>
          <a:p>
            <a:pPr marL="400050" lvl="1" indent="0">
              <a:buNone/>
            </a:pPr>
            <a:r>
              <a:rPr lang="en-US" sz="2100" dirty="0" smtClean="0">
                <a:solidFill>
                  <a:schemeClr val="tx1"/>
                </a:solidFill>
                <a:latin typeface="Courier New" pitchFamily="49" charset="0"/>
                <a:cs typeface="Courier New" pitchFamily="49" charset="0"/>
              </a:rPr>
              <a:t>* @throws</a:t>
            </a:r>
          </a:p>
          <a:p>
            <a:pPr marL="400050" lvl="1" indent="0">
              <a:buNone/>
            </a:pP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public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add(</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other</a:t>
            </a: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0" indent="0">
              <a:buNone/>
            </a:pPr>
            <a:r>
              <a:rPr lang="en-US" sz="2100" dirty="0" smtClean="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33324690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Q3</a:t>
            </a:r>
            <a:endParaRPr lang="en-US" dirty="0"/>
          </a:p>
        </p:txBody>
      </p:sp>
      <p:sp>
        <p:nvSpPr>
          <p:cNvPr id="3" name="Content Placeholder 2"/>
          <p:cNvSpPr>
            <a:spLocks noGrp="1"/>
          </p:cNvSpPr>
          <p:nvPr>
            <p:ph idx="1"/>
          </p:nvPr>
        </p:nvSpPr>
        <p:spPr>
          <a:xfrm>
            <a:off x="457200" y="1524000"/>
            <a:ext cx="8229600" cy="5029199"/>
          </a:xfrm>
        </p:spPr>
        <p:txBody>
          <a:bodyPr>
            <a:normAutofit/>
          </a:bodyPr>
          <a:lstStyle/>
          <a:p>
            <a:pPr marL="0" indent="0">
              <a:buNone/>
            </a:pPr>
            <a:r>
              <a:rPr lang="en-US" sz="2100" dirty="0" smtClean="0">
                <a:solidFill>
                  <a:schemeClr val="tx1"/>
                </a:solidFill>
                <a:latin typeface="Courier New" pitchFamily="49" charset="0"/>
                <a:cs typeface="Courier New" pitchFamily="49" charset="0"/>
              </a:rPr>
              <a:t>public </a:t>
            </a:r>
            <a:r>
              <a:rPr lang="en-US" sz="2100" dirty="0">
                <a:solidFill>
                  <a:schemeClr val="tx1"/>
                </a:solidFill>
                <a:latin typeface="Courier New" pitchFamily="49" charset="0"/>
                <a:cs typeface="Courier New" pitchFamily="49" charset="0"/>
              </a:rPr>
              <a:t>class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 </a:t>
            </a:r>
            <a:r>
              <a:rPr lang="en-US" sz="2100" dirty="0" smtClean="0">
                <a:solidFill>
                  <a:schemeClr val="tx1"/>
                </a:solidFill>
                <a:latin typeface="Courier New" pitchFamily="49" charset="0"/>
                <a:cs typeface="Courier New" pitchFamily="49" charset="0"/>
              </a:rPr>
              <a:t> </a:t>
            </a:r>
          </a:p>
          <a:p>
            <a:pPr marL="400050" lvl="1" indent="0">
              <a:buNone/>
            </a:pPr>
            <a:r>
              <a:rPr lang="en-US" sz="2100" dirty="0" smtClean="0">
                <a:solidFill>
                  <a:schemeClr val="tx1"/>
                </a:solidFill>
                <a:latin typeface="Courier New" pitchFamily="49" charset="0"/>
                <a:cs typeface="Courier New" pitchFamily="49" charset="0"/>
              </a:rPr>
              <a:t>/**</a:t>
            </a:r>
          </a:p>
          <a:p>
            <a:pPr marL="400050" lvl="1" indent="0">
              <a:buNone/>
            </a:pPr>
            <a:r>
              <a:rPr lang="en-US" sz="2100" dirty="0" smtClean="0">
                <a:solidFill>
                  <a:schemeClr val="tx1"/>
                </a:solidFill>
                <a:latin typeface="Courier New" pitchFamily="49" charset="0"/>
                <a:cs typeface="Courier New" pitchFamily="49" charset="0"/>
              </a:rPr>
              <a:t>*</a:t>
            </a:r>
            <a:r>
              <a:rPr lang="en-US" sz="2100" dirty="0">
                <a:solidFill>
                  <a:schemeClr val="tx1"/>
                </a:solidFill>
                <a:latin typeface="Courier New" pitchFamily="49" charset="0"/>
                <a:cs typeface="Courier New" pitchFamily="49" charset="0"/>
              </a:rPr>
              <a:t> Return a new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that is the sum of this and other </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@requires </a:t>
            </a:r>
            <a:r>
              <a:rPr lang="en-US" sz="2100" b="1" dirty="0" smtClean="0">
                <a:solidFill>
                  <a:srgbClr val="FF0000"/>
                </a:solidFill>
                <a:latin typeface="Courier New" pitchFamily="49" charset="0"/>
                <a:cs typeface="Courier New" pitchFamily="49" charset="0"/>
              </a:rPr>
              <a:t>other != null</a:t>
            </a:r>
            <a:endParaRPr lang="en-US" sz="2100" b="1"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@modifies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@effects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@return </a:t>
            </a:r>
            <a:r>
              <a:rPr lang="en-US" sz="2100" b="1" dirty="0" smtClean="0">
                <a:solidFill>
                  <a:srgbClr val="FF0000"/>
                </a:solidFill>
                <a:latin typeface="Courier New" pitchFamily="49" charset="0"/>
                <a:cs typeface="Courier New" pitchFamily="49" charset="0"/>
              </a:rPr>
              <a:t>a new </a:t>
            </a:r>
            <a:r>
              <a:rPr lang="en-US" sz="2100" b="1" dirty="0" err="1" smtClean="0">
                <a:solidFill>
                  <a:srgbClr val="FF0000"/>
                </a:solidFill>
                <a:latin typeface="Courier New" pitchFamily="49" charset="0"/>
                <a:cs typeface="Courier New" pitchFamily="49" charset="0"/>
              </a:rPr>
              <a:t>IntPoly</a:t>
            </a:r>
            <a:r>
              <a:rPr lang="en-US" sz="2100" b="1" dirty="0" smtClean="0">
                <a:solidFill>
                  <a:srgbClr val="FF0000"/>
                </a:solidFill>
                <a:latin typeface="Courier New" pitchFamily="49" charset="0"/>
                <a:cs typeface="Courier New" pitchFamily="49" charset="0"/>
              </a:rPr>
              <a:t> that is the sum of this and the other</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@throws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public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add(</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other</a:t>
            </a: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0" indent="0">
              <a:buNone/>
            </a:pPr>
            <a:r>
              <a:rPr lang="en-US" sz="2100" dirty="0" smtClean="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36143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Q3</a:t>
            </a:r>
            <a:endParaRPr lang="en-US" dirty="0"/>
          </a:p>
        </p:txBody>
      </p:sp>
      <p:sp>
        <p:nvSpPr>
          <p:cNvPr id="3" name="Content Placeholder 2"/>
          <p:cNvSpPr>
            <a:spLocks noGrp="1"/>
          </p:cNvSpPr>
          <p:nvPr>
            <p:ph idx="1"/>
          </p:nvPr>
        </p:nvSpPr>
        <p:spPr>
          <a:xfrm>
            <a:off x="457200" y="1524000"/>
            <a:ext cx="8229600" cy="5029199"/>
          </a:xfrm>
        </p:spPr>
        <p:txBody>
          <a:bodyPr>
            <a:normAutofit/>
          </a:bodyPr>
          <a:lstStyle/>
          <a:p>
            <a:pPr marL="0" indent="0">
              <a:buNone/>
            </a:pPr>
            <a:r>
              <a:rPr lang="en-US" sz="2100" dirty="0" smtClean="0">
                <a:solidFill>
                  <a:schemeClr val="tx1"/>
                </a:solidFill>
                <a:latin typeface="Courier New" pitchFamily="49" charset="0"/>
                <a:cs typeface="Courier New" pitchFamily="49" charset="0"/>
              </a:rPr>
              <a:t>public </a:t>
            </a:r>
            <a:r>
              <a:rPr lang="en-US" sz="2100" dirty="0">
                <a:solidFill>
                  <a:schemeClr val="tx1"/>
                </a:solidFill>
                <a:latin typeface="Courier New" pitchFamily="49" charset="0"/>
                <a:cs typeface="Courier New" pitchFamily="49" charset="0"/>
              </a:rPr>
              <a:t>class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 </a:t>
            </a:r>
            <a:r>
              <a:rPr lang="en-US" sz="2100" dirty="0" smtClean="0">
                <a:solidFill>
                  <a:schemeClr val="tx1"/>
                </a:solidFill>
                <a:latin typeface="Courier New" pitchFamily="49" charset="0"/>
                <a:cs typeface="Courier New" pitchFamily="49" charset="0"/>
              </a:rPr>
              <a:t> </a:t>
            </a:r>
          </a:p>
          <a:p>
            <a:pPr marL="400050" lvl="1" indent="0">
              <a:buNone/>
            </a:pPr>
            <a:r>
              <a:rPr lang="en-US" sz="2100" dirty="0" smtClean="0">
                <a:solidFill>
                  <a:schemeClr val="tx1"/>
                </a:solidFill>
                <a:latin typeface="Courier New" pitchFamily="49" charset="0"/>
                <a:cs typeface="Courier New" pitchFamily="49" charset="0"/>
              </a:rPr>
              <a:t>/**</a:t>
            </a:r>
          </a:p>
          <a:p>
            <a:pPr marL="400050" lvl="1" indent="0">
              <a:buNone/>
            </a:pPr>
            <a:r>
              <a:rPr lang="en-US" sz="2100" dirty="0" smtClean="0">
                <a:solidFill>
                  <a:schemeClr val="tx1"/>
                </a:solidFill>
                <a:latin typeface="Courier New" pitchFamily="49" charset="0"/>
                <a:cs typeface="Courier New" pitchFamily="49" charset="0"/>
              </a:rPr>
              <a:t>*</a:t>
            </a:r>
            <a:r>
              <a:rPr lang="en-US" sz="2100" dirty="0">
                <a:solidFill>
                  <a:schemeClr val="tx1"/>
                </a:solidFill>
                <a:latin typeface="Courier New" pitchFamily="49" charset="0"/>
                <a:cs typeface="Courier New" pitchFamily="49" charset="0"/>
              </a:rPr>
              <a:t> Return a new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that is the sum of this and other </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@requires </a:t>
            </a:r>
            <a:r>
              <a:rPr lang="en-US" sz="2100" b="1" dirty="0" smtClean="0">
                <a:solidFill>
                  <a:srgbClr val="FF0000"/>
                </a:solidFill>
                <a:latin typeface="Courier New" pitchFamily="49" charset="0"/>
                <a:cs typeface="Courier New" pitchFamily="49" charset="0"/>
              </a:rPr>
              <a:t>other != null</a:t>
            </a:r>
            <a:endParaRPr lang="en-US" sz="2100" b="1"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@modifies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@effects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@return </a:t>
            </a:r>
            <a:r>
              <a:rPr lang="en-US" sz="2100" b="1" dirty="0" smtClean="0">
                <a:solidFill>
                  <a:srgbClr val="FF0000"/>
                </a:solidFill>
                <a:latin typeface="Courier New" pitchFamily="49" charset="0"/>
                <a:cs typeface="Courier New" pitchFamily="49" charset="0"/>
              </a:rPr>
              <a:t>a new </a:t>
            </a:r>
            <a:r>
              <a:rPr lang="en-US" sz="2100" b="1" dirty="0" err="1" smtClean="0">
                <a:solidFill>
                  <a:srgbClr val="FF0000"/>
                </a:solidFill>
                <a:latin typeface="Courier New" pitchFamily="49" charset="0"/>
                <a:cs typeface="Courier New" pitchFamily="49" charset="0"/>
              </a:rPr>
              <a:t>IntPoly</a:t>
            </a:r>
            <a:r>
              <a:rPr lang="en-US" sz="2100" b="1" dirty="0" smtClean="0">
                <a:solidFill>
                  <a:srgbClr val="FF0000"/>
                </a:solidFill>
                <a:latin typeface="Courier New" pitchFamily="49" charset="0"/>
                <a:cs typeface="Courier New" pitchFamily="49" charset="0"/>
              </a:rPr>
              <a:t> that is the sum of this and the other</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@throws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public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add(</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other</a:t>
            </a: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0" indent="0">
              <a:buNone/>
            </a:pPr>
            <a:r>
              <a:rPr lang="en-US" sz="2100" dirty="0" smtClean="0">
                <a:solidFill>
                  <a:schemeClr val="tx1"/>
                </a:solidFill>
                <a:latin typeface="Courier New" pitchFamily="49" charset="0"/>
                <a:cs typeface="Courier New" pitchFamily="49" charset="0"/>
              </a:rPr>
              <a:t>}</a:t>
            </a:r>
          </a:p>
        </p:txBody>
      </p:sp>
      <p:sp>
        <p:nvSpPr>
          <p:cNvPr id="4" name="TextBox 3"/>
          <p:cNvSpPr txBox="1"/>
          <p:nvPr/>
        </p:nvSpPr>
        <p:spPr>
          <a:xfrm>
            <a:off x="3810000" y="3505200"/>
            <a:ext cx="4724400" cy="523220"/>
          </a:xfrm>
          <a:prstGeom prst="rect">
            <a:avLst/>
          </a:prstGeom>
          <a:noFill/>
        </p:spPr>
        <p:txBody>
          <a:bodyPr wrap="square" rtlCol="0">
            <a:spAutoFit/>
          </a:bodyPr>
          <a:lstStyle/>
          <a:p>
            <a:r>
              <a:rPr lang="en-US" b="1" dirty="0" smtClean="0">
                <a:solidFill>
                  <a:srgbClr val="FF0000"/>
                </a:solidFill>
                <a:latin typeface="+mj-lt"/>
              </a:rPr>
              <a:t>Note: if you have an instance variable in </a:t>
            </a:r>
            <a:r>
              <a:rPr lang="en-US" b="1" dirty="0" smtClean="0">
                <a:solidFill>
                  <a:srgbClr val="FF0000"/>
                </a:solidFill>
                <a:latin typeface="Courier New" pitchFamily="49" charset="0"/>
                <a:cs typeface="Courier New" pitchFamily="49" charset="0"/>
              </a:rPr>
              <a:t>@modifies</a:t>
            </a:r>
            <a:r>
              <a:rPr lang="en-US" b="1" dirty="0" smtClean="0">
                <a:solidFill>
                  <a:srgbClr val="FF0000"/>
                </a:solidFill>
                <a:latin typeface="+mj-lt"/>
              </a:rPr>
              <a:t>, it </a:t>
            </a:r>
            <a:r>
              <a:rPr lang="en-US" b="1" u="sng" dirty="0" smtClean="0">
                <a:solidFill>
                  <a:srgbClr val="FF0000"/>
                </a:solidFill>
                <a:latin typeface="+mj-lt"/>
              </a:rPr>
              <a:t>usually</a:t>
            </a:r>
            <a:r>
              <a:rPr lang="en-US" b="1" dirty="0" smtClean="0">
                <a:solidFill>
                  <a:srgbClr val="FF0000"/>
                </a:solidFill>
                <a:latin typeface="+mj-lt"/>
              </a:rPr>
              <a:t> appears in </a:t>
            </a:r>
            <a:r>
              <a:rPr lang="en-US" b="1" dirty="0" smtClean="0">
                <a:solidFill>
                  <a:srgbClr val="FF0000"/>
                </a:solidFill>
                <a:latin typeface="Courier New" pitchFamily="49" charset="0"/>
                <a:cs typeface="Courier New" pitchFamily="49" charset="0"/>
              </a:rPr>
              <a:t>@effects</a:t>
            </a:r>
            <a:r>
              <a:rPr lang="en-US" b="1" dirty="0" smtClean="0">
                <a:solidFill>
                  <a:srgbClr val="FF0000"/>
                </a:solidFill>
                <a:latin typeface="+mj-lt"/>
              </a:rPr>
              <a:t> as well</a:t>
            </a:r>
          </a:p>
        </p:txBody>
      </p:sp>
    </p:spTree>
    <p:extLst>
      <p:ext uri="{BB962C8B-B14F-4D97-AF65-F5344CB8AC3E}">
        <p14:creationId xmlns:p14="http://schemas.microsoft.com/office/powerpoint/2010/main" val="15263987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Q3</a:t>
            </a:r>
            <a:endParaRPr lang="en-US" dirty="0"/>
          </a:p>
        </p:txBody>
      </p:sp>
      <p:sp>
        <p:nvSpPr>
          <p:cNvPr id="3" name="Content Placeholder 2"/>
          <p:cNvSpPr>
            <a:spLocks noGrp="1"/>
          </p:cNvSpPr>
          <p:nvPr>
            <p:ph idx="1"/>
          </p:nvPr>
        </p:nvSpPr>
        <p:spPr>
          <a:xfrm>
            <a:off x="457200" y="1524000"/>
            <a:ext cx="8229600" cy="5029199"/>
          </a:xfrm>
        </p:spPr>
        <p:txBody>
          <a:bodyPr>
            <a:normAutofit/>
          </a:bodyPr>
          <a:lstStyle/>
          <a:p>
            <a:pPr marL="0" indent="0">
              <a:buNone/>
            </a:pPr>
            <a:r>
              <a:rPr lang="en-US" sz="2100" dirty="0" smtClean="0">
                <a:solidFill>
                  <a:schemeClr val="tx1"/>
                </a:solidFill>
                <a:latin typeface="Courier New" pitchFamily="49" charset="0"/>
                <a:cs typeface="Courier New" pitchFamily="49" charset="0"/>
              </a:rPr>
              <a:t>public </a:t>
            </a:r>
            <a:r>
              <a:rPr lang="en-US" sz="2100" dirty="0">
                <a:solidFill>
                  <a:schemeClr val="tx1"/>
                </a:solidFill>
                <a:latin typeface="Courier New" pitchFamily="49" charset="0"/>
                <a:cs typeface="Courier New" pitchFamily="49" charset="0"/>
              </a:rPr>
              <a:t>class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 </a:t>
            </a:r>
            <a:r>
              <a:rPr lang="en-US" sz="2100" dirty="0" smtClean="0">
                <a:solidFill>
                  <a:schemeClr val="tx1"/>
                </a:solidFill>
                <a:latin typeface="Courier New" pitchFamily="49" charset="0"/>
                <a:cs typeface="Courier New" pitchFamily="49" charset="0"/>
              </a:rPr>
              <a:t> </a:t>
            </a:r>
          </a:p>
          <a:p>
            <a:pPr marL="400050" lvl="1" indent="0">
              <a:buNone/>
            </a:pPr>
            <a:r>
              <a:rPr lang="en-US" sz="2100" dirty="0" smtClean="0">
                <a:solidFill>
                  <a:schemeClr val="tx1"/>
                </a:solidFill>
                <a:latin typeface="Courier New" pitchFamily="49" charset="0"/>
                <a:cs typeface="Courier New" pitchFamily="49" charset="0"/>
              </a:rPr>
              <a:t>/**</a:t>
            </a:r>
          </a:p>
          <a:p>
            <a:pPr marL="400050" lvl="1" indent="0">
              <a:buNone/>
            </a:pPr>
            <a:r>
              <a:rPr lang="en-US" sz="2100" dirty="0" smtClean="0">
                <a:solidFill>
                  <a:schemeClr val="tx1"/>
                </a:solidFill>
                <a:latin typeface="Courier New" pitchFamily="49" charset="0"/>
                <a:cs typeface="Courier New" pitchFamily="49" charset="0"/>
              </a:rPr>
              <a:t>*</a:t>
            </a:r>
            <a:r>
              <a:rPr lang="en-US" sz="2100" dirty="0">
                <a:solidFill>
                  <a:schemeClr val="tx1"/>
                </a:solidFill>
                <a:latin typeface="Courier New" pitchFamily="49" charset="0"/>
                <a:cs typeface="Courier New" pitchFamily="49" charset="0"/>
              </a:rPr>
              <a:t> Return a new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that is the sum of this and other </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@requires </a:t>
            </a:r>
            <a:r>
              <a:rPr lang="en-US" sz="2100" b="1" dirty="0" smtClean="0">
                <a:solidFill>
                  <a:srgbClr val="FF0000"/>
                </a:solidFill>
                <a:latin typeface="Courier New" pitchFamily="49" charset="0"/>
                <a:cs typeface="Courier New" pitchFamily="49" charset="0"/>
              </a:rPr>
              <a:t>other != null</a:t>
            </a:r>
            <a:endParaRPr lang="en-US" sz="2100" b="1"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@modifies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@effects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@return </a:t>
            </a:r>
            <a:r>
              <a:rPr lang="en-US" sz="2100" b="1" dirty="0" smtClean="0">
                <a:solidFill>
                  <a:srgbClr val="FF0000"/>
                </a:solidFill>
                <a:latin typeface="Courier New" pitchFamily="49" charset="0"/>
                <a:cs typeface="Courier New" pitchFamily="49" charset="0"/>
              </a:rPr>
              <a:t>a new </a:t>
            </a:r>
            <a:r>
              <a:rPr lang="en-US" sz="2100" b="1" dirty="0" err="1" smtClean="0">
                <a:solidFill>
                  <a:srgbClr val="FF0000"/>
                </a:solidFill>
                <a:latin typeface="Courier New" pitchFamily="49" charset="0"/>
                <a:cs typeface="Courier New" pitchFamily="49" charset="0"/>
              </a:rPr>
              <a:t>IntPoly</a:t>
            </a:r>
            <a:r>
              <a:rPr lang="en-US" sz="2100" b="1" dirty="0" smtClean="0">
                <a:solidFill>
                  <a:srgbClr val="FF0000"/>
                </a:solidFill>
                <a:latin typeface="Courier New" pitchFamily="49" charset="0"/>
                <a:cs typeface="Courier New" pitchFamily="49" charset="0"/>
              </a:rPr>
              <a:t> that is the sum of this and the other</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 @throws </a:t>
            </a:r>
            <a:r>
              <a:rPr lang="en-US" sz="2100" b="1" dirty="0" smtClean="0">
                <a:solidFill>
                  <a:srgbClr val="FF0000"/>
                </a:solidFill>
                <a:latin typeface="Courier New" pitchFamily="49" charset="0"/>
                <a:cs typeface="Courier New" pitchFamily="49" charset="0"/>
              </a:rPr>
              <a:t>none</a:t>
            </a:r>
            <a:endParaRPr lang="en-US" sz="2100" dirty="0" smtClean="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400050" lvl="1" indent="0">
              <a:buNone/>
            </a:pPr>
            <a:r>
              <a:rPr lang="en-US" sz="2100" dirty="0" smtClean="0">
                <a:solidFill>
                  <a:schemeClr val="tx1"/>
                </a:solidFill>
                <a:latin typeface="Courier New" pitchFamily="49" charset="0"/>
                <a:cs typeface="Courier New" pitchFamily="49" charset="0"/>
              </a:rPr>
              <a:t>public </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add(</a:t>
            </a:r>
            <a:r>
              <a:rPr lang="en-US" sz="2100" dirty="0" err="1">
                <a:solidFill>
                  <a:schemeClr val="tx1"/>
                </a:solidFill>
                <a:latin typeface="Courier New" pitchFamily="49" charset="0"/>
                <a:cs typeface="Courier New" pitchFamily="49" charset="0"/>
              </a:rPr>
              <a:t>IntPoly</a:t>
            </a:r>
            <a:r>
              <a:rPr lang="en-US" sz="2100" dirty="0">
                <a:solidFill>
                  <a:schemeClr val="tx1"/>
                </a:solidFill>
                <a:latin typeface="Courier New" pitchFamily="49" charset="0"/>
                <a:cs typeface="Courier New" pitchFamily="49" charset="0"/>
              </a:rPr>
              <a:t> other</a:t>
            </a:r>
            <a:r>
              <a:rPr lang="en-US" sz="2100" dirty="0" smtClean="0">
                <a:solidFill>
                  <a:schemeClr val="tx1"/>
                </a:solidFill>
                <a:latin typeface="Courier New" pitchFamily="49" charset="0"/>
                <a:cs typeface="Courier New" pitchFamily="49" charset="0"/>
              </a:rPr>
              <a:t>);</a:t>
            </a:r>
            <a:endParaRPr lang="en-US" sz="2100" dirty="0">
              <a:solidFill>
                <a:schemeClr val="tx1"/>
              </a:solidFill>
              <a:latin typeface="Courier New" pitchFamily="49" charset="0"/>
              <a:cs typeface="Courier New" pitchFamily="49" charset="0"/>
            </a:endParaRPr>
          </a:p>
          <a:p>
            <a:pPr marL="0" indent="0">
              <a:buNone/>
            </a:pPr>
            <a:r>
              <a:rPr lang="en-US" sz="2100" dirty="0" smtClean="0">
                <a:solidFill>
                  <a:schemeClr val="tx1"/>
                </a:solidFill>
                <a:latin typeface="Courier New" pitchFamily="49" charset="0"/>
                <a:cs typeface="Courier New" pitchFamily="49" charset="0"/>
              </a:rPr>
              <a:t>}</a:t>
            </a:r>
          </a:p>
        </p:txBody>
      </p:sp>
      <p:sp>
        <p:nvSpPr>
          <p:cNvPr id="5" name="TextBox 4"/>
          <p:cNvSpPr txBox="1"/>
          <p:nvPr/>
        </p:nvSpPr>
        <p:spPr>
          <a:xfrm>
            <a:off x="3559629" y="5105400"/>
            <a:ext cx="5105400" cy="523220"/>
          </a:xfrm>
          <a:prstGeom prst="rect">
            <a:avLst/>
          </a:prstGeom>
          <a:noFill/>
        </p:spPr>
        <p:txBody>
          <a:bodyPr wrap="square" rtlCol="0">
            <a:spAutoFit/>
          </a:bodyPr>
          <a:lstStyle/>
          <a:p>
            <a:r>
              <a:rPr lang="en-US" b="1" dirty="0" smtClean="0">
                <a:solidFill>
                  <a:srgbClr val="FF0000"/>
                </a:solidFill>
                <a:latin typeface="+mj-lt"/>
              </a:rPr>
              <a:t>Note: this is not the only answer, you could specify an exception in </a:t>
            </a:r>
            <a:r>
              <a:rPr lang="en-US" b="1" dirty="0" smtClean="0">
                <a:solidFill>
                  <a:srgbClr val="FF0000"/>
                </a:solidFill>
                <a:latin typeface="Courier New" pitchFamily="49" charset="0"/>
                <a:cs typeface="Courier New" pitchFamily="49" charset="0"/>
              </a:rPr>
              <a:t>@throws</a:t>
            </a:r>
            <a:r>
              <a:rPr lang="en-US" b="1" dirty="0" smtClean="0">
                <a:solidFill>
                  <a:srgbClr val="FF0000"/>
                </a:solidFill>
                <a:latin typeface="+mj-lt"/>
              </a:rPr>
              <a:t> or specify the output in </a:t>
            </a:r>
            <a:r>
              <a:rPr lang="en-US" b="1" dirty="0" smtClean="0">
                <a:solidFill>
                  <a:srgbClr val="FF0000"/>
                </a:solidFill>
                <a:latin typeface="Courier New" pitchFamily="49" charset="0"/>
                <a:cs typeface="Courier New" pitchFamily="49" charset="0"/>
              </a:rPr>
              <a:t>@return</a:t>
            </a:r>
            <a:endParaRPr lang="en-US" b="1" dirty="0" smtClean="0">
              <a:solidFill>
                <a:srgbClr val="FF0000"/>
              </a:solidFill>
              <a:latin typeface="+mj-lt"/>
            </a:endParaRPr>
          </a:p>
        </p:txBody>
      </p:sp>
    </p:spTree>
    <p:extLst>
      <p:ext uri="{BB962C8B-B14F-4D97-AF65-F5344CB8AC3E}">
        <p14:creationId xmlns:p14="http://schemas.microsoft.com/office/powerpoint/2010/main" val="1429486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Q1</a:t>
            </a:r>
            <a:endParaRPr lang="en-US" dirty="0"/>
          </a:p>
        </p:txBody>
      </p:sp>
      <p:sp>
        <p:nvSpPr>
          <p:cNvPr id="3" name="Content Placeholder 2"/>
          <p:cNvSpPr>
            <a:spLocks noGrp="1"/>
          </p:cNvSpPr>
          <p:nvPr>
            <p:ph idx="1"/>
          </p:nvPr>
        </p:nvSpPr>
        <p:spPr>
          <a:xfrm>
            <a:off x="457200" y="1524001"/>
            <a:ext cx="8229600" cy="1981200"/>
          </a:xfrm>
        </p:spPr>
        <p:txBody>
          <a:bodyPr/>
          <a:lstStyle/>
          <a:p>
            <a:pPr marL="0" indent="0">
              <a:buNone/>
            </a:pPr>
            <a:r>
              <a:rPr lang="en-US" sz="2000" i="1" dirty="0">
                <a:solidFill>
                  <a:schemeClr val="tx1"/>
                </a:solidFill>
              </a:rPr>
              <a:t>Using backwards reasoning, find the weakest precondition for each sequence of statements and </a:t>
            </a:r>
            <a:r>
              <a:rPr lang="en-US" sz="2000" i="1" dirty="0" err="1">
                <a:solidFill>
                  <a:schemeClr val="tx1"/>
                </a:solidFill>
              </a:rPr>
              <a:t>postcondition</a:t>
            </a:r>
            <a:r>
              <a:rPr lang="en-US" sz="2000" i="1" dirty="0">
                <a:solidFill>
                  <a:schemeClr val="tx1"/>
                </a:solidFill>
              </a:rPr>
              <a:t> below. Insert appropriate assertions in each blank line. You should simplify your answers if possible</a:t>
            </a:r>
            <a:r>
              <a:rPr lang="en-US" sz="2000" i="1" dirty="0" smtClean="0">
                <a:solidFill>
                  <a:schemeClr val="tx1"/>
                </a:solidFill>
              </a:rPr>
              <a:t>.</a:t>
            </a:r>
          </a:p>
          <a:p>
            <a:pPr marL="0" indent="0">
              <a:buNone/>
            </a:pPr>
            <a:endParaRPr lang="en-US" dirty="0">
              <a:solidFill>
                <a:schemeClr val="tx1"/>
              </a:solidFill>
            </a:endParaRPr>
          </a:p>
        </p:txBody>
      </p:sp>
      <p:sp>
        <p:nvSpPr>
          <p:cNvPr id="4" name="Rectangle 3"/>
          <p:cNvSpPr/>
          <p:nvPr/>
        </p:nvSpPr>
        <p:spPr>
          <a:xfrm>
            <a:off x="609600" y="3505200"/>
            <a:ext cx="7696200" cy="2246769"/>
          </a:xfrm>
          <a:prstGeom prst="rect">
            <a:avLst/>
          </a:prstGeom>
        </p:spPr>
        <p:txBody>
          <a:bodyPr wrap="square">
            <a:spAutoFit/>
          </a:bodyPr>
          <a:lstStyle/>
          <a:p>
            <a:r>
              <a:rPr lang="en-US" sz="2800" b="1" dirty="0">
                <a:solidFill>
                  <a:schemeClr val="tx1"/>
                </a:solidFill>
                <a:latin typeface="Courier New" pitchFamily="49" charset="0"/>
                <a:cs typeface="Courier New" pitchFamily="49" charset="0"/>
              </a:rPr>
              <a:t>{_______________}</a:t>
            </a:r>
          </a:p>
          <a:p>
            <a:r>
              <a:rPr lang="en-US" sz="2800" b="1" dirty="0" smtClean="0">
                <a:solidFill>
                  <a:schemeClr val="tx1"/>
                </a:solidFill>
                <a:latin typeface="Courier New" pitchFamily="49" charset="0"/>
                <a:cs typeface="Courier New" pitchFamily="49" charset="0"/>
              </a:rPr>
              <a:t>z </a:t>
            </a:r>
            <a:r>
              <a:rPr lang="en-US" sz="2800" b="1" dirty="0">
                <a:solidFill>
                  <a:schemeClr val="tx1"/>
                </a:solidFill>
                <a:latin typeface="Courier New" pitchFamily="49" charset="0"/>
                <a:cs typeface="Courier New" pitchFamily="49" charset="0"/>
              </a:rPr>
              <a:t>= x + y;</a:t>
            </a:r>
          </a:p>
          <a:p>
            <a:r>
              <a:rPr lang="en-US" sz="2800" b="1" dirty="0" smtClean="0">
                <a:solidFill>
                  <a:srgbClr val="FF0000"/>
                </a:solidFill>
                <a:latin typeface="Courier New" pitchFamily="49" charset="0"/>
                <a:cs typeface="Courier New" pitchFamily="49" charset="0"/>
              </a:rPr>
              <a:t>{x &gt; z - 3}</a:t>
            </a:r>
          </a:p>
          <a:p>
            <a:r>
              <a:rPr lang="en-US" sz="2800" b="1" dirty="0" smtClean="0">
                <a:solidFill>
                  <a:schemeClr val="tx1"/>
                </a:solidFill>
                <a:latin typeface="Courier New" pitchFamily="49" charset="0"/>
                <a:cs typeface="Courier New" pitchFamily="49" charset="0"/>
              </a:rPr>
              <a:t>y </a:t>
            </a:r>
            <a:r>
              <a:rPr lang="en-US" sz="2800" b="1" dirty="0">
                <a:solidFill>
                  <a:schemeClr val="tx1"/>
                </a:solidFill>
                <a:latin typeface="Courier New" pitchFamily="49" charset="0"/>
                <a:cs typeface="Courier New" pitchFamily="49" charset="0"/>
              </a:rPr>
              <a:t>= z – 3;</a:t>
            </a:r>
          </a:p>
          <a:p>
            <a:r>
              <a:rPr lang="en-US" sz="2800" b="1" dirty="0">
                <a:solidFill>
                  <a:schemeClr val="tx1"/>
                </a:solidFill>
                <a:latin typeface="Courier New" pitchFamily="49" charset="0"/>
                <a:cs typeface="Courier New" pitchFamily="49" charset="0"/>
              </a:rPr>
              <a:t>{x &gt; y}</a:t>
            </a:r>
          </a:p>
        </p:txBody>
      </p:sp>
    </p:spTree>
    <p:extLst>
      <p:ext uri="{BB962C8B-B14F-4D97-AF65-F5344CB8AC3E}">
        <p14:creationId xmlns:p14="http://schemas.microsoft.com/office/powerpoint/2010/main" val="8754488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Q4</a:t>
            </a:r>
            <a:endParaRPr lang="en-US" dirty="0"/>
          </a:p>
        </p:txBody>
      </p:sp>
      <p:sp>
        <p:nvSpPr>
          <p:cNvPr id="3" name="Content Placeholder 2"/>
          <p:cNvSpPr>
            <a:spLocks noGrp="1"/>
          </p:cNvSpPr>
          <p:nvPr>
            <p:ph idx="1"/>
          </p:nvPr>
        </p:nvSpPr>
        <p:spPr>
          <a:xfrm>
            <a:off x="457200" y="1524001"/>
            <a:ext cx="8229600" cy="4724399"/>
          </a:xfrm>
        </p:spPr>
        <p:txBody>
          <a:bodyPr>
            <a:noAutofit/>
          </a:bodyPr>
          <a:lstStyle/>
          <a:p>
            <a:pPr marL="0" indent="0">
              <a:buNone/>
            </a:pPr>
            <a:r>
              <a:rPr lang="en-US" sz="1600" dirty="0" smtClean="0">
                <a:solidFill>
                  <a:schemeClr val="tx1"/>
                </a:solidFill>
                <a:latin typeface="Courier New" pitchFamily="49" charset="0"/>
                <a:cs typeface="Courier New" pitchFamily="49" charset="0"/>
              </a:rPr>
              <a:t>public </a:t>
            </a:r>
            <a:r>
              <a:rPr lang="en-US" sz="1600" dirty="0">
                <a:solidFill>
                  <a:schemeClr val="tx1"/>
                </a:solidFill>
                <a:latin typeface="Courier New" pitchFamily="49" charset="0"/>
                <a:cs typeface="Courier New" pitchFamily="49" charset="0"/>
              </a:rPr>
              <a:t>class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 </a:t>
            </a:r>
            <a:r>
              <a:rPr lang="en-US" sz="1600" dirty="0" smtClean="0">
                <a:solidFill>
                  <a:schemeClr val="tx1"/>
                </a:solidFill>
                <a:latin typeface="Courier New" pitchFamily="49" charset="0"/>
                <a:cs typeface="Courier New" pitchFamily="49" charset="0"/>
              </a:rPr>
              <a:t> </a:t>
            </a:r>
            <a:endParaRPr lang="en-US" sz="1600" dirty="0">
              <a:solidFill>
                <a:schemeClr val="tx1"/>
              </a:solidFill>
              <a:latin typeface="Courier New" pitchFamily="49" charset="0"/>
              <a:cs typeface="Courier New" pitchFamily="49" charset="0"/>
            </a:endParaRPr>
          </a:p>
          <a:p>
            <a:pPr marL="400050" lvl="1" indent="0">
              <a:buNone/>
            </a:pP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a:t>
            </a: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400050" lvl="1" indent="0">
              <a:buNone/>
            </a:pPr>
            <a:r>
              <a:rPr lang="en-US" sz="1600" dirty="0">
                <a:solidFill>
                  <a:schemeClr val="tx1"/>
                </a:solidFill>
                <a:latin typeface="Courier New" pitchFamily="49" charset="0"/>
                <a:cs typeface="Courier New" pitchFamily="49" charset="0"/>
              </a:rPr>
              <a:t>// AF(this) = a has n+1 entries, and for each entry, </a:t>
            </a:r>
          </a:p>
          <a:p>
            <a:pPr marL="400050" lvl="1" indent="0">
              <a:buNone/>
            </a:pPr>
            <a:r>
              <a:rPr lang="en-US" sz="1600" dirty="0">
                <a:solidFill>
                  <a:schemeClr val="tx1"/>
                </a:solidFill>
                <a:latin typeface="Courier New" pitchFamily="49" charset="0"/>
                <a:cs typeface="Courier New" pitchFamily="49" charset="0"/>
              </a:rPr>
              <a:t>// a[</a:t>
            </a:r>
            <a:r>
              <a:rPr lang="en-US" sz="1600" dirty="0" err="1">
                <a:solidFill>
                  <a:schemeClr val="tx1"/>
                </a:solidFill>
                <a:latin typeface="Courier New" pitchFamily="49" charset="0"/>
                <a:cs typeface="Courier New" pitchFamily="49" charset="0"/>
              </a:rPr>
              <a:t>i</a:t>
            </a:r>
            <a:r>
              <a:rPr lang="en-US" sz="1600" dirty="0">
                <a:solidFill>
                  <a:schemeClr val="tx1"/>
                </a:solidFill>
                <a:latin typeface="Courier New" pitchFamily="49" charset="0"/>
                <a:cs typeface="Courier New" pitchFamily="49" charset="0"/>
              </a:rPr>
              <a:t>] = coefficient </a:t>
            </a:r>
            <a:r>
              <a:rPr lang="en-US" sz="1600" dirty="0" err="1">
                <a:solidFill>
                  <a:schemeClr val="tx1"/>
                </a:solidFill>
                <a:latin typeface="Courier New" pitchFamily="49" charset="0"/>
                <a:cs typeface="Courier New" pitchFamily="49" charset="0"/>
              </a:rPr>
              <a:t>a_i</a:t>
            </a:r>
            <a:r>
              <a:rPr lang="en-US" sz="1600" dirty="0">
                <a:solidFill>
                  <a:schemeClr val="tx1"/>
                </a:solidFill>
                <a:latin typeface="Courier New" pitchFamily="49" charset="0"/>
                <a:cs typeface="Courier New" pitchFamily="49" charset="0"/>
              </a:rPr>
              <a:t> of the polynomial</a:t>
            </a:r>
            <a:r>
              <a:rPr lang="en-US" sz="1600" dirty="0" smtClean="0">
                <a:solidFill>
                  <a:schemeClr val="tx1"/>
                </a:solidFill>
                <a:latin typeface="Courier New" pitchFamily="49" charset="0"/>
                <a:cs typeface="Courier New" pitchFamily="49" charset="0"/>
              </a:rPr>
              <a:t>.</a:t>
            </a:r>
          </a:p>
          <a:p>
            <a:pPr marL="400050" lvl="1"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 Return the coefficients of this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getCoeffs</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 </a:t>
            </a:r>
            <a:endParaRPr lang="en-US" sz="1600" dirty="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rPr>
              <a:t>One of your colleagues is worried that this creates a potential representation exposure problem. Another colleague says there’s no problem since an </a:t>
            </a:r>
            <a:r>
              <a:rPr lang="en-US" sz="1600" dirty="0" err="1">
                <a:solidFill>
                  <a:schemeClr val="tx1"/>
                </a:solidFill>
                <a:latin typeface="Courier New" pitchFamily="49" charset="0"/>
                <a:cs typeface="Courier New" pitchFamily="49" charset="0"/>
              </a:rPr>
              <a:t>IntPoly</a:t>
            </a:r>
            <a:r>
              <a:rPr lang="en-US" sz="1600" i="1" dirty="0">
                <a:solidFill>
                  <a:schemeClr val="tx1"/>
                </a:solidFill>
              </a:rPr>
              <a:t> is immutable. Is there a problem? Give a brief justification for your answer. </a:t>
            </a:r>
            <a:endParaRPr lang="en-US" sz="1600" dirty="0" smtClean="0">
              <a:solidFill>
                <a:schemeClr val="tx1"/>
              </a:solidFill>
            </a:endParaRPr>
          </a:p>
        </p:txBody>
      </p:sp>
    </p:spTree>
    <p:extLst>
      <p:ext uri="{BB962C8B-B14F-4D97-AF65-F5344CB8AC3E}">
        <p14:creationId xmlns:p14="http://schemas.microsoft.com/office/powerpoint/2010/main" val="9196108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Q4</a:t>
            </a:r>
            <a:endParaRPr lang="en-US" dirty="0"/>
          </a:p>
        </p:txBody>
      </p:sp>
      <p:sp>
        <p:nvSpPr>
          <p:cNvPr id="3" name="Content Placeholder 2"/>
          <p:cNvSpPr>
            <a:spLocks noGrp="1"/>
          </p:cNvSpPr>
          <p:nvPr>
            <p:ph idx="1"/>
          </p:nvPr>
        </p:nvSpPr>
        <p:spPr>
          <a:xfrm>
            <a:off x="457200" y="1524001"/>
            <a:ext cx="8229600" cy="4724399"/>
          </a:xfrm>
        </p:spPr>
        <p:txBody>
          <a:bodyPr>
            <a:noAutofit/>
          </a:bodyPr>
          <a:lstStyle/>
          <a:p>
            <a:pPr marL="0" indent="0">
              <a:buNone/>
            </a:pPr>
            <a:r>
              <a:rPr lang="en-US" sz="1600" dirty="0" smtClean="0">
                <a:solidFill>
                  <a:schemeClr val="tx1"/>
                </a:solidFill>
                <a:latin typeface="Courier New" pitchFamily="49" charset="0"/>
                <a:cs typeface="Courier New" pitchFamily="49" charset="0"/>
              </a:rPr>
              <a:t>public </a:t>
            </a:r>
            <a:r>
              <a:rPr lang="en-US" sz="1600" dirty="0">
                <a:solidFill>
                  <a:schemeClr val="tx1"/>
                </a:solidFill>
                <a:latin typeface="Courier New" pitchFamily="49" charset="0"/>
                <a:cs typeface="Courier New" pitchFamily="49" charset="0"/>
              </a:rPr>
              <a:t>class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 </a:t>
            </a:r>
            <a:r>
              <a:rPr lang="en-US" sz="1600" dirty="0" smtClean="0">
                <a:solidFill>
                  <a:schemeClr val="tx1"/>
                </a:solidFill>
                <a:latin typeface="Courier New" pitchFamily="49" charset="0"/>
                <a:cs typeface="Courier New" pitchFamily="49" charset="0"/>
              </a:rPr>
              <a:t> </a:t>
            </a:r>
            <a:endParaRPr lang="en-US" sz="1600" dirty="0">
              <a:solidFill>
                <a:schemeClr val="tx1"/>
              </a:solidFill>
              <a:latin typeface="Courier New" pitchFamily="49" charset="0"/>
              <a:cs typeface="Courier New" pitchFamily="49" charset="0"/>
            </a:endParaRPr>
          </a:p>
          <a:p>
            <a:pPr marL="400050" lvl="1" indent="0">
              <a:buNone/>
            </a:pP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a:t>
            </a: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400050" lvl="1" indent="0">
              <a:buNone/>
            </a:pPr>
            <a:r>
              <a:rPr lang="en-US" sz="1600" dirty="0">
                <a:solidFill>
                  <a:schemeClr val="tx1"/>
                </a:solidFill>
                <a:latin typeface="Courier New" pitchFamily="49" charset="0"/>
                <a:cs typeface="Courier New" pitchFamily="49" charset="0"/>
              </a:rPr>
              <a:t>// AF(this) = a has n+1 entries, and for each entry, </a:t>
            </a:r>
          </a:p>
          <a:p>
            <a:pPr marL="400050" lvl="1" indent="0">
              <a:buNone/>
            </a:pPr>
            <a:r>
              <a:rPr lang="en-US" sz="1600" dirty="0">
                <a:solidFill>
                  <a:schemeClr val="tx1"/>
                </a:solidFill>
                <a:latin typeface="Courier New" pitchFamily="49" charset="0"/>
                <a:cs typeface="Courier New" pitchFamily="49" charset="0"/>
              </a:rPr>
              <a:t>// a[</a:t>
            </a:r>
            <a:r>
              <a:rPr lang="en-US" sz="1600" dirty="0" err="1">
                <a:solidFill>
                  <a:schemeClr val="tx1"/>
                </a:solidFill>
                <a:latin typeface="Courier New" pitchFamily="49" charset="0"/>
                <a:cs typeface="Courier New" pitchFamily="49" charset="0"/>
              </a:rPr>
              <a:t>i</a:t>
            </a:r>
            <a:r>
              <a:rPr lang="en-US" sz="1600" dirty="0">
                <a:solidFill>
                  <a:schemeClr val="tx1"/>
                </a:solidFill>
                <a:latin typeface="Courier New" pitchFamily="49" charset="0"/>
                <a:cs typeface="Courier New" pitchFamily="49" charset="0"/>
              </a:rPr>
              <a:t>] = coefficient </a:t>
            </a:r>
            <a:r>
              <a:rPr lang="en-US" sz="1600" dirty="0" err="1">
                <a:solidFill>
                  <a:schemeClr val="tx1"/>
                </a:solidFill>
                <a:latin typeface="Courier New" pitchFamily="49" charset="0"/>
                <a:cs typeface="Courier New" pitchFamily="49" charset="0"/>
              </a:rPr>
              <a:t>a_i</a:t>
            </a:r>
            <a:r>
              <a:rPr lang="en-US" sz="1600" dirty="0">
                <a:solidFill>
                  <a:schemeClr val="tx1"/>
                </a:solidFill>
                <a:latin typeface="Courier New" pitchFamily="49" charset="0"/>
                <a:cs typeface="Courier New" pitchFamily="49" charset="0"/>
              </a:rPr>
              <a:t> of the polynomial</a:t>
            </a:r>
            <a:r>
              <a:rPr lang="en-US" sz="1600" dirty="0" smtClean="0">
                <a:solidFill>
                  <a:schemeClr val="tx1"/>
                </a:solidFill>
                <a:latin typeface="Courier New" pitchFamily="49" charset="0"/>
                <a:cs typeface="Courier New" pitchFamily="49" charset="0"/>
              </a:rPr>
              <a:t>.</a:t>
            </a:r>
          </a:p>
          <a:p>
            <a:pPr marL="400050" lvl="1"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 Return the coefficients of this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getCoeffs</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 </a:t>
            </a:r>
            <a:endParaRPr lang="en-US" sz="1600" dirty="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rPr>
              <a:t>One of your colleagues is worried that this creates a potential representation exposure problem. Another colleague says there’s no problem since an </a:t>
            </a:r>
            <a:r>
              <a:rPr lang="en-US" sz="1600" dirty="0" err="1">
                <a:solidFill>
                  <a:schemeClr val="tx1"/>
                </a:solidFill>
                <a:latin typeface="Courier New" pitchFamily="49" charset="0"/>
                <a:cs typeface="Courier New" pitchFamily="49" charset="0"/>
              </a:rPr>
              <a:t>IntPoly</a:t>
            </a:r>
            <a:r>
              <a:rPr lang="en-US" sz="1600" i="1" dirty="0">
                <a:solidFill>
                  <a:schemeClr val="tx1"/>
                </a:solidFill>
              </a:rPr>
              <a:t> is immutable. Is there a problem? Give a brief justification for your </a:t>
            </a:r>
            <a:r>
              <a:rPr lang="en-US" sz="1600" i="1" dirty="0" smtClean="0">
                <a:solidFill>
                  <a:schemeClr val="tx1"/>
                </a:solidFill>
              </a:rPr>
              <a:t>answer.</a:t>
            </a:r>
          </a:p>
          <a:p>
            <a:pPr marL="0" indent="0">
              <a:buNone/>
            </a:pPr>
            <a:endParaRPr lang="en-US" sz="1600" i="1" dirty="0">
              <a:solidFill>
                <a:schemeClr val="tx1"/>
              </a:solidFill>
            </a:endParaRPr>
          </a:p>
          <a:p>
            <a:pPr marL="0" indent="0">
              <a:buNone/>
            </a:pPr>
            <a:r>
              <a:rPr lang="en-US" sz="1600" b="1" dirty="0" smtClean="0">
                <a:solidFill>
                  <a:srgbClr val="FF0000"/>
                </a:solidFill>
              </a:rPr>
              <a:t>Yes, </a:t>
            </a:r>
            <a:r>
              <a:rPr lang="en-US" sz="1600" b="1" dirty="0">
                <a:solidFill>
                  <a:srgbClr val="FF0000"/>
                </a:solidFill>
              </a:rPr>
              <a:t>there is a problem. </a:t>
            </a:r>
            <a:r>
              <a:rPr lang="en-US" sz="1600" b="1" dirty="0" err="1">
                <a:solidFill>
                  <a:srgbClr val="FF0000"/>
                </a:solidFill>
                <a:latin typeface="Courier New" pitchFamily="49" charset="0"/>
                <a:cs typeface="Courier New" pitchFamily="49" charset="0"/>
              </a:rPr>
              <a:t>IntPoly</a:t>
            </a:r>
            <a:r>
              <a:rPr lang="en-US" sz="1600" b="1" dirty="0">
                <a:solidFill>
                  <a:srgbClr val="FF0000"/>
                </a:solidFill>
                <a:latin typeface="Courier New" pitchFamily="49" charset="0"/>
                <a:cs typeface="Courier New" pitchFamily="49" charset="0"/>
              </a:rPr>
              <a:t> </a:t>
            </a:r>
            <a:r>
              <a:rPr lang="en-US" sz="1600" b="1" dirty="0" smtClean="0">
                <a:solidFill>
                  <a:srgbClr val="FF0000"/>
                </a:solidFill>
              </a:rPr>
              <a:t>seems immutable because there are no setters, but the </a:t>
            </a:r>
            <a:r>
              <a:rPr lang="en-US" sz="1600" b="1" dirty="0">
                <a:solidFill>
                  <a:srgbClr val="FF0000"/>
                </a:solidFill>
              </a:rPr>
              <a:t>return value is a reference to the same coefficient array stored in the </a:t>
            </a:r>
            <a:r>
              <a:rPr lang="en-US" sz="1600" b="1" dirty="0" err="1">
                <a:solidFill>
                  <a:srgbClr val="FF0000"/>
                </a:solidFill>
                <a:latin typeface="Courier New" pitchFamily="49" charset="0"/>
                <a:cs typeface="Courier New" pitchFamily="49" charset="0"/>
              </a:rPr>
              <a:t>IntPoly</a:t>
            </a:r>
            <a:r>
              <a:rPr lang="en-US" sz="1600" b="1" dirty="0">
                <a:solidFill>
                  <a:srgbClr val="FF0000"/>
                </a:solidFill>
              </a:rPr>
              <a:t> and the client code could alter those coefficients.</a:t>
            </a:r>
            <a:endParaRPr lang="en-US" sz="1600" dirty="0" smtClean="0">
              <a:solidFill>
                <a:schemeClr val="tx1"/>
              </a:solidFill>
            </a:endParaRPr>
          </a:p>
        </p:txBody>
      </p:sp>
    </p:spTree>
    <p:extLst>
      <p:ext uri="{BB962C8B-B14F-4D97-AF65-F5344CB8AC3E}">
        <p14:creationId xmlns:p14="http://schemas.microsoft.com/office/powerpoint/2010/main" val="19050050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Q4</a:t>
            </a:r>
            <a:endParaRPr lang="en-US" dirty="0"/>
          </a:p>
        </p:txBody>
      </p:sp>
      <p:sp>
        <p:nvSpPr>
          <p:cNvPr id="3" name="Content Placeholder 2"/>
          <p:cNvSpPr>
            <a:spLocks noGrp="1"/>
          </p:cNvSpPr>
          <p:nvPr>
            <p:ph idx="1"/>
          </p:nvPr>
        </p:nvSpPr>
        <p:spPr>
          <a:xfrm>
            <a:off x="457200" y="1524001"/>
            <a:ext cx="8229600" cy="4724399"/>
          </a:xfrm>
        </p:spPr>
        <p:txBody>
          <a:bodyPr>
            <a:noAutofit/>
          </a:bodyPr>
          <a:lstStyle/>
          <a:p>
            <a:pPr marL="0" indent="0">
              <a:buNone/>
            </a:pPr>
            <a:r>
              <a:rPr lang="en-US" sz="1600" dirty="0" smtClean="0">
                <a:solidFill>
                  <a:schemeClr val="tx1"/>
                </a:solidFill>
                <a:latin typeface="Courier New" pitchFamily="49" charset="0"/>
                <a:cs typeface="Courier New" pitchFamily="49" charset="0"/>
              </a:rPr>
              <a:t>public </a:t>
            </a:r>
            <a:r>
              <a:rPr lang="en-US" sz="1600" dirty="0">
                <a:solidFill>
                  <a:schemeClr val="tx1"/>
                </a:solidFill>
                <a:latin typeface="Courier New" pitchFamily="49" charset="0"/>
                <a:cs typeface="Courier New" pitchFamily="49" charset="0"/>
              </a:rPr>
              <a:t>class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 </a:t>
            </a:r>
            <a:r>
              <a:rPr lang="en-US" sz="1600" dirty="0" smtClean="0">
                <a:solidFill>
                  <a:schemeClr val="tx1"/>
                </a:solidFill>
                <a:latin typeface="Courier New" pitchFamily="49" charset="0"/>
                <a:cs typeface="Courier New" pitchFamily="49" charset="0"/>
              </a:rPr>
              <a:t> </a:t>
            </a:r>
            <a:endParaRPr lang="en-US" sz="1600" dirty="0">
              <a:solidFill>
                <a:schemeClr val="tx1"/>
              </a:solidFill>
              <a:latin typeface="Courier New" pitchFamily="49" charset="0"/>
              <a:cs typeface="Courier New" pitchFamily="49" charset="0"/>
            </a:endParaRPr>
          </a:p>
          <a:p>
            <a:pPr marL="400050" lvl="1" indent="0">
              <a:buNone/>
            </a:pP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a:t>
            </a: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400050" lvl="1" indent="0">
              <a:buNone/>
            </a:pPr>
            <a:r>
              <a:rPr lang="en-US" sz="1600" dirty="0">
                <a:solidFill>
                  <a:schemeClr val="tx1"/>
                </a:solidFill>
                <a:latin typeface="Courier New" pitchFamily="49" charset="0"/>
                <a:cs typeface="Courier New" pitchFamily="49" charset="0"/>
              </a:rPr>
              <a:t>// AF(this) = a has n+1 entries, and for each entry, </a:t>
            </a:r>
          </a:p>
          <a:p>
            <a:pPr marL="400050" lvl="1" indent="0">
              <a:buNone/>
            </a:pPr>
            <a:r>
              <a:rPr lang="en-US" sz="1600" dirty="0">
                <a:solidFill>
                  <a:schemeClr val="tx1"/>
                </a:solidFill>
                <a:latin typeface="Courier New" pitchFamily="49" charset="0"/>
                <a:cs typeface="Courier New" pitchFamily="49" charset="0"/>
              </a:rPr>
              <a:t>// a[</a:t>
            </a:r>
            <a:r>
              <a:rPr lang="en-US" sz="1600" dirty="0" err="1">
                <a:solidFill>
                  <a:schemeClr val="tx1"/>
                </a:solidFill>
                <a:latin typeface="Courier New" pitchFamily="49" charset="0"/>
                <a:cs typeface="Courier New" pitchFamily="49" charset="0"/>
              </a:rPr>
              <a:t>i</a:t>
            </a:r>
            <a:r>
              <a:rPr lang="en-US" sz="1600" dirty="0">
                <a:solidFill>
                  <a:schemeClr val="tx1"/>
                </a:solidFill>
                <a:latin typeface="Courier New" pitchFamily="49" charset="0"/>
                <a:cs typeface="Courier New" pitchFamily="49" charset="0"/>
              </a:rPr>
              <a:t>] = coefficient </a:t>
            </a:r>
            <a:r>
              <a:rPr lang="en-US" sz="1600" dirty="0" err="1">
                <a:solidFill>
                  <a:schemeClr val="tx1"/>
                </a:solidFill>
                <a:latin typeface="Courier New" pitchFamily="49" charset="0"/>
                <a:cs typeface="Courier New" pitchFamily="49" charset="0"/>
              </a:rPr>
              <a:t>a_i</a:t>
            </a:r>
            <a:r>
              <a:rPr lang="en-US" sz="1600" dirty="0">
                <a:solidFill>
                  <a:schemeClr val="tx1"/>
                </a:solidFill>
                <a:latin typeface="Courier New" pitchFamily="49" charset="0"/>
                <a:cs typeface="Courier New" pitchFamily="49" charset="0"/>
              </a:rPr>
              <a:t> of the polynomial</a:t>
            </a:r>
            <a:r>
              <a:rPr lang="en-US" sz="1600" dirty="0" smtClean="0">
                <a:solidFill>
                  <a:schemeClr val="tx1"/>
                </a:solidFill>
                <a:latin typeface="Courier New" pitchFamily="49" charset="0"/>
                <a:cs typeface="Courier New" pitchFamily="49" charset="0"/>
              </a:rPr>
              <a:t>.</a:t>
            </a:r>
          </a:p>
          <a:p>
            <a:pPr marL="400050" lvl="1"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 Return the coefficients of this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getCoeffs</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 </a:t>
            </a:r>
            <a:endParaRPr lang="en-US" sz="1600" dirty="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rPr>
              <a:t>If there is a representation exposure problem, give a new or repaired implementation of </a:t>
            </a:r>
            <a:r>
              <a:rPr lang="en-US" sz="1600" dirty="0" err="1" smtClean="0">
                <a:solidFill>
                  <a:schemeClr val="tx1"/>
                </a:solidFill>
                <a:latin typeface="Courier New" pitchFamily="49" charset="0"/>
                <a:cs typeface="Courier New" pitchFamily="49" charset="0"/>
              </a:rPr>
              <a:t>getCoeffs</a:t>
            </a:r>
            <a:r>
              <a:rPr lang="en-US" sz="1600" dirty="0" smtClean="0">
                <a:solidFill>
                  <a:schemeClr val="tx1"/>
                </a:solidFill>
                <a:latin typeface="Courier New" pitchFamily="49" charset="0"/>
                <a:cs typeface="Courier New" pitchFamily="49" charset="0"/>
              </a:rPr>
              <a:t>()</a:t>
            </a:r>
            <a:r>
              <a:rPr lang="en-US" sz="1600" i="1" dirty="0" smtClean="0">
                <a:solidFill>
                  <a:schemeClr val="tx1"/>
                </a:solidFill>
              </a:rPr>
              <a:t> </a:t>
            </a:r>
            <a:r>
              <a:rPr lang="en-US" sz="1600" i="1" dirty="0">
                <a:solidFill>
                  <a:schemeClr val="tx1"/>
                </a:solidFill>
              </a:rPr>
              <a:t>that fixes the problem but still returns the coefficients of the </a:t>
            </a:r>
            <a:r>
              <a:rPr lang="en-US" sz="1600" dirty="0" err="1">
                <a:solidFill>
                  <a:schemeClr val="tx1"/>
                </a:solidFill>
                <a:latin typeface="Courier New" pitchFamily="49" charset="0"/>
                <a:cs typeface="Courier New" pitchFamily="49" charset="0"/>
              </a:rPr>
              <a:t>IntPoly</a:t>
            </a:r>
            <a:r>
              <a:rPr lang="en-US" sz="1600" i="1" dirty="0">
                <a:solidFill>
                  <a:schemeClr val="tx1"/>
                </a:solidFill>
              </a:rPr>
              <a:t> to the client. If it saves time you can give a precise description of the changes needed instead of writing the detailed Java code. </a:t>
            </a:r>
            <a:endParaRPr lang="en-US" sz="1600" i="1" dirty="0" smtClean="0">
              <a:solidFill>
                <a:schemeClr val="tx1"/>
              </a:solidFill>
              <a:cs typeface="Courier New" pitchFamily="49" charset="0"/>
            </a:endParaRPr>
          </a:p>
        </p:txBody>
      </p:sp>
    </p:spTree>
    <p:extLst>
      <p:ext uri="{BB962C8B-B14F-4D97-AF65-F5344CB8AC3E}">
        <p14:creationId xmlns:p14="http://schemas.microsoft.com/office/powerpoint/2010/main" val="8119957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Q4</a:t>
            </a:r>
            <a:endParaRPr lang="en-US" dirty="0"/>
          </a:p>
        </p:txBody>
      </p:sp>
      <p:sp>
        <p:nvSpPr>
          <p:cNvPr id="3" name="Content Placeholder 2"/>
          <p:cNvSpPr>
            <a:spLocks noGrp="1"/>
          </p:cNvSpPr>
          <p:nvPr>
            <p:ph idx="1"/>
          </p:nvPr>
        </p:nvSpPr>
        <p:spPr>
          <a:xfrm>
            <a:off x="457200" y="1524001"/>
            <a:ext cx="8229600" cy="4724399"/>
          </a:xfrm>
        </p:spPr>
        <p:txBody>
          <a:bodyPr>
            <a:noAutofit/>
          </a:bodyPr>
          <a:lstStyle/>
          <a:p>
            <a:pPr marL="0" indent="0">
              <a:buNone/>
            </a:pPr>
            <a:r>
              <a:rPr lang="en-US" sz="1600" dirty="0" smtClean="0">
                <a:solidFill>
                  <a:schemeClr val="tx1"/>
                </a:solidFill>
                <a:latin typeface="Courier New" pitchFamily="49" charset="0"/>
                <a:cs typeface="Courier New" pitchFamily="49" charset="0"/>
              </a:rPr>
              <a:t>public </a:t>
            </a:r>
            <a:r>
              <a:rPr lang="en-US" sz="1600" dirty="0">
                <a:solidFill>
                  <a:schemeClr val="tx1"/>
                </a:solidFill>
                <a:latin typeface="Courier New" pitchFamily="49" charset="0"/>
                <a:cs typeface="Courier New" pitchFamily="49" charset="0"/>
              </a:rPr>
              <a:t>class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 </a:t>
            </a:r>
            <a:r>
              <a:rPr lang="en-US" sz="1600" dirty="0" smtClean="0">
                <a:solidFill>
                  <a:schemeClr val="tx1"/>
                </a:solidFill>
                <a:latin typeface="Courier New" pitchFamily="49" charset="0"/>
                <a:cs typeface="Courier New" pitchFamily="49" charset="0"/>
              </a:rPr>
              <a:t> </a:t>
            </a:r>
            <a:endParaRPr lang="en-US" sz="1600" dirty="0">
              <a:solidFill>
                <a:schemeClr val="tx1"/>
              </a:solidFill>
              <a:latin typeface="Courier New" pitchFamily="49" charset="0"/>
              <a:cs typeface="Courier New" pitchFamily="49" charset="0"/>
            </a:endParaRPr>
          </a:p>
          <a:p>
            <a:pPr marL="400050" lvl="1" indent="0">
              <a:buNone/>
            </a:pP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a:t>
            </a: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400050" lvl="1" indent="0">
              <a:buNone/>
            </a:pPr>
            <a:r>
              <a:rPr lang="en-US" sz="1600" dirty="0">
                <a:solidFill>
                  <a:schemeClr val="tx1"/>
                </a:solidFill>
                <a:latin typeface="Courier New" pitchFamily="49" charset="0"/>
                <a:cs typeface="Courier New" pitchFamily="49" charset="0"/>
              </a:rPr>
              <a:t>// AF(this) = a has n+1 entries, and for each entry, </a:t>
            </a:r>
          </a:p>
          <a:p>
            <a:pPr marL="400050" lvl="1" indent="0">
              <a:buNone/>
            </a:pPr>
            <a:r>
              <a:rPr lang="en-US" sz="1600" dirty="0">
                <a:solidFill>
                  <a:schemeClr val="tx1"/>
                </a:solidFill>
                <a:latin typeface="Courier New" pitchFamily="49" charset="0"/>
                <a:cs typeface="Courier New" pitchFamily="49" charset="0"/>
              </a:rPr>
              <a:t>// a[</a:t>
            </a:r>
            <a:r>
              <a:rPr lang="en-US" sz="1600" dirty="0" err="1">
                <a:solidFill>
                  <a:schemeClr val="tx1"/>
                </a:solidFill>
                <a:latin typeface="Courier New" pitchFamily="49" charset="0"/>
                <a:cs typeface="Courier New" pitchFamily="49" charset="0"/>
              </a:rPr>
              <a:t>i</a:t>
            </a:r>
            <a:r>
              <a:rPr lang="en-US" sz="1600" dirty="0">
                <a:solidFill>
                  <a:schemeClr val="tx1"/>
                </a:solidFill>
                <a:latin typeface="Courier New" pitchFamily="49" charset="0"/>
                <a:cs typeface="Courier New" pitchFamily="49" charset="0"/>
              </a:rPr>
              <a:t>] = coefficient </a:t>
            </a:r>
            <a:r>
              <a:rPr lang="en-US" sz="1600" dirty="0" err="1">
                <a:solidFill>
                  <a:schemeClr val="tx1"/>
                </a:solidFill>
                <a:latin typeface="Courier New" pitchFamily="49" charset="0"/>
                <a:cs typeface="Courier New" pitchFamily="49" charset="0"/>
              </a:rPr>
              <a:t>a_i</a:t>
            </a:r>
            <a:r>
              <a:rPr lang="en-US" sz="1600" dirty="0">
                <a:solidFill>
                  <a:schemeClr val="tx1"/>
                </a:solidFill>
                <a:latin typeface="Courier New" pitchFamily="49" charset="0"/>
                <a:cs typeface="Courier New" pitchFamily="49" charset="0"/>
              </a:rPr>
              <a:t> of the polynomial</a:t>
            </a:r>
            <a:r>
              <a:rPr lang="en-US" sz="1600" dirty="0" smtClean="0">
                <a:solidFill>
                  <a:schemeClr val="tx1"/>
                </a:solidFill>
                <a:latin typeface="Courier New" pitchFamily="49" charset="0"/>
                <a:cs typeface="Courier New" pitchFamily="49" charset="0"/>
              </a:rPr>
              <a:t>.</a:t>
            </a:r>
          </a:p>
          <a:p>
            <a:pPr marL="400050" lvl="1"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 Return the coefficients of this </a:t>
            </a:r>
            <a:r>
              <a:rPr lang="en-US" sz="1600" dirty="0" err="1">
                <a:solidFill>
                  <a:schemeClr val="tx1"/>
                </a:solidFill>
                <a:latin typeface="Courier New" pitchFamily="49" charset="0"/>
                <a:cs typeface="Courier New" pitchFamily="49" charset="0"/>
              </a:rPr>
              <a:t>IntPoly</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getCoeffs</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 </a:t>
            </a:r>
            <a:endParaRPr lang="en-US" sz="1600" dirty="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a:solidFill>
                  <a:schemeClr val="tx1"/>
                </a:solidFill>
              </a:rPr>
              <a:t>If there is a representation exposure problem, give a new or repaired implementation of </a:t>
            </a:r>
            <a:r>
              <a:rPr lang="en-US" sz="1600" dirty="0" err="1" smtClean="0">
                <a:solidFill>
                  <a:schemeClr val="tx1"/>
                </a:solidFill>
                <a:latin typeface="Courier New" pitchFamily="49" charset="0"/>
                <a:cs typeface="Courier New" pitchFamily="49" charset="0"/>
              </a:rPr>
              <a:t>getCoeffs</a:t>
            </a:r>
            <a:r>
              <a:rPr lang="en-US" sz="1600" dirty="0" smtClean="0">
                <a:solidFill>
                  <a:schemeClr val="tx1"/>
                </a:solidFill>
                <a:latin typeface="Courier New" pitchFamily="49" charset="0"/>
                <a:cs typeface="Courier New" pitchFamily="49" charset="0"/>
              </a:rPr>
              <a:t>()</a:t>
            </a:r>
            <a:r>
              <a:rPr lang="en-US" sz="1600" i="1" dirty="0" smtClean="0">
                <a:solidFill>
                  <a:schemeClr val="tx1"/>
                </a:solidFill>
              </a:rPr>
              <a:t> </a:t>
            </a:r>
            <a:r>
              <a:rPr lang="en-US" sz="1600" i="1" dirty="0">
                <a:solidFill>
                  <a:schemeClr val="tx1"/>
                </a:solidFill>
              </a:rPr>
              <a:t>that fixes the problem but still returns the coefficients of the </a:t>
            </a:r>
            <a:r>
              <a:rPr lang="en-US" sz="1600" dirty="0" err="1">
                <a:solidFill>
                  <a:schemeClr val="tx1"/>
                </a:solidFill>
                <a:latin typeface="Courier New" pitchFamily="49" charset="0"/>
                <a:cs typeface="Courier New" pitchFamily="49" charset="0"/>
              </a:rPr>
              <a:t>IntPoly</a:t>
            </a:r>
            <a:r>
              <a:rPr lang="en-US" sz="1600" i="1" dirty="0">
                <a:solidFill>
                  <a:schemeClr val="tx1"/>
                </a:solidFill>
              </a:rPr>
              <a:t> to the client. If it saves time you can give a precise description of the changes needed instead of writing the detailed Java code. </a:t>
            </a:r>
            <a:endParaRPr lang="en-US" sz="1600" i="1" dirty="0" smtClean="0">
              <a:solidFill>
                <a:schemeClr val="tx1"/>
              </a:solidFill>
              <a:cs typeface="Courier New" pitchFamily="49" charset="0"/>
            </a:endParaRPr>
          </a:p>
          <a:p>
            <a:pPr marL="0" indent="0">
              <a:buNone/>
            </a:pPr>
            <a:endParaRPr lang="en-US" sz="1600" i="1" dirty="0" smtClean="0">
              <a:solidFill>
                <a:srgbClr val="FF0000"/>
              </a:solidFill>
              <a:cs typeface="Courier New" pitchFamily="49" charset="0"/>
            </a:endParaRPr>
          </a:p>
          <a:p>
            <a:pPr marL="0" indent="0">
              <a:buNone/>
            </a:pPr>
            <a:r>
              <a:rPr lang="en-US" sz="1600" b="1" dirty="0">
                <a:solidFill>
                  <a:srgbClr val="FF0000"/>
                </a:solidFill>
              </a:rPr>
              <a:t>Create a new array the same length as </a:t>
            </a:r>
            <a:r>
              <a:rPr lang="en-US" sz="1600" b="1" dirty="0">
                <a:solidFill>
                  <a:srgbClr val="FF0000"/>
                </a:solidFill>
                <a:latin typeface="Courier New" pitchFamily="49" charset="0"/>
                <a:cs typeface="Courier New" pitchFamily="49" charset="0"/>
              </a:rPr>
              <a:t>a</a:t>
            </a:r>
            <a:r>
              <a:rPr lang="en-US" sz="1600" b="1" dirty="0">
                <a:solidFill>
                  <a:srgbClr val="FF0000"/>
                </a:solidFill>
              </a:rPr>
              <a:t>, copy the contents of </a:t>
            </a:r>
            <a:r>
              <a:rPr lang="en-US" sz="1600" b="1" dirty="0">
                <a:solidFill>
                  <a:srgbClr val="FF0000"/>
                </a:solidFill>
                <a:latin typeface="Courier New" pitchFamily="49" charset="0"/>
                <a:cs typeface="Courier New" pitchFamily="49" charset="0"/>
              </a:rPr>
              <a:t>a</a:t>
            </a:r>
            <a:r>
              <a:rPr lang="en-US" sz="1600" b="1" dirty="0">
                <a:solidFill>
                  <a:srgbClr val="FF0000"/>
                </a:solidFill>
              </a:rPr>
              <a:t> to it, and return the new array. </a:t>
            </a:r>
            <a:endParaRPr lang="en-US" sz="1600" b="1" i="1" dirty="0" smtClean="0">
              <a:solidFill>
                <a:srgbClr val="FF0000"/>
              </a:solidFill>
              <a:cs typeface="Courier New" pitchFamily="49" charset="0"/>
            </a:endParaRPr>
          </a:p>
        </p:txBody>
      </p:sp>
    </p:spTree>
    <p:extLst>
      <p:ext uri="{BB962C8B-B14F-4D97-AF65-F5344CB8AC3E}">
        <p14:creationId xmlns:p14="http://schemas.microsoft.com/office/powerpoint/2010/main" val="31414600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1752599"/>
          </a:xfrm>
        </p:spPr>
        <p:txBody>
          <a:bodyPr>
            <a:normAutofit fontScale="92500" lnSpcReduction="10000"/>
          </a:bodyPr>
          <a:lstStyle/>
          <a:p>
            <a:pPr marL="0" indent="0">
              <a:buNone/>
            </a:pPr>
            <a:r>
              <a:rPr lang="en-US" sz="2000" i="1" dirty="0">
                <a:solidFill>
                  <a:schemeClr val="tx1"/>
                </a:solidFill>
              </a:rPr>
              <a:t>We would like to add a method to this class that evaluates the </a:t>
            </a:r>
            <a:r>
              <a:rPr lang="en-US" sz="2000" dirty="0" err="1">
                <a:solidFill>
                  <a:schemeClr val="tx1"/>
                </a:solidFill>
                <a:latin typeface="Courier New" pitchFamily="49" charset="0"/>
                <a:cs typeface="Courier New" pitchFamily="49" charset="0"/>
              </a:rPr>
              <a:t>IntPoly</a:t>
            </a:r>
            <a:r>
              <a:rPr lang="en-US" sz="2000" i="1" dirty="0">
                <a:solidFill>
                  <a:schemeClr val="tx1"/>
                </a:solidFill>
              </a:rPr>
              <a:t> at a particular value x. In other words, given a value x, the method </a:t>
            </a:r>
            <a:r>
              <a:rPr lang="en-US" sz="2000" dirty="0" err="1">
                <a:solidFill>
                  <a:schemeClr val="tx1"/>
                </a:solidFill>
                <a:latin typeface="Courier New" pitchFamily="49" charset="0"/>
                <a:cs typeface="Courier New" pitchFamily="49" charset="0"/>
              </a:rPr>
              <a:t>valueAt</a:t>
            </a:r>
            <a:r>
              <a:rPr lang="en-US" sz="2000" dirty="0">
                <a:solidFill>
                  <a:schemeClr val="tx1"/>
                </a:solidFill>
                <a:latin typeface="Courier New" pitchFamily="49" charset="0"/>
                <a:cs typeface="Courier New" pitchFamily="49" charset="0"/>
              </a:rPr>
              <a:t>(x)</a:t>
            </a:r>
            <a:r>
              <a:rPr lang="en-US" sz="2000" i="1" dirty="0">
                <a:solidFill>
                  <a:schemeClr val="tx1"/>
                </a:solidFill>
              </a:rPr>
              <a:t> should return a</a:t>
            </a:r>
            <a:r>
              <a:rPr lang="en-US" sz="2000" i="1" baseline="-25000" dirty="0">
                <a:solidFill>
                  <a:schemeClr val="tx1"/>
                </a:solidFill>
              </a:rPr>
              <a:t>0</a:t>
            </a:r>
            <a:r>
              <a:rPr lang="en-US" sz="2000" i="1" dirty="0">
                <a:solidFill>
                  <a:schemeClr val="tx1"/>
                </a:solidFill>
              </a:rPr>
              <a:t> + a</a:t>
            </a:r>
            <a:r>
              <a:rPr lang="en-US" sz="2000" i="1" baseline="-25000" dirty="0">
                <a:solidFill>
                  <a:schemeClr val="tx1"/>
                </a:solidFill>
              </a:rPr>
              <a:t>1</a:t>
            </a:r>
            <a:r>
              <a:rPr lang="en-US" sz="2000" i="1" dirty="0">
                <a:solidFill>
                  <a:schemeClr val="tx1"/>
                </a:solidFill>
              </a:rPr>
              <a:t>x + a</a:t>
            </a:r>
            <a:r>
              <a:rPr lang="en-US" sz="2000" i="1" baseline="-25000" dirty="0">
                <a:solidFill>
                  <a:schemeClr val="tx1"/>
                </a:solidFill>
              </a:rPr>
              <a:t>2</a:t>
            </a:r>
            <a:r>
              <a:rPr lang="en-US" sz="2000" i="1" dirty="0">
                <a:solidFill>
                  <a:schemeClr val="tx1"/>
                </a:solidFill>
              </a:rPr>
              <a:t>x</a:t>
            </a:r>
            <a:r>
              <a:rPr lang="en-US" sz="2000" i="1" baseline="30000" dirty="0">
                <a:solidFill>
                  <a:schemeClr val="tx1"/>
                </a:solidFill>
              </a:rPr>
              <a:t>2</a:t>
            </a:r>
            <a:r>
              <a:rPr lang="en-US" sz="2000" i="1" dirty="0">
                <a:solidFill>
                  <a:schemeClr val="tx1"/>
                </a:solidFill>
              </a:rPr>
              <a:t> + ... + </a:t>
            </a:r>
            <a:r>
              <a:rPr lang="en-US" sz="2000" i="1" dirty="0" err="1">
                <a:solidFill>
                  <a:schemeClr val="tx1"/>
                </a:solidFill>
              </a:rPr>
              <a:t>a</a:t>
            </a:r>
            <a:r>
              <a:rPr lang="en-US" sz="2000" i="1" baseline="-25000" dirty="0" err="1">
                <a:solidFill>
                  <a:schemeClr val="tx1"/>
                </a:solidFill>
              </a:rPr>
              <a:t>n</a:t>
            </a:r>
            <a:r>
              <a:rPr lang="en-US" sz="2000" i="1" dirty="0" err="1">
                <a:solidFill>
                  <a:schemeClr val="tx1"/>
                </a:solidFill>
              </a:rPr>
              <a:t>x</a:t>
            </a:r>
            <a:r>
              <a:rPr lang="en-US" sz="2000" i="1" baseline="30000" dirty="0" err="1">
                <a:solidFill>
                  <a:schemeClr val="tx1"/>
                </a:solidFill>
              </a:rPr>
              <a:t>n</a:t>
            </a:r>
            <a:r>
              <a:rPr lang="en-US" sz="2000" i="1" dirty="0">
                <a:solidFill>
                  <a:schemeClr val="tx1"/>
                </a:solidFill>
              </a:rPr>
              <a:t>, where a</a:t>
            </a:r>
            <a:r>
              <a:rPr lang="en-US" sz="2000" i="1" baseline="-25000" dirty="0">
                <a:solidFill>
                  <a:schemeClr val="tx1"/>
                </a:solidFill>
              </a:rPr>
              <a:t>0</a:t>
            </a:r>
            <a:r>
              <a:rPr lang="en-US" sz="2000" i="1" dirty="0">
                <a:solidFill>
                  <a:schemeClr val="tx1"/>
                </a:solidFill>
              </a:rPr>
              <a:t> through an are the coefficients of this </a:t>
            </a:r>
            <a:r>
              <a:rPr lang="en-US" sz="2000" dirty="0" err="1">
                <a:solidFill>
                  <a:schemeClr val="tx1"/>
                </a:solidFill>
                <a:latin typeface="Courier New" pitchFamily="49" charset="0"/>
                <a:cs typeface="Courier New" pitchFamily="49" charset="0"/>
              </a:rPr>
              <a:t>IntPoly</a:t>
            </a:r>
            <a:r>
              <a:rPr lang="en-US" sz="2000" i="1" dirty="0">
                <a:solidFill>
                  <a:schemeClr val="tx1"/>
                </a:solidFill>
              </a:rPr>
              <a:t>. </a:t>
            </a:r>
          </a:p>
          <a:p>
            <a:pPr marL="0" indent="0">
              <a:buNone/>
            </a:pPr>
            <a:r>
              <a:rPr lang="en-US" sz="2000" i="1" dirty="0">
                <a:solidFill>
                  <a:schemeClr val="tx1"/>
                </a:solidFill>
              </a:rPr>
              <a:t>For this problem, develop an implementation of this method and prove that your implementation is correct. </a:t>
            </a:r>
            <a:endParaRPr lang="en-US" i="1" dirty="0">
              <a:solidFill>
                <a:schemeClr val="tx1"/>
              </a:solidFill>
            </a:endParaRPr>
          </a:p>
        </p:txBody>
      </p:sp>
    </p:spTree>
    <p:extLst>
      <p:ext uri="{BB962C8B-B14F-4D97-AF65-F5344CB8AC3E}">
        <p14:creationId xmlns:p14="http://schemas.microsoft.com/office/powerpoint/2010/main" val="31041529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dirty="0" smtClean="0">
                <a:solidFill>
                  <a:schemeClr val="tx1"/>
                </a:solidFill>
              </a:rPr>
              <a:t>{_____}</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a:solidFill>
                  <a:schemeClr val="tx1"/>
                </a:solidFill>
              </a:rPr>
              <a:t>	</a:t>
            </a:r>
            <a:r>
              <a:rPr lang="en-US" sz="2000" dirty="0" smtClean="0">
                <a:solidFill>
                  <a:schemeClr val="tx1"/>
                </a:solidFill>
              </a:rPr>
              <a:t> 	{_____}</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{_____}</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dirty="0" smtClean="0">
                <a:solidFill>
                  <a:schemeClr val="tx1"/>
                </a:solidFill>
              </a:rPr>
              <a:t>{_____}</a:t>
            </a: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15277689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t>
            </a:r>
            <a:r>
              <a:rPr lang="en-US" sz="2000" b="1" dirty="0" err="1" smtClean="0">
                <a:solidFill>
                  <a:srgbClr val="FF0000"/>
                </a:solidFill>
              </a:rPr>
              <a:t>xk</a:t>
            </a:r>
            <a:r>
              <a:rPr lang="en-US" sz="2000" b="1" dirty="0" smtClean="0">
                <a:solidFill>
                  <a:srgbClr val="FF0000"/>
                </a:solidFill>
              </a:rPr>
              <a:t> = </a:t>
            </a:r>
            <a:r>
              <a:rPr lang="en-US" sz="2000" b="1" dirty="0" err="1" smtClean="0">
                <a:solidFill>
                  <a:srgbClr val="FF0000"/>
                </a:solidFill>
              </a:rPr>
              <a:t>x^k</a:t>
            </a:r>
            <a:r>
              <a:rPr lang="en-US" sz="2000" b="1" dirty="0" smtClean="0">
                <a:solidFill>
                  <a:srgbClr val="FF0000"/>
                </a:solidFill>
              </a:rPr>
              <a:t> &amp;&amp; </a:t>
            </a:r>
            <a:r>
              <a:rPr lang="en-US" sz="2000" b="1" dirty="0" err="1" smtClean="0">
                <a:solidFill>
                  <a:srgbClr val="FF0000"/>
                </a:solidFill>
              </a:rPr>
              <a:t>val</a:t>
            </a:r>
            <a:r>
              <a:rPr lang="en-US" sz="2000" b="1" dirty="0" smtClean="0">
                <a:solidFill>
                  <a:srgbClr val="FF0000"/>
                </a:solidFill>
              </a:rPr>
              <a:t> = a[0] + a[1]*x + … + a[k]*</a:t>
            </a:r>
            <a:r>
              <a:rPr lang="en-US" sz="2000" b="1" dirty="0" err="1" smtClean="0">
                <a:solidFill>
                  <a:srgbClr val="FF0000"/>
                </a:solidFill>
              </a:rPr>
              <a:t>x^k</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smtClean="0">
                <a:solidFill>
                  <a:schemeClr val="tx1"/>
                </a:solidFill>
              </a:rPr>
              <a:t>	 </a:t>
            </a: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1527240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t>
            </a:r>
            <a:r>
              <a:rPr lang="en-US" sz="2000" b="1" dirty="0" err="1" smtClean="0">
                <a:solidFill>
                  <a:srgbClr val="FF0000"/>
                </a:solidFill>
              </a:rPr>
              <a:t>xk</a:t>
            </a:r>
            <a:r>
              <a:rPr lang="en-US" sz="2000" b="1" dirty="0" smtClean="0">
                <a:solidFill>
                  <a:srgbClr val="FF0000"/>
                </a:solidFill>
              </a:rPr>
              <a:t> = </a:t>
            </a:r>
            <a:r>
              <a:rPr lang="en-US" sz="2000" b="1" dirty="0" err="1" smtClean="0">
                <a:solidFill>
                  <a:srgbClr val="FF0000"/>
                </a:solidFill>
              </a:rPr>
              <a:t>x^k</a:t>
            </a:r>
            <a:r>
              <a:rPr lang="en-US" sz="2000" b="1" dirty="0" smtClean="0">
                <a:solidFill>
                  <a:srgbClr val="FF0000"/>
                </a:solidFill>
              </a:rPr>
              <a:t> &amp;&amp; </a:t>
            </a:r>
            <a:r>
              <a:rPr lang="en-US" sz="2000" b="1" dirty="0" err="1" smtClean="0">
                <a:solidFill>
                  <a:srgbClr val="FF0000"/>
                </a:solidFill>
              </a:rPr>
              <a:t>val</a:t>
            </a:r>
            <a:r>
              <a:rPr lang="en-US" sz="2000" b="1" dirty="0" smtClean="0">
                <a:solidFill>
                  <a:srgbClr val="FF0000"/>
                </a:solidFill>
              </a:rPr>
              <a:t> = a[0] + a[1]*x + … + a[k]*</a:t>
            </a:r>
            <a:r>
              <a:rPr lang="en-US" sz="2000" b="1" dirty="0" err="1" smtClean="0">
                <a:solidFill>
                  <a:srgbClr val="FF0000"/>
                </a:solidFill>
              </a:rPr>
              <a:t>x^k</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smtClean="0">
                <a:solidFill>
                  <a:schemeClr val="tx1"/>
                </a:solidFill>
              </a:rPr>
              <a:t>	 </a:t>
            </a:r>
            <a:r>
              <a:rPr lang="en-US" sz="2000" dirty="0">
                <a:solidFill>
                  <a:schemeClr val="tx1"/>
                </a:solidFill>
              </a:rPr>
              <a:t>	</a:t>
            </a:r>
            <a:r>
              <a:rPr lang="en-US" sz="2000" b="1" dirty="0">
                <a:solidFill>
                  <a:srgbClr val="FF0000"/>
                </a:solidFill>
              </a:rPr>
              <a:t>{</a:t>
            </a:r>
            <a:r>
              <a:rPr lang="en-US" sz="2000" b="1" dirty="0" err="1">
                <a:solidFill>
                  <a:srgbClr val="FF0000"/>
                </a:solidFill>
              </a:rPr>
              <a:t>inv</a:t>
            </a:r>
            <a:r>
              <a:rPr lang="en-US" sz="2000" b="1" dirty="0">
                <a:solidFill>
                  <a:srgbClr val="FF0000"/>
                </a:solidFill>
              </a:rPr>
              <a:t> &amp;&amp; k != n}</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22659567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t>
            </a:r>
            <a:r>
              <a:rPr lang="en-US" sz="2000" b="1" dirty="0" err="1" smtClean="0">
                <a:solidFill>
                  <a:srgbClr val="FF0000"/>
                </a:solidFill>
              </a:rPr>
              <a:t>xk</a:t>
            </a:r>
            <a:r>
              <a:rPr lang="en-US" sz="2000" b="1" dirty="0" smtClean="0">
                <a:solidFill>
                  <a:srgbClr val="FF0000"/>
                </a:solidFill>
              </a:rPr>
              <a:t> = </a:t>
            </a:r>
            <a:r>
              <a:rPr lang="en-US" sz="2000" b="1" dirty="0" err="1" smtClean="0">
                <a:solidFill>
                  <a:srgbClr val="FF0000"/>
                </a:solidFill>
              </a:rPr>
              <a:t>x^k</a:t>
            </a:r>
            <a:r>
              <a:rPr lang="en-US" sz="2000" b="1" dirty="0" smtClean="0">
                <a:solidFill>
                  <a:srgbClr val="FF0000"/>
                </a:solidFill>
              </a:rPr>
              <a:t> &amp;&amp; </a:t>
            </a:r>
            <a:r>
              <a:rPr lang="en-US" sz="2000" b="1" dirty="0" err="1" smtClean="0">
                <a:solidFill>
                  <a:srgbClr val="FF0000"/>
                </a:solidFill>
              </a:rPr>
              <a:t>val</a:t>
            </a:r>
            <a:r>
              <a:rPr lang="en-US" sz="2000" b="1" dirty="0" smtClean="0">
                <a:solidFill>
                  <a:srgbClr val="FF0000"/>
                </a:solidFill>
              </a:rPr>
              <a:t> = a[0] + a[1]*x + … + a[k]*</a:t>
            </a:r>
            <a:r>
              <a:rPr lang="en-US" sz="2000" b="1" dirty="0" err="1" smtClean="0">
                <a:solidFill>
                  <a:srgbClr val="FF0000"/>
                </a:solidFill>
              </a:rPr>
              <a:t>x^k</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smtClean="0">
                <a:solidFill>
                  <a:schemeClr val="tx1"/>
                </a:solidFill>
              </a:rPr>
              <a:t>	 </a:t>
            </a:r>
            <a:r>
              <a:rPr lang="en-US" sz="2000" dirty="0">
                <a:solidFill>
                  <a:schemeClr val="tx1"/>
                </a:solidFill>
              </a:rPr>
              <a:t>	</a:t>
            </a:r>
            <a:r>
              <a:rPr lang="en-US" sz="2000" b="1" dirty="0">
                <a:solidFill>
                  <a:srgbClr val="FF0000"/>
                </a:solidFill>
              </a:rPr>
              <a:t>{</a:t>
            </a:r>
            <a:r>
              <a:rPr lang="en-US" sz="2000" b="1" dirty="0" err="1">
                <a:solidFill>
                  <a:srgbClr val="FF0000"/>
                </a:solidFill>
              </a:rPr>
              <a:t>inv</a:t>
            </a:r>
            <a:r>
              <a:rPr lang="en-US" sz="2000" b="1" dirty="0">
                <a:solidFill>
                  <a:srgbClr val="FF0000"/>
                </a:solidFill>
              </a:rPr>
              <a:t> &amp;&amp; k != n}</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a:t>
            </a:r>
            <a:r>
              <a:rPr lang="en-US" sz="2000" b="1" dirty="0" smtClean="0">
                <a:solidFill>
                  <a:srgbClr val="FF0000"/>
                </a:solidFill>
              </a:rPr>
              <a:t>{</a:t>
            </a:r>
            <a:r>
              <a:rPr lang="en-US" sz="2000" b="1" dirty="0" err="1">
                <a:solidFill>
                  <a:srgbClr val="FF0000"/>
                </a:solidFill>
              </a:rPr>
              <a:t>xk</a:t>
            </a:r>
            <a:r>
              <a:rPr lang="en-US" sz="2000" b="1" dirty="0">
                <a:solidFill>
                  <a:srgbClr val="FF0000"/>
                </a:solidFill>
              </a:rPr>
              <a:t> = x^(k+1) &amp;&amp; </a:t>
            </a:r>
            <a:r>
              <a:rPr lang="en-US" sz="2000" b="1" dirty="0" err="1">
                <a:solidFill>
                  <a:srgbClr val="FF0000"/>
                </a:solidFill>
              </a:rPr>
              <a:t>val</a:t>
            </a:r>
            <a:r>
              <a:rPr lang="en-US" sz="2000" b="1" dirty="0">
                <a:solidFill>
                  <a:srgbClr val="FF0000"/>
                </a:solidFill>
              </a:rPr>
              <a:t> = a[0] + a[1]*x + … + a[k]*</a:t>
            </a:r>
            <a:r>
              <a:rPr lang="en-US" sz="2000" b="1" dirty="0" err="1">
                <a:solidFill>
                  <a:srgbClr val="FF0000"/>
                </a:solidFill>
              </a:rPr>
              <a:t>x^k</a:t>
            </a:r>
            <a:r>
              <a:rPr lang="en-US" sz="2000" b="1" dirty="0">
                <a:solidFill>
                  <a:srgbClr val="FF0000"/>
                </a:solidFill>
              </a:rPr>
              <a:t>}</a:t>
            </a:r>
            <a:endParaRPr lang="en-US" sz="2000" dirty="0" smtClean="0">
              <a:solidFill>
                <a:schemeClr val="tx1"/>
              </a:solidFill>
            </a:endParaRPr>
          </a:p>
          <a:p>
            <a:pPr marL="0" indent="0">
              <a:buNone/>
            </a:pP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10186844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t>
            </a:r>
            <a:r>
              <a:rPr lang="en-US" sz="2000" b="1" dirty="0" err="1" smtClean="0">
                <a:solidFill>
                  <a:srgbClr val="FF0000"/>
                </a:solidFill>
              </a:rPr>
              <a:t>xk</a:t>
            </a:r>
            <a:r>
              <a:rPr lang="en-US" sz="2000" b="1" dirty="0" smtClean="0">
                <a:solidFill>
                  <a:srgbClr val="FF0000"/>
                </a:solidFill>
              </a:rPr>
              <a:t> = </a:t>
            </a:r>
            <a:r>
              <a:rPr lang="en-US" sz="2000" b="1" dirty="0" err="1" smtClean="0">
                <a:solidFill>
                  <a:srgbClr val="FF0000"/>
                </a:solidFill>
              </a:rPr>
              <a:t>x^k</a:t>
            </a:r>
            <a:r>
              <a:rPr lang="en-US" sz="2000" b="1" dirty="0" smtClean="0">
                <a:solidFill>
                  <a:srgbClr val="FF0000"/>
                </a:solidFill>
              </a:rPr>
              <a:t> &amp;&amp; </a:t>
            </a:r>
            <a:r>
              <a:rPr lang="en-US" sz="2000" b="1" dirty="0" err="1" smtClean="0">
                <a:solidFill>
                  <a:srgbClr val="FF0000"/>
                </a:solidFill>
              </a:rPr>
              <a:t>val</a:t>
            </a:r>
            <a:r>
              <a:rPr lang="en-US" sz="2000" b="1" dirty="0" smtClean="0">
                <a:solidFill>
                  <a:srgbClr val="FF0000"/>
                </a:solidFill>
              </a:rPr>
              <a:t> = a[0] + a[1]*x + … + a[k]*</a:t>
            </a:r>
            <a:r>
              <a:rPr lang="en-US" sz="2000" b="1" dirty="0" err="1" smtClean="0">
                <a:solidFill>
                  <a:srgbClr val="FF0000"/>
                </a:solidFill>
              </a:rPr>
              <a:t>x^k</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smtClean="0">
                <a:solidFill>
                  <a:schemeClr val="tx1"/>
                </a:solidFill>
              </a:rPr>
              <a:t>	 </a:t>
            </a:r>
            <a:r>
              <a:rPr lang="en-US" sz="2000" dirty="0">
                <a:solidFill>
                  <a:schemeClr val="tx1"/>
                </a:solidFill>
              </a:rPr>
              <a:t>	</a:t>
            </a:r>
            <a:r>
              <a:rPr lang="en-US" sz="2000" b="1" dirty="0">
                <a:solidFill>
                  <a:srgbClr val="FF0000"/>
                </a:solidFill>
              </a:rPr>
              <a:t>{</a:t>
            </a:r>
            <a:r>
              <a:rPr lang="en-US" sz="2000" b="1" dirty="0" err="1">
                <a:solidFill>
                  <a:srgbClr val="FF0000"/>
                </a:solidFill>
              </a:rPr>
              <a:t>inv</a:t>
            </a:r>
            <a:r>
              <a:rPr lang="en-US" sz="2000" b="1" dirty="0">
                <a:solidFill>
                  <a:srgbClr val="FF0000"/>
                </a:solidFill>
              </a:rPr>
              <a:t> &amp;&amp; k != n}</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a:t>
            </a:r>
            <a:r>
              <a:rPr lang="en-US" sz="2000" b="1" dirty="0" smtClean="0">
                <a:solidFill>
                  <a:srgbClr val="FF0000"/>
                </a:solidFill>
              </a:rPr>
              <a:t>{</a:t>
            </a:r>
            <a:r>
              <a:rPr lang="en-US" sz="2000" b="1" dirty="0" err="1">
                <a:solidFill>
                  <a:srgbClr val="FF0000"/>
                </a:solidFill>
              </a:rPr>
              <a:t>xk</a:t>
            </a:r>
            <a:r>
              <a:rPr lang="en-US" sz="2000" b="1" dirty="0">
                <a:solidFill>
                  <a:srgbClr val="FF0000"/>
                </a:solidFill>
              </a:rPr>
              <a:t> = x^(k+1) &amp;&amp; </a:t>
            </a:r>
            <a:r>
              <a:rPr lang="en-US" sz="2000" b="1" dirty="0" err="1">
                <a:solidFill>
                  <a:srgbClr val="FF0000"/>
                </a:solidFill>
              </a:rPr>
              <a:t>val</a:t>
            </a:r>
            <a:r>
              <a:rPr lang="en-US" sz="2000" b="1" dirty="0">
                <a:solidFill>
                  <a:srgbClr val="FF0000"/>
                </a:solidFill>
              </a:rPr>
              <a:t> = a[0] + a[1]*x + … + a[k]*</a:t>
            </a:r>
            <a:r>
              <a:rPr lang="en-US" sz="2000" b="1" dirty="0" err="1">
                <a:solidFill>
                  <a:srgbClr val="FF0000"/>
                </a:solidFill>
              </a:rPr>
              <a:t>x^k</a:t>
            </a:r>
            <a:r>
              <a:rPr lang="en-US" sz="2000" b="1" dirty="0">
                <a:solidFill>
                  <a:srgbClr val="FF0000"/>
                </a:solidFill>
              </a:rPr>
              <a:t>}</a:t>
            </a:r>
            <a:endParaRPr lang="en-US" sz="2000" dirty="0" smtClean="0">
              <a:solidFill>
                <a:schemeClr val="tx1"/>
              </a:solidFill>
            </a:endParaRPr>
          </a:p>
          <a:p>
            <a:pPr marL="0" indent="0">
              <a:buNone/>
            </a:pP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b="1" dirty="0">
                <a:solidFill>
                  <a:srgbClr val="FF0000"/>
                </a:solidFill>
              </a:rPr>
              <a:t>{</a:t>
            </a:r>
            <a:r>
              <a:rPr lang="en-US" sz="2000" b="1" dirty="0" err="1">
                <a:solidFill>
                  <a:srgbClr val="FF0000"/>
                </a:solidFill>
              </a:rPr>
              <a:t>xk</a:t>
            </a:r>
            <a:r>
              <a:rPr lang="en-US" sz="2000" b="1" dirty="0">
                <a:solidFill>
                  <a:srgbClr val="FF0000"/>
                </a:solidFill>
              </a:rPr>
              <a:t> = x^(k+1) &amp;&amp; </a:t>
            </a:r>
            <a:r>
              <a:rPr lang="en-US" sz="2000" b="1" dirty="0" err="1" smtClean="0">
                <a:solidFill>
                  <a:srgbClr val="FF0000"/>
                </a:solidFill>
              </a:rPr>
              <a:t>val</a:t>
            </a:r>
            <a:r>
              <a:rPr lang="en-US" sz="2000" b="1" smtClean="0">
                <a:solidFill>
                  <a:srgbClr val="FF0000"/>
                </a:solidFill>
              </a:rPr>
              <a:t> = a[0</a:t>
            </a:r>
            <a:r>
              <a:rPr lang="en-US" sz="2000" b="1" dirty="0">
                <a:solidFill>
                  <a:srgbClr val="FF0000"/>
                </a:solidFill>
              </a:rPr>
              <a:t>] + a[1]*x + … + a[k+1]*x^(k+1)}</a:t>
            </a: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3301742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Q1</a:t>
            </a:r>
            <a:endParaRPr lang="en-US" dirty="0"/>
          </a:p>
        </p:txBody>
      </p:sp>
      <p:sp>
        <p:nvSpPr>
          <p:cNvPr id="3" name="Content Placeholder 2"/>
          <p:cNvSpPr>
            <a:spLocks noGrp="1"/>
          </p:cNvSpPr>
          <p:nvPr>
            <p:ph idx="1"/>
          </p:nvPr>
        </p:nvSpPr>
        <p:spPr>
          <a:xfrm>
            <a:off x="457200" y="1524001"/>
            <a:ext cx="8229600" cy="1981200"/>
          </a:xfrm>
        </p:spPr>
        <p:txBody>
          <a:bodyPr/>
          <a:lstStyle/>
          <a:p>
            <a:pPr marL="0" indent="0">
              <a:buNone/>
            </a:pPr>
            <a:r>
              <a:rPr lang="en-US" sz="2000" i="1" dirty="0">
                <a:solidFill>
                  <a:schemeClr val="tx1"/>
                </a:solidFill>
              </a:rPr>
              <a:t>Using backwards reasoning, find the weakest precondition for each sequence of statements and </a:t>
            </a:r>
            <a:r>
              <a:rPr lang="en-US" sz="2000" i="1" dirty="0" err="1">
                <a:solidFill>
                  <a:schemeClr val="tx1"/>
                </a:solidFill>
              </a:rPr>
              <a:t>postcondition</a:t>
            </a:r>
            <a:r>
              <a:rPr lang="en-US" sz="2000" i="1" dirty="0">
                <a:solidFill>
                  <a:schemeClr val="tx1"/>
                </a:solidFill>
              </a:rPr>
              <a:t> below. Insert appropriate assertions in each blank line. You should simplify your answers if possible</a:t>
            </a:r>
            <a:r>
              <a:rPr lang="en-US" sz="2000" i="1" dirty="0" smtClean="0">
                <a:solidFill>
                  <a:schemeClr val="tx1"/>
                </a:solidFill>
              </a:rPr>
              <a:t>.</a:t>
            </a:r>
          </a:p>
          <a:p>
            <a:pPr marL="0" indent="0">
              <a:buNone/>
            </a:pPr>
            <a:endParaRPr lang="en-US" dirty="0">
              <a:solidFill>
                <a:schemeClr val="tx1"/>
              </a:solidFill>
            </a:endParaRPr>
          </a:p>
        </p:txBody>
      </p:sp>
      <p:sp>
        <p:nvSpPr>
          <p:cNvPr id="4" name="Rectangle 3"/>
          <p:cNvSpPr/>
          <p:nvPr/>
        </p:nvSpPr>
        <p:spPr>
          <a:xfrm>
            <a:off x="609600" y="3505200"/>
            <a:ext cx="7696200" cy="2246769"/>
          </a:xfrm>
          <a:prstGeom prst="rect">
            <a:avLst/>
          </a:prstGeom>
        </p:spPr>
        <p:txBody>
          <a:bodyPr wrap="square">
            <a:spAutoFit/>
          </a:bodyPr>
          <a:lstStyle/>
          <a:p>
            <a:r>
              <a:rPr lang="en-US" sz="2800" b="1" dirty="0" smtClean="0">
                <a:solidFill>
                  <a:srgbClr val="FF0000"/>
                </a:solidFill>
                <a:latin typeface="Courier New" pitchFamily="49" charset="0"/>
                <a:cs typeface="Courier New" pitchFamily="49" charset="0"/>
              </a:rPr>
              <a:t>{x &gt; x + y – 3 =&gt; y &lt; 3}</a:t>
            </a:r>
            <a:endParaRPr lang="en-US" sz="2800" b="1" dirty="0">
              <a:solidFill>
                <a:srgbClr val="FF0000"/>
              </a:solidFill>
              <a:latin typeface="Courier New" pitchFamily="49" charset="0"/>
              <a:cs typeface="Courier New" pitchFamily="49" charset="0"/>
            </a:endParaRPr>
          </a:p>
          <a:p>
            <a:r>
              <a:rPr lang="en-US" sz="2800" b="1" dirty="0">
                <a:solidFill>
                  <a:schemeClr val="tx1"/>
                </a:solidFill>
                <a:latin typeface="Courier New" pitchFamily="49" charset="0"/>
                <a:cs typeface="Courier New" pitchFamily="49" charset="0"/>
              </a:rPr>
              <a:t>z = x + y;</a:t>
            </a:r>
          </a:p>
          <a:p>
            <a:r>
              <a:rPr lang="en-US" sz="2800" b="1" dirty="0" smtClean="0">
                <a:solidFill>
                  <a:srgbClr val="FF0000"/>
                </a:solidFill>
                <a:latin typeface="Courier New" pitchFamily="49" charset="0"/>
                <a:cs typeface="Courier New" pitchFamily="49" charset="0"/>
              </a:rPr>
              <a:t>{x &gt; z - 3}</a:t>
            </a:r>
            <a:endParaRPr lang="en-US" sz="2800" b="1" dirty="0">
              <a:solidFill>
                <a:srgbClr val="FF0000"/>
              </a:solidFill>
              <a:latin typeface="Courier New" pitchFamily="49" charset="0"/>
              <a:cs typeface="Courier New" pitchFamily="49" charset="0"/>
            </a:endParaRPr>
          </a:p>
          <a:p>
            <a:r>
              <a:rPr lang="en-US" sz="2800" b="1" dirty="0">
                <a:solidFill>
                  <a:schemeClr val="tx1"/>
                </a:solidFill>
                <a:latin typeface="Courier New" pitchFamily="49" charset="0"/>
                <a:cs typeface="Courier New" pitchFamily="49" charset="0"/>
              </a:rPr>
              <a:t>y = z – 3;</a:t>
            </a:r>
          </a:p>
          <a:p>
            <a:r>
              <a:rPr lang="en-US" sz="2800" b="1" dirty="0">
                <a:solidFill>
                  <a:schemeClr val="tx1"/>
                </a:solidFill>
                <a:latin typeface="Courier New" pitchFamily="49" charset="0"/>
                <a:cs typeface="Courier New" pitchFamily="49" charset="0"/>
              </a:rPr>
              <a:t>{x &gt; y}</a:t>
            </a:r>
          </a:p>
        </p:txBody>
      </p:sp>
    </p:spTree>
    <p:extLst>
      <p:ext uri="{BB962C8B-B14F-4D97-AF65-F5344CB8AC3E}">
        <p14:creationId xmlns:p14="http://schemas.microsoft.com/office/powerpoint/2010/main" val="4453398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t>
            </a:r>
            <a:r>
              <a:rPr lang="en-US" sz="2000" b="1" dirty="0" err="1" smtClean="0">
                <a:solidFill>
                  <a:srgbClr val="FF0000"/>
                </a:solidFill>
              </a:rPr>
              <a:t>xk</a:t>
            </a:r>
            <a:r>
              <a:rPr lang="en-US" sz="2000" b="1" dirty="0" smtClean="0">
                <a:solidFill>
                  <a:srgbClr val="FF0000"/>
                </a:solidFill>
              </a:rPr>
              <a:t> = </a:t>
            </a:r>
            <a:r>
              <a:rPr lang="en-US" sz="2000" b="1" dirty="0" err="1" smtClean="0">
                <a:solidFill>
                  <a:srgbClr val="FF0000"/>
                </a:solidFill>
              </a:rPr>
              <a:t>x^k</a:t>
            </a:r>
            <a:r>
              <a:rPr lang="en-US" sz="2000" b="1" dirty="0" smtClean="0">
                <a:solidFill>
                  <a:srgbClr val="FF0000"/>
                </a:solidFill>
              </a:rPr>
              <a:t> &amp;&amp; </a:t>
            </a:r>
            <a:r>
              <a:rPr lang="en-US" sz="2000" b="1" dirty="0" err="1" smtClean="0">
                <a:solidFill>
                  <a:srgbClr val="FF0000"/>
                </a:solidFill>
              </a:rPr>
              <a:t>val</a:t>
            </a:r>
            <a:r>
              <a:rPr lang="en-US" sz="2000" b="1" dirty="0" smtClean="0">
                <a:solidFill>
                  <a:srgbClr val="FF0000"/>
                </a:solidFill>
              </a:rPr>
              <a:t> = a[0] + a[1]*x + … + a[k]*</a:t>
            </a:r>
            <a:r>
              <a:rPr lang="en-US" sz="2000" b="1" dirty="0" err="1" smtClean="0">
                <a:solidFill>
                  <a:srgbClr val="FF0000"/>
                </a:solidFill>
              </a:rPr>
              <a:t>x^k</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smtClean="0">
                <a:solidFill>
                  <a:schemeClr val="tx1"/>
                </a:solidFill>
              </a:rPr>
              <a:t>	 </a:t>
            </a:r>
            <a:r>
              <a:rPr lang="en-US" sz="2000" dirty="0">
                <a:solidFill>
                  <a:schemeClr val="tx1"/>
                </a:solidFill>
              </a:rPr>
              <a:t>	</a:t>
            </a:r>
            <a:r>
              <a:rPr lang="en-US" sz="2000" b="1" dirty="0">
                <a:solidFill>
                  <a:srgbClr val="FF0000"/>
                </a:solidFill>
              </a:rPr>
              <a:t>{</a:t>
            </a:r>
            <a:r>
              <a:rPr lang="en-US" sz="2000" b="1" dirty="0" err="1">
                <a:solidFill>
                  <a:srgbClr val="FF0000"/>
                </a:solidFill>
              </a:rPr>
              <a:t>inv</a:t>
            </a:r>
            <a:r>
              <a:rPr lang="en-US" sz="2000" b="1" dirty="0">
                <a:solidFill>
                  <a:srgbClr val="FF0000"/>
                </a:solidFill>
              </a:rPr>
              <a:t> &amp;&amp; k != n}</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a:t>
            </a:r>
            <a:r>
              <a:rPr lang="en-US" sz="2000" b="1" dirty="0" smtClean="0">
                <a:solidFill>
                  <a:srgbClr val="FF0000"/>
                </a:solidFill>
              </a:rPr>
              <a:t>{</a:t>
            </a:r>
            <a:r>
              <a:rPr lang="en-US" sz="2000" b="1" dirty="0" err="1">
                <a:solidFill>
                  <a:srgbClr val="FF0000"/>
                </a:solidFill>
              </a:rPr>
              <a:t>xk</a:t>
            </a:r>
            <a:r>
              <a:rPr lang="en-US" sz="2000" b="1" dirty="0">
                <a:solidFill>
                  <a:srgbClr val="FF0000"/>
                </a:solidFill>
              </a:rPr>
              <a:t> = x^(k+1) &amp;&amp; </a:t>
            </a:r>
            <a:r>
              <a:rPr lang="en-US" sz="2000" b="1" dirty="0" err="1">
                <a:solidFill>
                  <a:srgbClr val="FF0000"/>
                </a:solidFill>
              </a:rPr>
              <a:t>val</a:t>
            </a:r>
            <a:r>
              <a:rPr lang="en-US" sz="2000" b="1" dirty="0">
                <a:solidFill>
                  <a:srgbClr val="FF0000"/>
                </a:solidFill>
              </a:rPr>
              <a:t> = a[0] + a[1]*x + … + a[k]*</a:t>
            </a:r>
            <a:r>
              <a:rPr lang="en-US" sz="2000" b="1" dirty="0" err="1">
                <a:solidFill>
                  <a:srgbClr val="FF0000"/>
                </a:solidFill>
              </a:rPr>
              <a:t>x^k</a:t>
            </a:r>
            <a:r>
              <a:rPr lang="en-US" sz="2000" b="1" dirty="0">
                <a:solidFill>
                  <a:srgbClr val="FF0000"/>
                </a:solidFill>
              </a:rPr>
              <a:t>}</a:t>
            </a:r>
            <a:endParaRPr lang="en-US" sz="2000" dirty="0" smtClean="0">
              <a:solidFill>
                <a:schemeClr val="tx1"/>
              </a:solidFill>
            </a:endParaRPr>
          </a:p>
          <a:p>
            <a:pPr marL="0" indent="0">
              <a:buNone/>
            </a:pP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b="1" dirty="0">
                <a:solidFill>
                  <a:srgbClr val="FF0000"/>
                </a:solidFill>
              </a:rPr>
              <a:t>{</a:t>
            </a:r>
            <a:r>
              <a:rPr lang="en-US" sz="2000" b="1" dirty="0" err="1">
                <a:solidFill>
                  <a:srgbClr val="FF0000"/>
                </a:solidFill>
              </a:rPr>
              <a:t>xk</a:t>
            </a:r>
            <a:r>
              <a:rPr lang="en-US" sz="2000" b="1" dirty="0">
                <a:solidFill>
                  <a:srgbClr val="FF0000"/>
                </a:solidFill>
              </a:rPr>
              <a:t> = x^(k+1) &amp;&amp; </a:t>
            </a:r>
            <a:r>
              <a:rPr lang="en-US" sz="2000" b="1" dirty="0" err="1" smtClean="0">
                <a:solidFill>
                  <a:srgbClr val="FF0000"/>
                </a:solidFill>
              </a:rPr>
              <a:t>val</a:t>
            </a:r>
            <a:r>
              <a:rPr lang="en-US" sz="2000" b="1" dirty="0" smtClean="0">
                <a:solidFill>
                  <a:srgbClr val="FF0000"/>
                </a:solidFill>
              </a:rPr>
              <a:t> = a[0</a:t>
            </a:r>
            <a:r>
              <a:rPr lang="en-US" sz="2000" b="1" dirty="0">
                <a:solidFill>
                  <a:srgbClr val="FF0000"/>
                </a:solidFill>
              </a:rPr>
              <a:t>] + a[1]*x + … + a[k+1]*x^(k+1)}</a:t>
            </a: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b="1" dirty="0">
                <a:solidFill>
                  <a:srgbClr val="FF0000"/>
                </a:solidFill>
              </a:rPr>
              <a:t>{</a:t>
            </a:r>
            <a:r>
              <a:rPr lang="en-US" sz="2000" b="1" dirty="0" err="1">
                <a:solidFill>
                  <a:srgbClr val="FF0000"/>
                </a:solidFill>
              </a:rPr>
              <a:t>inv</a:t>
            </a:r>
            <a:r>
              <a:rPr lang="en-US" sz="2000" b="1" dirty="0">
                <a:solidFill>
                  <a:srgbClr val="FF0000"/>
                </a:solidFill>
              </a:rPr>
              <a:t>}</a:t>
            </a: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dirty="0" smtClean="0">
                <a:solidFill>
                  <a:schemeClr val="tx1"/>
                </a:solidFill>
              </a:rPr>
              <a:t>{_____}</a:t>
            </a:r>
            <a:endParaRPr lang="en-US" sz="2000" dirty="0">
              <a:solidFill>
                <a:schemeClr val="tx1"/>
              </a:solidFill>
            </a:endParaRP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32750771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Q5</a:t>
            </a:r>
            <a:endParaRPr lang="en-US" dirty="0"/>
          </a:p>
        </p:txBody>
      </p:sp>
      <p:sp>
        <p:nvSpPr>
          <p:cNvPr id="3" name="Content Placeholder 2"/>
          <p:cNvSpPr>
            <a:spLocks noGrp="1"/>
          </p:cNvSpPr>
          <p:nvPr>
            <p:ph idx="1"/>
          </p:nvPr>
        </p:nvSpPr>
        <p:spPr>
          <a:xfrm>
            <a:off x="457200" y="1524001"/>
            <a:ext cx="8229600" cy="4800599"/>
          </a:xfrm>
        </p:spPr>
        <p:txBody>
          <a:bodyPr>
            <a:normAutofit fontScale="77500" lnSpcReduction="20000"/>
          </a:bodyPr>
          <a:lstStyle/>
          <a:p>
            <a:pPr marL="0" indent="0">
              <a:buNone/>
            </a:pPr>
            <a:r>
              <a:rPr lang="en-US" sz="2000" dirty="0">
                <a:solidFill>
                  <a:schemeClr val="tx1"/>
                </a:solidFill>
              </a:rPr>
              <a:t>/** Return the value of this </a:t>
            </a:r>
            <a:r>
              <a:rPr lang="en-US" sz="2000" dirty="0" err="1">
                <a:solidFill>
                  <a:schemeClr val="tx1"/>
                </a:solidFill>
              </a:rPr>
              <a:t>IntPoly</a:t>
            </a:r>
            <a:r>
              <a:rPr lang="en-US" sz="2000" dirty="0">
                <a:solidFill>
                  <a:schemeClr val="tx1"/>
                </a:solidFill>
              </a:rPr>
              <a:t> at point x */ </a:t>
            </a:r>
          </a:p>
          <a:p>
            <a:pPr marL="0" indent="0">
              <a:buNone/>
            </a:pPr>
            <a:r>
              <a:rPr lang="en-US" sz="2000" dirty="0">
                <a:solidFill>
                  <a:schemeClr val="tx1"/>
                </a:solidFill>
              </a:rPr>
              <a:t>public </a:t>
            </a:r>
            <a:r>
              <a:rPr lang="en-US" sz="2000" dirty="0" err="1">
                <a:solidFill>
                  <a:schemeClr val="tx1"/>
                </a:solidFill>
              </a:rPr>
              <a:t>int</a:t>
            </a:r>
            <a:r>
              <a:rPr lang="en-US" sz="2000" dirty="0">
                <a:solidFill>
                  <a:schemeClr val="tx1"/>
                </a:solidFill>
              </a:rPr>
              <a:t> </a:t>
            </a:r>
            <a:r>
              <a:rPr lang="en-US" sz="2000" dirty="0" err="1">
                <a:solidFill>
                  <a:schemeClr val="tx1"/>
                </a:solidFill>
              </a:rPr>
              <a:t>valueAt</a:t>
            </a:r>
            <a:r>
              <a:rPr lang="en-US" sz="2000" dirty="0">
                <a:solidFill>
                  <a:schemeClr val="tx1"/>
                </a:solidFill>
              </a:rPr>
              <a:t>(</a:t>
            </a:r>
            <a:r>
              <a:rPr lang="en-US" sz="2000" dirty="0" err="1">
                <a:solidFill>
                  <a:schemeClr val="tx1"/>
                </a:solidFill>
              </a:rPr>
              <a:t>int</a:t>
            </a:r>
            <a:r>
              <a:rPr lang="en-US" sz="2000" dirty="0">
                <a:solidFill>
                  <a:schemeClr val="tx1"/>
                </a:solidFill>
              </a:rPr>
              <a:t> x) </a:t>
            </a:r>
            <a:r>
              <a:rPr lang="en-US" sz="2000" dirty="0" smtClean="0">
                <a:solidFill>
                  <a:schemeClr val="tx1"/>
                </a:solidFill>
              </a:rPr>
              <a:t>{</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1;</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k = 0;</a:t>
            </a:r>
          </a:p>
          <a:p>
            <a:pPr marL="0" indent="0">
              <a:buNone/>
            </a:pPr>
            <a:r>
              <a:rPr lang="en-US" sz="2000" dirty="0">
                <a:solidFill>
                  <a:schemeClr val="tx1"/>
                </a:solidFill>
              </a:rPr>
              <a:t>	</a:t>
            </a:r>
            <a:r>
              <a:rPr lang="en-US" sz="2000" dirty="0" err="1" smtClean="0">
                <a:solidFill>
                  <a:schemeClr val="tx1"/>
                </a:solidFill>
              </a:rPr>
              <a:t>int</a:t>
            </a:r>
            <a:r>
              <a:rPr lang="en-US" sz="2000" dirty="0" smtClean="0">
                <a:solidFill>
                  <a:schemeClr val="tx1"/>
                </a:solidFill>
              </a:rPr>
              <a:t> n = a.length-1; // degree of this, n &gt;=0</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t>
            </a:r>
            <a:r>
              <a:rPr lang="en-US" sz="2000" b="1" dirty="0" err="1" smtClean="0">
                <a:solidFill>
                  <a:srgbClr val="FF0000"/>
                </a:solidFill>
              </a:rPr>
              <a:t>xk</a:t>
            </a:r>
            <a:r>
              <a:rPr lang="en-US" sz="2000" b="1" dirty="0" smtClean="0">
                <a:solidFill>
                  <a:srgbClr val="FF0000"/>
                </a:solidFill>
              </a:rPr>
              <a:t> = </a:t>
            </a:r>
            <a:r>
              <a:rPr lang="en-US" sz="2000" b="1" dirty="0" err="1" smtClean="0">
                <a:solidFill>
                  <a:srgbClr val="FF0000"/>
                </a:solidFill>
              </a:rPr>
              <a:t>x^k</a:t>
            </a:r>
            <a:r>
              <a:rPr lang="en-US" sz="2000" b="1" dirty="0" smtClean="0">
                <a:solidFill>
                  <a:srgbClr val="FF0000"/>
                </a:solidFill>
              </a:rPr>
              <a:t> &amp;&amp; </a:t>
            </a:r>
            <a:r>
              <a:rPr lang="en-US" sz="2000" b="1" dirty="0" err="1" smtClean="0">
                <a:solidFill>
                  <a:srgbClr val="FF0000"/>
                </a:solidFill>
              </a:rPr>
              <a:t>val</a:t>
            </a:r>
            <a:r>
              <a:rPr lang="en-US" sz="2000" b="1" dirty="0" smtClean="0">
                <a:solidFill>
                  <a:srgbClr val="FF0000"/>
                </a:solidFill>
              </a:rPr>
              <a:t> = a[0] + a[1]*x + … + a[k]*</a:t>
            </a:r>
            <a:r>
              <a:rPr lang="en-US" sz="2000" b="1" dirty="0" err="1" smtClean="0">
                <a:solidFill>
                  <a:srgbClr val="FF0000"/>
                </a:solidFill>
              </a:rPr>
              <a:t>x^k</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while (k != n) {</a:t>
            </a:r>
          </a:p>
          <a:p>
            <a:pPr marL="0" indent="0">
              <a:buNone/>
            </a:pPr>
            <a:r>
              <a:rPr lang="en-US" sz="2000" dirty="0">
                <a:solidFill>
                  <a:schemeClr val="tx1"/>
                </a:solidFill>
              </a:rPr>
              <a:t>	</a:t>
            </a:r>
            <a:r>
              <a:rPr lang="en-US" sz="2000" dirty="0" smtClean="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&amp;&amp; k != n}</a:t>
            </a: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xk</a:t>
            </a:r>
            <a:r>
              <a:rPr lang="en-US" sz="2000" dirty="0" smtClean="0">
                <a:solidFill>
                  <a:schemeClr val="tx1"/>
                </a:solidFill>
              </a:rPr>
              <a:t> = </a:t>
            </a:r>
            <a:r>
              <a:rPr lang="en-US" sz="2000" dirty="0" err="1" smtClean="0">
                <a:solidFill>
                  <a:schemeClr val="tx1"/>
                </a:solidFill>
              </a:rPr>
              <a:t>xk</a:t>
            </a:r>
            <a:r>
              <a:rPr lang="en-US" sz="2000" dirty="0" smtClean="0">
                <a:solidFill>
                  <a:schemeClr val="tx1"/>
                </a:solidFill>
              </a:rPr>
              <a:t> * x;</a:t>
            </a:r>
          </a:p>
          <a:p>
            <a:pPr marL="0" indent="0">
              <a:buNone/>
            </a:pPr>
            <a:r>
              <a:rPr lang="en-US" sz="2000" dirty="0">
                <a:solidFill>
                  <a:schemeClr val="tx1"/>
                </a:solidFill>
              </a:rPr>
              <a:t>	</a:t>
            </a:r>
            <a:r>
              <a:rPr lang="en-US" sz="2000" dirty="0" smtClean="0">
                <a:solidFill>
                  <a:schemeClr val="tx1"/>
                </a:solidFill>
              </a:rPr>
              <a:t>	</a:t>
            </a:r>
            <a:r>
              <a:rPr lang="en-US" sz="2000" b="1" dirty="0" smtClean="0">
                <a:solidFill>
                  <a:srgbClr val="FF0000"/>
                </a:solidFill>
              </a:rPr>
              <a:t>{</a:t>
            </a:r>
            <a:r>
              <a:rPr lang="en-US" sz="2000" b="1" dirty="0" err="1" smtClean="0">
                <a:solidFill>
                  <a:srgbClr val="FF0000"/>
                </a:solidFill>
              </a:rPr>
              <a:t>xk</a:t>
            </a:r>
            <a:r>
              <a:rPr lang="en-US" sz="2000" b="1" dirty="0" smtClean="0">
                <a:solidFill>
                  <a:srgbClr val="FF0000"/>
                </a:solidFill>
              </a:rPr>
              <a:t> = x^(k+1) &amp;&amp; </a:t>
            </a:r>
            <a:r>
              <a:rPr lang="en-US" sz="2000" b="1" dirty="0" err="1" smtClean="0">
                <a:solidFill>
                  <a:srgbClr val="FF0000"/>
                </a:solidFill>
              </a:rPr>
              <a:t>val</a:t>
            </a:r>
            <a:r>
              <a:rPr lang="en-US" sz="2000" b="1" dirty="0" smtClean="0">
                <a:solidFill>
                  <a:srgbClr val="FF0000"/>
                </a:solidFill>
              </a:rPr>
              <a:t> </a:t>
            </a:r>
            <a:r>
              <a:rPr lang="en-US" sz="2000" b="1" dirty="0">
                <a:solidFill>
                  <a:srgbClr val="FF0000"/>
                </a:solidFill>
              </a:rPr>
              <a:t>= a[0] + a[1]*x + … + a[k]*</a:t>
            </a:r>
            <a:r>
              <a:rPr lang="en-US" sz="2000" b="1" dirty="0" err="1">
                <a:solidFill>
                  <a:srgbClr val="FF0000"/>
                </a:solidFill>
              </a:rPr>
              <a:t>x^k</a:t>
            </a:r>
            <a:r>
              <a:rPr lang="en-US" sz="2000" b="1" dirty="0">
                <a:solidFill>
                  <a:srgbClr val="FF0000"/>
                </a:solidFill>
              </a:rPr>
              <a:t>}</a:t>
            </a:r>
            <a:endParaRPr lang="en-US" sz="2000" b="1" dirty="0" smtClean="0">
              <a:solidFill>
                <a:srgbClr val="FF0000"/>
              </a:solidFill>
            </a:endParaRPr>
          </a:p>
          <a:p>
            <a:pPr marL="0" indent="0">
              <a:buNone/>
            </a:pPr>
            <a:r>
              <a:rPr lang="en-US" sz="2000" dirty="0">
                <a:solidFill>
                  <a:schemeClr val="tx1"/>
                </a:solidFill>
              </a:rPr>
              <a:t>	</a:t>
            </a:r>
            <a:r>
              <a:rPr lang="en-US" sz="2000" dirty="0" smtClean="0">
                <a:solidFill>
                  <a:schemeClr val="tx1"/>
                </a:solidFill>
              </a:rPr>
              <a:t>	</a:t>
            </a:r>
            <a:r>
              <a:rPr lang="en-US" sz="2000" dirty="0" err="1" smtClean="0">
                <a:solidFill>
                  <a:schemeClr val="tx1"/>
                </a:solidFill>
              </a:rPr>
              <a:t>val</a:t>
            </a:r>
            <a:r>
              <a:rPr lang="en-US" sz="2000" dirty="0" smtClean="0">
                <a:solidFill>
                  <a:schemeClr val="tx1"/>
                </a:solidFill>
              </a:rPr>
              <a:t> = </a:t>
            </a:r>
            <a:r>
              <a:rPr lang="en-US" sz="2000" dirty="0" err="1" smtClean="0">
                <a:solidFill>
                  <a:schemeClr val="tx1"/>
                </a:solidFill>
              </a:rPr>
              <a:t>val</a:t>
            </a:r>
            <a:r>
              <a:rPr lang="en-US" sz="2000" dirty="0" smtClean="0">
                <a:solidFill>
                  <a:schemeClr val="tx1"/>
                </a:solidFill>
              </a:rPr>
              <a:t> + a[k+1]*</a:t>
            </a:r>
            <a:r>
              <a:rPr lang="en-US" sz="2000" dirty="0" err="1" smtClean="0">
                <a:solidFill>
                  <a:schemeClr val="tx1"/>
                </a:solidFill>
              </a:rPr>
              <a:t>xk</a:t>
            </a:r>
            <a:r>
              <a:rPr lang="en-US" sz="2000" dirty="0" smtClean="0">
                <a:solidFill>
                  <a:schemeClr val="tx1"/>
                </a:solidFill>
              </a:rPr>
              <a:t>;</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xk</a:t>
            </a:r>
            <a:r>
              <a:rPr lang="en-US" sz="2000" b="1" dirty="0" smtClean="0">
                <a:solidFill>
                  <a:srgbClr val="FF0000"/>
                </a:solidFill>
              </a:rPr>
              <a:t> = x^(k+1) </a:t>
            </a:r>
            <a:r>
              <a:rPr lang="en-US" sz="2000" b="1" dirty="0">
                <a:solidFill>
                  <a:srgbClr val="FF0000"/>
                </a:solidFill>
              </a:rPr>
              <a:t>&amp;&amp; </a:t>
            </a:r>
            <a:r>
              <a:rPr lang="en-US" sz="2000" b="1" dirty="0" err="1" smtClean="0">
                <a:solidFill>
                  <a:srgbClr val="FF0000"/>
                </a:solidFill>
              </a:rPr>
              <a:t>val</a:t>
            </a:r>
            <a:r>
              <a:rPr lang="en-US" sz="2000" b="1" dirty="0" smtClean="0">
                <a:solidFill>
                  <a:srgbClr val="FF0000"/>
                </a:solidFill>
              </a:rPr>
              <a:t> = a[0</a:t>
            </a:r>
            <a:r>
              <a:rPr lang="en-US" sz="2000" b="1" dirty="0">
                <a:solidFill>
                  <a:srgbClr val="FF0000"/>
                </a:solidFill>
              </a:rPr>
              <a:t>] + a[1]*x + … + </a:t>
            </a:r>
            <a:r>
              <a:rPr lang="en-US" sz="2000" b="1" dirty="0" smtClean="0">
                <a:solidFill>
                  <a:srgbClr val="FF0000"/>
                </a:solidFill>
              </a:rPr>
              <a:t>a[k+1]*</a:t>
            </a:r>
            <a:r>
              <a:rPr lang="en-US" sz="2000" b="1" dirty="0">
                <a:solidFill>
                  <a:srgbClr val="FF0000"/>
                </a:solidFill>
              </a:rPr>
              <a:t>x</a:t>
            </a:r>
            <a:r>
              <a:rPr lang="en-US" sz="2000" b="1" dirty="0" smtClean="0">
                <a:solidFill>
                  <a:srgbClr val="FF0000"/>
                </a:solidFill>
              </a:rPr>
              <a:t>^(k+1)}</a:t>
            </a:r>
          </a:p>
          <a:p>
            <a:pPr marL="0" indent="0">
              <a:buNone/>
            </a:pPr>
            <a:r>
              <a:rPr lang="en-US" sz="2000" dirty="0">
                <a:solidFill>
                  <a:schemeClr val="tx1"/>
                </a:solidFill>
              </a:rPr>
              <a:t>	</a:t>
            </a:r>
            <a:r>
              <a:rPr lang="en-US" sz="2000" dirty="0" smtClean="0">
                <a:solidFill>
                  <a:schemeClr val="tx1"/>
                </a:solidFill>
              </a:rPr>
              <a:t>	k = k +1;</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a:t>
            </a:r>
          </a:p>
          <a:p>
            <a:pPr marL="0" indent="0">
              <a:buNone/>
            </a:pPr>
            <a:r>
              <a:rPr lang="en-US" sz="2000" dirty="0">
                <a:solidFill>
                  <a:schemeClr val="tx1"/>
                </a:solidFill>
              </a:rPr>
              <a:t>	</a:t>
            </a:r>
            <a:r>
              <a:rPr lang="en-US" sz="2000" b="1" dirty="0" smtClean="0">
                <a:solidFill>
                  <a:srgbClr val="FF0000"/>
                </a:solidFill>
              </a:rPr>
              <a:t>{</a:t>
            </a:r>
            <a:r>
              <a:rPr lang="en-US" sz="2000" b="1" dirty="0" err="1" smtClean="0">
                <a:solidFill>
                  <a:srgbClr val="FF0000"/>
                </a:solidFill>
              </a:rPr>
              <a:t>inv</a:t>
            </a:r>
            <a:r>
              <a:rPr lang="en-US" sz="2000" b="1" dirty="0" smtClean="0">
                <a:solidFill>
                  <a:srgbClr val="FF0000"/>
                </a:solidFill>
              </a:rPr>
              <a:t> &amp;&amp; k = n =&gt; </a:t>
            </a:r>
            <a:r>
              <a:rPr lang="en-US" sz="2000" b="1" dirty="0" err="1" smtClean="0">
                <a:solidFill>
                  <a:srgbClr val="FF0000"/>
                </a:solidFill>
              </a:rPr>
              <a:t>val</a:t>
            </a:r>
            <a:r>
              <a:rPr lang="en-US" sz="2000" b="1" dirty="0">
                <a:solidFill>
                  <a:srgbClr val="FF0000"/>
                </a:solidFill>
              </a:rPr>
              <a:t> = a[0] + a[1]*x + … + </a:t>
            </a:r>
            <a:r>
              <a:rPr lang="en-US" sz="2000" b="1" dirty="0" smtClean="0">
                <a:solidFill>
                  <a:srgbClr val="FF0000"/>
                </a:solidFill>
              </a:rPr>
              <a:t>a[n]*</a:t>
            </a:r>
            <a:r>
              <a:rPr lang="en-US" sz="2000" b="1" dirty="0" err="1" smtClean="0">
                <a:solidFill>
                  <a:srgbClr val="FF0000"/>
                </a:solidFill>
              </a:rPr>
              <a:t>x^n</a:t>
            </a:r>
            <a:r>
              <a:rPr lang="en-US" sz="2000" b="1" dirty="0" smtClean="0">
                <a:solidFill>
                  <a:srgbClr val="FF0000"/>
                </a:solidFill>
              </a:rPr>
              <a:t>}</a:t>
            </a:r>
          </a:p>
          <a:p>
            <a:pPr marL="0" indent="0">
              <a:buNone/>
            </a:pPr>
            <a:r>
              <a:rPr lang="en-US" sz="2000" dirty="0">
                <a:solidFill>
                  <a:schemeClr val="tx1"/>
                </a:solidFill>
              </a:rPr>
              <a:t>	</a:t>
            </a:r>
            <a:r>
              <a:rPr lang="en-US" sz="2000" dirty="0" smtClean="0">
                <a:solidFill>
                  <a:schemeClr val="tx1"/>
                </a:solidFill>
              </a:rPr>
              <a:t>return </a:t>
            </a:r>
            <a:r>
              <a:rPr lang="en-US" sz="2000" dirty="0" err="1" smtClean="0">
                <a:solidFill>
                  <a:schemeClr val="tx1"/>
                </a:solidFill>
              </a:rPr>
              <a:t>val</a:t>
            </a:r>
            <a:r>
              <a:rPr lang="en-US" sz="2000" dirty="0" smtClean="0">
                <a:solidFill>
                  <a:schemeClr val="tx1"/>
                </a:solidFill>
              </a:rPr>
              <a:t>;</a:t>
            </a:r>
          </a:p>
          <a:p>
            <a:pPr marL="0" indent="0">
              <a:buNone/>
            </a:pPr>
            <a:r>
              <a:rPr lang="en-US" sz="2000" dirty="0">
                <a:solidFill>
                  <a:schemeClr val="tx1"/>
                </a:solidFill>
              </a:rPr>
              <a:t>}</a:t>
            </a:r>
          </a:p>
        </p:txBody>
      </p:sp>
    </p:spTree>
    <p:extLst>
      <p:ext uri="{BB962C8B-B14F-4D97-AF65-F5344CB8AC3E}">
        <p14:creationId xmlns:p14="http://schemas.microsoft.com/office/powerpoint/2010/main" val="28021723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a:solidFill>
                  <a:schemeClr val="tx1"/>
                </a:solidFill>
              </a:rPr>
              <a:t>Suppose we are defining a class to represent items stocked by an online grocery store. Here is the start of the class definition, including the class name and instance </a:t>
            </a:r>
            <a:r>
              <a:rPr lang="en-US" sz="1700" i="1" dirty="0" smtClean="0">
                <a:solidFill>
                  <a:schemeClr val="tx1"/>
                </a:solidFill>
              </a:rPr>
              <a:t>variables:</a:t>
            </a:r>
          </a:p>
          <a:p>
            <a:pPr marL="0" indent="0">
              <a:buNone/>
            </a:pPr>
            <a:endParaRPr lang="en-US" sz="1700" i="1" dirty="0">
              <a:solidFill>
                <a:schemeClr val="tx1"/>
              </a:solidFill>
            </a:endParaRPr>
          </a:p>
          <a:p>
            <a:pPr marL="0" indent="0">
              <a:buNone/>
            </a:pPr>
            <a:r>
              <a:rPr lang="en-US" sz="1600" dirty="0">
                <a:solidFill>
                  <a:schemeClr val="tx1"/>
                </a:solidFill>
                <a:latin typeface="Courier New" pitchFamily="49" charset="0"/>
                <a:cs typeface="Courier New" pitchFamily="49" charset="0"/>
              </a:rPr>
              <a:t>public class </a:t>
            </a:r>
            <a:r>
              <a:rPr lang="en-US" sz="1600" dirty="0" err="1">
                <a:solidFill>
                  <a:schemeClr val="tx1"/>
                </a:solidFill>
                <a:latin typeface="Courier New" pitchFamily="49" charset="0"/>
                <a:cs typeface="Courier New" pitchFamily="49" charset="0"/>
              </a:rPr>
              <a:t>StockItem</a:t>
            </a:r>
            <a:r>
              <a:rPr lang="en-US" sz="1600" dirty="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String </a:t>
            </a:r>
            <a:r>
              <a:rPr lang="en-US" sz="1600" dirty="0">
                <a:solidFill>
                  <a:schemeClr val="tx1"/>
                </a:solidFill>
                <a:latin typeface="Courier New" pitchFamily="49" charset="0"/>
                <a:cs typeface="Courier New" pitchFamily="49" charset="0"/>
              </a:rPr>
              <a:t>name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String </a:t>
            </a:r>
            <a:r>
              <a:rPr lang="en-US" sz="1600" dirty="0">
                <a:solidFill>
                  <a:schemeClr val="tx1"/>
                </a:solidFill>
                <a:latin typeface="Courier New" pitchFamily="49" charset="0"/>
                <a:cs typeface="Courier New" pitchFamily="49" charset="0"/>
              </a:rPr>
              <a:t>size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String description;</a:t>
            </a:r>
          </a:p>
          <a:p>
            <a:pPr marL="0" indent="0">
              <a:buNone/>
            </a:pPr>
            <a:r>
              <a:rPr lang="en-US" sz="1600" dirty="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a:solidFill>
                  <a:schemeClr val="tx1"/>
                </a:solidFill>
                <a:latin typeface="Courier New" pitchFamily="49" charset="0"/>
                <a:cs typeface="Courier New" pitchFamily="49" charset="0"/>
              </a:rPr>
              <a:t>quantity</a:t>
            </a:r>
            <a:r>
              <a:rPr lang="en-US" sz="1600" dirty="0" smtClean="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	/* Construct a new </a:t>
            </a:r>
            <a:r>
              <a:rPr lang="en-US" sz="1600" dirty="0" err="1" smtClean="0">
                <a:solidFill>
                  <a:schemeClr val="tx1"/>
                </a:solidFill>
                <a:latin typeface="Courier New" pitchFamily="49" charset="0"/>
                <a:cs typeface="Courier New" pitchFamily="49" charset="0"/>
              </a:rPr>
              <a:t>StockItem</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public </a:t>
            </a:r>
            <a:r>
              <a:rPr lang="en-US" sz="1600" dirty="0" err="1" smtClean="0">
                <a:solidFill>
                  <a:schemeClr val="tx1"/>
                </a:solidFill>
                <a:latin typeface="Courier New" pitchFamily="49" charset="0"/>
                <a:cs typeface="Courier New" pitchFamily="49" charset="0"/>
              </a:rPr>
              <a:t>StockItem</a:t>
            </a:r>
            <a:r>
              <a:rPr lang="en-US" sz="1600" dirty="0" smtClean="0">
                <a:solidFill>
                  <a:schemeClr val="tx1"/>
                </a:solidFill>
                <a:latin typeface="Courier New" pitchFamily="49" charset="0"/>
                <a:cs typeface="Courier New" pitchFamily="49" charset="0"/>
              </a:rPr>
              <a:t>(…);</a:t>
            </a:r>
          </a:p>
          <a:p>
            <a:pPr marL="0" indent="0">
              <a:buNone/>
            </a:pPr>
            <a:r>
              <a:rPr lang="en-US" sz="1600" dirty="0">
                <a:solidFill>
                  <a:schemeClr val="tx1"/>
                </a:solidFill>
                <a:latin typeface="Courier New" pitchFamily="49" charset="0"/>
                <a:cs typeface="Courier New" pitchFamily="49" charset="0"/>
              </a:rPr>
              <a:t>}</a:t>
            </a:r>
            <a:endParaRPr lang="en-US" sz="1600" dirty="0" smtClean="0">
              <a:solidFill>
                <a:schemeClr val="tx1"/>
              </a:solidFill>
              <a:latin typeface="Courier New" pitchFamily="49" charset="0"/>
              <a:cs typeface="Courier New" pitchFamily="49" charset="0"/>
            </a:endParaRPr>
          </a:p>
          <a:p>
            <a:pPr marL="0" indent="0">
              <a:buNone/>
            </a:pPr>
            <a:endParaRPr lang="en-US" sz="1700" dirty="0" smtClean="0">
              <a:solidFill>
                <a:schemeClr val="tx1"/>
              </a:solidFill>
              <a:latin typeface="Courier New" pitchFamily="49" charset="0"/>
              <a:cs typeface="Courier New" pitchFamily="49" charset="0"/>
            </a:endParaRPr>
          </a:p>
          <a:p>
            <a:pPr marL="0" indent="0">
              <a:buNone/>
            </a:pPr>
            <a:endParaRPr lang="en-US" sz="1700" dirty="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24657293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a:solidFill>
                  <a:schemeClr val="tx1"/>
                </a:solidFill>
              </a:rPr>
              <a:t>A summer intern was asked to implement an </a:t>
            </a:r>
            <a:r>
              <a:rPr lang="en-US" sz="1700" dirty="0">
                <a:solidFill>
                  <a:schemeClr val="tx1"/>
                </a:solidFill>
                <a:latin typeface="Courier New" pitchFamily="49" charset="0"/>
                <a:cs typeface="Courier New" pitchFamily="49" charset="0"/>
              </a:rPr>
              <a:t>equals</a:t>
            </a:r>
            <a:r>
              <a:rPr lang="en-US" sz="1700" i="1" dirty="0">
                <a:solidFill>
                  <a:schemeClr val="tx1"/>
                </a:solidFill>
              </a:rPr>
              <a:t> function for this class that treats two </a:t>
            </a:r>
            <a:r>
              <a:rPr lang="en-US" sz="1700" dirty="0" err="1">
                <a:solidFill>
                  <a:schemeClr val="tx1"/>
                </a:solidFill>
                <a:latin typeface="Courier New" pitchFamily="49" charset="0"/>
                <a:cs typeface="Courier New" pitchFamily="49" charset="0"/>
              </a:rPr>
              <a:t>StockItem</a:t>
            </a:r>
            <a:r>
              <a:rPr lang="en-US" sz="1700" i="1" dirty="0">
                <a:solidFill>
                  <a:schemeClr val="tx1"/>
                </a:solidFill>
              </a:rPr>
              <a:t> objects as equal if their </a:t>
            </a:r>
            <a:r>
              <a:rPr lang="en-US" sz="1700" dirty="0">
                <a:solidFill>
                  <a:schemeClr val="tx1"/>
                </a:solidFill>
                <a:latin typeface="Courier New" pitchFamily="49" charset="0"/>
                <a:cs typeface="Courier New" pitchFamily="49" charset="0"/>
              </a:rPr>
              <a:t>name</a:t>
            </a:r>
            <a:r>
              <a:rPr lang="en-US" sz="1700" i="1" dirty="0">
                <a:solidFill>
                  <a:schemeClr val="tx1"/>
                </a:solidFill>
              </a:rPr>
              <a:t> and </a:t>
            </a:r>
            <a:r>
              <a:rPr lang="en-US" sz="1700" dirty="0">
                <a:solidFill>
                  <a:schemeClr val="tx1"/>
                </a:solidFill>
                <a:latin typeface="Courier New" pitchFamily="49" charset="0"/>
                <a:cs typeface="Courier New" pitchFamily="49" charset="0"/>
              </a:rPr>
              <a:t>size</a:t>
            </a:r>
            <a:r>
              <a:rPr lang="en-US" sz="1700" i="1" dirty="0">
                <a:solidFill>
                  <a:schemeClr val="tx1"/>
                </a:solidFill>
              </a:rPr>
              <a:t> fields </a:t>
            </a:r>
            <a:r>
              <a:rPr lang="en-US" sz="1700" i="1" dirty="0" smtClean="0">
                <a:solidFill>
                  <a:schemeClr val="tx1"/>
                </a:solidFill>
              </a:rPr>
              <a:t>match</a:t>
            </a:r>
            <a:r>
              <a:rPr lang="en-US" sz="1700" i="1" dirty="0">
                <a:solidFill>
                  <a:schemeClr val="tx1"/>
                </a:solidFill>
              </a:rPr>
              <a:t>. Here’s the result</a:t>
            </a:r>
            <a:r>
              <a:rPr lang="en-US" sz="1700" i="1" dirty="0" smtClean="0">
                <a:solidFill>
                  <a:schemeClr val="tx1"/>
                </a:solidFill>
              </a:rPr>
              <a:t>:</a:t>
            </a:r>
          </a:p>
          <a:p>
            <a:pPr marL="0" indent="0">
              <a:buNone/>
            </a:pPr>
            <a:endParaRPr lang="en-US" sz="1700" i="1" dirty="0" smtClean="0">
              <a:solidFill>
                <a:schemeClr val="tx1"/>
              </a:solidFill>
            </a:endParaRPr>
          </a:p>
          <a:p>
            <a:pPr marL="0" indent="0">
              <a:buNone/>
            </a:pPr>
            <a:r>
              <a:rPr lang="en-US" sz="1600" dirty="0">
                <a:solidFill>
                  <a:schemeClr val="tx1"/>
                </a:solidFill>
                <a:latin typeface="Courier New" pitchFamily="49" charset="0"/>
                <a:cs typeface="Courier New" pitchFamily="49" charset="0"/>
              </a:rPr>
              <a:t>/** return true if the name and size fields match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boolean</a:t>
            </a:r>
            <a:r>
              <a:rPr lang="en-US" sz="1600" dirty="0">
                <a:solidFill>
                  <a:schemeClr val="tx1"/>
                </a:solidFill>
                <a:latin typeface="Courier New" pitchFamily="49" charset="0"/>
                <a:cs typeface="Courier New" pitchFamily="49" charset="0"/>
              </a:rPr>
              <a:t> equals(</a:t>
            </a:r>
            <a:r>
              <a:rPr lang="en-US" sz="1600" dirty="0" err="1">
                <a:solidFill>
                  <a:schemeClr val="tx1"/>
                </a:solidFill>
                <a:latin typeface="Courier New" pitchFamily="49" charset="0"/>
                <a:cs typeface="Courier New" pitchFamily="49" charset="0"/>
              </a:rPr>
              <a:t>StockItem</a:t>
            </a:r>
            <a:r>
              <a:rPr lang="en-US" sz="1600" dirty="0">
                <a:solidFill>
                  <a:schemeClr val="tx1"/>
                </a:solidFill>
                <a:latin typeface="Courier New" pitchFamily="49" charset="0"/>
                <a:cs typeface="Courier New" pitchFamily="49" charset="0"/>
              </a:rPr>
              <a:t> other)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name.equals</a:t>
            </a:r>
            <a:r>
              <a:rPr lang="en-US" sz="1600" dirty="0">
                <a:solidFill>
                  <a:schemeClr val="tx1"/>
                </a:solidFill>
                <a:latin typeface="Courier New" pitchFamily="49" charset="0"/>
                <a:cs typeface="Courier New" pitchFamily="49" charset="0"/>
              </a:rPr>
              <a:t>(other.name) </a:t>
            </a:r>
            <a:r>
              <a:rPr lang="en-US" sz="1600" dirty="0" smtClean="0">
                <a:solidFill>
                  <a:schemeClr val="tx1"/>
                </a:solidFill>
                <a:latin typeface="Courier New" pitchFamily="49" charset="0"/>
                <a:cs typeface="Courier New" pitchFamily="49" charset="0"/>
              </a:rPr>
              <a:t>&amp;&amp; </a:t>
            </a:r>
            <a:r>
              <a:rPr lang="en-US" sz="1600" dirty="0" err="1" smtClean="0">
                <a:solidFill>
                  <a:schemeClr val="tx1"/>
                </a:solidFill>
                <a:latin typeface="Courier New" pitchFamily="49" charset="0"/>
                <a:cs typeface="Courier New" pitchFamily="49" charset="0"/>
              </a:rPr>
              <a:t>size.equals</a:t>
            </a:r>
            <a:r>
              <a:rPr lang="en-US" sz="1600" dirty="0" smtClean="0">
                <a:solidFill>
                  <a:schemeClr val="tx1"/>
                </a:solidFill>
                <a:latin typeface="Courier New" pitchFamily="49" charset="0"/>
                <a:cs typeface="Courier New" pitchFamily="49" charset="0"/>
              </a:rPr>
              <a:t>(</a:t>
            </a:r>
            <a:r>
              <a:rPr lang="en-US" sz="1600" dirty="0" err="1" smtClean="0">
                <a:solidFill>
                  <a:schemeClr val="tx1"/>
                </a:solidFill>
                <a:latin typeface="Courier New" pitchFamily="49" charset="0"/>
                <a:cs typeface="Courier New" pitchFamily="49" charset="0"/>
              </a:rPr>
              <a:t>other.size</a:t>
            </a:r>
            <a:r>
              <a:rPr lang="en-US" sz="1600" dirty="0">
                <a:solidFill>
                  <a:schemeClr val="tx1"/>
                </a:solidFill>
                <a:latin typeface="Courier New" pitchFamily="49" charset="0"/>
                <a:cs typeface="Courier New" pitchFamily="49" charset="0"/>
              </a:rPr>
              <a:t>); </a:t>
            </a:r>
            <a:endParaRPr lang="en-US" sz="1600" dirty="0" smtClean="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0" indent="0">
              <a:buNone/>
            </a:pPr>
            <a:endParaRPr lang="en-US" sz="1700" dirty="0" smtClean="0">
              <a:solidFill>
                <a:schemeClr val="tx1"/>
              </a:solidFill>
              <a:latin typeface="Courier New" pitchFamily="49" charset="0"/>
              <a:cs typeface="Courier New" pitchFamily="49" charset="0"/>
            </a:endParaRPr>
          </a:p>
          <a:p>
            <a:pPr marL="0" indent="0">
              <a:buNone/>
            </a:pPr>
            <a:r>
              <a:rPr lang="en-US" sz="1700" i="1" dirty="0" smtClean="0">
                <a:solidFill>
                  <a:schemeClr val="tx1"/>
                </a:solidFill>
              </a:rPr>
              <a:t>This </a:t>
            </a:r>
            <a:r>
              <a:rPr lang="en-US" sz="1700" dirty="0" smtClean="0">
                <a:solidFill>
                  <a:schemeClr val="tx1"/>
                </a:solidFill>
                <a:latin typeface="Courier New" pitchFamily="49" charset="0"/>
                <a:cs typeface="Courier New" pitchFamily="49" charset="0"/>
              </a:rPr>
              <a:t>equals</a:t>
            </a:r>
            <a:r>
              <a:rPr lang="en-US" sz="1700" i="1" dirty="0" smtClean="0">
                <a:solidFill>
                  <a:schemeClr val="tx1"/>
                </a:solidFill>
              </a:rPr>
              <a:t> method seems to work sometimes but not always. Give an example showing a situation when it fails.</a:t>
            </a:r>
          </a:p>
          <a:p>
            <a:pPr marL="0" indent="0">
              <a:buNone/>
            </a:pPr>
            <a:endParaRPr lang="en-US" sz="1700" i="1" dirty="0">
              <a:solidFill>
                <a:schemeClr val="tx1"/>
              </a:solidFill>
            </a:endParaRPr>
          </a:p>
        </p:txBody>
      </p:sp>
    </p:spTree>
    <p:extLst>
      <p:ext uri="{BB962C8B-B14F-4D97-AF65-F5344CB8AC3E}">
        <p14:creationId xmlns:p14="http://schemas.microsoft.com/office/powerpoint/2010/main" val="10513214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a:solidFill>
                  <a:schemeClr val="tx1"/>
                </a:solidFill>
              </a:rPr>
              <a:t>A summer intern was asked to implement an </a:t>
            </a:r>
            <a:r>
              <a:rPr lang="en-US" sz="1700" dirty="0">
                <a:solidFill>
                  <a:schemeClr val="tx1"/>
                </a:solidFill>
                <a:latin typeface="Courier New" pitchFamily="49" charset="0"/>
                <a:cs typeface="Courier New" pitchFamily="49" charset="0"/>
              </a:rPr>
              <a:t>equals</a:t>
            </a:r>
            <a:r>
              <a:rPr lang="en-US" sz="1700" i="1" dirty="0">
                <a:solidFill>
                  <a:schemeClr val="tx1"/>
                </a:solidFill>
              </a:rPr>
              <a:t> function for this class that treats two </a:t>
            </a:r>
            <a:r>
              <a:rPr lang="en-US" sz="1700" dirty="0" err="1">
                <a:solidFill>
                  <a:schemeClr val="tx1"/>
                </a:solidFill>
                <a:latin typeface="Courier New" pitchFamily="49" charset="0"/>
                <a:cs typeface="Courier New" pitchFamily="49" charset="0"/>
              </a:rPr>
              <a:t>StockItem</a:t>
            </a:r>
            <a:r>
              <a:rPr lang="en-US" sz="1700" i="1" dirty="0">
                <a:solidFill>
                  <a:schemeClr val="tx1"/>
                </a:solidFill>
              </a:rPr>
              <a:t> objects as equal if their </a:t>
            </a:r>
            <a:r>
              <a:rPr lang="en-US" sz="1700" dirty="0">
                <a:solidFill>
                  <a:schemeClr val="tx1"/>
                </a:solidFill>
                <a:latin typeface="Courier New" pitchFamily="49" charset="0"/>
                <a:cs typeface="Courier New" pitchFamily="49" charset="0"/>
              </a:rPr>
              <a:t>name</a:t>
            </a:r>
            <a:r>
              <a:rPr lang="en-US" sz="1700" i="1" dirty="0">
                <a:solidFill>
                  <a:schemeClr val="tx1"/>
                </a:solidFill>
              </a:rPr>
              <a:t> and </a:t>
            </a:r>
            <a:r>
              <a:rPr lang="en-US" sz="1700" dirty="0">
                <a:solidFill>
                  <a:schemeClr val="tx1"/>
                </a:solidFill>
                <a:latin typeface="Courier New" pitchFamily="49" charset="0"/>
                <a:cs typeface="Courier New" pitchFamily="49" charset="0"/>
              </a:rPr>
              <a:t>size</a:t>
            </a:r>
            <a:r>
              <a:rPr lang="en-US" sz="1700" i="1" dirty="0">
                <a:solidFill>
                  <a:schemeClr val="tx1"/>
                </a:solidFill>
              </a:rPr>
              <a:t> fields match. Here’s the result</a:t>
            </a:r>
            <a:r>
              <a:rPr lang="en-US" sz="1700" i="1" dirty="0" smtClean="0">
                <a:solidFill>
                  <a:schemeClr val="tx1"/>
                </a:solidFill>
              </a:rPr>
              <a:t>:</a:t>
            </a:r>
          </a:p>
          <a:p>
            <a:pPr marL="0" indent="0">
              <a:buNone/>
            </a:pPr>
            <a:endParaRPr lang="en-US" sz="1700" i="1" dirty="0" smtClean="0">
              <a:solidFill>
                <a:schemeClr val="tx1"/>
              </a:solidFill>
            </a:endParaRPr>
          </a:p>
          <a:p>
            <a:pPr marL="0" indent="0">
              <a:buNone/>
            </a:pPr>
            <a:r>
              <a:rPr lang="en-US" sz="1600" dirty="0">
                <a:solidFill>
                  <a:schemeClr val="tx1"/>
                </a:solidFill>
                <a:latin typeface="Courier New" pitchFamily="49" charset="0"/>
                <a:cs typeface="Courier New" pitchFamily="49" charset="0"/>
              </a:rPr>
              <a:t>/** return true if the name and size fields match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boolean</a:t>
            </a:r>
            <a:r>
              <a:rPr lang="en-US" sz="1600" dirty="0">
                <a:solidFill>
                  <a:schemeClr val="tx1"/>
                </a:solidFill>
                <a:latin typeface="Courier New" pitchFamily="49" charset="0"/>
                <a:cs typeface="Courier New" pitchFamily="49" charset="0"/>
              </a:rPr>
              <a:t> equals(</a:t>
            </a:r>
            <a:r>
              <a:rPr lang="en-US" sz="1600" dirty="0" err="1">
                <a:solidFill>
                  <a:schemeClr val="tx1"/>
                </a:solidFill>
                <a:latin typeface="Courier New" pitchFamily="49" charset="0"/>
                <a:cs typeface="Courier New" pitchFamily="49" charset="0"/>
              </a:rPr>
              <a:t>StockItem</a:t>
            </a:r>
            <a:r>
              <a:rPr lang="en-US" sz="1600" dirty="0">
                <a:solidFill>
                  <a:schemeClr val="tx1"/>
                </a:solidFill>
                <a:latin typeface="Courier New" pitchFamily="49" charset="0"/>
                <a:cs typeface="Courier New" pitchFamily="49" charset="0"/>
              </a:rPr>
              <a:t> other)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name.equals</a:t>
            </a:r>
            <a:r>
              <a:rPr lang="en-US" sz="1600" dirty="0">
                <a:solidFill>
                  <a:schemeClr val="tx1"/>
                </a:solidFill>
                <a:latin typeface="Courier New" pitchFamily="49" charset="0"/>
                <a:cs typeface="Courier New" pitchFamily="49" charset="0"/>
              </a:rPr>
              <a:t>(other.name) </a:t>
            </a:r>
            <a:r>
              <a:rPr lang="en-US" sz="1600" dirty="0" smtClean="0">
                <a:solidFill>
                  <a:schemeClr val="tx1"/>
                </a:solidFill>
                <a:latin typeface="Courier New" pitchFamily="49" charset="0"/>
                <a:cs typeface="Courier New" pitchFamily="49" charset="0"/>
              </a:rPr>
              <a:t>&amp;&amp; </a:t>
            </a:r>
            <a:r>
              <a:rPr lang="en-US" sz="1600" dirty="0" err="1" smtClean="0">
                <a:solidFill>
                  <a:schemeClr val="tx1"/>
                </a:solidFill>
                <a:latin typeface="Courier New" pitchFamily="49" charset="0"/>
                <a:cs typeface="Courier New" pitchFamily="49" charset="0"/>
              </a:rPr>
              <a:t>size.equals</a:t>
            </a:r>
            <a:r>
              <a:rPr lang="en-US" sz="1600" dirty="0" smtClean="0">
                <a:solidFill>
                  <a:schemeClr val="tx1"/>
                </a:solidFill>
                <a:latin typeface="Courier New" pitchFamily="49" charset="0"/>
                <a:cs typeface="Courier New" pitchFamily="49" charset="0"/>
              </a:rPr>
              <a:t>(</a:t>
            </a:r>
            <a:r>
              <a:rPr lang="en-US" sz="1600" dirty="0" err="1" smtClean="0">
                <a:solidFill>
                  <a:schemeClr val="tx1"/>
                </a:solidFill>
                <a:latin typeface="Courier New" pitchFamily="49" charset="0"/>
                <a:cs typeface="Courier New" pitchFamily="49" charset="0"/>
              </a:rPr>
              <a:t>other.size</a:t>
            </a:r>
            <a:r>
              <a:rPr lang="en-US" sz="1600" dirty="0">
                <a:solidFill>
                  <a:schemeClr val="tx1"/>
                </a:solidFill>
                <a:latin typeface="Courier New" pitchFamily="49" charset="0"/>
                <a:cs typeface="Courier New" pitchFamily="49" charset="0"/>
              </a:rPr>
              <a:t>); </a:t>
            </a:r>
            <a:endParaRPr lang="en-US" sz="1600" dirty="0" smtClean="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0" indent="0">
              <a:buNone/>
            </a:pPr>
            <a:endParaRPr lang="en-US" sz="1700" dirty="0" smtClean="0">
              <a:solidFill>
                <a:schemeClr val="tx1"/>
              </a:solidFill>
              <a:latin typeface="Courier New" pitchFamily="49" charset="0"/>
              <a:cs typeface="Courier New" pitchFamily="49" charset="0"/>
            </a:endParaRPr>
          </a:p>
          <a:p>
            <a:pPr marL="0" indent="0">
              <a:buNone/>
            </a:pPr>
            <a:r>
              <a:rPr lang="en-US" sz="1700" i="1" dirty="0" smtClean="0">
                <a:solidFill>
                  <a:schemeClr val="tx1"/>
                </a:solidFill>
              </a:rPr>
              <a:t>This </a:t>
            </a:r>
            <a:r>
              <a:rPr lang="en-US" sz="1700" dirty="0" smtClean="0">
                <a:solidFill>
                  <a:schemeClr val="tx1"/>
                </a:solidFill>
                <a:latin typeface="Courier New" pitchFamily="49" charset="0"/>
                <a:cs typeface="Courier New" pitchFamily="49" charset="0"/>
              </a:rPr>
              <a:t>equals</a:t>
            </a:r>
            <a:r>
              <a:rPr lang="en-US" sz="1700" i="1" dirty="0" smtClean="0">
                <a:solidFill>
                  <a:schemeClr val="tx1"/>
                </a:solidFill>
              </a:rPr>
              <a:t> method seems to work sometimes but not always. Give an example showing a situation when it fails.</a:t>
            </a:r>
          </a:p>
          <a:p>
            <a:pPr marL="0" indent="0">
              <a:buNone/>
            </a:pPr>
            <a:endParaRPr lang="en-US" sz="800" i="1" dirty="0">
              <a:solidFill>
                <a:schemeClr val="tx1"/>
              </a:solidFill>
            </a:endParaRPr>
          </a:p>
          <a:p>
            <a:pPr marL="0" indent="0">
              <a:buNone/>
            </a:pPr>
            <a:r>
              <a:rPr lang="en-US" sz="1700" b="1" i="1" dirty="0">
                <a:solidFill>
                  <a:srgbClr val="FF0000"/>
                </a:solidFill>
              </a:rPr>
              <a:t>Object s1 = new </a:t>
            </a:r>
            <a:r>
              <a:rPr lang="en-US" sz="1700" b="1" i="1" dirty="0" err="1">
                <a:solidFill>
                  <a:srgbClr val="FF0000"/>
                </a:solidFill>
              </a:rPr>
              <a:t>StockItem</a:t>
            </a:r>
            <a:r>
              <a:rPr lang="en-US" sz="1700" b="1" i="1" dirty="0">
                <a:solidFill>
                  <a:srgbClr val="FF0000"/>
                </a:solidFill>
              </a:rPr>
              <a:t>("thing", 1, "stuff", 1);</a:t>
            </a:r>
          </a:p>
          <a:p>
            <a:pPr marL="0" indent="0">
              <a:buNone/>
            </a:pPr>
            <a:r>
              <a:rPr lang="en-US" sz="1700" b="1" i="1" dirty="0">
                <a:solidFill>
                  <a:srgbClr val="FF0000"/>
                </a:solidFill>
              </a:rPr>
              <a:t>Object s2 = new </a:t>
            </a:r>
            <a:r>
              <a:rPr lang="en-US" sz="1700" b="1" i="1" dirty="0" err="1">
                <a:solidFill>
                  <a:srgbClr val="FF0000"/>
                </a:solidFill>
              </a:rPr>
              <a:t>StockItem</a:t>
            </a:r>
            <a:r>
              <a:rPr lang="en-US" sz="1700" b="1" i="1" dirty="0">
                <a:solidFill>
                  <a:srgbClr val="FF0000"/>
                </a:solidFill>
              </a:rPr>
              <a:t>("thing", 1, "stuff", 1);</a:t>
            </a:r>
          </a:p>
          <a:p>
            <a:pPr marL="0" indent="0">
              <a:buNone/>
            </a:pPr>
            <a:r>
              <a:rPr lang="en-US" sz="1700" b="1" i="1" dirty="0" err="1">
                <a:solidFill>
                  <a:srgbClr val="FF0000"/>
                </a:solidFill>
              </a:rPr>
              <a:t>System.out.println</a:t>
            </a:r>
            <a:r>
              <a:rPr lang="en-US" sz="1700" b="1" i="1" dirty="0">
                <a:solidFill>
                  <a:srgbClr val="FF0000"/>
                </a:solidFill>
              </a:rPr>
              <a:t>(s1.equals(s2)); </a:t>
            </a:r>
          </a:p>
        </p:txBody>
      </p:sp>
    </p:spTree>
    <p:extLst>
      <p:ext uri="{BB962C8B-B14F-4D97-AF65-F5344CB8AC3E}">
        <p14:creationId xmlns:p14="http://schemas.microsoft.com/office/powerpoint/2010/main" val="37789146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5105399"/>
          </a:xfrm>
        </p:spPr>
        <p:txBody>
          <a:bodyPr>
            <a:normAutofit/>
          </a:bodyPr>
          <a:lstStyle/>
          <a:p>
            <a:pPr marL="0" indent="0">
              <a:buNone/>
            </a:pPr>
            <a:r>
              <a:rPr lang="en-US" sz="1700" i="1" dirty="0">
                <a:solidFill>
                  <a:schemeClr val="tx1"/>
                </a:solidFill>
              </a:rPr>
              <a:t>A summer intern was asked to implement an </a:t>
            </a:r>
            <a:r>
              <a:rPr lang="en-US" sz="1700" dirty="0">
                <a:solidFill>
                  <a:schemeClr val="tx1"/>
                </a:solidFill>
                <a:latin typeface="Courier New" pitchFamily="49" charset="0"/>
                <a:cs typeface="Courier New" pitchFamily="49" charset="0"/>
              </a:rPr>
              <a:t>equals</a:t>
            </a:r>
            <a:r>
              <a:rPr lang="en-US" sz="1700" i="1" dirty="0">
                <a:solidFill>
                  <a:schemeClr val="tx1"/>
                </a:solidFill>
              </a:rPr>
              <a:t> function for this class that treats two </a:t>
            </a:r>
            <a:r>
              <a:rPr lang="en-US" sz="1700" dirty="0" err="1">
                <a:solidFill>
                  <a:schemeClr val="tx1"/>
                </a:solidFill>
                <a:latin typeface="Courier New" pitchFamily="49" charset="0"/>
                <a:cs typeface="Courier New" pitchFamily="49" charset="0"/>
              </a:rPr>
              <a:t>StockItem</a:t>
            </a:r>
            <a:r>
              <a:rPr lang="en-US" sz="1700" i="1" dirty="0">
                <a:solidFill>
                  <a:schemeClr val="tx1"/>
                </a:solidFill>
              </a:rPr>
              <a:t> objects as equal if their </a:t>
            </a:r>
            <a:r>
              <a:rPr lang="en-US" sz="1700" dirty="0">
                <a:solidFill>
                  <a:schemeClr val="tx1"/>
                </a:solidFill>
                <a:latin typeface="Courier New" pitchFamily="49" charset="0"/>
                <a:cs typeface="Courier New" pitchFamily="49" charset="0"/>
              </a:rPr>
              <a:t>name</a:t>
            </a:r>
            <a:r>
              <a:rPr lang="en-US" sz="1700" i="1" dirty="0">
                <a:solidFill>
                  <a:schemeClr val="tx1"/>
                </a:solidFill>
              </a:rPr>
              <a:t> and </a:t>
            </a:r>
            <a:r>
              <a:rPr lang="en-US" sz="1700" dirty="0">
                <a:solidFill>
                  <a:schemeClr val="tx1"/>
                </a:solidFill>
                <a:latin typeface="Courier New" pitchFamily="49" charset="0"/>
                <a:cs typeface="Courier New" pitchFamily="49" charset="0"/>
              </a:rPr>
              <a:t>size</a:t>
            </a:r>
            <a:r>
              <a:rPr lang="en-US" sz="1700" i="1" dirty="0">
                <a:solidFill>
                  <a:schemeClr val="tx1"/>
                </a:solidFill>
              </a:rPr>
              <a:t> fields </a:t>
            </a:r>
            <a:r>
              <a:rPr lang="en-US" sz="1700" i="1" dirty="0" smtClean="0">
                <a:solidFill>
                  <a:schemeClr val="tx1"/>
                </a:solidFill>
              </a:rPr>
              <a:t>match</a:t>
            </a:r>
            <a:r>
              <a:rPr lang="en-US" sz="1700" i="1" dirty="0">
                <a:solidFill>
                  <a:schemeClr val="tx1"/>
                </a:solidFill>
              </a:rPr>
              <a:t>. Here’s the result</a:t>
            </a:r>
            <a:r>
              <a:rPr lang="en-US" sz="1700" i="1" dirty="0" smtClean="0">
                <a:solidFill>
                  <a:schemeClr val="tx1"/>
                </a:solidFill>
              </a:rPr>
              <a:t>:</a:t>
            </a:r>
          </a:p>
          <a:p>
            <a:pPr marL="0" indent="0">
              <a:buNone/>
            </a:pPr>
            <a:endParaRPr lang="en-US" sz="1700" i="1" dirty="0" smtClean="0">
              <a:solidFill>
                <a:schemeClr val="tx1"/>
              </a:solidFill>
            </a:endParaRPr>
          </a:p>
          <a:p>
            <a:pPr marL="0" indent="0">
              <a:buNone/>
            </a:pPr>
            <a:r>
              <a:rPr lang="en-US" sz="1600" dirty="0">
                <a:solidFill>
                  <a:schemeClr val="tx1"/>
                </a:solidFill>
                <a:latin typeface="Courier New" pitchFamily="49" charset="0"/>
                <a:cs typeface="Courier New" pitchFamily="49" charset="0"/>
              </a:rPr>
              <a:t>/** return true if the name and size fields match */</a:t>
            </a: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boolean</a:t>
            </a:r>
            <a:r>
              <a:rPr lang="en-US" sz="1600" dirty="0">
                <a:solidFill>
                  <a:schemeClr val="tx1"/>
                </a:solidFill>
                <a:latin typeface="Courier New" pitchFamily="49" charset="0"/>
                <a:cs typeface="Courier New" pitchFamily="49" charset="0"/>
              </a:rPr>
              <a:t> equals(</a:t>
            </a:r>
            <a:r>
              <a:rPr lang="en-US" sz="1600" b="1" dirty="0" err="1">
                <a:solidFill>
                  <a:srgbClr val="FF0000"/>
                </a:solidFill>
                <a:latin typeface="Courier New" pitchFamily="49" charset="0"/>
                <a:cs typeface="Courier New" pitchFamily="49" charset="0"/>
              </a:rPr>
              <a:t>StockItem</a:t>
            </a:r>
            <a:r>
              <a:rPr lang="en-US" sz="1600" dirty="0">
                <a:solidFill>
                  <a:schemeClr val="tx1"/>
                </a:solidFill>
                <a:latin typeface="Courier New" pitchFamily="49" charset="0"/>
                <a:cs typeface="Courier New" pitchFamily="49" charset="0"/>
              </a:rPr>
              <a:t> other)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name.equals</a:t>
            </a:r>
            <a:r>
              <a:rPr lang="en-US" sz="1600" dirty="0">
                <a:solidFill>
                  <a:schemeClr val="tx1"/>
                </a:solidFill>
                <a:latin typeface="Courier New" pitchFamily="49" charset="0"/>
                <a:cs typeface="Courier New" pitchFamily="49" charset="0"/>
              </a:rPr>
              <a:t>(other.name) </a:t>
            </a:r>
            <a:r>
              <a:rPr lang="en-US" sz="1600" dirty="0" smtClean="0">
                <a:solidFill>
                  <a:schemeClr val="tx1"/>
                </a:solidFill>
                <a:latin typeface="Courier New" pitchFamily="49" charset="0"/>
                <a:cs typeface="Courier New" pitchFamily="49" charset="0"/>
              </a:rPr>
              <a:t>&amp;&amp; </a:t>
            </a:r>
            <a:r>
              <a:rPr lang="en-US" sz="1600" dirty="0" err="1" smtClean="0">
                <a:solidFill>
                  <a:schemeClr val="tx1"/>
                </a:solidFill>
                <a:latin typeface="Courier New" pitchFamily="49" charset="0"/>
                <a:cs typeface="Courier New" pitchFamily="49" charset="0"/>
              </a:rPr>
              <a:t>size.equals</a:t>
            </a:r>
            <a:r>
              <a:rPr lang="en-US" sz="1600" dirty="0" smtClean="0">
                <a:solidFill>
                  <a:schemeClr val="tx1"/>
                </a:solidFill>
                <a:latin typeface="Courier New" pitchFamily="49" charset="0"/>
                <a:cs typeface="Courier New" pitchFamily="49" charset="0"/>
              </a:rPr>
              <a:t>(</a:t>
            </a:r>
            <a:r>
              <a:rPr lang="en-US" sz="1600" dirty="0" err="1" smtClean="0">
                <a:solidFill>
                  <a:schemeClr val="tx1"/>
                </a:solidFill>
                <a:latin typeface="Courier New" pitchFamily="49" charset="0"/>
                <a:cs typeface="Courier New" pitchFamily="49" charset="0"/>
              </a:rPr>
              <a:t>other.size</a:t>
            </a:r>
            <a:r>
              <a:rPr lang="en-US" sz="1600" dirty="0">
                <a:solidFill>
                  <a:schemeClr val="tx1"/>
                </a:solidFill>
                <a:latin typeface="Courier New" pitchFamily="49" charset="0"/>
                <a:cs typeface="Courier New" pitchFamily="49" charset="0"/>
              </a:rPr>
              <a:t>); </a:t>
            </a:r>
            <a:endParaRPr lang="en-US" sz="1600" dirty="0" smtClean="0">
              <a:solidFill>
                <a:schemeClr val="tx1"/>
              </a:solidFill>
              <a:latin typeface="Courier New" pitchFamily="49" charset="0"/>
              <a:cs typeface="Courier New" pitchFamily="49" charset="0"/>
            </a:endParaRPr>
          </a:p>
          <a:p>
            <a:pPr marL="0" indent="0">
              <a:buNone/>
            </a:pPr>
            <a:r>
              <a:rPr lang="en-US" sz="1600" dirty="0" smtClean="0">
                <a:solidFill>
                  <a:schemeClr val="tx1"/>
                </a:solidFill>
                <a:latin typeface="Courier New" pitchFamily="49" charset="0"/>
                <a:cs typeface="Courier New" pitchFamily="49" charset="0"/>
              </a:rPr>
              <a:t>}</a:t>
            </a:r>
            <a:endParaRPr lang="en-US" sz="1600" dirty="0">
              <a:solidFill>
                <a:schemeClr val="tx1"/>
              </a:solidFill>
              <a:latin typeface="Courier New" pitchFamily="49" charset="0"/>
              <a:cs typeface="Courier New" pitchFamily="49" charset="0"/>
            </a:endParaRPr>
          </a:p>
          <a:p>
            <a:pPr marL="0" indent="0">
              <a:buNone/>
            </a:pPr>
            <a:endParaRPr lang="en-US" sz="1700" dirty="0" smtClean="0">
              <a:solidFill>
                <a:schemeClr val="tx1"/>
              </a:solidFill>
              <a:latin typeface="Courier New" pitchFamily="49" charset="0"/>
              <a:cs typeface="Courier New" pitchFamily="49" charset="0"/>
            </a:endParaRPr>
          </a:p>
          <a:p>
            <a:pPr marL="0" indent="0">
              <a:buNone/>
            </a:pPr>
            <a:r>
              <a:rPr lang="en-US" sz="1700" i="1" dirty="0" smtClean="0">
                <a:solidFill>
                  <a:schemeClr val="tx1"/>
                </a:solidFill>
              </a:rPr>
              <a:t>This </a:t>
            </a:r>
            <a:r>
              <a:rPr lang="en-US" sz="1700" dirty="0" smtClean="0">
                <a:solidFill>
                  <a:schemeClr val="tx1"/>
                </a:solidFill>
                <a:latin typeface="Courier New" pitchFamily="49" charset="0"/>
                <a:cs typeface="Courier New" pitchFamily="49" charset="0"/>
              </a:rPr>
              <a:t>equals</a:t>
            </a:r>
            <a:r>
              <a:rPr lang="en-US" sz="1700" i="1" dirty="0" smtClean="0">
                <a:solidFill>
                  <a:schemeClr val="tx1"/>
                </a:solidFill>
              </a:rPr>
              <a:t> method seems to work sometimes but not always. Give an example showing a situation when it fails.</a:t>
            </a:r>
          </a:p>
          <a:p>
            <a:pPr marL="0" indent="0">
              <a:buNone/>
            </a:pPr>
            <a:endParaRPr lang="en-US" sz="800" i="1" dirty="0">
              <a:solidFill>
                <a:schemeClr val="tx1"/>
              </a:solidFill>
            </a:endParaRPr>
          </a:p>
          <a:p>
            <a:pPr marL="0" indent="0">
              <a:buNone/>
            </a:pPr>
            <a:r>
              <a:rPr lang="en-US" sz="1700" b="1" i="1" dirty="0">
                <a:solidFill>
                  <a:srgbClr val="FF0000"/>
                </a:solidFill>
              </a:rPr>
              <a:t>Object s1 = new </a:t>
            </a:r>
            <a:r>
              <a:rPr lang="en-US" sz="1700" b="1" i="1" dirty="0" err="1">
                <a:solidFill>
                  <a:srgbClr val="FF0000"/>
                </a:solidFill>
              </a:rPr>
              <a:t>StockItem</a:t>
            </a:r>
            <a:r>
              <a:rPr lang="en-US" sz="1700" b="1" i="1" dirty="0">
                <a:solidFill>
                  <a:srgbClr val="FF0000"/>
                </a:solidFill>
              </a:rPr>
              <a:t>("thing", 1, "stuff", 1);</a:t>
            </a:r>
          </a:p>
          <a:p>
            <a:pPr marL="0" indent="0">
              <a:buNone/>
            </a:pPr>
            <a:r>
              <a:rPr lang="en-US" sz="1700" b="1" i="1" dirty="0">
                <a:solidFill>
                  <a:srgbClr val="FF0000"/>
                </a:solidFill>
              </a:rPr>
              <a:t>Object s2 = new </a:t>
            </a:r>
            <a:r>
              <a:rPr lang="en-US" sz="1700" b="1" i="1" dirty="0" err="1">
                <a:solidFill>
                  <a:srgbClr val="FF0000"/>
                </a:solidFill>
              </a:rPr>
              <a:t>StockItem</a:t>
            </a:r>
            <a:r>
              <a:rPr lang="en-US" sz="1700" b="1" i="1" dirty="0">
                <a:solidFill>
                  <a:srgbClr val="FF0000"/>
                </a:solidFill>
              </a:rPr>
              <a:t>("thing", 1, "stuff", 1);</a:t>
            </a:r>
          </a:p>
          <a:p>
            <a:pPr marL="0" indent="0">
              <a:buNone/>
            </a:pPr>
            <a:r>
              <a:rPr lang="en-US" sz="1700" b="1" i="1" dirty="0" err="1" smtClean="0">
                <a:solidFill>
                  <a:srgbClr val="FF0000"/>
                </a:solidFill>
              </a:rPr>
              <a:t>System.out.println</a:t>
            </a:r>
            <a:r>
              <a:rPr lang="en-US" sz="1700" b="1" i="1" dirty="0" smtClean="0">
                <a:solidFill>
                  <a:srgbClr val="FF0000"/>
                </a:solidFill>
              </a:rPr>
              <a:t>(s1.equals(s2</a:t>
            </a:r>
            <a:r>
              <a:rPr lang="en-US" sz="1700" b="1" i="1" dirty="0">
                <a:solidFill>
                  <a:srgbClr val="FF0000"/>
                </a:solidFill>
              </a:rPr>
              <a:t>)); </a:t>
            </a:r>
            <a:endParaRPr lang="en-US" sz="1700" b="1" i="1" dirty="0" smtClean="0">
              <a:solidFill>
                <a:srgbClr val="FF0000"/>
              </a:solidFill>
            </a:endParaRPr>
          </a:p>
          <a:p>
            <a:pPr marL="0" indent="0">
              <a:buNone/>
            </a:pPr>
            <a:endParaRPr lang="en-US" sz="1700" b="1" i="1" dirty="0">
              <a:solidFill>
                <a:srgbClr val="FF0000"/>
              </a:solidFill>
            </a:endParaRPr>
          </a:p>
          <a:p>
            <a:pPr marL="0" indent="0">
              <a:buNone/>
            </a:pPr>
            <a:r>
              <a:rPr lang="en-US" sz="1700" b="1" i="1" dirty="0" smtClean="0">
                <a:solidFill>
                  <a:srgbClr val="FF0000"/>
                </a:solidFill>
              </a:rPr>
              <a:t>The equals method was overloaded, rather than overwritten</a:t>
            </a:r>
            <a:endParaRPr lang="en-US" sz="1700" b="1" i="1" dirty="0">
              <a:solidFill>
                <a:srgbClr val="FF0000"/>
              </a:solidFill>
            </a:endParaRPr>
          </a:p>
        </p:txBody>
      </p:sp>
    </p:spTree>
    <p:extLst>
      <p:ext uri="{BB962C8B-B14F-4D97-AF65-F5344CB8AC3E}">
        <p14:creationId xmlns:p14="http://schemas.microsoft.com/office/powerpoint/2010/main" val="35338178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smtClean="0">
                <a:solidFill>
                  <a:schemeClr val="tx1"/>
                </a:solidFill>
              </a:rPr>
              <a:t>Show how you would fix the </a:t>
            </a:r>
            <a:r>
              <a:rPr lang="en-US" sz="1700" dirty="0" smtClean="0">
                <a:solidFill>
                  <a:schemeClr val="tx1"/>
                </a:solidFill>
                <a:latin typeface="Courier New" pitchFamily="49" charset="0"/>
                <a:cs typeface="Courier New" pitchFamily="49" charset="0"/>
              </a:rPr>
              <a:t>equals</a:t>
            </a:r>
            <a:r>
              <a:rPr lang="en-US" sz="1700" i="1" dirty="0" smtClean="0">
                <a:solidFill>
                  <a:schemeClr val="tx1"/>
                </a:solidFill>
              </a:rPr>
              <a:t> method so it works properly (</a:t>
            </a:r>
            <a:r>
              <a:rPr lang="en-US" sz="1700" dirty="0" err="1" smtClean="0">
                <a:solidFill>
                  <a:schemeClr val="tx1"/>
                </a:solidFill>
                <a:latin typeface="Courier New" pitchFamily="49" charset="0"/>
                <a:cs typeface="Courier New" pitchFamily="49" charset="0"/>
              </a:rPr>
              <a:t>StockItems</a:t>
            </a:r>
            <a:r>
              <a:rPr lang="en-US" sz="1700" i="1" dirty="0" smtClean="0">
                <a:solidFill>
                  <a:schemeClr val="tx1"/>
                </a:solidFill>
              </a:rPr>
              <a:t> are equal if their </a:t>
            </a:r>
            <a:r>
              <a:rPr lang="en-US" sz="1700" dirty="0" smtClean="0">
                <a:solidFill>
                  <a:schemeClr val="tx1"/>
                </a:solidFill>
                <a:latin typeface="Courier New" pitchFamily="49" charset="0"/>
                <a:cs typeface="Courier New" pitchFamily="49" charset="0"/>
              </a:rPr>
              <a:t>names</a:t>
            </a:r>
            <a:r>
              <a:rPr lang="en-US" sz="1700" i="1" dirty="0" smtClean="0">
                <a:solidFill>
                  <a:schemeClr val="tx1"/>
                </a:solidFill>
              </a:rPr>
              <a:t> </a:t>
            </a:r>
            <a:r>
              <a:rPr lang="en-US" sz="1700" i="1" dirty="0">
                <a:solidFill>
                  <a:schemeClr val="tx1"/>
                </a:solidFill>
              </a:rPr>
              <a:t>and </a:t>
            </a:r>
            <a:r>
              <a:rPr lang="en-US" sz="1700" dirty="0" smtClean="0">
                <a:solidFill>
                  <a:schemeClr val="tx1"/>
                </a:solidFill>
                <a:latin typeface="Courier New" pitchFamily="49" charset="0"/>
                <a:cs typeface="Courier New" pitchFamily="49" charset="0"/>
              </a:rPr>
              <a:t>sizes</a:t>
            </a:r>
            <a:r>
              <a:rPr lang="en-US" sz="1700" i="1" dirty="0" smtClean="0">
                <a:solidFill>
                  <a:schemeClr val="tx1"/>
                </a:solidFill>
              </a:rPr>
              <a:t> are equal)</a:t>
            </a:r>
          </a:p>
          <a:p>
            <a:pPr marL="0" indent="0">
              <a:buNone/>
            </a:pPr>
            <a:endParaRPr lang="en-US" sz="1700" i="1" dirty="0">
              <a:solidFill>
                <a:schemeClr val="tx1"/>
              </a:solidFill>
            </a:endParaRPr>
          </a:p>
          <a:p>
            <a:pPr marL="0" indent="0">
              <a:buNone/>
            </a:pPr>
            <a:r>
              <a:rPr lang="en-US" sz="1600" dirty="0">
                <a:solidFill>
                  <a:schemeClr val="tx1"/>
                </a:solidFill>
                <a:latin typeface="Courier New" pitchFamily="49" charset="0"/>
                <a:cs typeface="Courier New" pitchFamily="49" charset="0"/>
              </a:rPr>
              <a:t>/** return true if the name and size fields match */</a:t>
            </a:r>
          </a:p>
          <a:p>
            <a:pPr marL="0" indent="0">
              <a:buNone/>
            </a:pPr>
            <a:endParaRPr lang="en-US" sz="1700" i="1" dirty="0" smtClean="0">
              <a:solidFill>
                <a:schemeClr val="tx1"/>
              </a:solidFill>
            </a:endParaRPr>
          </a:p>
        </p:txBody>
      </p:sp>
    </p:spTree>
    <p:extLst>
      <p:ext uri="{BB962C8B-B14F-4D97-AF65-F5344CB8AC3E}">
        <p14:creationId xmlns:p14="http://schemas.microsoft.com/office/powerpoint/2010/main" val="8158219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smtClean="0">
                <a:solidFill>
                  <a:schemeClr val="tx1"/>
                </a:solidFill>
              </a:rPr>
              <a:t>Show how you would fix the </a:t>
            </a:r>
            <a:r>
              <a:rPr lang="en-US" sz="1700" dirty="0" smtClean="0">
                <a:solidFill>
                  <a:schemeClr val="tx1"/>
                </a:solidFill>
                <a:latin typeface="Courier New" pitchFamily="49" charset="0"/>
                <a:cs typeface="Courier New" pitchFamily="49" charset="0"/>
              </a:rPr>
              <a:t>equals</a:t>
            </a:r>
            <a:r>
              <a:rPr lang="en-US" sz="1700" i="1" dirty="0" smtClean="0">
                <a:solidFill>
                  <a:schemeClr val="tx1"/>
                </a:solidFill>
              </a:rPr>
              <a:t> method so it works properly (</a:t>
            </a:r>
            <a:r>
              <a:rPr lang="en-US" sz="1700" dirty="0" err="1" smtClean="0">
                <a:solidFill>
                  <a:schemeClr val="tx1"/>
                </a:solidFill>
                <a:latin typeface="Courier New" pitchFamily="49" charset="0"/>
                <a:cs typeface="Courier New" pitchFamily="49" charset="0"/>
              </a:rPr>
              <a:t>StockItems</a:t>
            </a:r>
            <a:r>
              <a:rPr lang="en-US" sz="1700" i="1" dirty="0" smtClean="0">
                <a:solidFill>
                  <a:schemeClr val="tx1"/>
                </a:solidFill>
              </a:rPr>
              <a:t> are equal if their </a:t>
            </a:r>
            <a:r>
              <a:rPr lang="en-US" sz="1700" dirty="0" smtClean="0">
                <a:solidFill>
                  <a:schemeClr val="tx1"/>
                </a:solidFill>
                <a:latin typeface="Courier New" pitchFamily="49" charset="0"/>
                <a:cs typeface="Courier New" pitchFamily="49" charset="0"/>
              </a:rPr>
              <a:t>names</a:t>
            </a:r>
            <a:r>
              <a:rPr lang="en-US" sz="1700" i="1" dirty="0" smtClean="0">
                <a:solidFill>
                  <a:schemeClr val="tx1"/>
                </a:solidFill>
              </a:rPr>
              <a:t> </a:t>
            </a:r>
            <a:r>
              <a:rPr lang="en-US" sz="1700" i="1" dirty="0">
                <a:solidFill>
                  <a:schemeClr val="tx1"/>
                </a:solidFill>
              </a:rPr>
              <a:t>and </a:t>
            </a:r>
            <a:r>
              <a:rPr lang="en-US" sz="1700" dirty="0" smtClean="0">
                <a:solidFill>
                  <a:schemeClr val="tx1"/>
                </a:solidFill>
                <a:latin typeface="Courier New" pitchFamily="49" charset="0"/>
                <a:cs typeface="Courier New" pitchFamily="49" charset="0"/>
              </a:rPr>
              <a:t>sizes</a:t>
            </a:r>
            <a:r>
              <a:rPr lang="en-US" sz="1700" i="1" dirty="0" smtClean="0">
                <a:solidFill>
                  <a:schemeClr val="tx1"/>
                </a:solidFill>
              </a:rPr>
              <a:t> are equal)</a:t>
            </a:r>
          </a:p>
          <a:p>
            <a:pPr marL="0" indent="0">
              <a:buNone/>
            </a:pPr>
            <a:endParaRPr lang="en-US" sz="1700" i="1" dirty="0" smtClean="0">
              <a:solidFill>
                <a:schemeClr val="tx1"/>
              </a:solidFill>
            </a:endParaRPr>
          </a:p>
          <a:p>
            <a:pPr marL="0" indent="0">
              <a:buNone/>
            </a:pPr>
            <a:r>
              <a:rPr lang="en-US" sz="1600" dirty="0">
                <a:solidFill>
                  <a:schemeClr val="tx1"/>
                </a:solidFill>
                <a:latin typeface="Courier New" pitchFamily="49" charset="0"/>
                <a:cs typeface="Courier New" pitchFamily="49" charset="0"/>
              </a:rPr>
              <a:t>/** return true if the name and size fields match */</a:t>
            </a:r>
          </a:p>
          <a:p>
            <a:pPr marL="0" indent="0">
              <a:buNone/>
            </a:pPr>
            <a:r>
              <a:rPr lang="en-US" sz="1600" b="1" dirty="0" smtClean="0">
                <a:solidFill>
                  <a:srgbClr val="FF0000"/>
                </a:solidFill>
                <a:latin typeface="Courier New" pitchFamily="49" charset="0"/>
                <a:cs typeface="Courier New" pitchFamily="49" charset="0"/>
              </a:rPr>
              <a:t>@ Override</a:t>
            </a:r>
          </a:p>
          <a:p>
            <a:pPr marL="0" indent="0">
              <a:buNone/>
            </a:pPr>
            <a:r>
              <a:rPr lang="en-US" sz="1600" b="1" dirty="0" smtClean="0">
                <a:solidFill>
                  <a:srgbClr val="FF0000"/>
                </a:solidFill>
                <a:latin typeface="Courier New" pitchFamily="49" charset="0"/>
                <a:cs typeface="Courier New" pitchFamily="49" charset="0"/>
              </a:rPr>
              <a:t>public </a:t>
            </a:r>
            <a:r>
              <a:rPr lang="en-US" sz="1600" b="1" dirty="0" err="1" smtClean="0">
                <a:solidFill>
                  <a:srgbClr val="FF0000"/>
                </a:solidFill>
                <a:latin typeface="Courier New" pitchFamily="49" charset="0"/>
                <a:cs typeface="Courier New" pitchFamily="49" charset="0"/>
              </a:rPr>
              <a:t>boolean</a:t>
            </a:r>
            <a:r>
              <a:rPr lang="en-US" sz="1600" b="1" dirty="0" smtClean="0">
                <a:solidFill>
                  <a:srgbClr val="FF0000"/>
                </a:solidFill>
                <a:latin typeface="Courier New" pitchFamily="49" charset="0"/>
                <a:cs typeface="Courier New" pitchFamily="49" charset="0"/>
              </a:rPr>
              <a:t> equals(Object o) {</a:t>
            </a:r>
          </a:p>
          <a:p>
            <a:pPr marL="0" indent="0">
              <a:buNone/>
            </a:pPr>
            <a:r>
              <a:rPr lang="en-US" sz="1600" b="1" dirty="0" smtClean="0">
                <a:solidFill>
                  <a:srgbClr val="FF0000"/>
                </a:solidFill>
                <a:latin typeface="Courier New" pitchFamily="49" charset="0"/>
                <a:cs typeface="Courier New" pitchFamily="49" charset="0"/>
              </a:rPr>
              <a:t>	if (!(o </a:t>
            </a:r>
            <a:r>
              <a:rPr lang="en-US" sz="1600" b="1" dirty="0" err="1" smtClean="0">
                <a:solidFill>
                  <a:srgbClr val="FF0000"/>
                </a:solidFill>
                <a:latin typeface="Courier New" pitchFamily="49" charset="0"/>
                <a:cs typeface="Courier New" pitchFamily="49" charset="0"/>
              </a:rPr>
              <a:t>instanceof</a:t>
            </a:r>
            <a:r>
              <a:rPr lang="en-US" sz="1600" b="1" dirty="0" smtClean="0">
                <a:solidFill>
                  <a:srgbClr val="FF0000"/>
                </a:solidFill>
                <a:latin typeface="Courier New" pitchFamily="49" charset="0"/>
                <a:cs typeface="Courier New" pitchFamily="49" charset="0"/>
              </a:rPr>
              <a:t> </a:t>
            </a:r>
            <a:r>
              <a:rPr lang="en-US" sz="1600" b="1" dirty="0" err="1" smtClean="0">
                <a:solidFill>
                  <a:srgbClr val="FF0000"/>
                </a:solidFill>
                <a:latin typeface="Courier New" pitchFamily="49" charset="0"/>
                <a:cs typeface="Courier New" pitchFamily="49" charset="0"/>
              </a:rPr>
              <a:t>StockItem</a:t>
            </a:r>
            <a:r>
              <a:rPr lang="en-US" sz="1600" b="1" dirty="0" smtClean="0">
                <a:solidFill>
                  <a:srgbClr val="FF0000"/>
                </a:solidFill>
                <a:latin typeface="Courier New" pitchFamily="49" charset="0"/>
                <a:cs typeface="Courier New" pitchFamily="49" charset="0"/>
              </a:rPr>
              <a:t>))</a:t>
            </a:r>
          </a:p>
          <a:p>
            <a:pPr marL="0" indent="0">
              <a:buNone/>
            </a:pPr>
            <a:r>
              <a:rPr lang="en-US" sz="1600" b="1" dirty="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	return false;</a:t>
            </a:r>
          </a:p>
          <a:p>
            <a:pPr marL="0" indent="0">
              <a:buNone/>
            </a:pPr>
            <a:r>
              <a:rPr lang="en-US" sz="1600" b="1" dirty="0">
                <a:solidFill>
                  <a:srgbClr val="FF0000"/>
                </a:solidFill>
                <a:latin typeface="Courier New" pitchFamily="49" charset="0"/>
                <a:cs typeface="Courier New" pitchFamily="49" charset="0"/>
              </a:rPr>
              <a:t>	</a:t>
            </a:r>
            <a:r>
              <a:rPr lang="en-US" sz="1600" b="1" dirty="0" err="1" smtClean="0">
                <a:solidFill>
                  <a:srgbClr val="FF0000"/>
                </a:solidFill>
                <a:latin typeface="Courier New" pitchFamily="49" charset="0"/>
                <a:cs typeface="Courier New" pitchFamily="49" charset="0"/>
              </a:rPr>
              <a:t>StockItem</a:t>
            </a:r>
            <a:r>
              <a:rPr lang="en-US" sz="1600" b="1" dirty="0" smtClean="0">
                <a:solidFill>
                  <a:srgbClr val="FF0000"/>
                </a:solidFill>
                <a:latin typeface="Courier New" pitchFamily="49" charset="0"/>
                <a:cs typeface="Courier New" pitchFamily="49" charset="0"/>
              </a:rPr>
              <a:t> other = (</a:t>
            </a:r>
            <a:r>
              <a:rPr lang="en-US" sz="1600" b="1" dirty="0" err="1" smtClean="0">
                <a:solidFill>
                  <a:srgbClr val="FF0000"/>
                </a:solidFill>
                <a:latin typeface="Courier New" pitchFamily="49" charset="0"/>
                <a:cs typeface="Courier New" pitchFamily="49" charset="0"/>
              </a:rPr>
              <a:t>StockItem</a:t>
            </a:r>
            <a:r>
              <a:rPr lang="en-US" sz="1600" b="1" dirty="0" smtClean="0">
                <a:solidFill>
                  <a:srgbClr val="FF0000"/>
                </a:solidFill>
                <a:latin typeface="Courier New" pitchFamily="49" charset="0"/>
                <a:cs typeface="Courier New" pitchFamily="49" charset="0"/>
              </a:rPr>
              <a:t>) o;</a:t>
            </a:r>
          </a:p>
          <a:p>
            <a:pPr marL="0" indent="0">
              <a:buNone/>
            </a:pPr>
            <a:r>
              <a:rPr lang="en-US" sz="1600" b="1" dirty="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return </a:t>
            </a:r>
            <a:r>
              <a:rPr lang="en-US" sz="1600" b="1" dirty="0" err="1" smtClean="0">
                <a:solidFill>
                  <a:srgbClr val="FF0000"/>
                </a:solidFill>
                <a:latin typeface="Courier New" pitchFamily="49" charset="0"/>
                <a:cs typeface="Courier New" pitchFamily="49" charset="0"/>
              </a:rPr>
              <a:t>name.equals</a:t>
            </a:r>
            <a:r>
              <a:rPr lang="en-US" sz="1600" b="1" dirty="0" smtClean="0">
                <a:solidFill>
                  <a:srgbClr val="FF0000"/>
                </a:solidFill>
                <a:latin typeface="Courier New" pitchFamily="49" charset="0"/>
                <a:cs typeface="Courier New" pitchFamily="49" charset="0"/>
              </a:rPr>
              <a:t>(other.name) &amp;&amp; </a:t>
            </a:r>
            <a:r>
              <a:rPr lang="en-US" sz="1600" b="1" dirty="0" err="1" smtClean="0">
                <a:solidFill>
                  <a:srgbClr val="FF0000"/>
                </a:solidFill>
                <a:latin typeface="Courier New" pitchFamily="49" charset="0"/>
                <a:cs typeface="Courier New" pitchFamily="49" charset="0"/>
              </a:rPr>
              <a:t>size.equals</a:t>
            </a:r>
            <a:r>
              <a:rPr lang="en-US" sz="1600" b="1" dirty="0" smtClean="0">
                <a:solidFill>
                  <a:srgbClr val="FF0000"/>
                </a:solidFill>
                <a:latin typeface="Courier New" pitchFamily="49" charset="0"/>
                <a:cs typeface="Courier New" pitchFamily="49" charset="0"/>
              </a:rPr>
              <a:t>(</a:t>
            </a:r>
            <a:r>
              <a:rPr lang="en-US" sz="1600" b="1" dirty="0" err="1" smtClean="0">
                <a:solidFill>
                  <a:srgbClr val="FF0000"/>
                </a:solidFill>
                <a:latin typeface="Courier New" pitchFamily="49" charset="0"/>
                <a:cs typeface="Courier New" pitchFamily="49" charset="0"/>
              </a:rPr>
              <a:t>other.size</a:t>
            </a:r>
            <a:r>
              <a:rPr lang="en-US" sz="1600" b="1" dirty="0" smtClean="0">
                <a:solidFill>
                  <a:srgbClr val="FF0000"/>
                </a:solidFill>
                <a:latin typeface="Courier New" pitchFamily="49" charset="0"/>
                <a:cs typeface="Courier New" pitchFamily="49" charset="0"/>
              </a:rPr>
              <a:t>);</a:t>
            </a:r>
          </a:p>
          <a:p>
            <a:pPr marL="0" indent="0">
              <a:buNone/>
            </a:pPr>
            <a:r>
              <a:rPr lang="en-US" sz="1600" b="1" dirty="0" smtClean="0">
                <a:solidFill>
                  <a:srgbClr val="FF0000"/>
                </a:solidFill>
                <a:latin typeface="Courier New" pitchFamily="49" charset="0"/>
                <a:cs typeface="Courier New" pitchFamily="49" charset="0"/>
              </a:rPr>
              <a:t>}</a:t>
            </a:r>
          </a:p>
        </p:txBody>
      </p:sp>
    </p:spTree>
    <p:extLst>
      <p:ext uri="{BB962C8B-B14F-4D97-AF65-F5344CB8AC3E}">
        <p14:creationId xmlns:p14="http://schemas.microsoft.com/office/powerpoint/2010/main" val="50204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fontScale="92500" lnSpcReduction="10000"/>
          </a:bodyPr>
          <a:lstStyle/>
          <a:p>
            <a:pPr marL="0" indent="0">
              <a:buNone/>
            </a:pPr>
            <a:r>
              <a:rPr lang="en-US" sz="1700" i="1" dirty="0" smtClean="0">
                <a:solidFill>
                  <a:schemeClr val="tx1"/>
                </a:solidFill>
              </a:rPr>
              <a:t>Which of the following implementations of </a:t>
            </a:r>
            <a:r>
              <a:rPr lang="en-US" sz="1700" dirty="0" err="1" smtClean="0">
                <a:solidFill>
                  <a:schemeClr val="tx1"/>
                </a:solidFill>
                <a:latin typeface="Courier New" pitchFamily="49" charset="0"/>
                <a:cs typeface="Courier New" pitchFamily="49" charset="0"/>
              </a:rPr>
              <a:t>hashCode</a:t>
            </a:r>
            <a:r>
              <a:rPr lang="en-US" sz="1700" dirty="0" smtClean="0">
                <a:solidFill>
                  <a:schemeClr val="tx1"/>
                </a:solidFill>
                <a:latin typeface="Courier New" pitchFamily="49" charset="0"/>
                <a:cs typeface="Courier New" pitchFamily="49" charset="0"/>
              </a:rPr>
              <a:t>()</a:t>
            </a:r>
            <a:r>
              <a:rPr lang="en-US" sz="1700" i="1" dirty="0" smtClean="0">
                <a:solidFill>
                  <a:schemeClr val="tx1"/>
                </a:solidFill>
              </a:rPr>
              <a:t> </a:t>
            </a:r>
          </a:p>
          <a:p>
            <a:pPr marL="0" indent="0">
              <a:buNone/>
            </a:pPr>
            <a:r>
              <a:rPr lang="en-US" sz="1700" i="1" dirty="0" smtClean="0">
                <a:solidFill>
                  <a:schemeClr val="tx1"/>
                </a:solidFill>
              </a:rPr>
              <a:t>are legal:</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name.hashCode</a:t>
            </a:r>
            <a:r>
              <a:rPr lang="en-US" sz="1600" dirty="0">
                <a:solidFill>
                  <a:schemeClr val="tx1"/>
                </a:solidFill>
                <a:latin typeface="Courier New" pitchFamily="49" charset="0"/>
                <a:cs typeface="Courier New" pitchFamily="49" charset="0"/>
              </a:rPr>
              <a:t>()*17 +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endParaRPr lang="en-US" sz="1700" i="1"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200344060"/>
              </p:ext>
            </p:extLst>
          </p:nvPr>
        </p:nvGraphicFramePr>
        <p:xfrm>
          <a:off x="6858000" y="1905000"/>
          <a:ext cx="2057400" cy="4190998"/>
        </p:xfrm>
        <a:graphic>
          <a:graphicData uri="http://schemas.openxmlformats.org/drawingml/2006/table">
            <a:tbl>
              <a:tblPr firstRow="1" bandRow="1">
                <a:tableStyleId>{5C22544A-7EE6-4342-B048-85BDC9FD1C3A}</a:tableStyleId>
              </a:tblPr>
              <a:tblGrid>
                <a:gridCol w="1028700"/>
                <a:gridCol w="1028700"/>
              </a:tblGrid>
              <a:tr h="392906">
                <a:tc>
                  <a:txBody>
                    <a:bodyPr/>
                    <a:lstStyle/>
                    <a:p>
                      <a:pPr algn="ctr"/>
                      <a:r>
                        <a:rPr lang="en-US" dirty="0" smtClean="0"/>
                        <a:t>legal</a:t>
                      </a:r>
                      <a:endParaRPr lang="en-US" dirty="0"/>
                    </a:p>
                  </a:txBody>
                  <a:tcPr/>
                </a:tc>
                <a:tc>
                  <a:txBody>
                    <a:bodyPr/>
                    <a:lstStyle/>
                    <a:p>
                      <a:pPr algn="ctr"/>
                      <a:r>
                        <a:rPr lang="en-US" dirty="0" smtClean="0"/>
                        <a:t>illegal</a:t>
                      </a:r>
                      <a:endParaRPr lang="en-US" dirty="0"/>
                    </a:p>
                  </a:txBody>
                  <a:tcPr/>
                </a:tc>
              </a:tr>
              <a:tr h="949523">
                <a:tc>
                  <a:txBody>
                    <a:bodyPr/>
                    <a:lstStyle/>
                    <a:p>
                      <a:pPr algn="ctr"/>
                      <a:endParaRPr lang="en-US" dirty="0">
                        <a:solidFill>
                          <a:srgbClr val="FF0000"/>
                        </a:solidFill>
                      </a:endParaRPr>
                    </a:p>
                  </a:txBody>
                  <a:tcPr anchor="ctr"/>
                </a:tc>
                <a:tc>
                  <a:txBody>
                    <a:bodyPr/>
                    <a:lstStyle/>
                    <a:p>
                      <a:pPr algn="ctr"/>
                      <a:endParaRPr lang="en-US">
                        <a:solidFill>
                          <a:srgbClr val="FF0000"/>
                        </a:solidFill>
                      </a:endParaRPr>
                    </a:p>
                  </a:txBody>
                  <a:tcPr anchor="ctr"/>
                </a:tc>
              </a:tr>
              <a:tr h="949523">
                <a:tc>
                  <a:txBody>
                    <a:bodyPr/>
                    <a:lstStyle/>
                    <a:p>
                      <a:pPr algn="ctr"/>
                      <a:endParaRPr lang="en-US" dirty="0">
                        <a:solidFill>
                          <a:srgbClr val="FF0000"/>
                        </a:solidFill>
                      </a:endParaRPr>
                    </a:p>
                  </a:txBody>
                  <a:tcPr anchor="ctr"/>
                </a:tc>
                <a:tc>
                  <a:txBody>
                    <a:bodyPr/>
                    <a:lstStyle/>
                    <a:p>
                      <a:pPr algn="ctr"/>
                      <a:endParaRPr lang="en-US" dirty="0">
                        <a:solidFill>
                          <a:srgbClr val="FF0000"/>
                        </a:solidFill>
                      </a:endParaRPr>
                    </a:p>
                  </a:txBody>
                  <a:tcPr anchor="ctr"/>
                </a:tc>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tr>
            </a:tbl>
          </a:graphicData>
        </a:graphic>
      </p:graphicFrame>
    </p:spTree>
    <p:extLst>
      <p:ext uri="{BB962C8B-B14F-4D97-AF65-F5344CB8AC3E}">
        <p14:creationId xmlns:p14="http://schemas.microsoft.com/office/powerpoint/2010/main" val="24525967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fontScale="92500" lnSpcReduction="10000"/>
          </a:bodyPr>
          <a:lstStyle/>
          <a:p>
            <a:pPr marL="0" indent="0">
              <a:buNone/>
            </a:pPr>
            <a:r>
              <a:rPr lang="en-US" sz="1700" i="1" dirty="0" smtClean="0">
                <a:solidFill>
                  <a:schemeClr val="tx1"/>
                </a:solidFill>
              </a:rPr>
              <a:t>Which of the following implementations of </a:t>
            </a:r>
            <a:r>
              <a:rPr lang="en-US" sz="1700" dirty="0" err="1" smtClean="0">
                <a:solidFill>
                  <a:schemeClr val="tx1"/>
                </a:solidFill>
                <a:latin typeface="Courier New" pitchFamily="49" charset="0"/>
                <a:cs typeface="Courier New" pitchFamily="49" charset="0"/>
              </a:rPr>
              <a:t>hashCode</a:t>
            </a:r>
            <a:r>
              <a:rPr lang="en-US" sz="1700" dirty="0" smtClean="0">
                <a:solidFill>
                  <a:schemeClr val="tx1"/>
                </a:solidFill>
                <a:latin typeface="Courier New" pitchFamily="49" charset="0"/>
                <a:cs typeface="Courier New" pitchFamily="49" charset="0"/>
              </a:rPr>
              <a:t>()</a:t>
            </a:r>
            <a:r>
              <a:rPr lang="en-US" sz="1700" i="1" dirty="0" smtClean="0">
                <a:solidFill>
                  <a:schemeClr val="tx1"/>
                </a:solidFill>
              </a:rPr>
              <a:t> </a:t>
            </a:r>
          </a:p>
          <a:p>
            <a:pPr marL="0" indent="0">
              <a:buNone/>
            </a:pPr>
            <a:r>
              <a:rPr lang="en-US" sz="1700" i="1" dirty="0" smtClean="0">
                <a:solidFill>
                  <a:schemeClr val="tx1"/>
                </a:solidFill>
              </a:rPr>
              <a:t>are legal:</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name.hashCode</a:t>
            </a:r>
            <a:r>
              <a:rPr lang="en-US" sz="1600" dirty="0">
                <a:solidFill>
                  <a:schemeClr val="tx1"/>
                </a:solidFill>
                <a:latin typeface="Courier New" pitchFamily="49" charset="0"/>
                <a:cs typeface="Courier New" pitchFamily="49" charset="0"/>
              </a:rPr>
              <a:t>()*17 +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endParaRPr lang="en-US" sz="1700" i="1"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272115261"/>
              </p:ext>
            </p:extLst>
          </p:nvPr>
        </p:nvGraphicFramePr>
        <p:xfrm>
          <a:off x="6858000" y="1905000"/>
          <a:ext cx="2057400" cy="4190998"/>
        </p:xfrm>
        <a:graphic>
          <a:graphicData uri="http://schemas.openxmlformats.org/drawingml/2006/table">
            <a:tbl>
              <a:tblPr firstRow="1" bandRow="1">
                <a:tableStyleId>{5C22544A-7EE6-4342-B048-85BDC9FD1C3A}</a:tableStyleId>
              </a:tblPr>
              <a:tblGrid>
                <a:gridCol w="1028700"/>
                <a:gridCol w="1028700"/>
              </a:tblGrid>
              <a:tr h="392906">
                <a:tc>
                  <a:txBody>
                    <a:bodyPr/>
                    <a:lstStyle/>
                    <a:p>
                      <a:pPr algn="ctr"/>
                      <a:r>
                        <a:rPr lang="en-US" smtClean="0"/>
                        <a:t>legal</a:t>
                      </a:r>
                      <a:endParaRPr lang="en-US" dirty="0"/>
                    </a:p>
                  </a:txBody>
                  <a:tcPr/>
                </a:tc>
                <a:tc>
                  <a:txBody>
                    <a:bodyPr/>
                    <a:lstStyle/>
                    <a:p>
                      <a:pPr algn="ctr"/>
                      <a:r>
                        <a:rPr lang="en-US" dirty="0" smtClean="0"/>
                        <a:t>illegal</a:t>
                      </a:r>
                      <a:endParaRPr lang="en-US" dirty="0"/>
                    </a:p>
                  </a:txBody>
                  <a:tcPr/>
                </a:tc>
              </a:tr>
              <a:tr h="949523">
                <a:tc>
                  <a:txBody>
                    <a:bodyPr/>
                    <a:lstStyle/>
                    <a:p>
                      <a:pPr algn="ctr"/>
                      <a:r>
                        <a:rPr lang="en-US" smtClean="0">
                          <a:solidFill>
                            <a:srgbClr val="FF0000"/>
                          </a:solidFill>
                        </a:rPr>
                        <a:t>O</a:t>
                      </a:r>
                      <a:endParaRPr lang="en-US" dirty="0">
                        <a:solidFill>
                          <a:srgbClr val="FF0000"/>
                        </a:solidFill>
                      </a:endParaRPr>
                    </a:p>
                  </a:txBody>
                  <a:tcPr anchor="ctr"/>
                </a:tc>
                <a:tc>
                  <a:txBody>
                    <a:bodyPr/>
                    <a:lstStyle/>
                    <a:p>
                      <a:pPr algn="ctr"/>
                      <a:endParaRPr lang="en-US">
                        <a:solidFill>
                          <a:srgbClr val="FF0000"/>
                        </a:solidFill>
                      </a:endParaRPr>
                    </a:p>
                  </a:txBody>
                  <a:tcPr anchor="ctr"/>
                </a:tc>
              </a:tr>
              <a:tr h="949523">
                <a:tc>
                  <a:txBody>
                    <a:bodyPr/>
                    <a:lstStyle/>
                    <a:p>
                      <a:pPr algn="ctr"/>
                      <a:endParaRPr lang="en-US" dirty="0">
                        <a:solidFill>
                          <a:srgbClr val="FF0000"/>
                        </a:solidFill>
                      </a:endParaRPr>
                    </a:p>
                  </a:txBody>
                  <a:tcPr anchor="ctr"/>
                </a:tc>
                <a:tc>
                  <a:txBody>
                    <a:bodyPr/>
                    <a:lstStyle/>
                    <a:p>
                      <a:pPr algn="ctr"/>
                      <a:endParaRPr lang="en-US" dirty="0">
                        <a:solidFill>
                          <a:srgbClr val="FF0000"/>
                        </a:solidFill>
                      </a:endParaRPr>
                    </a:p>
                  </a:txBody>
                  <a:tcPr anchor="ctr"/>
                </a:tc>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tr>
            </a:tbl>
          </a:graphicData>
        </a:graphic>
      </p:graphicFrame>
    </p:spTree>
    <p:extLst>
      <p:ext uri="{BB962C8B-B14F-4D97-AF65-F5344CB8AC3E}">
        <p14:creationId xmlns:p14="http://schemas.microsoft.com/office/powerpoint/2010/main" val="2327508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Q1</a:t>
            </a:r>
            <a:endParaRPr lang="en-US" dirty="0"/>
          </a:p>
        </p:txBody>
      </p:sp>
      <p:sp>
        <p:nvSpPr>
          <p:cNvPr id="3" name="Content Placeholder 2"/>
          <p:cNvSpPr>
            <a:spLocks noGrp="1"/>
          </p:cNvSpPr>
          <p:nvPr>
            <p:ph idx="1"/>
          </p:nvPr>
        </p:nvSpPr>
        <p:spPr>
          <a:xfrm>
            <a:off x="457200" y="1524001"/>
            <a:ext cx="8229600" cy="1981200"/>
          </a:xfrm>
        </p:spPr>
        <p:txBody>
          <a:bodyPr/>
          <a:lstStyle/>
          <a:p>
            <a:pPr marL="0" indent="0">
              <a:buNone/>
            </a:pPr>
            <a:r>
              <a:rPr lang="en-US" sz="2000" i="1" dirty="0">
                <a:solidFill>
                  <a:schemeClr val="tx1"/>
                </a:solidFill>
              </a:rPr>
              <a:t>Using backwards reasoning, find the weakest precondition for each sequence of statements and </a:t>
            </a:r>
            <a:r>
              <a:rPr lang="en-US" sz="2000" i="1" dirty="0" err="1">
                <a:solidFill>
                  <a:schemeClr val="tx1"/>
                </a:solidFill>
              </a:rPr>
              <a:t>postcondition</a:t>
            </a:r>
            <a:r>
              <a:rPr lang="en-US" sz="2000" i="1" dirty="0">
                <a:solidFill>
                  <a:schemeClr val="tx1"/>
                </a:solidFill>
              </a:rPr>
              <a:t> below. Insert appropriate assertions in each blank line. You should simplify your answers if possible</a:t>
            </a:r>
            <a:r>
              <a:rPr lang="en-US" sz="2000" i="1" dirty="0" smtClean="0">
                <a:solidFill>
                  <a:schemeClr val="tx1"/>
                </a:solidFill>
              </a:rPr>
              <a:t>.</a:t>
            </a:r>
          </a:p>
          <a:p>
            <a:pPr marL="0" indent="0">
              <a:buNone/>
            </a:pPr>
            <a:endParaRPr lang="en-US" dirty="0">
              <a:solidFill>
                <a:schemeClr val="tx1"/>
              </a:solidFill>
            </a:endParaRPr>
          </a:p>
        </p:txBody>
      </p:sp>
      <p:sp>
        <p:nvSpPr>
          <p:cNvPr id="4" name="Rectangle 3"/>
          <p:cNvSpPr/>
          <p:nvPr/>
        </p:nvSpPr>
        <p:spPr>
          <a:xfrm>
            <a:off x="609600" y="3505200"/>
            <a:ext cx="3962400" cy="2246769"/>
          </a:xfrm>
          <a:prstGeom prst="rect">
            <a:avLst/>
          </a:prstGeom>
        </p:spPr>
        <p:txBody>
          <a:bodyPr wrap="square">
            <a:spAutoFit/>
          </a:bodyPr>
          <a:lstStyle/>
          <a:p>
            <a:r>
              <a:rPr lang="en-US" sz="2800" b="1" dirty="0">
                <a:solidFill>
                  <a:schemeClr val="tx1"/>
                </a:solidFill>
                <a:latin typeface="Courier New" pitchFamily="49" charset="0"/>
                <a:cs typeface="Courier New" pitchFamily="49" charset="0"/>
              </a:rPr>
              <a:t>{_______________}</a:t>
            </a:r>
          </a:p>
          <a:p>
            <a:r>
              <a:rPr lang="en-US" sz="2800" b="1" dirty="0" smtClean="0">
                <a:solidFill>
                  <a:schemeClr val="tx1"/>
                </a:solidFill>
                <a:latin typeface="Courier New" pitchFamily="49" charset="0"/>
                <a:cs typeface="Courier New" pitchFamily="49" charset="0"/>
              </a:rPr>
              <a:t>p = a + b;</a:t>
            </a:r>
            <a:endParaRPr lang="en-US" sz="2800" b="1" dirty="0">
              <a:solidFill>
                <a:schemeClr val="tx1"/>
              </a:solidFill>
              <a:latin typeface="Courier New" pitchFamily="49" charset="0"/>
              <a:cs typeface="Courier New" pitchFamily="49" charset="0"/>
            </a:endParaRPr>
          </a:p>
          <a:p>
            <a:r>
              <a:rPr lang="en-US" sz="2800" b="1" dirty="0">
                <a:solidFill>
                  <a:schemeClr val="tx1"/>
                </a:solidFill>
                <a:latin typeface="Courier New" pitchFamily="49" charset="0"/>
                <a:cs typeface="Courier New" pitchFamily="49" charset="0"/>
              </a:rPr>
              <a:t>{_______________}</a:t>
            </a:r>
          </a:p>
          <a:p>
            <a:r>
              <a:rPr lang="en-US" sz="2800" b="1" dirty="0" smtClean="0">
                <a:solidFill>
                  <a:schemeClr val="tx1"/>
                </a:solidFill>
                <a:latin typeface="Courier New" pitchFamily="49" charset="0"/>
                <a:cs typeface="Courier New" pitchFamily="49" charset="0"/>
              </a:rPr>
              <a:t>q = a - b;</a:t>
            </a:r>
            <a:endParaRPr lang="en-US" sz="2800" b="1" dirty="0">
              <a:solidFill>
                <a:schemeClr val="tx1"/>
              </a:solidFill>
              <a:latin typeface="Courier New" pitchFamily="49" charset="0"/>
              <a:cs typeface="Courier New" pitchFamily="49" charset="0"/>
            </a:endParaRPr>
          </a:p>
          <a:p>
            <a:r>
              <a:rPr lang="en-US" sz="2800" b="1" dirty="0" smtClean="0">
                <a:solidFill>
                  <a:schemeClr val="tx1"/>
                </a:solidFill>
                <a:latin typeface="Courier New" pitchFamily="49" charset="0"/>
                <a:cs typeface="Courier New" pitchFamily="49" charset="0"/>
              </a:rPr>
              <a:t>{p + q = 42}</a:t>
            </a:r>
            <a:endParaRPr lang="en-US" sz="2800" b="1" dirty="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27423341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fontScale="92500" lnSpcReduction="10000"/>
          </a:bodyPr>
          <a:lstStyle/>
          <a:p>
            <a:pPr marL="0" indent="0">
              <a:buNone/>
            </a:pPr>
            <a:r>
              <a:rPr lang="en-US" sz="1700" i="1" dirty="0" smtClean="0">
                <a:solidFill>
                  <a:schemeClr val="tx1"/>
                </a:solidFill>
              </a:rPr>
              <a:t>Which of the following implementations of </a:t>
            </a:r>
            <a:r>
              <a:rPr lang="en-US" sz="1700" dirty="0" err="1" smtClean="0">
                <a:solidFill>
                  <a:schemeClr val="tx1"/>
                </a:solidFill>
                <a:latin typeface="Courier New" pitchFamily="49" charset="0"/>
                <a:cs typeface="Courier New" pitchFamily="49" charset="0"/>
              </a:rPr>
              <a:t>hashCode</a:t>
            </a:r>
            <a:r>
              <a:rPr lang="en-US" sz="1700" dirty="0" smtClean="0">
                <a:solidFill>
                  <a:schemeClr val="tx1"/>
                </a:solidFill>
                <a:latin typeface="Courier New" pitchFamily="49" charset="0"/>
                <a:cs typeface="Courier New" pitchFamily="49" charset="0"/>
              </a:rPr>
              <a:t>()</a:t>
            </a:r>
            <a:r>
              <a:rPr lang="en-US" sz="1700" i="1" dirty="0" smtClean="0">
                <a:solidFill>
                  <a:schemeClr val="tx1"/>
                </a:solidFill>
              </a:rPr>
              <a:t> </a:t>
            </a:r>
          </a:p>
          <a:p>
            <a:pPr marL="0" indent="0">
              <a:buNone/>
            </a:pPr>
            <a:r>
              <a:rPr lang="en-US" sz="1700" i="1" dirty="0" smtClean="0">
                <a:solidFill>
                  <a:schemeClr val="tx1"/>
                </a:solidFill>
              </a:rPr>
              <a:t>are legal:</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name.hashCode</a:t>
            </a:r>
            <a:r>
              <a:rPr lang="en-US" sz="1600" dirty="0">
                <a:solidFill>
                  <a:schemeClr val="tx1"/>
                </a:solidFill>
                <a:latin typeface="Courier New" pitchFamily="49" charset="0"/>
                <a:cs typeface="Courier New" pitchFamily="49" charset="0"/>
              </a:rPr>
              <a:t>()*17 +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endParaRPr lang="en-US" sz="1700" i="1"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464767247"/>
              </p:ext>
            </p:extLst>
          </p:nvPr>
        </p:nvGraphicFramePr>
        <p:xfrm>
          <a:off x="6858000" y="1905000"/>
          <a:ext cx="2057400" cy="4190998"/>
        </p:xfrm>
        <a:graphic>
          <a:graphicData uri="http://schemas.openxmlformats.org/drawingml/2006/table">
            <a:tbl>
              <a:tblPr firstRow="1" bandRow="1">
                <a:tableStyleId>{5C22544A-7EE6-4342-B048-85BDC9FD1C3A}</a:tableStyleId>
              </a:tblPr>
              <a:tblGrid>
                <a:gridCol w="1028700"/>
                <a:gridCol w="1028700"/>
              </a:tblGrid>
              <a:tr h="392906">
                <a:tc>
                  <a:txBody>
                    <a:bodyPr/>
                    <a:lstStyle/>
                    <a:p>
                      <a:pPr algn="ctr"/>
                      <a:r>
                        <a:rPr lang="en-US" b="1" dirty="0" smtClean="0"/>
                        <a:t>legal</a:t>
                      </a:r>
                      <a:endParaRPr lang="en-US" b="1" dirty="0"/>
                    </a:p>
                  </a:txBody>
                  <a:tcPr/>
                </a:tc>
                <a:tc>
                  <a:txBody>
                    <a:bodyPr/>
                    <a:lstStyle/>
                    <a:p>
                      <a:pPr algn="ctr"/>
                      <a:r>
                        <a:rPr lang="en-US" dirty="0" smtClean="0"/>
                        <a:t>illegal</a:t>
                      </a:r>
                      <a:endParaRPr lang="en-US" dirty="0"/>
                    </a:p>
                  </a:txBody>
                  <a:tcPr/>
                </a:tc>
              </a:tr>
              <a:tr h="949523">
                <a:tc>
                  <a:txBody>
                    <a:bodyPr/>
                    <a:lstStyle/>
                    <a:p>
                      <a:pPr algn="ctr"/>
                      <a:r>
                        <a:rPr lang="en-US" b="0" dirty="0" smtClean="0">
                          <a:solidFill>
                            <a:srgbClr val="FF0000"/>
                          </a:solidFill>
                        </a:rPr>
                        <a:t>O</a:t>
                      </a:r>
                      <a:endParaRPr lang="en-US" b="0" dirty="0">
                        <a:solidFill>
                          <a:srgbClr val="FF0000"/>
                        </a:solidFill>
                      </a:endParaRPr>
                    </a:p>
                  </a:txBody>
                  <a:tcPr anchor="ctr"/>
                </a:tc>
                <a:tc>
                  <a:txBody>
                    <a:bodyPr/>
                    <a:lstStyle/>
                    <a:p>
                      <a:pPr algn="ctr"/>
                      <a:endParaRPr lang="en-US">
                        <a:solidFill>
                          <a:srgbClr val="FF0000"/>
                        </a:solidFill>
                      </a:endParaRPr>
                    </a:p>
                  </a:txBody>
                  <a:tcPr anchor="ctr"/>
                </a:tc>
              </a:tr>
              <a:tr h="949523">
                <a:tc>
                  <a:txBody>
                    <a:bodyPr/>
                    <a:lstStyle/>
                    <a:p>
                      <a:pPr algn="ctr"/>
                      <a:r>
                        <a:rPr lang="en-US" b="0" dirty="0" smtClean="0">
                          <a:solidFill>
                            <a:srgbClr val="FF0000"/>
                          </a:solidFill>
                        </a:rPr>
                        <a:t>O</a:t>
                      </a:r>
                      <a:endParaRPr lang="en-US" b="0" dirty="0">
                        <a:solidFill>
                          <a:srgbClr val="FF0000"/>
                        </a:solidFill>
                      </a:endParaRPr>
                    </a:p>
                  </a:txBody>
                  <a:tcPr anchor="ctr"/>
                </a:tc>
                <a:tc>
                  <a:txBody>
                    <a:bodyPr/>
                    <a:lstStyle/>
                    <a:p>
                      <a:pPr algn="ctr"/>
                      <a:endParaRPr lang="en-US" dirty="0">
                        <a:solidFill>
                          <a:srgbClr val="FF0000"/>
                        </a:solidFill>
                      </a:endParaRPr>
                    </a:p>
                  </a:txBody>
                  <a:tcPr anchor="ctr"/>
                </a:tc>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tr>
            </a:tbl>
          </a:graphicData>
        </a:graphic>
      </p:graphicFrame>
    </p:spTree>
    <p:extLst>
      <p:ext uri="{BB962C8B-B14F-4D97-AF65-F5344CB8AC3E}">
        <p14:creationId xmlns:p14="http://schemas.microsoft.com/office/powerpoint/2010/main" val="23275085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fontScale="92500" lnSpcReduction="10000"/>
          </a:bodyPr>
          <a:lstStyle/>
          <a:p>
            <a:pPr marL="0" indent="0">
              <a:buNone/>
            </a:pPr>
            <a:r>
              <a:rPr lang="en-US" sz="1700" i="1" dirty="0" smtClean="0">
                <a:solidFill>
                  <a:schemeClr val="tx1"/>
                </a:solidFill>
              </a:rPr>
              <a:t>Which of the following implementations of </a:t>
            </a:r>
            <a:r>
              <a:rPr lang="en-US" sz="1700" dirty="0" err="1" smtClean="0">
                <a:solidFill>
                  <a:schemeClr val="tx1"/>
                </a:solidFill>
                <a:latin typeface="Courier New" pitchFamily="49" charset="0"/>
                <a:cs typeface="Courier New" pitchFamily="49" charset="0"/>
              </a:rPr>
              <a:t>hashCode</a:t>
            </a:r>
            <a:r>
              <a:rPr lang="en-US" sz="1700" dirty="0" smtClean="0">
                <a:solidFill>
                  <a:schemeClr val="tx1"/>
                </a:solidFill>
                <a:latin typeface="Courier New" pitchFamily="49" charset="0"/>
                <a:cs typeface="Courier New" pitchFamily="49" charset="0"/>
              </a:rPr>
              <a:t>()</a:t>
            </a:r>
            <a:r>
              <a:rPr lang="en-US" sz="1700" i="1" dirty="0" smtClean="0">
                <a:solidFill>
                  <a:schemeClr val="tx1"/>
                </a:solidFill>
              </a:rPr>
              <a:t> </a:t>
            </a:r>
          </a:p>
          <a:p>
            <a:pPr marL="0" indent="0">
              <a:buNone/>
            </a:pPr>
            <a:r>
              <a:rPr lang="en-US" sz="1700" i="1" dirty="0" smtClean="0">
                <a:solidFill>
                  <a:schemeClr val="tx1"/>
                </a:solidFill>
              </a:rPr>
              <a:t>are legal:</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name.hashCode</a:t>
            </a:r>
            <a:r>
              <a:rPr lang="en-US" sz="1600" dirty="0">
                <a:solidFill>
                  <a:schemeClr val="tx1"/>
                </a:solidFill>
                <a:latin typeface="Courier New" pitchFamily="49" charset="0"/>
                <a:cs typeface="Courier New" pitchFamily="49" charset="0"/>
              </a:rPr>
              <a:t>()*17 +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endParaRPr lang="en-US" sz="1700" i="1"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526880260"/>
              </p:ext>
            </p:extLst>
          </p:nvPr>
        </p:nvGraphicFramePr>
        <p:xfrm>
          <a:off x="6858000" y="1905000"/>
          <a:ext cx="2057400" cy="4190998"/>
        </p:xfrm>
        <a:graphic>
          <a:graphicData uri="http://schemas.openxmlformats.org/drawingml/2006/table">
            <a:tbl>
              <a:tblPr firstRow="1" bandRow="1">
                <a:tableStyleId>{5C22544A-7EE6-4342-B048-85BDC9FD1C3A}</a:tableStyleId>
              </a:tblPr>
              <a:tblGrid>
                <a:gridCol w="1028700"/>
                <a:gridCol w="1028700"/>
              </a:tblGrid>
              <a:tr h="392906">
                <a:tc>
                  <a:txBody>
                    <a:bodyPr/>
                    <a:lstStyle/>
                    <a:p>
                      <a:pPr algn="ctr"/>
                      <a:r>
                        <a:rPr lang="en-US" b="1" dirty="0" smtClean="0"/>
                        <a:t>legal</a:t>
                      </a:r>
                      <a:endParaRPr lang="en-US" b="1" dirty="0"/>
                    </a:p>
                  </a:txBody>
                  <a:tcPr/>
                </a:tc>
                <a:tc>
                  <a:txBody>
                    <a:bodyPr/>
                    <a:lstStyle/>
                    <a:p>
                      <a:pPr algn="ctr"/>
                      <a:r>
                        <a:rPr lang="en-US" dirty="0" smtClean="0"/>
                        <a:t>illegal</a:t>
                      </a:r>
                      <a:endParaRPr lang="en-US" dirty="0"/>
                    </a:p>
                  </a:txBody>
                  <a:tcPr/>
                </a:tc>
              </a:tr>
              <a:tr h="949523">
                <a:tc>
                  <a:txBody>
                    <a:bodyPr/>
                    <a:lstStyle/>
                    <a:p>
                      <a:pPr algn="ctr"/>
                      <a:r>
                        <a:rPr lang="en-US" b="0" dirty="0" smtClean="0">
                          <a:solidFill>
                            <a:srgbClr val="FF0000"/>
                          </a:solidFill>
                        </a:rPr>
                        <a:t>O</a:t>
                      </a:r>
                      <a:endParaRPr lang="en-US" b="0" dirty="0">
                        <a:solidFill>
                          <a:srgbClr val="FF0000"/>
                        </a:solidFill>
                      </a:endParaRPr>
                    </a:p>
                  </a:txBody>
                  <a:tcPr anchor="ctr"/>
                </a:tc>
                <a:tc>
                  <a:txBody>
                    <a:bodyPr/>
                    <a:lstStyle/>
                    <a:p>
                      <a:pPr algn="ctr"/>
                      <a:endParaRPr lang="en-US">
                        <a:solidFill>
                          <a:srgbClr val="FF0000"/>
                        </a:solidFill>
                      </a:endParaRPr>
                    </a:p>
                  </a:txBody>
                  <a:tcPr anchor="ctr"/>
                </a:tc>
              </a:tr>
              <a:tr h="949523">
                <a:tc>
                  <a:txBody>
                    <a:bodyPr/>
                    <a:lstStyle/>
                    <a:p>
                      <a:pPr algn="ctr"/>
                      <a:r>
                        <a:rPr lang="en-US" b="0" dirty="0" smtClean="0">
                          <a:solidFill>
                            <a:srgbClr val="FF0000"/>
                          </a:solidFill>
                        </a:rPr>
                        <a:t>O</a:t>
                      </a:r>
                      <a:endParaRPr lang="en-US" b="0" dirty="0">
                        <a:solidFill>
                          <a:srgbClr val="FF0000"/>
                        </a:solidFill>
                      </a:endParaRPr>
                    </a:p>
                  </a:txBody>
                  <a:tcPr anchor="ctr"/>
                </a:tc>
                <a:tc>
                  <a:txBody>
                    <a:bodyPr/>
                    <a:lstStyle/>
                    <a:p>
                      <a:pPr algn="ctr"/>
                      <a:endParaRPr lang="en-US" dirty="0">
                        <a:solidFill>
                          <a:srgbClr val="FF0000"/>
                        </a:solidFill>
                      </a:endParaRPr>
                    </a:p>
                  </a:txBody>
                  <a:tcPr anchor="ctr"/>
                </a:tc>
              </a:tr>
              <a:tr h="949523">
                <a:tc>
                  <a:txBody>
                    <a:bodyPr/>
                    <a:lstStyle/>
                    <a:p>
                      <a:pPr algn="ctr"/>
                      <a:endParaRPr lang="en-US">
                        <a:solidFill>
                          <a:srgbClr val="FF0000"/>
                        </a:solidFill>
                      </a:endParaRPr>
                    </a:p>
                  </a:txBody>
                  <a:tcPr anchor="ctr"/>
                </a:tc>
                <a:tc>
                  <a:txBody>
                    <a:bodyPr/>
                    <a:lstStyle/>
                    <a:p>
                      <a:pPr algn="ctr"/>
                      <a:r>
                        <a:rPr lang="en-US" dirty="0" smtClean="0">
                          <a:solidFill>
                            <a:srgbClr val="FF0000"/>
                          </a:solidFill>
                        </a:rPr>
                        <a:t>O</a:t>
                      </a:r>
                      <a:endParaRPr lang="en-US" dirty="0">
                        <a:solidFill>
                          <a:srgbClr val="FF0000"/>
                        </a:solidFill>
                      </a:endParaRPr>
                    </a:p>
                  </a:txBody>
                  <a:tcPr anchor="ctr"/>
                </a:tc>
              </a:tr>
              <a:tr h="949523">
                <a:tc>
                  <a:txBody>
                    <a:bodyPr/>
                    <a:lstStyle/>
                    <a:p>
                      <a:pPr algn="ctr"/>
                      <a:endParaRPr lang="en-US">
                        <a:solidFill>
                          <a:srgbClr val="FF0000"/>
                        </a:solidFill>
                      </a:endParaRPr>
                    </a:p>
                  </a:txBody>
                  <a:tcPr anchor="ctr"/>
                </a:tc>
                <a:tc>
                  <a:txBody>
                    <a:bodyPr/>
                    <a:lstStyle/>
                    <a:p>
                      <a:pPr algn="ctr"/>
                      <a:endParaRPr lang="en-US" dirty="0">
                        <a:solidFill>
                          <a:srgbClr val="FF0000"/>
                        </a:solidFill>
                      </a:endParaRPr>
                    </a:p>
                  </a:txBody>
                  <a:tcPr anchor="ctr"/>
                </a:tc>
              </a:tr>
            </a:tbl>
          </a:graphicData>
        </a:graphic>
      </p:graphicFrame>
    </p:spTree>
    <p:extLst>
      <p:ext uri="{BB962C8B-B14F-4D97-AF65-F5344CB8AC3E}">
        <p14:creationId xmlns:p14="http://schemas.microsoft.com/office/powerpoint/2010/main" val="39554256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fontScale="92500" lnSpcReduction="10000"/>
          </a:bodyPr>
          <a:lstStyle/>
          <a:p>
            <a:pPr marL="0" indent="0">
              <a:buNone/>
            </a:pPr>
            <a:r>
              <a:rPr lang="en-US" sz="1700" i="1" dirty="0" smtClean="0">
                <a:solidFill>
                  <a:schemeClr val="tx1"/>
                </a:solidFill>
              </a:rPr>
              <a:t>Which of the following implementations of </a:t>
            </a:r>
            <a:r>
              <a:rPr lang="en-US" sz="1700" dirty="0" err="1" smtClean="0">
                <a:solidFill>
                  <a:schemeClr val="tx1"/>
                </a:solidFill>
                <a:latin typeface="Courier New" pitchFamily="49" charset="0"/>
                <a:cs typeface="Courier New" pitchFamily="49" charset="0"/>
              </a:rPr>
              <a:t>hashCode</a:t>
            </a:r>
            <a:r>
              <a:rPr lang="en-US" sz="1700" dirty="0" smtClean="0">
                <a:solidFill>
                  <a:schemeClr val="tx1"/>
                </a:solidFill>
                <a:latin typeface="Courier New" pitchFamily="49" charset="0"/>
                <a:cs typeface="Courier New" pitchFamily="49" charset="0"/>
              </a:rPr>
              <a:t>()</a:t>
            </a:r>
            <a:r>
              <a:rPr lang="en-US" sz="1700" i="1" dirty="0" smtClean="0">
                <a:solidFill>
                  <a:schemeClr val="tx1"/>
                </a:solidFill>
              </a:rPr>
              <a:t> </a:t>
            </a:r>
          </a:p>
          <a:p>
            <a:pPr marL="0" indent="0">
              <a:buNone/>
            </a:pPr>
            <a:r>
              <a:rPr lang="en-US" sz="1700" i="1" dirty="0" smtClean="0">
                <a:solidFill>
                  <a:schemeClr val="tx1"/>
                </a:solidFill>
              </a:rPr>
              <a:t>are legal:</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name.hashCode</a:t>
            </a:r>
            <a:r>
              <a:rPr lang="en-US" sz="1600" dirty="0">
                <a:solidFill>
                  <a:schemeClr val="tx1"/>
                </a:solidFill>
                <a:latin typeface="Courier New" pitchFamily="49" charset="0"/>
                <a:cs typeface="Courier New" pitchFamily="49" charset="0"/>
              </a:rPr>
              <a:t>()*17 +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endParaRPr lang="en-US" sz="1700" i="1"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512077021"/>
              </p:ext>
            </p:extLst>
          </p:nvPr>
        </p:nvGraphicFramePr>
        <p:xfrm>
          <a:off x="6858000" y="1905000"/>
          <a:ext cx="2057400" cy="4190998"/>
        </p:xfrm>
        <a:graphic>
          <a:graphicData uri="http://schemas.openxmlformats.org/drawingml/2006/table">
            <a:tbl>
              <a:tblPr firstRow="1" bandRow="1">
                <a:tableStyleId>{5C22544A-7EE6-4342-B048-85BDC9FD1C3A}</a:tableStyleId>
              </a:tblPr>
              <a:tblGrid>
                <a:gridCol w="1028700"/>
                <a:gridCol w="1028700"/>
              </a:tblGrid>
              <a:tr h="392906">
                <a:tc>
                  <a:txBody>
                    <a:bodyPr/>
                    <a:lstStyle/>
                    <a:p>
                      <a:pPr algn="ctr"/>
                      <a:r>
                        <a:rPr lang="en-US" b="1" dirty="0" smtClean="0"/>
                        <a:t>legal</a:t>
                      </a:r>
                      <a:endParaRPr lang="en-US" b="1" dirty="0"/>
                    </a:p>
                  </a:txBody>
                  <a:tcPr/>
                </a:tc>
                <a:tc>
                  <a:txBody>
                    <a:bodyPr/>
                    <a:lstStyle/>
                    <a:p>
                      <a:pPr algn="ctr"/>
                      <a:r>
                        <a:rPr lang="en-US" dirty="0" smtClean="0"/>
                        <a:t>illegal</a:t>
                      </a:r>
                      <a:endParaRPr lang="en-US" dirty="0"/>
                    </a:p>
                  </a:txBody>
                  <a:tcPr/>
                </a:tc>
              </a:tr>
              <a:tr h="949523">
                <a:tc>
                  <a:txBody>
                    <a:bodyPr/>
                    <a:lstStyle/>
                    <a:p>
                      <a:pPr algn="ctr"/>
                      <a:r>
                        <a:rPr lang="en-US" b="0" dirty="0" smtClean="0">
                          <a:solidFill>
                            <a:srgbClr val="FF0000"/>
                          </a:solidFill>
                        </a:rPr>
                        <a:t>O</a:t>
                      </a:r>
                      <a:endParaRPr lang="en-US" b="0" dirty="0">
                        <a:solidFill>
                          <a:srgbClr val="FF0000"/>
                        </a:solidFill>
                      </a:endParaRPr>
                    </a:p>
                  </a:txBody>
                  <a:tcPr anchor="ctr"/>
                </a:tc>
                <a:tc>
                  <a:txBody>
                    <a:bodyPr/>
                    <a:lstStyle/>
                    <a:p>
                      <a:pPr algn="ctr"/>
                      <a:endParaRPr lang="en-US">
                        <a:solidFill>
                          <a:srgbClr val="FF0000"/>
                        </a:solidFill>
                      </a:endParaRPr>
                    </a:p>
                  </a:txBody>
                  <a:tcPr anchor="ctr"/>
                </a:tc>
              </a:tr>
              <a:tr h="949523">
                <a:tc>
                  <a:txBody>
                    <a:bodyPr/>
                    <a:lstStyle/>
                    <a:p>
                      <a:pPr algn="ctr"/>
                      <a:r>
                        <a:rPr lang="en-US" b="0" dirty="0" smtClean="0">
                          <a:solidFill>
                            <a:srgbClr val="FF0000"/>
                          </a:solidFill>
                        </a:rPr>
                        <a:t>O</a:t>
                      </a:r>
                      <a:endParaRPr lang="en-US" b="0" dirty="0">
                        <a:solidFill>
                          <a:srgbClr val="FF0000"/>
                        </a:solidFill>
                      </a:endParaRPr>
                    </a:p>
                  </a:txBody>
                  <a:tcPr anchor="ctr"/>
                </a:tc>
                <a:tc>
                  <a:txBody>
                    <a:bodyPr/>
                    <a:lstStyle/>
                    <a:p>
                      <a:pPr algn="ctr"/>
                      <a:endParaRPr lang="en-US" dirty="0">
                        <a:solidFill>
                          <a:srgbClr val="FF0000"/>
                        </a:solidFill>
                      </a:endParaRPr>
                    </a:p>
                  </a:txBody>
                  <a:tcPr anchor="ctr"/>
                </a:tc>
              </a:tr>
              <a:tr h="949523">
                <a:tc>
                  <a:txBody>
                    <a:bodyPr/>
                    <a:lstStyle/>
                    <a:p>
                      <a:pPr algn="ctr"/>
                      <a:endParaRPr lang="en-US">
                        <a:solidFill>
                          <a:srgbClr val="FF0000"/>
                        </a:solidFill>
                      </a:endParaRPr>
                    </a:p>
                  </a:txBody>
                  <a:tcPr anchor="ctr"/>
                </a:tc>
                <a:tc>
                  <a:txBody>
                    <a:bodyPr/>
                    <a:lstStyle/>
                    <a:p>
                      <a:pPr algn="ctr"/>
                      <a:r>
                        <a:rPr lang="en-US" dirty="0" smtClean="0">
                          <a:solidFill>
                            <a:srgbClr val="FF0000"/>
                          </a:solidFill>
                        </a:rPr>
                        <a:t>O</a:t>
                      </a:r>
                      <a:endParaRPr lang="en-US" dirty="0">
                        <a:solidFill>
                          <a:srgbClr val="FF0000"/>
                        </a:solidFill>
                      </a:endParaRPr>
                    </a:p>
                  </a:txBody>
                  <a:tcPr anchor="ctr"/>
                </a:tc>
              </a:tr>
              <a:tr h="949523">
                <a:tc>
                  <a:txBody>
                    <a:bodyPr/>
                    <a:lstStyle/>
                    <a:p>
                      <a:pPr algn="ctr"/>
                      <a:endParaRPr lang="en-US">
                        <a:solidFill>
                          <a:srgbClr val="FF0000"/>
                        </a:solidFill>
                      </a:endParaRPr>
                    </a:p>
                  </a:txBody>
                  <a:tcPr anchor="ctr"/>
                </a:tc>
                <a:tc>
                  <a:txBody>
                    <a:bodyPr/>
                    <a:lstStyle/>
                    <a:p>
                      <a:pPr algn="ctr"/>
                      <a:r>
                        <a:rPr lang="en-US" dirty="0" smtClean="0">
                          <a:solidFill>
                            <a:srgbClr val="FF0000"/>
                          </a:solidFill>
                        </a:rPr>
                        <a:t>O</a:t>
                      </a:r>
                      <a:endParaRPr lang="en-US" dirty="0">
                        <a:solidFill>
                          <a:srgbClr val="FF0000"/>
                        </a:solidFill>
                      </a:endParaRPr>
                    </a:p>
                  </a:txBody>
                  <a:tcPr anchor="ctr"/>
                </a:tc>
              </a:tr>
            </a:tbl>
          </a:graphicData>
        </a:graphic>
      </p:graphicFrame>
    </p:spTree>
    <p:extLst>
      <p:ext uri="{BB962C8B-B14F-4D97-AF65-F5344CB8AC3E}">
        <p14:creationId xmlns:p14="http://schemas.microsoft.com/office/powerpoint/2010/main" val="36659555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fontScale="92500" lnSpcReduction="10000"/>
          </a:bodyPr>
          <a:lstStyle/>
          <a:p>
            <a:pPr marL="0" indent="0">
              <a:buNone/>
            </a:pPr>
            <a:r>
              <a:rPr lang="en-US" sz="1700" i="1" dirty="0" smtClean="0">
                <a:solidFill>
                  <a:schemeClr val="tx1"/>
                </a:solidFill>
              </a:rPr>
              <a:t>Which of the following implementations of </a:t>
            </a:r>
            <a:r>
              <a:rPr lang="en-US" sz="1700" dirty="0" err="1" smtClean="0">
                <a:solidFill>
                  <a:schemeClr val="tx1"/>
                </a:solidFill>
                <a:latin typeface="Courier New" pitchFamily="49" charset="0"/>
                <a:cs typeface="Courier New" pitchFamily="49" charset="0"/>
              </a:rPr>
              <a:t>hashCode</a:t>
            </a:r>
            <a:r>
              <a:rPr lang="en-US" sz="1700" dirty="0" smtClean="0">
                <a:solidFill>
                  <a:schemeClr val="tx1"/>
                </a:solidFill>
                <a:latin typeface="Courier New" pitchFamily="49" charset="0"/>
                <a:cs typeface="Courier New" pitchFamily="49" charset="0"/>
              </a:rPr>
              <a:t>()</a:t>
            </a:r>
            <a:r>
              <a:rPr lang="en-US" sz="1700" i="1" dirty="0" smtClean="0">
                <a:solidFill>
                  <a:schemeClr val="tx1"/>
                </a:solidFill>
              </a:rPr>
              <a:t> </a:t>
            </a:r>
          </a:p>
          <a:p>
            <a:pPr marL="0" indent="0">
              <a:buNone/>
            </a:pPr>
            <a:r>
              <a:rPr lang="en-US" sz="1700" i="1" dirty="0" smtClean="0">
                <a:solidFill>
                  <a:schemeClr val="tx1"/>
                </a:solidFill>
              </a:rPr>
              <a:t>are legal:</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err="1">
                <a:solidFill>
                  <a:schemeClr val="tx1"/>
                </a:solidFill>
                <a:latin typeface="Courier New" pitchFamily="49" charset="0"/>
                <a:cs typeface="Courier New" pitchFamily="49" charset="0"/>
              </a:rPr>
              <a:t>name.hashCode</a:t>
            </a:r>
            <a:r>
              <a:rPr lang="en-US" sz="1600" dirty="0">
                <a:solidFill>
                  <a:schemeClr val="tx1"/>
                </a:solidFill>
                <a:latin typeface="Courier New" pitchFamily="49" charset="0"/>
                <a:cs typeface="Courier New" pitchFamily="49" charset="0"/>
              </a:rPr>
              <a:t>()*17 +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public </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hashCode</a:t>
            </a:r>
            <a:r>
              <a:rPr lang="en-US" sz="1600" dirty="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return </a:t>
            </a:r>
            <a:r>
              <a:rPr lang="en-US" sz="1600" dirty="0" smtClean="0">
                <a:solidFill>
                  <a:schemeClr val="tx1"/>
                </a:solidFill>
                <a:latin typeface="Courier New" pitchFamily="49" charset="0"/>
                <a:cs typeface="Courier New" pitchFamily="49" charset="0"/>
              </a:rPr>
              <a:t>quantity;</a:t>
            </a: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endParaRPr lang="en-US" sz="1700" i="1"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077284540"/>
              </p:ext>
            </p:extLst>
          </p:nvPr>
        </p:nvGraphicFramePr>
        <p:xfrm>
          <a:off x="6858000" y="1905000"/>
          <a:ext cx="2057400" cy="4190998"/>
        </p:xfrm>
        <a:graphic>
          <a:graphicData uri="http://schemas.openxmlformats.org/drawingml/2006/table">
            <a:tbl>
              <a:tblPr firstRow="1" bandRow="1">
                <a:tableStyleId>{5C22544A-7EE6-4342-B048-85BDC9FD1C3A}</a:tableStyleId>
              </a:tblPr>
              <a:tblGrid>
                <a:gridCol w="1028700"/>
                <a:gridCol w="1028700"/>
              </a:tblGrid>
              <a:tr h="392906">
                <a:tc>
                  <a:txBody>
                    <a:bodyPr/>
                    <a:lstStyle/>
                    <a:p>
                      <a:pPr algn="ctr"/>
                      <a:r>
                        <a:rPr lang="en-US" b="1" dirty="0" smtClean="0"/>
                        <a:t>legal</a:t>
                      </a:r>
                      <a:endParaRPr lang="en-US" b="1" dirty="0"/>
                    </a:p>
                  </a:txBody>
                  <a:tcPr/>
                </a:tc>
                <a:tc>
                  <a:txBody>
                    <a:bodyPr/>
                    <a:lstStyle/>
                    <a:p>
                      <a:pPr algn="ctr"/>
                      <a:r>
                        <a:rPr lang="en-US" dirty="0" smtClean="0"/>
                        <a:t>illegal</a:t>
                      </a:r>
                      <a:endParaRPr lang="en-US" dirty="0"/>
                    </a:p>
                  </a:txBody>
                  <a:tcPr/>
                </a:tc>
              </a:tr>
              <a:tr h="949523">
                <a:tc>
                  <a:txBody>
                    <a:bodyPr/>
                    <a:lstStyle/>
                    <a:p>
                      <a:pPr algn="ctr"/>
                      <a:r>
                        <a:rPr lang="en-US" b="0" dirty="0" smtClean="0">
                          <a:solidFill>
                            <a:srgbClr val="FF0000"/>
                          </a:solidFill>
                        </a:rPr>
                        <a:t>O</a:t>
                      </a:r>
                      <a:endParaRPr lang="en-US" b="0" dirty="0">
                        <a:solidFill>
                          <a:srgbClr val="FF0000"/>
                        </a:solidFill>
                      </a:endParaRPr>
                    </a:p>
                  </a:txBody>
                  <a:tcPr anchor="ctr"/>
                </a:tc>
                <a:tc>
                  <a:txBody>
                    <a:bodyPr/>
                    <a:lstStyle/>
                    <a:p>
                      <a:pPr algn="ctr"/>
                      <a:endParaRPr lang="en-US">
                        <a:solidFill>
                          <a:srgbClr val="FF0000"/>
                        </a:solidFill>
                      </a:endParaRPr>
                    </a:p>
                  </a:txBody>
                  <a:tcPr anchor="ctr"/>
                </a:tc>
              </a:tr>
              <a:tr h="949523">
                <a:tc>
                  <a:txBody>
                    <a:bodyPr/>
                    <a:lstStyle/>
                    <a:p>
                      <a:pPr algn="ctr"/>
                      <a:r>
                        <a:rPr lang="en-US" b="0" dirty="0" smtClean="0">
                          <a:solidFill>
                            <a:srgbClr val="FF0000"/>
                          </a:solidFill>
                        </a:rPr>
                        <a:t>O</a:t>
                      </a:r>
                      <a:endParaRPr lang="en-US" b="0" dirty="0">
                        <a:solidFill>
                          <a:srgbClr val="FF0000"/>
                        </a:solidFill>
                      </a:endParaRPr>
                    </a:p>
                  </a:txBody>
                  <a:tcPr anchor="ctr"/>
                </a:tc>
                <a:tc>
                  <a:txBody>
                    <a:bodyPr/>
                    <a:lstStyle/>
                    <a:p>
                      <a:pPr algn="ctr"/>
                      <a:endParaRPr lang="en-US" dirty="0">
                        <a:solidFill>
                          <a:srgbClr val="FF0000"/>
                        </a:solidFill>
                      </a:endParaRPr>
                    </a:p>
                  </a:txBody>
                  <a:tcPr anchor="ctr"/>
                </a:tc>
              </a:tr>
              <a:tr h="949523">
                <a:tc>
                  <a:txBody>
                    <a:bodyPr/>
                    <a:lstStyle/>
                    <a:p>
                      <a:pPr algn="ctr"/>
                      <a:endParaRPr lang="en-US">
                        <a:solidFill>
                          <a:srgbClr val="FF0000"/>
                        </a:solidFill>
                      </a:endParaRPr>
                    </a:p>
                  </a:txBody>
                  <a:tcPr anchor="ctr"/>
                </a:tc>
                <a:tc>
                  <a:txBody>
                    <a:bodyPr/>
                    <a:lstStyle/>
                    <a:p>
                      <a:pPr algn="ctr"/>
                      <a:r>
                        <a:rPr lang="en-US" dirty="0" smtClean="0">
                          <a:solidFill>
                            <a:srgbClr val="FF0000"/>
                          </a:solidFill>
                        </a:rPr>
                        <a:t>O</a:t>
                      </a:r>
                      <a:endParaRPr lang="en-US" dirty="0">
                        <a:solidFill>
                          <a:srgbClr val="FF0000"/>
                        </a:solidFill>
                      </a:endParaRPr>
                    </a:p>
                  </a:txBody>
                  <a:tcPr anchor="ctr"/>
                </a:tc>
              </a:tr>
              <a:tr h="949523">
                <a:tc>
                  <a:txBody>
                    <a:bodyPr/>
                    <a:lstStyle/>
                    <a:p>
                      <a:pPr algn="ctr"/>
                      <a:endParaRPr lang="en-US">
                        <a:solidFill>
                          <a:srgbClr val="FF0000"/>
                        </a:solidFill>
                      </a:endParaRPr>
                    </a:p>
                  </a:txBody>
                  <a:tcPr anchor="ctr"/>
                </a:tc>
                <a:tc>
                  <a:txBody>
                    <a:bodyPr/>
                    <a:lstStyle/>
                    <a:p>
                      <a:pPr algn="ctr"/>
                      <a:r>
                        <a:rPr lang="en-US" dirty="0" smtClean="0">
                          <a:solidFill>
                            <a:srgbClr val="FF0000"/>
                          </a:solidFill>
                        </a:rPr>
                        <a:t>O</a:t>
                      </a:r>
                      <a:endParaRPr lang="en-US" dirty="0">
                        <a:solidFill>
                          <a:srgbClr val="FF0000"/>
                        </a:solidFill>
                      </a:endParaRPr>
                    </a:p>
                  </a:txBody>
                  <a:tcPr anchor="ctr"/>
                </a:tc>
              </a:tr>
            </a:tbl>
          </a:graphicData>
        </a:graphic>
      </p:graphicFrame>
      <p:sp>
        <p:nvSpPr>
          <p:cNvPr id="5" name="TextBox 4"/>
          <p:cNvSpPr txBox="1"/>
          <p:nvPr/>
        </p:nvSpPr>
        <p:spPr>
          <a:xfrm>
            <a:off x="3657600" y="5336977"/>
            <a:ext cx="2971800" cy="523220"/>
          </a:xfrm>
          <a:prstGeom prst="rect">
            <a:avLst/>
          </a:prstGeom>
          <a:noFill/>
        </p:spPr>
        <p:txBody>
          <a:bodyPr wrap="square" rtlCol="0">
            <a:spAutoFit/>
          </a:bodyPr>
          <a:lstStyle/>
          <a:p>
            <a:r>
              <a:rPr lang="en-US" b="1" dirty="0" smtClean="0">
                <a:solidFill>
                  <a:srgbClr val="FF0000"/>
                </a:solidFill>
                <a:latin typeface="+mj-lt"/>
              </a:rPr>
              <a:t>The </a:t>
            </a:r>
            <a:r>
              <a:rPr lang="en-US" b="1" dirty="0" smtClean="0">
                <a:solidFill>
                  <a:srgbClr val="FF0000"/>
                </a:solidFill>
                <a:latin typeface="Courier New" pitchFamily="49" charset="0"/>
                <a:cs typeface="Courier New" pitchFamily="49" charset="0"/>
              </a:rPr>
              <a:t>equals</a:t>
            </a:r>
            <a:r>
              <a:rPr lang="en-US" b="1" dirty="0" smtClean="0">
                <a:solidFill>
                  <a:srgbClr val="FF0000"/>
                </a:solidFill>
                <a:latin typeface="+mj-lt"/>
              </a:rPr>
              <a:t> method does not care about </a:t>
            </a:r>
            <a:r>
              <a:rPr lang="en-US" b="1" dirty="0" smtClean="0">
                <a:solidFill>
                  <a:srgbClr val="FF0000"/>
                </a:solidFill>
                <a:latin typeface="Courier New" pitchFamily="49" charset="0"/>
                <a:cs typeface="Courier New" pitchFamily="49" charset="0"/>
              </a:rPr>
              <a:t>quantity</a:t>
            </a:r>
            <a:endParaRPr lang="en-US" b="1" dirty="0" smtClean="0">
              <a:solidFill>
                <a:srgbClr val="FF0000"/>
              </a:solidFill>
              <a:latin typeface="+mj-lt"/>
            </a:endParaRPr>
          </a:p>
        </p:txBody>
      </p:sp>
    </p:spTree>
    <p:extLst>
      <p:ext uri="{BB962C8B-B14F-4D97-AF65-F5344CB8AC3E}">
        <p14:creationId xmlns:p14="http://schemas.microsoft.com/office/powerpoint/2010/main" val="11557054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smtClean="0">
                <a:solidFill>
                  <a:schemeClr val="tx1"/>
                </a:solidFill>
              </a:rPr>
              <a:t>Which implementation do you prefer?</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39830236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Q6</a:t>
            </a:r>
            <a:endParaRPr lang="en-US" dirty="0"/>
          </a:p>
        </p:txBody>
      </p:sp>
      <p:sp>
        <p:nvSpPr>
          <p:cNvPr id="3" name="Content Placeholder 2"/>
          <p:cNvSpPr>
            <a:spLocks noGrp="1"/>
          </p:cNvSpPr>
          <p:nvPr>
            <p:ph idx="1"/>
          </p:nvPr>
        </p:nvSpPr>
        <p:spPr>
          <a:xfrm>
            <a:off x="457200" y="1524001"/>
            <a:ext cx="8229600" cy="4800599"/>
          </a:xfrm>
        </p:spPr>
        <p:txBody>
          <a:bodyPr>
            <a:normAutofit/>
          </a:bodyPr>
          <a:lstStyle/>
          <a:p>
            <a:pPr marL="0" indent="0">
              <a:buNone/>
            </a:pPr>
            <a:r>
              <a:rPr lang="en-US" sz="1700" i="1" dirty="0" smtClean="0">
                <a:solidFill>
                  <a:schemeClr val="tx1"/>
                </a:solidFill>
              </a:rPr>
              <a:t>Which implementation do you prefer?</a:t>
            </a:r>
          </a:p>
          <a:p>
            <a:pPr marL="0" indent="0">
              <a:buNone/>
            </a:pPr>
            <a:endParaRPr lang="en-US" sz="1700" i="1" dirty="0">
              <a:solidFill>
                <a:schemeClr val="tx1"/>
              </a:solidFill>
            </a:endParaRPr>
          </a:p>
          <a:p>
            <a:pPr marL="0" indent="0">
              <a:buNone/>
            </a:pPr>
            <a:r>
              <a:rPr lang="en-US" sz="1600" dirty="0" smtClean="0">
                <a:solidFill>
                  <a:schemeClr val="tx1"/>
                </a:solidFill>
                <a:latin typeface="Courier New" pitchFamily="49" charset="0"/>
                <a:cs typeface="Courier New" pitchFamily="49" charset="0"/>
              </a:rPr>
              <a:t>public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smtClean="0">
                <a:solidFill>
                  <a:schemeClr val="tx1"/>
                </a:solidFill>
                <a:latin typeface="Courier New" pitchFamily="49" charset="0"/>
                <a:cs typeface="Courier New" pitchFamily="49" charset="0"/>
              </a:rPr>
              <a:t>	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dirty="0">
                <a:solidFill>
                  <a:schemeClr val="tx1"/>
                </a:solidFill>
                <a:latin typeface="Courier New" pitchFamily="49" charset="0"/>
                <a:cs typeface="Courier New" pitchFamily="49" charset="0"/>
              </a:rPr>
              <a:t>p</a:t>
            </a:r>
            <a:r>
              <a:rPr lang="en-US" sz="1600" dirty="0" smtClean="0">
                <a:solidFill>
                  <a:schemeClr val="tx1"/>
                </a:solidFill>
                <a:latin typeface="Courier New" pitchFamily="49" charset="0"/>
                <a:cs typeface="Courier New" pitchFamily="49" charset="0"/>
              </a:rPr>
              <a:t>ublic </a:t>
            </a:r>
            <a:r>
              <a:rPr lang="en-US" sz="1600" dirty="0" err="1" smtClean="0">
                <a:solidFill>
                  <a:schemeClr val="tx1"/>
                </a:solidFill>
                <a:latin typeface="Courier New" pitchFamily="49" charset="0"/>
                <a:cs typeface="Courier New" pitchFamily="49" charset="0"/>
              </a:rPr>
              <a:t>int</a:t>
            </a:r>
            <a:r>
              <a:rPr lang="en-US" sz="1600" dirty="0" smtClean="0">
                <a:solidFill>
                  <a:schemeClr val="tx1"/>
                </a:solidFill>
                <a:latin typeface="Courier New" pitchFamily="49" charset="0"/>
                <a:cs typeface="Courier New" pitchFamily="49" charset="0"/>
              </a:rPr>
              <a:t> </a:t>
            </a:r>
            <a:r>
              <a:rPr lang="en-US" sz="1600" dirty="0" err="1" smtClean="0">
                <a:solidFill>
                  <a:schemeClr val="tx1"/>
                </a:solidFill>
                <a:latin typeface="Courier New" pitchFamily="49" charset="0"/>
                <a:cs typeface="Courier New" pitchFamily="49" charset="0"/>
              </a:rPr>
              <a:t>hashCode</a:t>
            </a:r>
            <a:r>
              <a:rPr lang="en-US" sz="1600" dirty="0" smtClean="0">
                <a:solidFill>
                  <a:schemeClr val="tx1"/>
                </a:solidFill>
                <a:latin typeface="Courier New" pitchFamily="49" charset="0"/>
                <a:cs typeface="Courier New" pitchFamily="49" charset="0"/>
              </a:rPr>
              <a:t>() {</a:t>
            </a:r>
          </a:p>
          <a:p>
            <a:pPr marL="0" indent="0">
              <a:buNone/>
            </a:pPr>
            <a:r>
              <a:rPr lang="en-US" sz="1600" dirty="0">
                <a:solidFill>
                  <a:schemeClr val="tx1"/>
                </a:solidFill>
                <a:latin typeface="Courier New" pitchFamily="49" charset="0"/>
                <a:cs typeface="Courier New" pitchFamily="49" charset="0"/>
              </a:rPr>
              <a:t>	</a:t>
            </a:r>
            <a:r>
              <a:rPr lang="en-US" sz="1600" dirty="0" smtClean="0">
                <a:solidFill>
                  <a:schemeClr val="tx1"/>
                </a:solidFill>
                <a:latin typeface="Courier New" pitchFamily="49" charset="0"/>
                <a:cs typeface="Courier New" pitchFamily="49" charset="0"/>
              </a:rPr>
              <a:t>return </a:t>
            </a:r>
            <a:r>
              <a:rPr lang="en-US" sz="1600" dirty="0" err="1" smtClean="0">
                <a:solidFill>
                  <a:schemeClr val="tx1"/>
                </a:solidFill>
                <a:latin typeface="Courier New" pitchFamily="49" charset="0"/>
                <a:cs typeface="Courier New" pitchFamily="49" charset="0"/>
              </a:rPr>
              <a:t>name.hashCode</a:t>
            </a:r>
            <a:r>
              <a:rPr lang="en-US" sz="1600" dirty="0" smtClean="0">
                <a:solidFill>
                  <a:schemeClr val="tx1"/>
                </a:solidFill>
                <a:latin typeface="Courier New" pitchFamily="49" charset="0"/>
                <a:cs typeface="Courier New" pitchFamily="49" charset="0"/>
              </a:rPr>
              <a:t>()*17 + </a:t>
            </a:r>
            <a:r>
              <a:rPr lang="en-US" sz="1600" dirty="0" err="1" smtClean="0">
                <a:solidFill>
                  <a:schemeClr val="tx1"/>
                </a:solidFill>
                <a:latin typeface="Courier New" pitchFamily="49" charset="0"/>
                <a:cs typeface="Courier New" pitchFamily="49" charset="0"/>
              </a:rPr>
              <a:t>size.hashCode</a:t>
            </a:r>
            <a:r>
              <a:rPr lang="en-US" sz="1600" dirty="0" smtClean="0">
                <a:solidFill>
                  <a:schemeClr val="tx1"/>
                </a:solidFill>
                <a:latin typeface="Courier New" pitchFamily="49" charset="0"/>
                <a:cs typeface="Courier New" pitchFamily="49" charset="0"/>
              </a:rPr>
              <a:t>();</a:t>
            </a:r>
          </a:p>
          <a:p>
            <a:pPr marL="0" indent="0">
              <a:buNone/>
            </a:pPr>
            <a:r>
              <a:rPr lang="en-US" sz="1600" dirty="0" smtClean="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b="1" dirty="0">
                <a:solidFill>
                  <a:srgbClr val="FF0000"/>
                </a:solidFill>
              </a:rPr>
              <a:t>(ii) will likely do the best job since it takes into account both the size and name fields. (</a:t>
            </a:r>
            <a:r>
              <a:rPr lang="en-US" sz="1600" b="1" dirty="0" err="1">
                <a:solidFill>
                  <a:srgbClr val="FF0000"/>
                </a:solidFill>
              </a:rPr>
              <a:t>i</a:t>
            </a:r>
            <a:r>
              <a:rPr lang="en-US" sz="1600" b="1" dirty="0">
                <a:solidFill>
                  <a:srgbClr val="FF0000"/>
                </a:solidFill>
              </a:rPr>
              <a:t>) is also legal but it gives the same </a:t>
            </a:r>
            <a:r>
              <a:rPr lang="en-US" sz="1600" b="1" dirty="0" err="1">
                <a:solidFill>
                  <a:srgbClr val="FF0000"/>
                </a:solidFill>
                <a:latin typeface="Courier New" pitchFamily="49" charset="0"/>
                <a:cs typeface="Courier New" pitchFamily="49" charset="0"/>
              </a:rPr>
              <a:t>hashCode</a:t>
            </a:r>
            <a:r>
              <a:rPr lang="en-US" sz="1600" b="1" dirty="0">
                <a:solidFill>
                  <a:srgbClr val="FF0000"/>
                </a:solidFill>
              </a:rPr>
              <a:t> for </a:t>
            </a:r>
            <a:r>
              <a:rPr lang="en-US" sz="1600" b="1" dirty="0" err="1">
                <a:solidFill>
                  <a:srgbClr val="FF0000"/>
                </a:solidFill>
                <a:latin typeface="Courier New" pitchFamily="49" charset="0"/>
                <a:cs typeface="Courier New" pitchFamily="49" charset="0"/>
              </a:rPr>
              <a:t>StockItems</a:t>
            </a:r>
            <a:r>
              <a:rPr lang="en-US" sz="1600" b="1" dirty="0">
                <a:solidFill>
                  <a:srgbClr val="FF0000"/>
                </a:solidFill>
              </a:rPr>
              <a:t> that have different sizes as long as they have the same name, so it doesn’t differentiate between different </a:t>
            </a:r>
            <a:r>
              <a:rPr lang="en-US" sz="1600" b="1" dirty="0" err="1">
                <a:solidFill>
                  <a:srgbClr val="FF0000"/>
                </a:solidFill>
                <a:latin typeface="Courier New" pitchFamily="49" charset="0"/>
                <a:cs typeface="Courier New" pitchFamily="49" charset="0"/>
              </a:rPr>
              <a:t>StockItems</a:t>
            </a:r>
            <a:r>
              <a:rPr lang="en-US" sz="1600" b="1" dirty="0">
                <a:solidFill>
                  <a:srgbClr val="FF0000"/>
                </a:solidFill>
              </a:rPr>
              <a:t> as well as (ii). </a:t>
            </a:r>
            <a:endParaRPr lang="en-US" sz="1600" dirty="0">
              <a:solidFill>
                <a:srgbClr val="FF0000"/>
              </a:solidFill>
              <a:cs typeface="Courier New" pitchFamily="49" charset="0"/>
            </a:endParaRPr>
          </a:p>
          <a:p>
            <a:pPr marL="0" indent="0">
              <a:buNone/>
            </a:pPr>
            <a:endParaRPr lang="en-US" sz="1700" i="1" dirty="0" smtClean="0">
              <a:solidFill>
                <a:schemeClr val="tx1"/>
              </a:solidFill>
            </a:endParaRPr>
          </a:p>
        </p:txBody>
      </p:sp>
    </p:spTree>
    <p:extLst>
      <p:ext uri="{BB962C8B-B14F-4D97-AF65-F5344CB8AC3E}">
        <p14:creationId xmlns:p14="http://schemas.microsoft.com/office/powerpoint/2010/main" val="26736430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Q7 </a:t>
            </a:r>
            <a:br>
              <a:rPr lang="en-US" dirty="0" smtClean="0"/>
            </a:br>
            <a:r>
              <a:rPr lang="en-US" dirty="0" smtClean="0"/>
              <a:t>(not on your midterm)</a:t>
            </a:r>
            <a:endParaRPr lang="en-US" dirty="0"/>
          </a:p>
        </p:txBody>
      </p:sp>
      <p:sp>
        <p:nvSpPr>
          <p:cNvPr id="3" name="Content Placeholder 2"/>
          <p:cNvSpPr>
            <a:spLocks noGrp="1"/>
          </p:cNvSpPr>
          <p:nvPr>
            <p:ph idx="1"/>
          </p:nvPr>
        </p:nvSpPr>
        <p:spPr>
          <a:xfrm>
            <a:off x="457200" y="1524001"/>
            <a:ext cx="8229600" cy="2133599"/>
          </a:xfrm>
        </p:spPr>
        <p:txBody>
          <a:bodyPr>
            <a:normAutofit lnSpcReduction="10000"/>
          </a:bodyPr>
          <a:lstStyle/>
          <a:p>
            <a:pPr marL="0" indent="0">
              <a:buNone/>
            </a:pPr>
            <a:r>
              <a:rPr lang="en-US" sz="1700" i="1" dirty="0">
                <a:solidFill>
                  <a:schemeClr val="tx1"/>
                </a:solidFill>
              </a:rPr>
              <a:t>Suppose we are specifying a method and we have a choice between either requiring a precondition (e.g., </a:t>
            </a:r>
            <a:r>
              <a:rPr lang="en-US" sz="1700" dirty="0">
                <a:solidFill>
                  <a:schemeClr val="tx1"/>
                </a:solidFill>
                <a:latin typeface="Courier New" pitchFamily="49" charset="0"/>
                <a:cs typeface="Courier New" pitchFamily="49" charset="0"/>
              </a:rPr>
              <a:t>@requires: n &gt; 0</a:t>
            </a:r>
            <a:r>
              <a:rPr lang="en-US" sz="1700" i="1" dirty="0">
                <a:solidFill>
                  <a:schemeClr val="tx1"/>
                </a:solidFill>
              </a:rPr>
              <a:t>) or specifying that the method throws an exception under some circumstances (e.g., </a:t>
            </a:r>
            <a:r>
              <a:rPr lang="en-US" sz="1700" dirty="0">
                <a:solidFill>
                  <a:schemeClr val="tx1"/>
                </a:solidFill>
                <a:latin typeface="Courier New" pitchFamily="49" charset="0"/>
                <a:cs typeface="Courier New" pitchFamily="49" charset="0"/>
              </a:rPr>
              <a:t>@throws </a:t>
            </a:r>
            <a:r>
              <a:rPr lang="en-US" sz="1700" dirty="0" err="1">
                <a:solidFill>
                  <a:schemeClr val="tx1"/>
                </a:solidFill>
                <a:latin typeface="Courier New" pitchFamily="49" charset="0"/>
                <a:cs typeface="Courier New" pitchFamily="49" charset="0"/>
              </a:rPr>
              <a:t>IllegalArgumentException</a:t>
            </a:r>
            <a:r>
              <a:rPr lang="en-US" sz="1700" dirty="0">
                <a:solidFill>
                  <a:schemeClr val="tx1"/>
                </a:solidFill>
                <a:latin typeface="Courier New" pitchFamily="49" charset="0"/>
                <a:cs typeface="Courier New" pitchFamily="49" charset="0"/>
              </a:rPr>
              <a:t> if n &lt;= 0</a:t>
            </a:r>
            <a:r>
              <a:rPr lang="en-US" sz="1700" i="1" dirty="0">
                <a:solidFill>
                  <a:schemeClr val="tx1"/>
                </a:solidFill>
              </a:rPr>
              <a:t>).</a:t>
            </a:r>
          </a:p>
          <a:p>
            <a:pPr marL="0" indent="0">
              <a:buNone/>
            </a:pPr>
            <a:r>
              <a:rPr lang="en-US" sz="17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p>
        </p:txBody>
      </p:sp>
    </p:spTree>
    <p:extLst>
      <p:ext uri="{BB962C8B-B14F-4D97-AF65-F5344CB8AC3E}">
        <p14:creationId xmlns:p14="http://schemas.microsoft.com/office/powerpoint/2010/main" val="365363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a:t>
            </a:r>
            <a:r>
              <a:rPr lang="en-US" dirty="0"/>
              <a:t>Q7</a:t>
            </a:r>
            <a:br>
              <a:rPr lang="en-US" dirty="0"/>
            </a:br>
            <a:r>
              <a:rPr lang="en-US" dirty="0"/>
              <a:t>(not on your midterm)</a:t>
            </a:r>
          </a:p>
        </p:txBody>
      </p:sp>
      <p:sp>
        <p:nvSpPr>
          <p:cNvPr id="3" name="Content Placeholder 2"/>
          <p:cNvSpPr>
            <a:spLocks noGrp="1"/>
          </p:cNvSpPr>
          <p:nvPr>
            <p:ph idx="1"/>
          </p:nvPr>
        </p:nvSpPr>
        <p:spPr>
          <a:xfrm>
            <a:off x="457200" y="1524001"/>
            <a:ext cx="8229600" cy="5029199"/>
          </a:xfrm>
        </p:spPr>
        <p:txBody>
          <a:bodyPr>
            <a:normAutofit lnSpcReduction="10000"/>
          </a:bodyPr>
          <a:lstStyle/>
          <a:p>
            <a:pPr marL="0" indent="0">
              <a:buNone/>
            </a:pPr>
            <a:r>
              <a:rPr lang="en-US" sz="1700" i="1" dirty="0">
                <a:solidFill>
                  <a:schemeClr val="tx1"/>
                </a:solidFill>
              </a:rPr>
              <a:t>Suppose we are specifying a method and we have a choice between either requiring a precondition (e.g., </a:t>
            </a:r>
            <a:r>
              <a:rPr lang="en-US" sz="1700" dirty="0">
                <a:solidFill>
                  <a:schemeClr val="tx1"/>
                </a:solidFill>
                <a:latin typeface="Courier New" pitchFamily="49" charset="0"/>
                <a:cs typeface="Courier New" pitchFamily="49" charset="0"/>
              </a:rPr>
              <a:t>@requires: n &gt; 0</a:t>
            </a:r>
            <a:r>
              <a:rPr lang="en-US" sz="1700" i="1" dirty="0">
                <a:solidFill>
                  <a:schemeClr val="tx1"/>
                </a:solidFill>
              </a:rPr>
              <a:t>) or specifying that the method throws an exception under some circumstances (e.g., </a:t>
            </a:r>
            <a:r>
              <a:rPr lang="en-US" sz="1700" dirty="0">
                <a:solidFill>
                  <a:schemeClr val="tx1"/>
                </a:solidFill>
                <a:latin typeface="Courier New" pitchFamily="49" charset="0"/>
                <a:cs typeface="Courier New" pitchFamily="49" charset="0"/>
              </a:rPr>
              <a:t>@throws </a:t>
            </a:r>
            <a:r>
              <a:rPr lang="en-US" sz="1700" dirty="0" err="1">
                <a:solidFill>
                  <a:schemeClr val="tx1"/>
                </a:solidFill>
                <a:latin typeface="Courier New" pitchFamily="49" charset="0"/>
                <a:cs typeface="Courier New" pitchFamily="49" charset="0"/>
              </a:rPr>
              <a:t>IllegalArgumentException</a:t>
            </a:r>
            <a:r>
              <a:rPr lang="en-US" sz="1700" dirty="0">
                <a:solidFill>
                  <a:schemeClr val="tx1"/>
                </a:solidFill>
                <a:latin typeface="Courier New" pitchFamily="49" charset="0"/>
                <a:cs typeface="Courier New" pitchFamily="49" charset="0"/>
              </a:rPr>
              <a:t> if n &lt;= 0</a:t>
            </a:r>
            <a:r>
              <a:rPr lang="en-US" sz="1700" i="1" dirty="0">
                <a:solidFill>
                  <a:schemeClr val="tx1"/>
                </a:solidFill>
              </a:rPr>
              <a:t>).</a:t>
            </a:r>
          </a:p>
          <a:p>
            <a:pPr marL="0" indent="0">
              <a:buNone/>
            </a:pPr>
            <a:r>
              <a:rPr lang="en-US" sz="17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r>
              <a:rPr lang="en-US" sz="1700" i="1" dirty="0" smtClean="0">
                <a:solidFill>
                  <a:schemeClr val="tx1"/>
                </a:solidFill>
              </a:rPr>
              <a:t>?</a:t>
            </a:r>
          </a:p>
          <a:p>
            <a:pPr marL="0" indent="0">
              <a:buNone/>
            </a:pPr>
            <a:endParaRPr lang="en-US" sz="1700" i="1" dirty="0">
              <a:solidFill>
                <a:schemeClr val="tx1"/>
              </a:solidFill>
            </a:endParaRPr>
          </a:p>
          <a:p>
            <a:pPr marL="0" indent="0">
              <a:buNone/>
            </a:pPr>
            <a:r>
              <a:rPr lang="en-US" sz="1800" b="1" dirty="0">
                <a:solidFill>
                  <a:srgbClr val="FF0000"/>
                </a:solidFill>
              </a:rPr>
              <a:t>It would be better to specify the exception. That reduces the domain of inputs for which the behavior of the method is unspecified. It also will cause the method to fail fast for incorrect input, which should make the software more robust – or at least less likely to continue execution with erroneous data. </a:t>
            </a:r>
            <a:endParaRPr lang="en-US" sz="1800" b="1" dirty="0" smtClean="0">
              <a:solidFill>
                <a:srgbClr val="FF0000"/>
              </a:solidFill>
            </a:endParaRPr>
          </a:p>
          <a:p>
            <a:pPr marL="0" indent="0">
              <a:buNone/>
            </a:pPr>
            <a:endParaRPr lang="en-US" sz="1800" b="1" i="1" dirty="0">
              <a:solidFill>
                <a:srgbClr val="FF0000"/>
              </a:solidFill>
            </a:endParaRPr>
          </a:p>
          <a:p>
            <a:pPr marL="0" indent="0">
              <a:buNone/>
            </a:pPr>
            <a:r>
              <a:rPr lang="en-US" sz="1800" b="1" dirty="0" smtClean="0">
                <a:solidFill>
                  <a:srgbClr val="FF0000"/>
                </a:solidFill>
              </a:rPr>
              <a:t>Note: You could just as easily argue the other way. It may be better to specify the precondition because once the exception is in the specification, it has to stay there because the client may expect it.</a:t>
            </a:r>
            <a:endParaRPr lang="en-US" sz="1700" dirty="0">
              <a:solidFill>
                <a:srgbClr val="FF0000"/>
              </a:solidFill>
            </a:endParaRPr>
          </a:p>
        </p:txBody>
      </p:sp>
    </p:spTree>
    <p:extLst>
      <p:ext uri="{BB962C8B-B14F-4D97-AF65-F5344CB8AC3E}">
        <p14:creationId xmlns:p14="http://schemas.microsoft.com/office/powerpoint/2010/main" val="338958054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Q8</a:t>
            </a:r>
            <a:endParaRPr lang="en-US" dirty="0"/>
          </a:p>
        </p:txBody>
      </p:sp>
      <p:sp>
        <p:nvSpPr>
          <p:cNvPr id="3" name="Content Placeholder 2"/>
          <p:cNvSpPr>
            <a:spLocks noGrp="1"/>
          </p:cNvSpPr>
          <p:nvPr>
            <p:ph idx="1"/>
          </p:nvPr>
        </p:nvSpPr>
        <p:spPr>
          <a:xfrm>
            <a:off x="457200" y="1524001"/>
            <a:ext cx="8229600" cy="2133599"/>
          </a:xfrm>
        </p:spPr>
        <p:txBody>
          <a:bodyPr>
            <a:normAutofit/>
          </a:bodyPr>
          <a:lstStyle/>
          <a:p>
            <a:pPr marL="0" indent="0">
              <a:buNone/>
            </a:pPr>
            <a:r>
              <a:rPr lang="en-US" sz="1700" i="1" dirty="0">
                <a:solidFill>
                  <a:schemeClr val="tx1"/>
                </a:solidFill>
              </a:rPr>
              <a:t>Suppose we are trying to choose between two possible specifications for a method. One of the specifications S is stronger than the other specification W, but both include the behavior needed by clients. In practice, should we always pick the stronger specification S, always pick the weaker one W, or is it possible that either one might be the suitable choice? Give a brief justification of your answer, including a brief list of the main criteria to be used in making the decision.</a:t>
            </a:r>
          </a:p>
        </p:txBody>
      </p:sp>
    </p:spTree>
    <p:extLst>
      <p:ext uri="{BB962C8B-B14F-4D97-AF65-F5344CB8AC3E}">
        <p14:creationId xmlns:p14="http://schemas.microsoft.com/office/powerpoint/2010/main" val="9245176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Q8</a:t>
            </a:r>
            <a:endParaRPr lang="en-US" dirty="0"/>
          </a:p>
        </p:txBody>
      </p:sp>
      <p:sp>
        <p:nvSpPr>
          <p:cNvPr id="3" name="Content Placeholder 2"/>
          <p:cNvSpPr>
            <a:spLocks noGrp="1"/>
          </p:cNvSpPr>
          <p:nvPr>
            <p:ph idx="1"/>
          </p:nvPr>
        </p:nvSpPr>
        <p:spPr>
          <a:xfrm>
            <a:off x="457200" y="1524001"/>
            <a:ext cx="8229600" cy="4571999"/>
          </a:xfrm>
        </p:spPr>
        <p:txBody>
          <a:bodyPr>
            <a:normAutofit/>
          </a:bodyPr>
          <a:lstStyle/>
          <a:p>
            <a:pPr marL="0" indent="0">
              <a:buNone/>
            </a:pPr>
            <a:r>
              <a:rPr lang="en-US" sz="1700" i="1" dirty="0">
                <a:solidFill>
                  <a:schemeClr val="tx1"/>
                </a:solidFill>
              </a:rPr>
              <a:t>Suppose we are trying to choose between two possible specifications for a method. One of the specifications S is stronger than the other specification W, but both include the behavior needed by clients. In practice, should we always pick the stronger specification S, always pick the weaker one W, or is it possible that either one might be the suitable choice? Give a brief justification of your answer, including a brief list of the main criteria to be used in making the decision</a:t>
            </a:r>
            <a:r>
              <a:rPr lang="en-US" sz="1700" i="1" dirty="0" smtClean="0">
                <a:solidFill>
                  <a:schemeClr val="tx1"/>
                </a:solidFill>
              </a:rPr>
              <a:t>.</a:t>
            </a:r>
          </a:p>
          <a:p>
            <a:pPr marL="0" indent="0">
              <a:buNone/>
            </a:pPr>
            <a:endParaRPr lang="en-US" sz="1700" i="1" dirty="0">
              <a:solidFill>
                <a:schemeClr val="tx1"/>
              </a:solidFill>
            </a:endParaRPr>
          </a:p>
          <a:p>
            <a:pPr marL="0" indent="0">
              <a:buNone/>
            </a:pPr>
            <a:r>
              <a:rPr lang="en-US" sz="1700" b="1" dirty="0">
                <a:solidFill>
                  <a:srgbClr val="FF0000"/>
                </a:solidFill>
              </a:rPr>
              <a:t>Neither is necessarily better. What is important is picking a specification that is simple, promotes modularity and reuse, and can be implemented efficiently.</a:t>
            </a:r>
          </a:p>
          <a:p>
            <a:pPr marL="0" indent="0">
              <a:buNone/>
            </a:pPr>
            <a:r>
              <a:rPr lang="en-US" sz="1700" b="1" dirty="0">
                <a:solidFill>
                  <a:srgbClr val="FF0000"/>
                </a:solidFill>
              </a:rPr>
              <a:t>(Many answers focused narrowly on which would be easier to implement. While that is important – we don’t want a specification that is impossible to build – it isn’t the main thing that determines whether a system design is good or bad.)</a:t>
            </a:r>
          </a:p>
        </p:txBody>
      </p:sp>
    </p:spTree>
    <p:extLst>
      <p:ext uri="{BB962C8B-B14F-4D97-AF65-F5344CB8AC3E}">
        <p14:creationId xmlns:p14="http://schemas.microsoft.com/office/powerpoint/2010/main" val="301283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Q1</a:t>
            </a:r>
            <a:endParaRPr lang="en-US" dirty="0"/>
          </a:p>
        </p:txBody>
      </p:sp>
      <p:sp>
        <p:nvSpPr>
          <p:cNvPr id="3" name="Content Placeholder 2"/>
          <p:cNvSpPr>
            <a:spLocks noGrp="1"/>
          </p:cNvSpPr>
          <p:nvPr>
            <p:ph idx="1"/>
          </p:nvPr>
        </p:nvSpPr>
        <p:spPr>
          <a:xfrm>
            <a:off x="457200" y="1524001"/>
            <a:ext cx="8229600" cy="1752599"/>
          </a:xfrm>
        </p:spPr>
        <p:txBody>
          <a:bodyPr/>
          <a:lstStyle/>
          <a:p>
            <a:pPr marL="0" indent="0">
              <a:buNone/>
            </a:pPr>
            <a:r>
              <a:rPr lang="en-US" sz="2000" i="1" dirty="0">
                <a:solidFill>
                  <a:schemeClr val="tx1"/>
                </a:solidFill>
              </a:rPr>
              <a:t>Using backwards reasoning, find the weakest precondition for each sequence of statements and </a:t>
            </a:r>
            <a:r>
              <a:rPr lang="en-US" sz="2000" i="1" dirty="0" err="1">
                <a:solidFill>
                  <a:schemeClr val="tx1"/>
                </a:solidFill>
              </a:rPr>
              <a:t>postcondition</a:t>
            </a:r>
            <a:r>
              <a:rPr lang="en-US" sz="2000" i="1" dirty="0">
                <a:solidFill>
                  <a:schemeClr val="tx1"/>
                </a:solidFill>
              </a:rPr>
              <a:t> below. Insert appropriate assertions in each blank line. You should simplify your answers if possible</a:t>
            </a:r>
            <a:r>
              <a:rPr lang="en-US" sz="2000" i="1" dirty="0" smtClean="0">
                <a:solidFill>
                  <a:schemeClr val="tx1"/>
                </a:solidFill>
              </a:rPr>
              <a:t>.</a:t>
            </a:r>
          </a:p>
          <a:p>
            <a:pPr marL="0" indent="0">
              <a:buNone/>
            </a:pPr>
            <a:endParaRPr lang="en-US" dirty="0">
              <a:solidFill>
                <a:schemeClr val="tx1"/>
              </a:solidFill>
            </a:endParaRPr>
          </a:p>
        </p:txBody>
      </p:sp>
      <p:sp>
        <p:nvSpPr>
          <p:cNvPr id="4" name="Rectangle 3"/>
          <p:cNvSpPr/>
          <p:nvPr/>
        </p:nvSpPr>
        <p:spPr>
          <a:xfrm>
            <a:off x="609600" y="3505200"/>
            <a:ext cx="7924800" cy="2246769"/>
          </a:xfrm>
          <a:prstGeom prst="rect">
            <a:avLst/>
          </a:prstGeom>
        </p:spPr>
        <p:txBody>
          <a:bodyPr wrap="square">
            <a:spAutoFit/>
          </a:bodyPr>
          <a:lstStyle/>
          <a:p>
            <a:r>
              <a:rPr lang="en-US" sz="2800" b="1" dirty="0">
                <a:solidFill>
                  <a:schemeClr val="tx1"/>
                </a:solidFill>
                <a:latin typeface="Courier New" pitchFamily="49" charset="0"/>
                <a:cs typeface="Courier New" pitchFamily="49" charset="0"/>
              </a:rPr>
              <a:t>{_______________}</a:t>
            </a:r>
          </a:p>
          <a:p>
            <a:r>
              <a:rPr lang="en-US" sz="2800" b="1" dirty="0" smtClean="0">
                <a:solidFill>
                  <a:schemeClr val="tx1"/>
                </a:solidFill>
                <a:latin typeface="Courier New" pitchFamily="49" charset="0"/>
                <a:cs typeface="Courier New" pitchFamily="49" charset="0"/>
              </a:rPr>
              <a:t>p = a + b;</a:t>
            </a:r>
            <a:endParaRPr lang="en-US" sz="2800" b="1" dirty="0">
              <a:solidFill>
                <a:schemeClr val="tx1"/>
              </a:solidFill>
              <a:latin typeface="Courier New" pitchFamily="49" charset="0"/>
              <a:cs typeface="Courier New" pitchFamily="49" charset="0"/>
            </a:endParaRPr>
          </a:p>
          <a:p>
            <a:r>
              <a:rPr lang="en-US" sz="2800" b="1" dirty="0" smtClean="0">
                <a:solidFill>
                  <a:srgbClr val="FF0000"/>
                </a:solidFill>
                <a:latin typeface="Courier New" pitchFamily="49" charset="0"/>
                <a:cs typeface="Courier New" pitchFamily="49" charset="0"/>
              </a:rPr>
              <a:t>{p + a – b = 42}</a:t>
            </a:r>
            <a:endParaRPr lang="en-US" sz="2800" b="1" dirty="0">
              <a:solidFill>
                <a:srgbClr val="FF0000"/>
              </a:solidFill>
              <a:latin typeface="Courier New" pitchFamily="49" charset="0"/>
              <a:cs typeface="Courier New" pitchFamily="49" charset="0"/>
            </a:endParaRPr>
          </a:p>
          <a:p>
            <a:r>
              <a:rPr lang="en-US" sz="2800" b="1" dirty="0" smtClean="0">
                <a:solidFill>
                  <a:schemeClr val="tx1"/>
                </a:solidFill>
                <a:latin typeface="Courier New" pitchFamily="49" charset="0"/>
                <a:cs typeface="Courier New" pitchFamily="49" charset="0"/>
              </a:rPr>
              <a:t>q = a - b;</a:t>
            </a:r>
            <a:endParaRPr lang="en-US" sz="2800" b="1" dirty="0">
              <a:solidFill>
                <a:schemeClr val="tx1"/>
              </a:solidFill>
              <a:latin typeface="Courier New" pitchFamily="49" charset="0"/>
              <a:cs typeface="Courier New" pitchFamily="49" charset="0"/>
            </a:endParaRPr>
          </a:p>
          <a:p>
            <a:r>
              <a:rPr lang="en-US" sz="2800" b="1" dirty="0" smtClean="0">
                <a:solidFill>
                  <a:schemeClr val="tx1"/>
                </a:solidFill>
                <a:latin typeface="Courier New" pitchFamily="49" charset="0"/>
                <a:cs typeface="Courier New" pitchFamily="49" charset="0"/>
              </a:rPr>
              <a:t>{p + q = 42}</a:t>
            </a:r>
            <a:endParaRPr lang="en-US" sz="2800" b="1" dirty="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57765166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Topics</a:t>
            </a:r>
            <a:endParaRPr lang="en-US" dirty="0"/>
          </a:p>
        </p:txBody>
      </p:sp>
      <p:sp>
        <p:nvSpPr>
          <p:cNvPr id="3" name="Content Placeholder 2"/>
          <p:cNvSpPr>
            <a:spLocks noGrp="1"/>
          </p:cNvSpPr>
          <p:nvPr>
            <p:ph idx="1"/>
          </p:nvPr>
        </p:nvSpPr>
        <p:spPr/>
        <p:txBody>
          <a:bodyPr>
            <a:normAutofit/>
          </a:bodyPr>
          <a:lstStyle/>
          <a:p>
            <a:r>
              <a:rPr lang="en-US" dirty="0" smtClean="0"/>
              <a:t>Reasoning </a:t>
            </a:r>
            <a:r>
              <a:rPr lang="en-US" smtClean="0"/>
              <a:t>about Code</a:t>
            </a:r>
            <a:endParaRPr lang="en-US" dirty="0" smtClean="0"/>
          </a:p>
          <a:p>
            <a:r>
              <a:rPr lang="en-US" dirty="0" smtClean="0"/>
              <a:t>Specification vs. Implementation</a:t>
            </a:r>
          </a:p>
          <a:p>
            <a:r>
              <a:rPr lang="en-US" dirty="0" smtClean="0"/>
              <a:t>Abstract Data Types</a:t>
            </a:r>
          </a:p>
          <a:p>
            <a:r>
              <a:rPr lang="en-US" dirty="0" smtClean="0"/>
              <a:t>Abstract Functions</a:t>
            </a:r>
          </a:p>
          <a:p>
            <a:r>
              <a:rPr lang="en-US" dirty="0" smtClean="0"/>
              <a:t>Representation Invariants</a:t>
            </a:r>
          </a:p>
          <a:p>
            <a:r>
              <a:rPr lang="en-US" dirty="0" smtClean="0"/>
              <a:t>Testing</a:t>
            </a:r>
          </a:p>
          <a:p>
            <a:r>
              <a:rPr lang="en-US" dirty="0" smtClean="0"/>
              <a:t>Identity &amp; </a:t>
            </a:r>
            <a:r>
              <a:rPr lang="en-US" dirty="0"/>
              <a:t>E</a:t>
            </a:r>
            <a:r>
              <a:rPr lang="en-US" dirty="0" smtClean="0"/>
              <a:t>quality</a:t>
            </a:r>
          </a:p>
        </p:txBody>
      </p:sp>
    </p:spTree>
    <p:extLst>
      <p:ext uri="{BB962C8B-B14F-4D97-AF65-F5344CB8AC3E}">
        <p14:creationId xmlns:p14="http://schemas.microsoft.com/office/powerpoint/2010/main" val="2386567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Q1</a:t>
            </a:r>
            <a:endParaRPr lang="en-US" dirty="0"/>
          </a:p>
        </p:txBody>
      </p:sp>
      <p:sp>
        <p:nvSpPr>
          <p:cNvPr id="3" name="Content Placeholder 2"/>
          <p:cNvSpPr>
            <a:spLocks noGrp="1"/>
          </p:cNvSpPr>
          <p:nvPr>
            <p:ph idx="1"/>
          </p:nvPr>
        </p:nvSpPr>
        <p:spPr>
          <a:xfrm>
            <a:off x="457200" y="1524001"/>
            <a:ext cx="8229600" cy="1752599"/>
          </a:xfrm>
        </p:spPr>
        <p:txBody>
          <a:bodyPr/>
          <a:lstStyle/>
          <a:p>
            <a:pPr marL="0" indent="0">
              <a:buNone/>
            </a:pPr>
            <a:r>
              <a:rPr lang="en-US" sz="2000" i="1" dirty="0">
                <a:solidFill>
                  <a:schemeClr val="tx1"/>
                </a:solidFill>
              </a:rPr>
              <a:t>Using backwards reasoning, find the weakest precondition for each sequence of statements and </a:t>
            </a:r>
            <a:r>
              <a:rPr lang="en-US" sz="2000" i="1" dirty="0" err="1">
                <a:solidFill>
                  <a:schemeClr val="tx1"/>
                </a:solidFill>
              </a:rPr>
              <a:t>postcondition</a:t>
            </a:r>
            <a:r>
              <a:rPr lang="en-US" sz="2000" i="1" dirty="0">
                <a:solidFill>
                  <a:schemeClr val="tx1"/>
                </a:solidFill>
              </a:rPr>
              <a:t> below. Insert appropriate assertions in each blank line. You should simplify your answers if possible</a:t>
            </a:r>
            <a:r>
              <a:rPr lang="en-US" sz="2000" i="1" dirty="0" smtClean="0">
                <a:solidFill>
                  <a:schemeClr val="tx1"/>
                </a:solidFill>
              </a:rPr>
              <a:t>.</a:t>
            </a:r>
          </a:p>
          <a:p>
            <a:pPr marL="0" indent="0">
              <a:buNone/>
            </a:pPr>
            <a:endParaRPr lang="en-US" dirty="0">
              <a:solidFill>
                <a:schemeClr val="tx1"/>
              </a:solidFill>
            </a:endParaRPr>
          </a:p>
        </p:txBody>
      </p:sp>
      <p:sp>
        <p:nvSpPr>
          <p:cNvPr id="4" name="Rectangle 3"/>
          <p:cNvSpPr/>
          <p:nvPr/>
        </p:nvSpPr>
        <p:spPr>
          <a:xfrm>
            <a:off x="609600" y="3505200"/>
            <a:ext cx="7924800" cy="2246769"/>
          </a:xfrm>
          <a:prstGeom prst="rect">
            <a:avLst/>
          </a:prstGeom>
        </p:spPr>
        <p:txBody>
          <a:bodyPr wrap="square">
            <a:spAutoFit/>
          </a:bodyPr>
          <a:lstStyle/>
          <a:p>
            <a:r>
              <a:rPr lang="en-US" sz="2800" b="1" dirty="0" smtClean="0">
                <a:solidFill>
                  <a:srgbClr val="FF0000"/>
                </a:solidFill>
                <a:latin typeface="Courier New" pitchFamily="49" charset="0"/>
                <a:cs typeface="Courier New" pitchFamily="49" charset="0"/>
              </a:rPr>
              <a:t>{a + b + a – b = 42 =&gt; a = 21}</a:t>
            </a:r>
            <a:endParaRPr lang="en-US" sz="2800" b="1" dirty="0">
              <a:solidFill>
                <a:srgbClr val="FF0000"/>
              </a:solidFill>
              <a:latin typeface="Courier New" pitchFamily="49" charset="0"/>
              <a:cs typeface="Courier New" pitchFamily="49" charset="0"/>
            </a:endParaRPr>
          </a:p>
          <a:p>
            <a:r>
              <a:rPr lang="en-US" sz="2800" b="1" dirty="0" smtClean="0">
                <a:solidFill>
                  <a:schemeClr val="tx1"/>
                </a:solidFill>
                <a:latin typeface="Courier New" pitchFamily="49" charset="0"/>
                <a:cs typeface="Courier New" pitchFamily="49" charset="0"/>
              </a:rPr>
              <a:t>p = a + b;</a:t>
            </a:r>
            <a:endParaRPr lang="en-US" sz="2800" b="1" dirty="0">
              <a:solidFill>
                <a:schemeClr val="tx1"/>
              </a:solidFill>
              <a:latin typeface="Courier New" pitchFamily="49" charset="0"/>
              <a:cs typeface="Courier New" pitchFamily="49" charset="0"/>
            </a:endParaRPr>
          </a:p>
          <a:p>
            <a:r>
              <a:rPr lang="en-US" sz="2800" b="1" dirty="0" smtClean="0">
                <a:solidFill>
                  <a:srgbClr val="FF0000"/>
                </a:solidFill>
                <a:latin typeface="Courier New" pitchFamily="49" charset="0"/>
                <a:cs typeface="Courier New" pitchFamily="49" charset="0"/>
              </a:rPr>
              <a:t>{p + a – b = 42}</a:t>
            </a:r>
            <a:endParaRPr lang="en-US" sz="2800" b="1" dirty="0">
              <a:solidFill>
                <a:srgbClr val="FF0000"/>
              </a:solidFill>
              <a:latin typeface="Courier New" pitchFamily="49" charset="0"/>
              <a:cs typeface="Courier New" pitchFamily="49" charset="0"/>
            </a:endParaRPr>
          </a:p>
          <a:p>
            <a:r>
              <a:rPr lang="en-US" sz="2800" b="1" dirty="0" smtClean="0">
                <a:solidFill>
                  <a:schemeClr val="tx1"/>
                </a:solidFill>
                <a:latin typeface="Courier New" pitchFamily="49" charset="0"/>
                <a:cs typeface="Courier New" pitchFamily="49" charset="0"/>
              </a:rPr>
              <a:t>q = a - b;</a:t>
            </a:r>
            <a:endParaRPr lang="en-US" sz="2800" b="1" dirty="0">
              <a:solidFill>
                <a:schemeClr val="tx1"/>
              </a:solidFill>
              <a:latin typeface="Courier New" pitchFamily="49" charset="0"/>
              <a:cs typeface="Courier New" pitchFamily="49" charset="0"/>
            </a:endParaRPr>
          </a:p>
          <a:p>
            <a:r>
              <a:rPr lang="en-US" sz="2800" b="1" dirty="0" smtClean="0">
                <a:solidFill>
                  <a:schemeClr val="tx1"/>
                </a:solidFill>
                <a:latin typeface="Courier New" pitchFamily="49" charset="0"/>
                <a:cs typeface="Courier New" pitchFamily="49" charset="0"/>
              </a:rPr>
              <a:t>{p + q = 42}</a:t>
            </a:r>
            <a:endParaRPr lang="en-US" sz="2800" b="1" dirty="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3686304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i="1" dirty="0">
              <a:solidFill>
                <a:schemeClr val="tx1"/>
              </a:solidFill>
              <a:cs typeface="Courier New" pitchFamily="49" charset="0"/>
            </a:endParaRPr>
          </a:p>
          <a:p>
            <a:pPr marL="514350" indent="-514350">
              <a:buAutoNum type="romanUcPeriod"/>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056055960"/>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Tree>
    <p:extLst>
      <p:ext uri="{BB962C8B-B14F-4D97-AF65-F5344CB8AC3E}">
        <p14:creationId xmlns:p14="http://schemas.microsoft.com/office/powerpoint/2010/main" val="1568239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Q2</a:t>
            </a:r>
            <a:endParaRPr lang="en-US" dirty="0"/>
          </a:p>
        </p:txBody>
      </p:sp>
      <p:sp>
        <p:nvSpPr>
          <p:cNvPr id="3" name="Content Placeholder 2"/>
          <p:cNvSpPr>
            <a:spLocks noGrp="1"/>
          </p:cNvSpPr>
          <p:nvPr>
            <p:ph idx="1"/>
          </p:nvPr>
        </p:nvSpPr>
        <p:spPr>
          <a:xfrm>
            <a:off x="685800" y="1524001"/>
            <a:ext cx="7848600" cy="3962399"/>
          </a:xfrm>
        </p:spPr>
        <p:txBody>
          <a:bodyPr>
            <a:normAutofit/>
          </a:bodyPr>
          <a:lstStyle/>
          <a:p>
            <a:pPr marL="0" indent="0">
              <a:buNone/>
            </a:pPr>
            <a:r>
              <a:rPr lang="en-US" sz="1600" i="1" dirty="0" smtClean="0">
                <a:solidFill>
                  <a:schemeClr val="tx1"/>
                </a:solidFill>
              </a:rPr>
              <a:t>Suppose we have a </a:t>
            </a:r>
            <a:r>
              <a:rPr lang="en-US" sz="1600" dirty="0" err="1" smtClean="0">
                <a:solidFill>
                  <a:schemeClr val="tx1"/>
                </a:solidFill>
                <a:latin typeface="Courier New" pitchFamily="49" charset="0"/>
                <a:cs typeface="Courier New" pitchFamily="49" charset="0"/>
              </a:rPr>
              <a:t>BankAccount</a:t>
            </a:r>
            <a:r>
              <a:rPr lang="en-US" sz="1600" i="1" dirty="0" smtClean="0">
                <a:solidFill>
                  <a:schemeClr val="tx1"/>
                </a:solidFill>
              </a:rPr>
              <a:t> class with instance variable </a:t>
            </a:r>
            <a:r>
              <a:rPr lang="en-US" sz="1600" dirty="0" smtClean="0">
                <a:solidFill>
                  <a:schemeClr val="tx1"/>
                </a:solidFill>
                <a:latin typeface="Courier New" pitchFamily="49" charset="0"/>
                <a:cs typeface="Courier New" pitchFamily="49" charset="0"/>
              </a:rPr>
              <a:t>balance</a:t>
            </a:r>
            <a:r>
              <a:rPr lang="en-US" sz="1600" i="1" dirty="0" smtClean="0">
                <a:solidFill>
                  <a:schemeClr val="tx1"/>
                </a:solidFill>
                <a:cs typeface="Courier New" pitchFamily="49" charset="0"/>
              </a:rPr>
              <a:t>. Consider the following specifications:</a:t>
            </a:r>
          </a:p>
          <a:p>
            <a:pPr marL="457200" indent="-457200">
              <a:buAutoNum type="alphaUcPeriod"/>
            </a:pP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@requires amount &gt;= 0 and amount &lt;= balance</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457200" indent="-457200">
              <a:buAutoNum type="alphaUcPeriod"/>
            </a:pPr>
            <a:r>
              <a:rPr lang="en-US" sz="1600" dirty="0" smtClean="0">
                <a:solidFill>
                  <a:schemeClr val="tx1"/>
                </a:solidFill>
                <a:latin typeface="Courier New" pitchFamily="49" charset="0"/>
                <a:cs typeface="Courier New" pitchFamily="49" charset="0"/>
              </a:rPr>
              <a:t>@throws </a:t>
            </a:r>
            <a:r>
              <a:rPr lang="en-US" sz="1600" dirty="0" err="1" smtClean="0">
                <a:solidFill>
                  <a:schemeClr val="tx1"/>
                </a:solidFill>
                <a:latin typeface="Courier New" pitchFamily="49" charset="0"/>
                <a:cs typeface="Courier New" pitchFamily="49" charset="0"/>
              </a:rPr>
              <a:t>InsufficientFundsException</a:t>
            </a:r>
            <a:r>
              <a:rPr lang="en-US" sz="1600" dirty="0" smtClean="0">
                <a:solidFill>
                  <a:schemeClr val="tx1"/>
                </a:solidFill>
                <a:latin typeface="Courier New" pitchFamily="49" charset="0"/>
                <a:cs typeface="Courier New" pitchFamily="49" charset="0"/>
              </a:rPr>
              <a:t> if balance &lt; amount</a:t>
            </a:r>
            <a:br>
              <a:rPr lang="en-US" sz="1600" dirty="0" smtClean="0">
                <a:solidFill>
                  <a:schemeClr val="tx1"/>
                </a:solidFill>
                <a:latin typeface="Courier New" pitchFamily="49" charset="0"/>
                <a:cs typeface="Courier New" pitchFamily="49" charset="0"/>
              </a:rPr>
            </a:br>
            <a:r>
              <a:rPr lang="en-US" sz="1600" dirty="0" smtClean="0">
                <a:solidFill>
                  <a:schemeClr val="tx1"/>
                </a:solidFill>
                <a:latin typeface="Courier New" pitchFamily="49" charset="0"/>
                <a:cs typeface="Courier New" pitchFamily="49" charset="0"/>
              </a:rPr>
              <a:t>@effects decreases balance by amount</a:t>
            </a:r>
          </a:p>
          <a:p>
            <a:pPr marL="0" indent="0">
              <a:buNone/>
            </a:pPr>
            <a:endParaRPr lang="en-US" sz="1600" dirty="0">
              <a:solidFill>
                <a:schemeClr val="tx1"/>
              </a:solidFill>
              <a:latin typeface="Courier New" pitchFamily="49" charset="0"/>
              <a:cs typeface="Courier New" pitchFamily="49" charset="0"/>
            </a:endParaRPr>
          </a:p>
          <a:p>
            <a:pPr marL="0" indent="0">
              <a:buNone/>
            </a:pPr>
            <a:r>
              <a:rPr lang="en-US" sz="1600" i="1" dirty="0" smtClean="0">
                <a:solidFill>
                  <a:schemeClr val="tx1"/>
                </a:solidFill>
                <a:cs typeface="Courier New" pitchFamily="49" charset="0"/>
              </a:rPr>
              <a:t>Which specifications does this implementation meet?</a:t>
            </a:r>
            <a:endParaRPr lang="en-US" sz="1600" i="1" dirty="0">
              <a:solidFill>
                <a:schemeClr val="tx1"/>
              </a:solidFill>
              <a:cs typeface="Courier New" pitchFamily="49" charset="0"/>
            </a:endParaRPr>
          </a:p>
          <a:p>
            <a:pPr marL="514350" indent="-514350">
              <a:buAutoNum type="romanUcPeriod"/>
            </a:pPr>
            <a:r>
              <a:rPr lang="en-US" sz="1600" dirty="0">
                <a:solidFill>
                  <a:schemeClr val="tx1"/>
                </a:solidFill>
                <a:latin typeface="Courier New" pitchFamily="49" charset="0"/>
                <a:cs typeface="Courier New" pitchFamily="49" charset="0"/>
              </a:rPr>
              <a:t>void withdraw(</a:t>
            </a:r>
            <a:r>
              <a:rPr lang="en-US" sz="1600" dirty="0" err="1">
                <a:solidFill>
                  <a:schemeClr val="tx1"/>
                </a:solidFill>
                <a:latin typeface="Courier New" pitchFamily="49" charset="0"/>
                <a:cs typeface="Courier New" pitchFamily="49" charset="0"/>
              </a:rPr>
              <a:t>int</a:t>
            </a:r>
            <a:r>
              <a:rPr lang="en-US" sz="1600" dirty="0">
                <a:solidFill>
                  <a:schemeClr val="tx1"/>
                </a:solidFill>
                <a:latin typeface="Courier New" pitchFamily="49" charset="0"/>
                <a:cs typeface="Courier New" pitchFamily="49" charset="0"/>
              </a:rPr>
              <a:t> amount) {</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	balance -= amount;</a:t>
            </a:r>
            <a:br>
              <a:rPr lang="en-US" sz="1600" dirty="0">
                <a:solidFill>
                  <a:schemeClr val="tx1"/>
                </a:solidFill>
                <a:latin typeface="Courier New" pitchFamily="49" charset="0"/>
                <a:cs typeface="Courier New" pitchFamily="49" charset="0"/>
              </a:rPr>
            </a:br>
            <a:r>
              <a:rPr lang="en-US" sz="1600" dirty="0">
                <a:solidFill>
                  <a:schemeClr val="tx1"/>
                </a:solidFill>
                <a:latin typeface="Courier New" pitchFamily="49" charset="0"/>
                <a:cs typeface="Courier New" pitchFamily="49" charset="0"/>
              </a:rPr>
              <a:t>}</a:t>
            </a:r>
          </a:p>
          <a:p>
            <a:pPr marL="0" indent="0">
              <a:buNone/>
            </a:pPr>
            <a:endParaRPr lang="en-US" sz="1600" dirty="0" smtClean="0">
              <a:solidFill>
                <a:schemeClr val="tx1"/>
              </a:solidFill>
              <a:latin typeface="Courier New" pitchFamily="49" charset="0"/>
              <a:cs typeface="Courier New" pitchFamily="49" charset="0"/>
            </a:endParaRPr>
          </a:p>
          <a:p>
            <a:pPr marL="0" indent="0">
              <a:buNone/>
            </a:pPr>
            <a:endParaRPr lang="en-US" sz="2000" i="1" dirty="0" smtClean="0">
              <a:solidFill>
                <a:schemeClr val="tx1"/>
              </a:solidFill>
              <a:cs typeface="Courier New" pitchFamily="49" charset="0"/>
            </a:endParaRPr>
          </a:p>
          <a:p>
            <a:pPr marL="457200" indent="-457200">
              <a:buAutoNum type="alphaUcPeriod"/>
            </a:pPr>
            <a:endParaRPr lang="en-US" sz="2000" dirty="0" smtClean="0">
              <a:solidFill>
                <a:schemeClr val="tx1"/>
              </a:solidFill>
              <a:latin typeface="Courier New" pitchFamily="49" charset="0"/>
              <a:cs typeface="Courier New" pitchFamily="49" charset="0"/>
            </a:endParaRP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059804950"/>
              </p:ext>
            </p:extLst>
          </p:nvPr>
        </p:nvGraphicFramePr>
        <p:xfrm>
          <a:off x="76200" y="5181600"/>
          <a:ext cx="4724400" cy="914400"/>
        </p:xfrm>
        <a:graphic>
          <a:graphicData uri="http://schemas.openxmlformats.org/drawingml/2006/table">
            <a:tbl>
              <a:tblPr firstRow="1" bandRow="1">
                <a:tableStyleId>{B301B821-A1FF-4177-AEE7-76D212191A09}</a:tableStyleId>
              </a:tblPr>
              <a:tblGrid>
                <a:gridCol w="1574800"/>
                <a:gridCol w="1574800"/>
                <a:gridCol w="1574800"/>
              </a:tblGrid>
              <a:tr h="45720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r>
              <a:tr h="457200">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
        <p:nvSpPr>
          <p:cNvPr id="5" name="TextBox 4"/>
          <p:cNvSpPr txBox="1"/>
          <p:nvPr/>
        </p:nvSpPr>
        <p:spPr>
          <a:xfrm>
            <a:off x="5312229" y="4114800"/>
            <a:ext cx="3755571" cy="1384995"/>
          </a:xfrm>
          <a:prstGeom prst="rect">
            <a:avLst/>
          </a:prstGeom>
          <a:noFill/>
        </p:spPr>
        <p:txBody>
          <a:bodyPr wrap="square" rtlCol="0">
            <a:spAutoFit/>
          </a:bodyPr>
          <a:lstStyle/>
          <a:p>
            <a:r>
              <a:rPr lang="en-US" b="1" dirty="0" smtClean="0">
                <a:solidFill>
                  <a:srgbClr val="FF0000"/>
                </a:solidFill>
                <a:latin typeface="+mj-lt"/>
              </a:rPr>
              <a:t>Another way to ask the question: </a:t>
            </a:r>
          </a:p>
          <a:p>
            <a:endParaRPr lang="en-US" b="1" dirty="0">
              <a:solidFill>
                <a:srgbClr val="FF0000"/>
              </a:solidFill>
              <a:latin typeface="+mj-lt"/>
            </a:endParaRPr>
          </a:p>
          <a:p>
            <a:r>
              <a:rPr lang="en-US" b="1" dirty="0" smtClean="0">
                <a:solidFill>
                  <a:srgbClr val="FF0000"/>
                </a:solidFill>
                <a:latin typeface="+mj-lt"/>
              </a:rPr>
              <a:t>If the client does not know the implementation, will the method do what he/she expects it to do based on the specification?</a:t>
            </a:r>
          </a:p>
        </p:txBody>
      </p:sp>
    </p:spTree>
    <p:extLst>
      <p:ext uri="{BB962C8B-B14F-4D97-AF65-F5344CB8AC3E}">
        <p14:creationId xmlns:p14="http://schemas.microsoft.com/office/powerpoint/2010/main" val="34531088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727</TotalTime>
  <Words>3142</Words>
  <Application>Microsoft Office PowerPoint</Application>
  <PresentationFormat>On-screen Show (4:3)</PresentationFormat>
  <Paragraphs>808</Paragraphs>
  <Slides>60</Slides>
  <Notes>1</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Executive</vt:lpstr>
      <vt:lpstr>PowerPoint Presentation</vt:lpstr>
      <vt:lpstr>Winter 2013 Q1</vt:lpstr>
      <vt:lpstr>Winter 2013 Q1</vt:lpstr>
      <vt:lpstr>Winter 2013 Q1</vt:lpstr>
      <vt:lpstr>Winter 2013 Q1</vt:lpstr>
      <vt:lpstr>Winter 2013 Q1</vt:lpstr>
      <vt:lpstr>Winter 2013 Q1</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Q2</vt:lpstr>
      <vt:lpstr>Winter 2013 Q3</vt:lpstr>
      <vt:lpstr>Winter 2013 Q3</vt:lpstr>
      <vt:lpstr>Winter 2013 Q3</vt:lpstr>
      <vt:lpstr>Winter 2013 Q3</vt:lpstr>
      <vt:lpstr>Winter 2013 Q3</vt:lpstr>
      <vt:lpstr>Winter 2013 Q4</vt:lpstr>
      <vt:lpstr>Winter 2013 Q4</vt:lpstr>
      <vt:lpstr>Winter 2013 Q4</vt:lpstr>
      <vt:lpstr>Winter 2013 Q4</vt:lpstr>
      <vt:lpstr>Winter 2013 Q5</vt:lpstr>
      <vt:lpstr>Winter 2013 Q5</vt:lpstr>
      <vt:lpstr>Winter 2013 Q5</vt:lpstr>
      <vt:lpstr>Winter 2013 Q5</vt:lpstr>
      <vt:lpstr>Winter 2013 Q5</vt:lpstr>
      <vt:lpstr>Winter 2013 Q5</vt:lpstr>
      <vt:lpstr>Winter 2013 Q5</vt:lpstr>
      <vt:lpstr>Winter 2013 Q5</vt:lpstr>
      <vt:lpstr>Winter 2013 Q6</vt:lpstr>
      <vt:lpstr>Winter 2013 Q6</vt:lpstr>
      <vt:lpstr>Winter 2013 Q6</vt:lpstr>
      <vt:lpstr>Winter 2013 Q6</vt:lpstr>
      <vt:lpstr>Winter 2013 Q6</vt:lpstr>
      <vt:lpstr>Winter 2013 Q6</vt:lpstr>
      <vt:lpstr>Winter 2013 Q6</vt:lpstr>
      <vt:lpstr>Winter 2013 Q6</vt:lpstr>
      <vt:lpstr>Winter 2013 Q6</vt:lpstr>
      <vt:lpstr>Winter 2013 Q6</vt:lpstr>
      <vt:lpstr>Winter 2013 Q6</vt:lpstr>
      <vt:lpstr>Winter 2013 Q6</vt:lpstr>
      <vt:lpstr>Winter 2013 Q6</vt:lpstr>
      <vt:lpstr>Winter 2013 Q6</vt:lpstr>
      <vt:lpstr>Winter 2013 Q7  (not on your midterm)</vt:lpstr>
      <vt:lpstr>Winter 2013 Q7 (not on your midterm)</vt:lpstr>
      <vt:lpstr>Winter 2013 Q8</vt:lpstr>
      <vt:lpstr>Winter 2013 Q8</vt:lpstr>
      <vt:lpstr>Midterm Topics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atm15</cp:lastModifiedBy>
  <cp:revision>134</cp:revision>
  <dcterms:modified xsi:type="dcterms:W3CDTF">2014-02-06T16:25:40Z</dcterms:modified>
</cp:coreProperties>
</file>