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350" r:id="rId2"/>
    <p:sldId id="256" r:id="rId3"/>
    <p:sldId id="258" r:id="rId4"/>
    <p:sldId id="334" r:id="rId5"/>
    <p:sldId id="279" r:id="rId6"/>
    <p:sldId id="283" r:id="rId7"/>
    <p:sldId id="260" r:id="rId8"/>
    <p:sldId id="301" r:id="rId9"/>
    <p:sldId id="319" r:id="rId10"/>
    <p:sldId id="275" r:id="rId11"/>
    <p:sldId id="342" r:id="rId12"/>
    <p:sldId id="341" r:id="rId13"/>
    <p:sldId id="336" r:id="rId14"/>
    <p:sldId id="337" r:id="rId15"/>
    <p:sldId id="340" r:id="rId16"/>
    <p:sldId id="338" r:id="rId17"/>
    <p:sldId id="339" r:id="rId18"/>
    <p:sldId id="335" r:id="rId19"/>
    <p:sldId id="343" r:id="rId20"/>
    <p:sldId id="344" r:id="rId21"/>
    <p:sldId id="345" r:id="rId22"/>
    <p:sldId id="346" r:id="rId23"/>
    <p:sldId id="347" r:id="rId24"/>
    <p:sldId id="348" r:id="rId25"/>
    <p:sldId id="34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80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13" autoAdjust="0"/>
    <p:restoredTop sz="94660"/>
  </p:normalViewPr>
  <p:slideViewPr>
    <p:cSldViewPr>
      <p:cViewPr varScale="1">
        <p:scale>
          <a:sx n="50" d="100"/>
          <a:sy n="50" d="100"/>
        </p:scale>
        <p:origin x="-62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6799D-A880-4E1B-B2EE-D13BD2DE5D92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EE43F2-2C72-4270-A5E1-694382A6E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197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E43F2-2C72-4270-A5E1-694382A6EE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34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3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6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4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>
            <a:lvl1pPr>
              <a:defRPr sz="4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85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4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1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8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1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9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02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1/23/2014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6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cs.washington.edu/courses/cse331/13au/conceptual-info/specification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1371600"/>
          </a:xfrm>
        </p:spPr>
        <p:txBody>
          <a:bodyPr>
            <a:noAutofit/>
          </a:bodyPr>
          <a:lstStyle/>
          <a:p>
            <a:pPr marL="0" indent="0" algn="ctr" fontAlgn="base">
              <a:buNone/>
            </a:pPr>
            <a:r>
              <a:rPr lang="en-US" sz="4000" dirty="0"/>
              <a:t>["</a:t>
            </a:r>
            <a:r>
              <a:rPr lang="en-US" sz="4000" dirty="0" err="1"/>
              <a:t>hip","hip</a:t>
            </a:r>
            <a:r>
              <a:rPr lang="en-US" sz="4000" dirty="0" smtClean="0"/>
              <a:t>"]</a:t>
            </a:r>
          </a:p>
          <a:p>
            <a:pPr marL="0" indent="0" algn="ctr" fontAlgn="base">
              <a:buNone/>
            </a:pPr>
            <a:r>
              <a:rPr lang="en-US" sz="4000" dirty="0" smtClean="0"/>
              <a:t>=</a:t>
            </a:r>
            <a:endParaRPr lang="en-US" sz="1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429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 fontAlgn="base">
              <a:buFont typeface="Arial" pitchFamily="34" charset="0"/>
              <a:buNone/>
            </a:pPr>
            <a:r>
              <a:rPr lang="en-US" sz="4000" dirty="0" smtClean="0"/>
              <a:t>???</a:t>
            </a:r>
            <a:endParaRPr lang="en-US" sz="1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429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 fontAlgn="base">
              <a:buFont typeface="Arial" pitchFamily="34" charset="0"/>
              <a:buNone/>
            </a:pPr>
            <a:r>
              <a:rPr lang="en-US" sz="4000" b="1" dirty="0" smtClean="0">
                <a:solidFill>
                  <a:srgbClr val="C00000"/>
                </a:solidFill>
              </a:rPr>
              <a:t>Hip </a:t>
            </a:r>
            <a:r>
              <a:rPr lang="en-US" sz="4000" b="1" dirty="0" err="1" smtClean="0">
                <a:solidFill>
                  <a:srgbClr val="C00000"/>
                </a:solidFill>
              </a:rPr>
              <a:t>Hip</a:t>
            </a:r>
            <a:r>
              <a:rPr lang="en-US" sz="4000" b="1" dirty="0" smtClean="0">
                <a:solidFill>
                  <a:srgbClr val="C00000"/>
                </a:solidFill>
              </a:rPr>
              <a:t> Array!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20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Abstract Value</a:t>
            </a:r>
            <a:r>
              <a:rPr lang="en-US" dirty="0" smtClean="0"/>
              <a:t>:</a:t>
            </a:r>
            <a:r>
              <a:rPr lang="en-US" b="1" dirty="0" smtClean="0"/>
              <a:t> </a:t>
            </a:r>
            <a:r>
              <a:rPr lang="en-US" dirty="0" smtClean="0"/>
              <a:t>what an instance of a class is supposed to represent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Line</a:t>
            </a:r>
            <a:r>
              <a:rPr lang="en-US" dirty="0" smtClean="0"/>
              <a:t> represents a given line</a:t>
            </a:r>
          </a:p>
          <a:p>
            <a:r>
              <a:rPr lang="en-US" b="1" dirty="0" smtClean="0"/>
              <a:t>Abstract State</a:t>
            </a:r>
            <a:r>
              <a:rPr lang="en-US" dirty="0" smtClean="0"/>
              <a:t>: the information that defines the abstract value</a:t>
            </a:r>
          </a:p>
          <a:p>
            <a:pPr lvl="1"/>
            <a:r>
              <a:rPr lang="en-US" dirty="0" smtClean="0"/>
              <a:t>Each line has a start point and an end point</a:t>
            </a:r>
          </a:p>
          <a:p>
            <a:r>
              <a:rPr lang="en-US" b="1" dirty="0" smtClean="0"/>
              <a:t>Abstract Invariant:</a:t>
            </a:r>
            <a:r>
              <a:rPr lang="en-US" dirty="0" smtClean="0"/>
              <a:t> the conditions that must remain true over the abstract state for all instances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/>
              <a:t>Start point and end point must be distinct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Specification Fields</a:t>
            </a:r>
            <a:r>
              <a:rPr lang="en-US" dirty="0" smtClean="0"/>
              <a:t>: describes components of the abstract state of a class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Line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dirty="0" smtClean="0"/>
              <a:t>has specification fields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startPoint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cs typeface="Courier New" pitchFamily="49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endPoint</a:t>
            </a:r>
            <a:endParaRPr lang="en-US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/>
              <a:t>Derived Specification Fields</a:t>
            </a:r>
            <a:r>
              <a:rPr lang="en-US" dirty="0" smtClean="0"/>
              <a:t>: information that can be derived from specification fields but useful to have</a:t>
            </a:r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ength =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sqrt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((x1-x2)^2 + (y1-y2)^2)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56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This class represents the mathematical concept of a line segment.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Specification fields: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@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specfield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start-point : point  // The starting point of the line.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@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specfield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end-point   : point  // The ending point of the line.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Derived specification fields: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@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derivedfield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length : real     //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 of the line.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Abstract Invariant: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A line's start-point must be different from its end-point.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Line {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8615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This class represents the mathematical concept of a line segment.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Specification fields: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@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specfield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start-point : point  // The starting point of the line.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@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specfield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end-point   : point  // The ending point of the line.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Derived specification fields: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@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derivedfield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length : real     //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 of the line.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Abstract Invariant: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A line's start-point must be different from its end-point.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Line {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5575766"/>
            <a:ext cx="3132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Abstract Value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88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This class represents the mathematical concept of a line segment.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Specification fields: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@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specfield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start-point : point  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The starting point of the line.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@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specfield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end-point   : point  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The ending point of the line.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Derived specification fields: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@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derivedfield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length : real     //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 of the line.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Abstract Invariant: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A line's start-point must be different from its end-point.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Line {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5575766"/>
            <a:ext cx="29610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Abstract State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14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This class represents the mathematical concept of a line segment.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Specification fields: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@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specfield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start-point : point  // The starting point of the line.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@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specfield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end-point   : point  // The ending point of the line.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Derived specification fields: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@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derivedfield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length : real     //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 of the line.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Abstract Invariant: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A line's start-point must be different from its end-point.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Line {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5575766"/>
            <a:ext cx="37000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Abstract Invariant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14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This class represents the mathematical concept of a line segment.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Specification fields: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specfield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start-point : point  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The starting point of the line.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specfield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end-point   : point  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The ending point of the line.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Derived specification fields: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@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derivedfield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length : real     //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 of the line.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Abstract Invariant: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A line's start-point must be different from its end-point.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Line {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5575766"/>
            <a:ext cx="39934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Specification Fields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14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This class represents the mathematical concept of a line segment.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Specification fields: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@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specfield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start-point : point  // The starting point of the line.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@</a:t>
            </a:r>
            <a:r>
              <a:rPr lang="en-US" sz="14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specfield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end-point   : point  // The ending point of the line.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Derived specification fields: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14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derivedfield</a:t>
            </a:r>
            <a:r>
              <a:rPr lang="en-US" sz="1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length : real     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T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he 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length of the line.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Abstract Invariant: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 A line's start-point must be different from its end-point.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class Line {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8200" y="5575766"/>
            <a:ext cx="2949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+mj-lt"/>
              </a:rPr>
              <a:t>Derived Fields</a:t>
            </a:r>
            <a:endParaRPr lang="en-US" sz="3200" b="1" dirty="0">
              <a:solidFill>
                <a:srgbClr val="C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114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Circle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Suppose we want to make a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</a:t>
            </a:r>
            <a:r>
              <a:rPr lang="en-US" dirty="0"/>
              <a:t>class that represents </a:t>
            </a:r>
            <a:r>
              <a:rPr lang="en-US" dirty="0" smtClean="0"/>
              <a:t>circles </a:t>
            </a:r>
            <a:r>
              <a:rPr lang="en-US" dirty="0"/>
              <a:t>on the Cartesian plane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733800" y="2705100"/>
            <a:ext cx="0" cy="2514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352800" y="4762500"/>
            <a:ext cx="2895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90294" y="3319289"/>
            <a:ext cx="38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.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4038600" y="2867332"/>
            <a:ext cx="2209800" cy="22098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7" idx="7"/>
          </p:cNvCxnSpPr>
          <p:nvPr/>
        </p:nvCxnSpPr>
        <p:spPr>
          <a:xfrm flipH="1">
            <a:off x="5143502" y="3190950"/>
            <a:ext cx="781280" cy="7812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436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b="1" dirty="0"/>
              <a:t>Abstract Value</a:t>
            </a:r>
            <a:r>
              <a:rPr lang="en-US" dirty="0"/>
              <a:t>:</a:t>
            </a:r>
            <a:r>
              <a:rPr lang="en-US" b="1" dirty="0"/>
              <a:t> </a:t>
            </a:r>
            <a:endParaRPr lang="en-US" b="1" dirty="0" smtClean="0"/>
          </a:p>
          <a:p>
            <a:pPr lvl="1">
              <a:buClr>
                <a:schemeClr val="bg1">
                  <a:lumMod val="50000"/>
                </a:schemeClr>
              </a:buClr>
            </a:pP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represents a given circle</a:t>
            </a:r>
          </a:p>
          <a:p>
            <a:r>
              <a:rPr lang="en-US" b="1" dirty="0" smtClean="0"/>
              <a:t>Abstract </a:t>
            </a:r>
            <a:r>
              <a:rPr lang="en-US" b="1" dirty="0"/>
              <a:t>State</a:t>
            </a:r>
            <a:r>
              <a:rPr lang="en-US" dirty="0" smtClean="0"/>
              <a:t>:</a:t>
            </a:r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Abstract Invariant</a:t>
            </a:r>
          </a:p>
          <a:p>
            <a:pPr lvl="1"/>
            <a:r>
              <a:rPr lang="en-US" dirty="0" smtClean="0"/>
              <a:t>Option #1: r &gt; 0, center must exist</a:t>
            </a:r>
          </a:p>
          <a:p>
            <a:pPr lvl="1"/>
            <a:r>
              <a:rPr lang="en-US" dirty="0" smtClean="0"/>
              <a:t>Option #2: center and edge must be distinct</a:t>
            </a:r>
          </a:p>
          <a:p>
            <a:pPr lvl="1"/>
            <a:r>
              <a:rPr lang="en-US" dirty="0" smtClean="0"/>
              <a:t>Option #3: corner1 and corner2 must be distinct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11" y="2814642"/>
            <a:ext cx="2162089" cy="18335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397370"/>
            <a:ext cx="2438400" cy="22508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097" y="2539108"/>
            <a:ext cx="3086476" cy="210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86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600" dirty="0" smtClean="0"/>
              <a:t>Slides by Alex </a:t>
            </a:r>
            <a:r>
              <a:rPr lang="en-US" sz="2600" dirty="0" err="1" smtClean="0"/>
              <a:t>Mariakakis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with material from </a:t>
            </a:r>
            <a:r>
              <a:rPr lang="en-US" sz="2600" dirty="0" err="1" smtClean="0"/>
              <a:t>Krysta</a:t>
            </a:r>
            <a:r>
              <a:rPr lang="en-US" sz="2600" dirty="0" smtClean="0"/>
              <a:t> Yousoufian, Mike </a:t>
            </a:r>
            <a:r>
              <a:rPr lang="en-US" sz="2600" dirty="0"/>
              <a:t>Ernst, </a:t>
            </a:r>
            <a:r>
              <a:rPr lang="en-US" sz="2600" dirty="0" err="1"/>
              <a:t>Kellen</a:t>
            </a:r>
            <a:r>
              <a:rPr lang="en-US" sz="2600" dirty="0"/>
              <a:t> </a:t>
            </a:r>
            <a:r>
              <a:rPr lang="en-US" sz="2600" dirty="0" smtClean="0"/>
              <a:t>Donohue</a:t>
            </a:r>
            <a:endParaRPr lang="en-US" sz="2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Section 3: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500" dirty="0" smtClean="0"/>
              <a:t>HW4, ADTs, and more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42480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Specification Fields</a:t>
            </a:r>
            <a:r>
              <a:rPr lang="en-US" dirty="0" smtClean="0"/>
              <a:t>: </a:t>
            </a:r>
          </a:p>
          <a:p>
            <a:pPr lvl="1"/>
            <a:r>
              <a:rPr lang="en-US" dirty="0"/>
              <a:t>Option #1: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dirty="0" smtClean="0"/>
              <a:t> and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center</a:t>
            </a:r>
          </a:p>
          <a:p>
            <a:pPr lvl="1"/>
            <a:r>
              <a:rPr lang="en-US" dirty="0" smtClean="0"/>
              <a:t>Option </a:t>
            </a:r>
            <a:r>
              <a:rPr lang="en-US" dirty="0"/>
              <a:t>#2: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center</a:t>
            </a:r>
            <a:r>
              <a:rPr lang="en-US" dirty="0" smtClean="0"/>
              <a:t> and </a:t>
            </a:r>
            <a:r>
              <a:rPr lang="en-US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edgePoint</a:t>
            </a:r>
            <a:endParaRPr lang="en-US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Option #3: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corner1</a:t>
            </a:r>
            <a:r>
              <a:rPr lang="en-US" dirty="0"/>
              <a:t> and </a:t>
            </a:r>
            <a:r>
              <a:rPr lang="en-US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corner2</a:t>
            </a:r>
          </a:p>
          <a:p>
            <a:r>
              <a:rPr lang="en-US" b="1" dirty="0" smtClean="0"/>
              <a:t>Derived Specification Fields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Circumference</a:t>
            </a:r>
          </a:p>
          <a:p>
            <a:pPr lvl="1"/>
            <a:r>
              <a:rPr lang="en-US" dirty="0" smtClean="0"/>
              <a:t>Diameter</a:t>
            </a:r>
            <a:endParaRPr lang="en-US" dirty="0"/>
          </a:p>
          <a:p>
            <a:pPr lvl="1"/>
            <a:r>
              <a:rPr lang="en-US" dirty="0" smtClean="0"/>
              <a:t>Area</a:t>
            </a:r>
          </a:p>
          <a:p>
            <a:pPr lvl="1"/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5650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Abstract values, state, and invariants specify the behavior of classes and methods</a:t>
            </a:r>
          </a:p>
          <a:p>
            <a:pPr lvl="1"/>
            <a:r>
              <a:rPr lang="en-US" dirty="0" smtClean="0"/>
              <a:t>What should my class do?</a:t>
            </a:r>
          </a:p>
          <a:p>
            <a:r>
              <a:rPr lang="en-US" dirty="0" smtClean="0"/>
              <a:t>We have not implemented any of these ADTs yet</a:t>
            </a:r>
          </a:p>
          <a:p>
            <a:pPr lvl="1"/>
            <a:r>
              <a:rPr lang="en-US" dirty="0" smtClean="0"/>
              <a:t>Implementation should not affect abstract state</a:t>
            </a:r>
          </a:p>
          <a:p>
            <a:pPr lvl="1"/>
            <a:r>
              <a:rPr lang="en-US" dirty="0" smtClean="0"/>
              <a:t>As long as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Circle</a:t>
            </a:r>
            <a:r>
              <a:rPr lang="en-US" dirty="0" smtClean="0"/>
              <a:t> represents the circle we are interested in, nobody cares how it is implemented</a:t>
            </a:r>
          </a:p>
        </p:txBody>
      </p:sp>
    </p:spTree>
    <p:extLst>
      <p:ext uri="{BB962C8B-B14F-4D97-AF65-F5344CB8AC3E}">
        <p14:creationId xmlns:p14="http://schemas.microsoft.com/office/powerpoint/2010/main" val="53299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Abstract vs. Concrete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e’ll </a:t>
            </a:r>
            <a:r>
              <a:rPr lang="en-US" dirty="0" smtClean="0"/>
              <a:t>talk </a:t>
            </a:r>
            <a:r>
              <a:rPr lang="en-US" dirty="0" smtClean="0"/>
              <a:t>later about </a:t>
            </a:r>
            <a:r>
              <a:rPr lang="en-US" b="1" dirty="0" smtClean="0"/>
              <a:t>representation invariants</a:t>
            </a:r>
            <a:r>
              <a:rPr lang="en-US" dirty="0" smtClean="0"/>
              <a:t>, which specify how the abstract invariant is implemented</a:t>
            </a:r>
          </a:p>
          <a:p>
            <a:r>
              <a:rPr lang="en-US" dirty="0" smtClean="0"/>
              <a:t>We’ll also discuss how </a:t>
            </a:r>
            <a:r>
              <a:rPr lang="en-US" b="1" dirty="0" smtClean="0"/>
              <a:t>abstraction functions</a:t>
            </a:r>
            <a:r>
              <a:rPr lang="en-US" dirty="0" smtClean="0"/>
              <a:t> map the concrete representation of an ADT to the abstract value</a:t>
            </a:r>
          </a:p>
        </p:txBody>
      </p:sp>
    </p:spTree>
    <p:extLst>
      <p:ext uri="{BB962C8B-B14F-4D97-AF65-F5344CB8AC3E}">
        <p14:creationId xmlns:p14="http://schemas.microsoft.com/office/powerpoint/2010/main" val="113300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Javadoc</a:t>
            </a:r>
            <a:r>
              <a:rPr lang="en-US" dirty="0" smtClean="0"/>
              <a:t>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 made by Oracle for API documentation</a:t>
            </a:r>
          </a:p>
          <a:p>
            <a:r>
              <a:rPr lang="en-US" dirty="0" smtClean="0"/>
              <a:t>We’ve already seen </a:t>
            </a:r>
            <a:r>
              <a:rPr lang="en-US" dirty="0" err="1" smtClean="0"/>
              <a:t>Javadoc</a:t>
            </a:r>
            <a:r>
              <a:rPr lang="en-US" dirty="0" smtClean="0"/>
              <a:t> for external class specification</a:t>
            </a:r>
          </a:p>
          <a:p>
            <a:r>
              <a:rPr lang="en-US" dirty="0" smtClean="0"/>
              <a:t>Method specifications will describe method behavior in terms of preconditions and </a:t>
            </a:r>
            <a:r>
              <a:rPr lang="en-US" dirty="0" err="1" smtClean="0"/>
              <a:t>postconditions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135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Javadoc</a:t>
            </a:r>
            <a:r>
              <a:rPr lang="en-US" dirty="0" smtClean="0"/>
              <a:t> Method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@requires</a:t>
            </a:r>
            <a:r>
              <a:rPr lang="en-US" dirty="0" smtClean="0"/>
              <a:t>: the statements that must be met by the method’s caller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@return</a:t>
            </a:r>
            <a:r>
              <a:rPr lang="en-US" dirty="0" smtClean="0"/>
              <a:t>: the value returned by the method, if any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@throws</a:t>
            </a:r>
            <a:r>
              <a:rPr lang="en-US" dirty="0" smtClean="0"/>
              <a:t>: the exceptions that may be raised, and under which conditions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@modifies</a:t>
            </a:r>
            <a:r>
              <a:rPr lang="en-US" dirty="0" smtClean="0"/>
              <a:t>: the variables that </a:t>
            </a:r>
            <a:r>
              <a:rPr lang="en-US" i="1" dirty="0" smtClean="0"/>
              <a:t>may</a:t>
            </a:r>
            <a:r>
              <a:rPr lang="en-US" dirty="0" smtClean="0"/>
              <a:t> change because of the method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@effects</a:t>
            </a:r>
            <a:r>
              <a:rPr lang="en-US" dirty="0" smtClean="0"/>
              <a:t>: the side effects of the method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1984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Javadoc</a:t>
            </a:r>
            <a:r>
              <a:rPr lang="en-US" dirty="0" smtClean="0"/>
              <a:t> Method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@requires</a:t>
            </a:r>
            <a:r>
              <a:rPr lang="en-US" dirty="0"/>
              <a:t> </a:t>
            </a:r>
            <a:r>
              <a:rPr lang="en-US" dirty="0" smtClean="0"/>
              <a:t>is not met, anything can happen</a:t>
            </a:r>
          </a:p>
          <a:p>
            <a:pPr lvl="1"/>
            <a:r>
              <a:rPr lang="en-US" dirty="0" smtClean="0"/>
              <a:t>False implies everything</a:t>
            </a:r>
          </a:p>
          <a:p>
            <a:r>
              <a:rPr lang="en-US" dirty="0" smtClean="0"/>
              <a:t>The conditions for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en-US" dirty="0" smtClean="0"/>
              <a:t> must be a subset of the precondition</a:t>
            </a:r>
          </a:p>
          <a:p>
            <a:pPr lvl="1"/>
            <a:r>
              <a:rPr lang="en-US" dirty="0" smtClean="0"/>
              <a:t>Ex: If a method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@requires</a:t>
            </a:r>
            <a:r>
              <a:rPr lang="en-US" dirty="0" smtClean="0"/>
              <a:t> x &gt; 0,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@throws</a:t>
            </a:r>
            <a:r>
              <a:rPr lang="en-US" dirty="0"/>
              <a:t> </a:t>
            </a:r>
            <a:r>
              <a:rPr lang="en-US" dirty="0" smtClean="0"/>
              <a:t>should not say anything about </a:t>
            </a:r>
            <a:br>
              <a:rPr lang="en-US" dirty="0" smtClean="0"/>
            </a:br>
            <a:r>
              <a:rPr lang="en-US" dirty="0" smtClean="0"/>
              <a:t>x &lt; 0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@modifies</a:t>
            </a:r>
            <a:r>
              <a:rPr lang="en-US" dirty="0" smtClean="0"/>
              <a:t> lists </a:t>
            </a:r>
            <a:r>
              <a:rPr lang="en-US" i="1" dirty="0" smtClean="0"/>
              <a:t>what</a:t>
            </a:r>
            <a:r>
              <a:rPr lang="en-US" dirty="0" smtClean="0"/>
              <a:t> may change, while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@effects</a:t>
            </a:r>
            <a:r>
              <a:rPr lang="en-US" dirty="0" smtClean="0"/>
              <a:t> indicates </a:t>
            </a:r>
            <a:r>
              <a:rPr lang="en-US" i="1" dirty="0" smtClean="0"/>
              <a:t>how</a:t>
            </a:r>
            <a:r>
              <a:rPr lang="en-US" dirty="0" smtClean="0"/>
              <a:t> they change</a:t>
            </a:r>
          </a:p>
          <a:p>
            <a:pPr lvl="1"/>
            <a:r>
              <a:rPr lang="en-US" dirty="0" smtClean="0"/>
              <a:t>If a specification field is listed in the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@modifies</a:t>
            </a:r>
            <a:r>
              <a:rPr lang="en-US" dirty="0"/>
              <a:t> </a:t>
            </a:r>
            <a:r>
              <a:rPr lang="en-US" dirty="0" smtClean="0"/>
              <a:t>clause but not in the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@effects</a:t>
            </a:r>
            <a:r>
              <a:rPr lang="en-US" dirty="0" smtClean="0"/>
              <a:t> clause, it may take on any value (provided that it follows the abstract invariant)</a:t>
            </a:r>
          </a:p>
          <a:p>
            <a:pPr lvl="1"/>
            <a:r>
              <a:rPr lang="en-US" dirty="0" smtClean="0"/>
              <a:t>If you mention a field in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@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modifies</a:t>
            </a:r>
            <a:r>
              <a:rPr lang="en-US" dirty="0" smtClean="0"/>
              <a:t>, you should try to specify what happens in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@effects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846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HW4 setup</a:t>
            </a:r>
          </a:p>
          <a:p>
            <a:r>
              <a:rPr lang="en-US" dirty="0" smtClean="0"/>
              <a:t>Abstract data types (ADTs)</a:t>
            </a:r>
          </a:p>
          <a:p>
            <a:r>
              <a:rPr lang="en-US" dirty="0" smtClean="0"/>
              <a:t>Method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24656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2200"/>
            <a:ext cx="7772400" cy="1371600"/>
          </a:xfrm>
        </p:spPr>
        <p:txBody>
          <a:bodyPr/>
          <a:lstStyle/>
          <a:p>
            <a:r>
              <a:rPr lang="en-US" sz="6600" b="1" dirty="0" smtClean="0"/>
              <a:t>HW#4 DEMO</a:t>
            </a:r>
            <a:endParaRPr lang="en-US" sz="55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42672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34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Addition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419600"/>
            <a:ext cx="784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2927" y="4648200"/>
            <a:ext cx="7606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3x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 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- 2x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- 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 x   + 0</a:t>
            </a:r>
            <a:endParaRPr lang="en-US" sz="2800" b="1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3000" y="374398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3x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	  </a:t>
            </a:r>
            <a:r>
              <a:rPr lang="en-US" sz="2800" baseline="30000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- 2x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x   – 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" y="3810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+</a:t>
            </a:r>
            <a:endParaRPr lang="en-US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452927" y="1600200"/>
            <a:ext cx="8233873" cy="523220"/>
            <a:chOff x="452927" y="1600200"/>
            <a:chExt cx="8233873" cy="523220"/>
          </a:xfrm>
        </p:grpSpPr>
        <p:sp>
          <p:nvSpPr>
            <p:cNvPr id="26" name="TextBox 25"/>
            <p:cNvSpPr txBox="1"/>
            <p:nvPr/>
          </p:nvSpPr>
          <p:spPr>
            <a:xfrm>
              <a:off x="452927" y="1600200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24400" y="1600200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x 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95205" y="16771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2133600" y="3134380"/>
            <a:ext cx="4916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+ 4x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- 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    + 5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76800" y="3134380"/>
            <a:ext cx="12953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+  0x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3897546" y="3733800"/>
            <a:ext cx="12078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+ 0x</a:t>
            </a:r>
            <a:r>
              <a:rPr lang="en-US" sz="2800" baseline="30000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2</a:t>
            </a:r>
            <a:endParaRPr lang="en-US" sz="2800" baseline="30000" dirty="0"/>
          </a:p>
        </p:txBody>
      </p:sp>
      <p:sp>
        <p:nvSpPr>
          <p:cNvPr id="16" name="Rectangle 15"/>
          <p:cNvSpPr/>
          <p:nvPr/>
        </p:nvSpPr>
        <p:spPr>
          <a:xfrm>
            <a:off x="1814442" y="3733056"/>
            <a:ext cx="12078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+ 0x</a:t>
            </a:r>
            <a:r>
              <a:rPr lang="en-US" sz="2800" baseline="30000" dirty="0">
                <a:solidFill>
                  <a:schemeClr val="bg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4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376063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2" grpId="0"/>
      <p:bldP spid="23" grpId="0"/>
      <p:bldP spid="25" grpId="0"/>
      <p:bldP spid="3" grpId="0"/>
      <p:bldP spid="14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Multiplication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8858" y="5040868"/>
            <a:ext cx="300082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70905" y="5562600"/>
            <a:ext cx="784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0600" y="5638800"/>
            <a:ext cx="706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-21x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 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5x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 - 25</a:t>
            </a:r>
            <a:endParaRPr lang="en-US" sz="2800" b="1" baseline="300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0600" y="4495800"/>
            <a:ext cx="706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-20x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– 25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00400" y="2965103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- x</a:t>
            </a:r>
            <a:r>
              <a:rPr lang="en-US" sz="2800" baseline="30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143000" y="36576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x – 5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381000" y="4267200"/>
            <a:ext cx="784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9600" y="3734544"/>
            <a:ext cx="300082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 smtClean="0"/>
              <a:t>*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496694" y="1676400"/>
            <a:ext cx="5285106" cy="523220"/>
            <a:chOff x="1496694" y="2362200"/>
            <a:chExt cx="5285106" cy="523220"/>
          </a:xfrm>
        </p:grpSpPr>
        <p:sp>
          <p:nvSpPr>
            <p:cNvPr id="33" name="TextBox 32"/>
            <p:cNvSpPr txBox="1"/>
            <p:nvPr/>
          </p:nvSpPr>
          <p:spPr>
            <a:xfrm>
              <a:off x="1496694" y="2362200"/>
              <a:ext cx="28135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(4x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724400" y="2362200"/>
              <a:ext cx="2057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(x 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395205" y="24391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*</a:t>
              </a:r>
              <a:endParaRPr lang="en-US" b="1" dirty="0"/>
            </a:p>
          </p:txBody>
        </p:sp>
      </p:grpSp>
      <p:sp>
        <p:nvSpPr>
          <p:cNvPr id="3" name="Rectangle 2"/>
          <p:cNvSpPr/>
          <p:nvPr/>
        </p:nvSpPr>
        <p:spPr>
          <a:xfrm>
            <a:off x="990600" y="4990340"/>
            <a:ext cx="39966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-x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+ 5x</a:t>
            </a:r>
            <a:endParaRPr lang="en-US" sz="2800" baseline="300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74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26" grpId="0"/>
      <p:bldP spid="28" grpId="0"/>
      <p:bldP spid="29" grpId="0"/>
      <p:bldP spid="31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2667000"/>
            <a:ext cx="3536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+ 4x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– 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+ 5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2667000"/>
            <a:ext cx="2599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- 2x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– 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52800" y="2590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52800" y="2590800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52927" y="1610380"/>
            <a:ext cx="8233873" cy="523220"/>
            <a:chOff x="452927" y="1524744"/>
            <a:chExt cx="8233873" cy="523220"/>
          </a:xfrm>
        </p:grpSpPr>
        <p:sp>
          <p:nvSpPr>
            <p:cNvPr id="14" name="TextBox 13"/>
            <p:cNvSpPr txBox="1"/>
            <p:nvPr/>
          </p:nvSpPr>
          <p:spPr>
            <a:xfrm>
              <a:off x="452927" y="1524744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6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– 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24400" y="1524744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95205" y="1601688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/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5666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45992" y="5968104"/>
            <a:ext cx="33834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517543" y="5968104"/>
            <a:ext cx="3245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0  28 118 125  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57800" y="5459219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24   0 -48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-120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10201" y="4957347"/>
            <a:ext cx="29123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24  28  70 5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579936" y="4957347"/>
            <a:ext cx="339790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00600" y="4429780"/>
            <a:ext cx="3157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14  0 -28 -70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5  0 -10 -25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3486327" y="3052411"/>
            <a:ext cx="3143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352800" y="2540407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652614" y="3052411"/>
            <a:ext cx="2976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0  14 24  0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657600" y="3439180"/>
            <a:ext cx="2976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0   0  0  0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929390" y="351612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</a:t>
            </a:r>
            <a:endParaRPr lang="en-US" b="1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4114800" y="3962400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876800" y="39725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14 24  0  0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87570" y="450672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010201" y="5536163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-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624308" y="1263134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5</a:t>
            </a:r>
            <a:endParaRPr lang="en-US" sz="2800" dirty="0"/>
          </a:p>
        </p:txBody>
      </p:sp>
      <p:sp>
        <p:nvSpPr>
          <p:cNvPr id="26" name="Rectangle 25"/>
          <p:cNvSpPr/>
          <p:nvPr/>
        </p:nvSpPr>
        <p:spPr>
          <a:xfrm>
            <a:off x="6188339" y="1263134"/>
            <a:ext cx="381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0</a:t>
            </a:r>
            <a:endParaRPr lang="en-US" sz="2800" dirty="0"/>
          </a:p>
        </p:txBody>
      </p:sp>
      <p:sp>
        <p:nvSpPr>
          <p:cNvPr id="27" name="Rectangle 26"/>
          <p:cNvSpPr/>
          <p:nvPr/>
        </p:nvSpPr>
        <p:spPr>
          <a:xfrm>
            <a:off x="6734686" y="1263134"/>
            <a:ext cx="5790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14</a:t>
            </a:r>
            <a:endParaRPr lang="en-US" sz="2800" dirty="0"/>
          </a:p>
        </p:txBody>
      </p:sp>
      <p:sp>
        <p:nvSpPr>
          <p:cNvPr id="28" name="Rectangle 27"/>
          <p:cNvSpPr/>
          <p:nvPr/>
        </p:nvSpPr>
        <p:spPr>
          <a:xfrm>
            <a:off x="7345795" y="1263134"/>
            <a:ext cx="5790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24</a:t>
            </a:r>
            <a:endParaRPr lang="en-US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985615" y="4291280"/>
            <a:ext cx="2133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5x</a:t>
            </a:r>
            <a:r>
              <a:rPr lang="en-US" sz="20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0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+ 14x + 24</a:t>
            </a:r>
            <a:endParaRPr lang="en-US" sz="2000" b="1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502213" y="4793048"/>
            <a:ext cx="2977620" cy="927781"/>
            <a:chOff x="4284155" y="2710190"/>
            <a:chExt cx="3993440" cy="927781"/>
          </a:xfrm>
        </p:grpSpPr>
        <p:sp>
          <p:nvSpPr>
            <p:cNvPr id="45" name="TextBox 44"/>
            <p:cNvSpPr txBox="1"/>
            <p:nvPr/>
          </p:nvSpPr>
          <p:spPr>
            <a:xfrm>
              <a:off x="4475531" y="2710190"/>
              <a:ext cx="3802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28x</a:t>
              </a:r>
              <a:r>
                <a:rPr lang="en-US" sz="2000" b="1" baseline="30000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0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 + 118x + 125  </a:t>
              </a:r>
              <a:endParaRPr lang="en-US" sz="20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284155" y="2946342"/>
              <a:ext cx="4196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 smtClean="0"/>
                <a:t>+</a:t>
              </a:r>
              <a:endParaRPr lang="en-US" sz="2000" b="1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4800601" y="3168134"/>
              <a:ext cx="3352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5334000" y="3237861"/>
              <a:ext cx="2286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sz="2000" b="1" baseline="30000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0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000" b="1" baseline="30000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0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– 5</a:t>
              </a:r>
              <a:endParaRPr lang="en-US" sz="20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287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1" grpId="0"/>
      <p:bldP spid="32" grpId="0"/>
      <p:bldP spid="34" grpId="0"/>
      <p:bldP spid="35" grpId="0"/>
      <p:bldP spid="37" grpId="0"/>
      <p:bldP spid="38" grpId="0"/>
      <p:bldP spid="39" grpId="0"/>
      <p:bldP spid="40" grpId="0"/>
      <p:bldP spid="42" grpId="0"/>
      <p:bldP spid="43" grpId="0"/>
      <p:bldP spid="44" grpId="0"/>
      <p:bldP spid="3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S</a:t>
            </a:r>
            <a:r>
              <a:rPr lang="en-US" dirty="0" smtClean="0"/>
              <a:t>uppose we want to make a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Line</a:t>
            </a:r>
            <a:r>
              <a:rPr lang="en-US" dirty="0" smtClean="0"/>
              <a:t> class that represents lines on the Cartesian plane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733800" y="2705100"/>
            <a:ext cx="0" cy="2514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352800" y="4762500"/>
            <a:ext cx="2895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14800" y="3500735"/>
            <a:ext cx="38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.</a:t>
            </a: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305300" y="3200400"/>
            <a:ext cx="1753680" cy="9336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314450" y="5715000"/>
            <a:ext cx="69723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See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hlinkClick r:id="rId2"/>
              </a:rPr>
              <a:t>http://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hlinkClick r:id="rId2"/>
              </a:rPr>
              <a:t>courses.cs.washington.edu/courses/cse331/13au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hlinkClick r:id="rId2"/>
              </a:rPr>
              <a:t>/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hlinkClick r:id="rId2"/>
              </a:rPr>
              <a:t>conceptual-info/specifications.html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for more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8480" y="2548359"/>
            <a:ext cx="38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966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1968</TotalTime>
  <Words>1361</Words>
  <Application>Microsoft Office PowerPoint</Application>
  <PresentationFormat>On-screen Show (4:3)</PresentationFormat>
  <Paragraphs>249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Executive</vt:lpstr>
      <vt:lpstr>Warmup</vt:lpstr>
      <vt:lpstr>PowerPoint Presentation</vt:lpstr>
      <vt:lpstr>Agenda</vt:lpstr>
      <vt:lpstr>HW#4 DEMO</vt:lpstr>
      <vt:lpstr>Polynomial Addition</vt:lpstr>
      <vt:lpstr>Polynomial Multiplication</vt:lpstr>
      <vt:lpstr>Polynomial Division</vt:lpstr>
      <vt:lpstr>Polynomial Division</vt:lpstr>
      <vt:lpstr>ADT Example: Line</vt:lpstr>
      <vt:lpstr>Definitions</vt:lpstr>
      <vt:lpstr>Definitions (cont.)</vt:lpstr>
      <vt:lpstr>ADT Example: Line</vt:lpstr>
      <vt:lpstr>ADT Example: Line</vt:lpstr>
      <vt:lpstr>ADT Example: Line</vt:lpstr>
      <vt:lpstr>ADT Example: Line</vt:lpstr>
      <vt:lpstr>ADT Example: Line</vt:lpstr>
      <vt:lpstr>ADT Example: Line</vt:lpstr>
      <vt:lpstr>ADT Example: Circle</vt:lpstr>
      <vt:lpstr>ADT Example: Circle</vt:lpstr>
      <vt:lpstr>ADT Example: Circle</vt:lpstr>
      <vt:lpstr>Abstraction</vt:lpstr>
      <vt:lpstr>Abstract vs. Concrete</vt:lpstr>
      <vt:lpstr>Javadoc Documentation</vt:lpstr>
      <vt:lpstr>Javadoc Method Tags</vt:lpstr>
      <vt:lpstr>Javadoc Method Tags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atm15</cp:lastModifiedBy>
  <cp:revision>261</cp:revision>
  <dcterms:created xsi:type="dcterms:W3CDTF">2012-10-10T17:40:49Z</dcterms:created>
  <dcterms:modified xsi:type="dcterms:W3CDTF">2014-01-23T17:40:06Z</dcterms:modified>
</cp:coreProperties>
</file>