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90" r:id="rId3"/>
    <p:sldId id="331" r:id="rId4"/>
    <p:sldId id="335" r:id="rId5"/>
    <p:sldId id="336" r:id="rId6"/>
    <p:sldId id="337" r:id="rId7"/>
    <p:sldId id="328" r:id="rId8"/>
    <p:sldId id="338" r:id="rId9"/>
    <p:sldId id="347" r:id="rId10"/>
    <p:sldId id="348" r:id="rId11"/>
    <p:sldId id="349" r:id="rId12"/>
    <p:sldId id="352" r:id="rId13"/>
    <p:sldId id="350" r:id="rId14"/>
    <p:sldId id="339" r:id="rId15"/>
    <p:sldId id="340" r:id="rId16"/>
    <p:sldId id="341" r:id="rId17"/>
    <p:sldId id="343" r:id="rId18"/>
    <p:sldId id="333" r:id="rId19"/>
    <p:sldId id="334" r:id="rId20"/>
    <p:sldId id="332" r:id="rId21"/>
    <p:sldId id="345" r:id="rId22"/>
    <p:sldId id="291" r:id="rId23"/>
    <p:sldId id="299" r:id="rId24"/>
    <p:sldId id="351"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8988" autoAdjust="0"/>
  </p:normalViewPr>
  <p:slideViewPr>
    <p:cSldViewPr>
      <p:cViewPr>
        <p:scale>
          <a:sx n="75" d="100"/>
          <a:sy n="75" d="100"/>
        </p:scale>
        <p:origin x="-1507" y="-1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12B013-D22E-4392-986D-3F86B5F8F9E9}"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85FD9-9EF8-4610-928B-FD4C0BE39885}" type="slidenum">
              <a:rPr lang="en-US" smtClean="0"/>
              <a:t>‹#›</a:t>
            </a:fld>
            <a:endParaRPr lang="en-US"/>
          </a:p>
        </p:txBody>
      </p:sp>
    </p:spTree>
    <p:extLst>
      <p:ext uri="{BB962C8B-B14F-4D97-AF65-F5344CB8AC3E}">
        <p14:creationId xmlns:p14="http://schemas.microsoft.com/office/powerpoint/2010/main" val="209529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85FD9-9EF8-4610-928B-FD4C0BE39885}" type="slidenum">
              <a:rPr lang="en-US" smtClean="0"/>
              <a:t>2</a:t>
            </a:fld>
            <a:endParaRPr lang="en-US"/>
          </a:p>
        </p:txBody>
      </p:sp>
    </p:spTree>
    <p:extLst>
      <p:ext uri="{BB962C8B-B14F-4D97-AF65-F5344CB8AC3E}">
        <p14:creationId xmlns:p14="http://schemas.microsoft.com/office/powerpoint/2010/main" val="3190934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07" name="Shape 5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Shape 5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21" name="Shape 5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Shape 5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40" name="Shape 5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50" name="Shape 5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60" name="Shape 5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Shape 5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71" name="Shape 5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Shape 5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91" name="Shape 5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Shape 5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00" name="Shape 6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85FD9-9EF8-4610-928B-FD4C0BE39885}" type="slidenum">
              <a:rPr lang="en-US" smtClean="0"/>
              <a:t>23</a:t>
            </a:fld>
            <a:endParaRPr lang="en-US"/>
          </a:p>
        </p:txBody>
      </p:sp>
    </p:spTree>
    <p:extLst>
      <p:ext uri="{BB962C8B-B14F-4D97-AF65-F5344CB8AC3E}">
        <p14:creationId xmlns:p14="http://schemas.microsoft.com/office/powerpoint/2010/main" val="1366529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Shape 6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09" name="Shape 6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Shape 6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18" name="Shape 6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Shape 6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Shape 6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36" name="Shape 6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44" name="Shape 6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Shape 6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54" name="Shape 6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Shape 6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65" name="Shape 6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44" name="Shape 4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53" name="Shape 4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62" name="Shape 4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Shape 4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0" name="Shape 4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9" name="Shape 4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Shape 4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98" name="Shape 4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t>1/9/2014</a:t>
            </a:fld>
            <a:endParaRPr lang="en-US"/>
          </a:p>
        </p:txBody>
      </p:sp>
      <p:sp>
        <p:nvSpPr>
          <p:cNvPr id="8" name="Slide Number Placeholder 7"/>
          <p:cNvSpPr>
            <a:spLocks noGrp="1"/>
          </p:cNvSpPr>
          <p:nvPr>
            <p:ph type="sldNum" sz="quarter" idx="11"/>
          </p:nvPr>
        </p:nvSpPr>
        <p:spPr/>
        <p:txBody>
          <a:bodyPr/>
          <a:lstStyle/>
          <a:p>
            <a:fld id="{76C18681-8B24-4819-9FEF-AF1C32A2E58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1800"/>
            </a:lvl2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9941CB7-61C9-4981-8AEA-AF2BE3377B78}"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8681-8B24-4819-9FEF-AF1C32A2E58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1CB7-61C9-4981-8AEA-AF2BE3377B78}"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8681-8B24-4819-9FEF-AF1C32A2E58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1CB7-61C9-4981-8AEA-AF2BE3377B78}" type="datetimeFigureOut">
              <a:rPr lang="en-US" smtClean="0"/>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18681-8B24-4819-9FEF-AF1C32A2E58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1CB7-61C9-4981-8AEA-AF2BE3377B78}" type="datetimeFigureOut">
              <a:rPr lang="en-US" smtClean="0"/>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8681-8B24-4819-9FEF-AF1C32A2E5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1CB7-61C9-4981-8AEA-AF2BE3377B78}" type="datetimeFigureOut">
              <a:rPr lang="en-US" smtClean="0"/>
              <a:t>1/9/2014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C18681-8B24-4819-9FEF-AF1C32A2E58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8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se331-staff@cs.washingto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590800"/>
          </a:xfrm>
        </p:spPr>
        <p:txBody>
          <a:bodyPr/>
          <a:lstStyle/>
          <a:p>
            <a:r>
              <a:rPr lang="en-US" sz="6600" b="1" dirty="0" smtClean="0"/>
              <a:t>Section 1:</a:t>
            </a:r>
            <a:r>
              <a:rPr lang="en-US" sz="6600" dirty="0" smtClean="0"/>
              <a:t/>
            </a:r>
            <a:br>
              <a:rPr lang="en-US" sz="6600" dirty="0" smtClean="0"/>
            </a:br>
            <a:r>
              <a:rPr lang="en-US" sz="5500" dirty="0" smtClean="0"/>
              <a:t>Debugging </a:t>
            </a:r>
            <a:r>
              <a:rPr lang="en-US" sz="5500" smtClean="0"/>
              <a:t>+ </a:t>
            </a:r>
            <a:br>
              <a:rPr lang="en-US" sz="5500" smtClean="0"/>
            </a:br>
            <a:r>
              <a:rPr lang="en-US" sz="5500" smtClean="0"/>
              <a:t>Code Reasoning</a:t>
            </a:r>
            <a:endParaRPr lang="en-US" sz="5500" dirty="0"/>
          </a:p>
        </p:txBody>
      </p:sp>
      <p:sp>
        <p:nvSpPr>
          <p:cNvPr id="6" name="TextBox 5"/>
          <p:cNvSpPr txBox="1"/>
          <p:nvPr/>
        </p:nvSpPr>
        <p:spPr>
          <a:xfrm>
            <a:off x="685800" y="4267200"/>
            <a:ext cx="5257800" cy="369332"/>
          </a:xfrm>
          <a:prstGeom prst="rect">
            <a:avLst/>
          </a:prstGeom>
          <a:noFill/>
        </p:spPr>
        <p:txBody>
          <a:bodyPr wrap="square" rtlCol="0">
            <a:spAutoFit/>
          </a:bodyPr>
          <a:lstStyle/>
          <a:p>
            <a:endParaRPr lang="en-US" dirty="0"/>
          </a:p>
        </p:txBody>
      </p:sp>
      <p:sp>
        <p:nvSpPr>
          <p:cNvPr id="8" name="Content Placeholder 2"/>
          <p:cNvSpPr txBox="1">
            <a:spLocks/>
          </p:cNvSpPr>
          <p:nvPr/>
        </p:nvSpPr>
        <p:spPr>
          <a:xfrm>
            <a:off x="533400" y="4457700"/>
            <a:ext cx="8229600" cy="11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2800" dirty="0" smtClean="0"/>
              <a:t>Alex </a:t>
            </a:r>
            <a:r>
              <a:rPr lang="en-US" sz="2800" dirty="0" err="1" smtClean="0"/>
              <a:t>Mariakakis</a:t>
            </a:r>
            <a:endParaRPr lang="en-US" sz="2800" dirty="0" smtClean="0"/>
          </a:p>
          <a:p>
            <a:r>
              <a:rPr lang="en-US" sz="2800" dirty="0" smtClean="0">
                <a:hlinkClick r:id="rId2"/>
              </a:rPr>
              <a:t>cse331-staff@cs.washington.edu</a:t>
            </a:r>
            <a:r>
              <a:rPr lang="en-US" sz="2800" dirty="0" smtClean="0"/>
              <a:t> (staff-wide)</a:t>
            </a:r>
          </a:p>
        </p:txBody>
      </p:sp>
    </p:spTree>
    <p:extLst>
      <p:ext uri="{BB962C8B-B14F-4D97-AF65-F5344CB8AC3E}">
        <p14:creationId xmlns:p14="http://schemas.microsoft.com/office/powerpoint/2010/main" val="956078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FF0000"/>
                </a:solidFill>
                <a:latin typeface="Courier New" pitchFamily="49" charset="0"/>
                <a:cs typeface="Courier New" pitchFamily="49" charset="0"/>
              </a:rPr>
              <a:t>// {true}</a:t>
            </a:r>
          </a:p>
          <a:p>
            <a:pPr marL="0" indent="0">
              <a:buNone/>
            </a:pPr>
            <a:r>
              <a:rPr lang="en-US" b="1" dirty="0" smtClean="0">
                <a:solidFill>
                  <a:schemeClr val="tx1"/>
                </a:solidFill>
                <a:latin typeface="Courier New" pitchFamily="49" charset="0"/>
                <a:cs typeface="Courier New" pitchFamily="49" charset="0"/>
              </a:rPr>
              <a:t>if (x&gt;0) {</a:t>
            </a:r>
          </a:p>
          <a:p>
            <a:pPr marL="0" indent="0">
              <a:buNone/>
            </a:pPr>
            <a:r>
              <a:rPr lang="en-US" b="1" dirty="0" smtClean="0">
                <a:solidFill>
                  <a:srgbClr val="FF0000"/>
                </a:solidFill>
                <a:latin typeface="Courier New" pitchFamily="49" charset="0"/>
                <a:cs typeface="Courier New" pitchFamily="49" charset="0"/>
              </a:rPr>
              <a:t>	// {x &gt;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else {</a:t>
            </a:r>
          </a:p>
          <a:p>
            <a:pPr marL="0" indent="0">
              <a:buNone/>
            </a:pPr>
            <a:r>
              <a:rPr lang="en-US" b="1" dirty="0" smtClean="0">
                <a:solidFill>
                  <a:srgbClr val="FF0000"/>
                </a:solidFill>
                <a:latin typeface="Courier New" pitchFamily="49" charset="0"/>
                <a:cs typeface="Courier New" pitchFamily="49" charset="0"/>
              </a:rPr>
              <a:t>	// {x &lt;=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28542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FF0000"/>
                </a:solidFill>
                <a:latin typeface="Courier New" pitchFamily="49" charset="0"/>
                <a:cs typeface="Courier New" pitchFamily="49" charset="0"/>
              </a:rPr>
              <a:t>// {true}</a:t>
            </a:r>
          </a:p>
          <a:p>
            <a:pPr marL="0" indent="0">
              <a:buNone/>
            </a:pPr>
            <a:r>
              <a:rPr lang="en-US" b="1" dirty="0" smtClean="0">
                <a:solidFill>
                  <a:schemeClr val="tx1"/>
                </a:solidFill>
                <a:latin typeface="Courier New" pitchFamily="49" charset="0"/>
                <a:cs typeface="Courier New" pitchFamily="49" charset="0"/>
              </a:rPr>
              <a:t>if (x&gt;0) {</a:t>
            </a:r>
          </a:p>
          <a:p>
            <a:pPr marL="0" indent="0">
              <a:buNone/>
            </a:pPr>
            <a:r>
              <a:rPr lang="en-US" b="1" dirty="0" smtClean="0">
                <a:solidFill>
                  <a:srgbClr val="FF0000"/>
                </a:solidFill>
                <a:latin typeface="Courier New" pitchFamily="49" charset="0"/>
                <a:cs typeface="Courier New" pitchFamily="49" charset="0"/>
              </a:rPr>
              <a:t>	// {x &gt;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&gt;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else {</a:t>
            </a:r>
          </a:p>
          <a:p>
            <a:pPr marL="0" indent="0">
              <a:buNone/>
            </a:pPr>
            <a:r>
              <a:rPr lang="en-US" b="1" dirty="0" smtClean="0">
                <a:solidFill>
                  <a:srgbClr val="FF0000"/>
                </a:solidFill>
                <a:latin typeface="Courier New" pitchFamily="49" charset="0"/>
                <a:cs typeface="Courier New" pitchFamily="49" charset="0"/>
              </a:rPr>
              <a:t>	// {x &lt;=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&lt;=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28542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FF0000"/>
                </a:solidFill>
                <a:latin typeface="Courier New" pitchFamily="49" charset="0"/>
                <a:cs typeface="Courier New" pitchFamily="49" charset="0"/>
              </a:rPr>
              <a:t>// {true}</a:t>
            </a:r>
          </a:p>
          <a:p>
            <a:pPr marL="0" indent="0">
              <a:buNone/>
            </a:pPr>
            <a:r>
              <a:rPr lang="en-US" b="1" dirty="0" smtClean="0">
                <a:solidFill>
                  <a:schemeClr val="tx1"/>
                </a:solidFill>
                <a:latin typeface="Courier New" pitchFamily="49" charset="0"/>
                <a:cs typeface="Courier New" pitchFamily="49" charset="0"/>
              </a:rPr>
              <a:t>if (x&gt;0) {</a:t>
            </a:r>
          </a:p>
          <a:p>
            <a:pPr marL="0" indent="0">
              <a:buNone/>
            </a:pPr>
            <a:r>
              <a:rPr lang="en-US" b="1" dirty="0" smtClean="0">
                <a:solidFill>
                  <a:srgbClr val="FF0000"/>
                </a:solidFill>
                <a:latin typeface="Courier New" pitchFamily="49" charset="0"/>
                <a:cs typeface="Courier New" pitchFamily="49" charset="0"/>
              </a:rPr>
              <a:t>	// {x &gt;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&gt;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else {</a:t>
            </a:r>
          </a:p>
          <a:p>
            <a:pPr marL="0" indent="0">
              <a:buNone/>
            </a:pPr>
            <a:r>
              <a:rPr lang="en-US" b="1" dirty="0" smtClean="0">
                <a:solidFill>
                  <a:srgbClr val="FF0000"/>
                </a:solidFill>
                <a:latin typeface="Courier New" pitchFamily="49" charset="0"/>
                <a:cs typeface="Courier New" pitchFamily="49" charset="0"/>
              </a:rPr>
              <a:t>	// {x &lt;=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&lt;=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{x &gt; </a:t>
            </a:r>
            <a:r>
              <a:rPr lang="en-US" b="1" dirty="0" smtClean="0">
                <a:solidFill>
                  <a:srgbClr val="FF0000"/>
                </a:solidFill>
                <a:latin typeface="Courier New" pitchFamily="49" charset="0"/>
                <a:cs typeface="Courier New" pitchFamily="49" charset="0"/>
              </a:rPr>
              <a:t>0, abs = x OR x &lt;= 0, abs = -x}</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374265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FF0000"/>
                </a:solidFill>
                <a:latin typeface="Courier New" pitchFamily="49" charset="0"/>
                <a:cs typeface="Courier New" pitchFamily="49" charset="0"/>
              </a:rPr>
              <a:t>// {true}</a:t>
            </a:r>
          </a:p>
          <a:p>
            <a:pPr marL="0" indent="0">
              <a:buNone/>
            </a:pPr>
            <a:r>
              <a:rPr lang="en-US" b="1" dirty="0" smtClean="0">
                <a:solidFill>
                  <a:schemeClr val="tx1"/>
                </a:solidFill>
                <a:latin typeface="Courier New" pitchFamily="49" charset="0"/>
                <a:cs typeface="Courier New" pitchFamily="49" charset="0"/>
              </a:rPr>
              <a:t>if (x&gt;0) {</a:t>
            </a:r>
          </a:p>
          <a:p>
            <a:pPr marL="0" indent="0">
              <a:buNone/>
            </a:pPr>
            <a:r>
              <a:rPr lang="en-US" b="1" dirty="0" smtClean="0">
                <a:solidFill>
                  <a:srgbClr val="FF0000"/>
                </a:solidFill>
                <a:latin typeface="Courier New" pitchFamily="49" charset="0"/>
                <a:cs typeface="Courier New" pitchFamily="49" charset="0"/>
              </a:rPr>
              <a:t>	// {x &gt;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&gt;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else {</a:t>
            </a:r>
          </a:p>
          <a:p>
            <a:pPr marL="0" indent="0">
              <a:buNone/>
            </a:pPr>
            <a:r>
              <a:rPr lang="en-US" b="1" dirty="0" smtClean="0">
                <a:solidFill>
                  <a:srgbClr val="FF0000"/>
                </a:solidFill>
                <a:latin typeface="Courier New" pitchFamily="49" charset="0"/>
                <a:cs typeface="Courier New" pitchFamily="49" charset="0"/>
              </a:rPr>
              <a:t>	// {x &lt;= 0}</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 {x &lt;= 0, abs = -x}</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{x &gt; </a:t>
            </a:r>
            <a:r>
              <a:rPr lang="en-US" b="1" dirty="0" smtClean="0">
                <a:solidFill>
                  <a:srgbClr val="FF0000"/>
                </a:solidFill>
                <a:latin typeface="Courier New" pitchFamily="49" charset="0"/>
                <a:cs typeface="Courier New" pitchFamily="49" charset="0"/>
              </a:rPr>
              <a:t>0, abs = x OR x &lt;= 0, abs = -x}</a:t>
            </a:r>
          </a:p>
          <a:p>
            <a:pPr marL="0" indent="0">
              <a:buNone/>
            </a:pPr>
            <a:r>
              <a:rPr lang="en-US" b="1" dirty="0" smtClean="0">
                <a:solidFill>
                  <a:srgbClr val="FF0000"/>
                </a:solidFill>
                <a:latin typeface="Courier New" pitchFamily="49" charset="0"/>
                <a:cs typeface="Courier New" pitchFamily="49" charset="0"/>
              </a:rPr>
              <a:t>// {abs = |x|}</a:t>
            </a:r>
            <a:endParaRPr lang="en-US" b="1" dirty="0">
              <a:solidFill>
                <a:srgbClr val="FF0000"/>
              </a:solidFill>
              <a:latin typeface="Courier New" pitchFamily="49" charset="0"/>
              <a:cs typeface="Courier New" pitchFamily="49" charset="0"/>
            </a:endParaRPr>
          </a:p>
          <a:p>
            <a:pPr marL="0" indent="0">
              <a:buNone/>
            </a:pP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28542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a = x + b;</a:t>
            </a: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smtClean="0">
                <a:solidFill>
                  <a:schemeClr val="tx1"/>
                </a:solidFill>
                <a:latin typeface="Courier New" pitchFamily="49" charset="0"/>
                <a:cs typeface="Courier New" pitchFamily="49" charset="0"/>
              </a:rPr>
              <a:t>c = 2b - 4 </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 = a + c</a:t>
            </a:r>
          </a:p>
          <a:p>
            <a:pPr marL="0" indent="0">
              <a:buNone/>
            </a:pPr>
            <a:r>
              <a:rPr lang="en-US" b="1" dirty="0">
                <a:solidFill>
                  <a:srgbClr val="FF0000"/>
                </a:solidFill>
                <a:latin typeface="Courier New" pitchFamily="49" charset="0"/>
                <a:cs typeface="Courier New" pitchFamily="49" charset="0"/>
              </a:rPr>
              <a:t>// {x &gt; 0}</a:t>
            </a: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64415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a = x + b;</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c = 2b - 4 </a:t>
            </a:r>
          </a:p>
          <a:p>
            <a:pPr marL="0" indent="0">
              <a:buNone/>
            </a:pPr>
            <a:r>
              <a:rPr lang="en-US" b="1" dirty="0">
                <a:solidFill>
                  <a:srgbClr val="FF0000"/>
                </a:solidFill>
                <a:latin typeface="Courier New" pitchFamily="49" charset="0"/>
                <a:cs typeface="Courier New" pitchFamily="49" charset="0"/>
              </a:rPr>
              <a:t>// {a + c &gt; 0}</a:t>
            </a:r>
          </a:p>
          <a:p>
            <a:pPr marL="0" indent="0">
              <a:buNone/>
            </a:pPr>
            <a:r>
              <a:rPr lang="en-US" b="1" dirty="0">
                <a:solidFill>
                  <a:schemeClr val="tx1"/>
                </a:solidFill>
                <a:latin typeface="Courier New" pitchFamily="49" charset="0"/>
                <a:cs typeface="Courier New" pitchFamily="49" charset="0"/>
              </a:rPr>
              <a:t>x = a + c</a:t>
            </a:r>
          </a:p>
          <a:p>
            <a:pPr marL="0" indent="0">
              <a:buNone/>
            </a:pPr>
            <a:r>
              <a:rPr lang="en-US" b="1" dirty="0">
                <a:solidFill>
                  <a:srgbClr val="FF0000"/>
                </a:solidFill>
                <a:latin typeface="Courier New" pitchFamily="49" charset="0"/>
                <a:cs typeface="Courier New" pitchFamily="49" charset="0"/>
              </a:rPr>
              <a:t>// {x &gt; 0}</a:t>
            </a: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686367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smtClean="0">
                <a:solidFill>
                  <a:schemeClr val="tx1"/>
                </a:solidFill>
                <a:latin typeface="Courier New" pitchFamily="49" charset="0"/>
                <a:cs typeface="Courier New" pitchFamily="49" charset="0"/>
              </a:rPr>
              <a:t>a = x + b;</a:t>
            </a:r>
          </a:p>
          <a:p>
            <a:pPr marL="0" indent="0">
              <a:buNone/>
            </a:pPr>
            <a:r>
              <a:rPr lang="en-US" b="1" dirty="0" smtClean="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{a + 2b – 4 &gt; 0}</a:t>
            </a:r>
          </a:p>
          <a:p>
            <a:pPr marL="0" indent="0">
              <a:buNone/>
            </a:pPr>
            <a:r>
              <a:rPr lang="en-US" b="1" dirty="0" smtClean="0">
                <a:solidFill>
                  <a:schemeClr val="tx1"/>
                </a:solidFill>
                <a:latin typeface="Courier New" pitchFamily="49" charset="0"/>
                <a:cs typeface="Courier New" pitchFamily="49" charset="0"/>
              </a:rPr>
              <a:t>c = 2b - 4 </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{a + c &gt; 0}</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a + c</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{x </a:t>
            </a:r>
            <a:r>
              <a:rPr lang="en-US" b="1" dirty="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686367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{x </a:t>
            </a:r>
            <a:r>
              <a:rPr lang="en-US" b="1" dirty="0" smtClean="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3b - 4 </a:t>
            </a:r>
            <a:r>
              <a:rPr lang="en-US" b="1" dirty="0" smtClean="0">
                <a:solidFill>
                  <a:srgbClr val="FF0000"/>
                </a:solidFill>
                <a:latin typeface="Courier New" pitchFamily="49" charset="0"/>
                <a:cs typeface="Courier New" pitchFamily="49" charset="0"/>
              </a:rPr>
              <a:t>&gt; 0}</a:t>
            </a:r>
          </a:p>
          <a:p>
            <a:pPr marL="0" indent="0">
              <a:buNone/>
            </a:pPr>
            <a:r>
              <a:rPr lang="en-US" b="1" dirty="0" smtClean="0">
                <a:solidFill>
                  <a:schemeClr val="tx1"/>
                </a:solidFill>
                <a:latin typeface="Courier New" pitchFamily="49" charset="0"/>
                <a:cs typeface="Courier New" pitchFamily="49" charset="0"/>
              </a:rPr>
              <a:t>a = x + b;</a:t>
            </a:r>
          </a:p>
          <a:p>
            <a:pPr marL="0" indent="0">
              <a:buNone/>
            </a:pPr>
            <a:r>
              <a:rPr lang="en-US" b="1" dirty="0" smtClean="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{a + 2b – 4 &gt; 0}</a:t>
            </a:r>
          </a:p>
          <a:p>
            <a:pPr marL="0" indent="0">
              <a:buNone/>
            </a:pPr>
            <a:r>
              <a:rPr lang="en-US" b="1" dirty="0" smtClean="0">
                <a:solidFill>
                  <a:schemeClr val="tx1"/>
                </a:solidFill>
                <a:latin typeface="Courier New" pitchFamily="49" charset="0"/>
                <a:cs typeface="Courier New" pitchFamily="49" charset="0"/>
              </a:rPr>
              <a:t>c = 2b - 4 </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{a + c &gt; 0}</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a + c</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{x </a:t>
            </a:r>
            <a:r>
              <a:rPr lang="en-US" b="1" dirty="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686367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a:t>
            </a:r>
            <a:endParaRPr lang="en-US" dirty="0"/>
          </a:p>
        </p:txBody>
      </p:sp>
      <p:sp>
        <p:nvSpPr>
          <p:cNvPr id="3" name="Content Placeholder 2"/>
          <p:cNvSpPr>
            <a:spLocks noGrp="1"/>
          </p:cNvSpPr>
          <p:nvPr>
            <p:ph idx="1"/>
          </p:nvPr>
        </p:nvSpPr>
        <p:spPr>
          <a:xfrm>
            <a:off x="457200" y="1600200"/>
            <a:ext cx="5257800" cy="4525963"/>
          </a:xfrm>
        </p:spPr>
        <p:txBody>
          <a:bodyPr/>
          <a:lstStyle/>
          <a:p>
            <a:r>
              <a:rPr lang="en-US" dirty="0" smtClean="0"/>
              <a:t>Hoare triples are just an extension of logical implication</a:t>
            </a:r>
          </a:p>
          <a:p>
            <a:pPr lvl="1"/>
            <a:r>
              <a:rPr lang="en-US" dirty="0" smtClean="0"/>
              <a:t>Hoare triple: {P} S {Q}</a:t>
            </a:r>
          </a:p>
          <a:p>
            <a:pPr lvl="1"/>
            <a:r>
              <a:rPr lang="en-US" dirty="0" smtClean="0"/>
              <a:t>P → Q after statement S</a:t>
            </a:r>
          </a:p>
        </p:txBody>
      </p:sp>
      <p:graphicFrame>
        <p:nvGraphicFramePr>
          <p:cNvPr id="4" name="Content Placeholder 3"/>
          <p:cNvGraphicFramePr>
            <a:graphicFrameLocks/>
          </p:cNvGraphicFramePr>
          <p:nvPr>
            <p:extLst>
              <p:ext uri="{D42A27DB-BD31-4B8C-83A1-F6EECF244321}">
                <p14:modId xmlns:p14="http://schemas.microsoft.com/office/powerpoint/2010/main" val="1931270047"/>
              </p:ext>
            </p:extLst>
          </p:nvPr>
        </p:nvGraphicFramePr>
        <p:xfrm>
          <a:off x="5791200" y="1676400"/>
          <a:ext cx="2286000" cy="1854200"/>
        </p:xfrm>
        <a:graphic>
          <a:graphicData uri="http://schemas.openxmlformats.org/drawingml/2006/table">
            <a:tbl>
              <a:tblPr firstRow="1" bandRow="1">
                <a:tableStyleId>{5C22544A-7EE6-4342-B048-85BDC9FD1C3A}</a:tableStyleId>
              </a:tblPr>
              <a:tblGrid>
                <a:gridCol w="609600"/>
                <a:gridCol w="762000"/>
                <a:gridCol w="914400"/>
              </a:tblGrid>
              <a:tr h="370840">
                <a:tc>
                  <a:txBody>
                    <a:bodyPr/>
                    <a:lstStyle/>
                    <a:p>
                      <a:pPr algn="ctr"/>
                      <a:r>
                        <a:rPr lang="en-US" dirty="0" smtClean="0"/>
                        <a:t>P</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Q</a:t>
                      </a:r>
                      <a:endParaRPr 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 </a:t>
                      </a:r>
                      <a:r>
                        <a:rPr lang="en-US" dirty="0" smtClean="0">
                          <a:latin typeface="Century Gothic"/>
                        </a:rPr>
                        <a:t>→ </a:t>
                      </a:r>
                      <a:r>
                        <a:rPr lang="en-US" dirty="0" smtClean="0">
                          <a:latin typeface="+mn-lt"/>
                        </a:rPr>
                        <a:t>Q</a:t>
                      </a:r>
                      <a:endParaRPr lang="en-US" dirty="0" smtClean="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r>
              <a:tr h="370840">
                <a:tc>
                  <a:txBody>
                    <a:bodyPr/>
                    <a:lstStyle/>
                    <a:p>
                      <a:pPr algn="ctr"/>
                      <a:r>
                        <a:rPr lang="en-US" dirty="0" smtClean="0"/>
                        <a:t>T</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T</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r>
              <a:tr h="370840">
                <a:tc>
                  <a:txBody>
                    <a:bodyPr/>
                    <a:lstStyle/>
                    <a:p>
                      <a:pPr algn="ctr"/>
                      <a:r>
                        <a:rPr lang="en-US" dirty="0" smtClean="0"/>
                        <a:t>T</a:t>
                      </a:r>
                      <a:endParaRPr lang="en-US" dirty="0"/>
                    </a:p>
                  </a:txBody>
                  <a:tcPr/>
                </a:tc>
                <a:tc>
                  <a:txBody>
                    <a:bodyPr/>
                    <a:lstStyle/>
                    <a:p>
                      <a:pPr algn="ctr"/>
                      <a:r>
                        <a:rPr lang="en-US" dirty="0" smtClean="0"/>
                        <a:t>F</a:t>
                      </a:r>
                      <a:endParaRPr lang="en-US" dirty="0"/>
                    </a:p>
                  </a:txBody>
                  <a:tcPr>
                    <a:lnR w="38100" cap="flat" cmpd="sng" algn="ctr">
                      <a:solidFill>
                        <a:schemeClr val="tx1"/>
                      </a:solidFill>
                      <a:prstDash val="solid"/>
                      <a:round/>
                      <a:headEnd type="none" w="med" len="med"/>
                      <a:tailEnd type="none" w="med" len="med"/>
                    </a:lnR>
                  </a:tcPr>
                </a:tc>
                <a:tc>
                  <a:txBody>
                    <a:bodyPr/>
                    <a:lstStyle/>
                    <a:p>
                      <a:pPr algn="ctr"/>
                      <a:endParaRPr lang="en-US" dirty="0"/>
                    </a:p>
                  </a:txBody>
                  <a:tcPr>
                    <a:lnL w="38100" cap="flat" cmpd="sng" algn="ctr">
                      <a:solidFill>
                        <a:schemeClr val="tx1"/>
                      </a:solidFill>
                      <a:prstDash val="solid"/>
                      <a:round/>
                      <a:headEnd type="none" w="med" len="med"/>
                      <a:tailEnd type="none" w="med" len="med"/>
                    </a:lnL>
                  </a:tcPr>
                </a:tc>
              </a:tr>
              <a:tr h="370840">
                <a:tc>
                  <a:txBody>
                    <a:bodyPr/>
                    <a:lstStyle/>
                    <a:p>
                      <a:pPr algn="ctr"/>
                      <a:r>
                        <a:rPr lang="en-US" dirty="0" smtClean="0"/>
                        <a:t>F</a:t>
                      </a:r>
                      <a:endParaRPr lang="en-US" dirty="0"/>
                    </a:p>
                  </a:txBody>
                  <a:tcPr/>
                </a:tc>
                <a:tc>
                  <a:txBody>
                    <a:bodyPr/>
                    <a:lstStyle/>
                    <a:p>
                      <a:pPr algn="ctr"/>
                      <a:r>
                        <a:rPr lang="en-US" dirty="0" smtClean="0"/>
                        <a:t>T</a:t>
                      </a:r>
                      <a:endParaRPr lang="en-US" dirty="0"/>
                    </a:p>
                  </a:txBody>
                  <a:tcPr>
                    <a:lnR w="38100" cap="flat" cmpd="sng" algn="ctr">
                      <a:solidFill>
                        <a:schemeClr val="tx1"/>
                      </a:solidFill>
                      <a:prstDash val="solid"/>
                      <a:round/>
                      <a:headEnd type="none" w="med" len="med"/>
                      <a:tailEnd type="none" w="med" len="med"/>
                    </a:lnR>
                  </a:tcPr>
                </a:tc>
                <a:tc>
                  <a:txBody>
                    <a:bodyPr/>
                    <a:lstStyle/>
                    <a:p>
                      <a:pPr algn="ctr"/>
                      <a:endParaRPr lang="en-US" dirty="0"/>
                    </a:p>
                  </a:txBody>
                  <a:tcPr>
                    <a:lnL w="38100" cap="flat" cmpd="sng" algn="ctr">
                      <a:solidFill>
                        <a:schemeClr val="tx1"/>
                      </a:solidFill>
                      <a:prstDash val="solid"/>
                      <a:round/>
                      <a:headEnd type="none" w="med" len="med"/>
                      <a:tailEnd type="none" w="med" len="med"/>
                    </a:lnL>
                  </a:tcPr>
                </a:tc>
              </a:tr>
              <a:tr h="370840">
                <a:tc>
                  <a:txBody>
                    <a:bodyPr/>
                    <a:lstStyle/>
                    <a:p>
                      <a:pPr algn="ctr"/>
                      <a:r>
                        <a:rPr lang="en-US" dirty="0" smtClean="0"/>
                        <a:t>F</a:t>
                      </a:r>
                      <a:endParaRPr lang="en-US" dirty="0"/>
                    </a:p>
                  </a:txBody>
                  <a:tcPr/>
                </a:tc>
                <a:tc>
                  <a:txBody>
                    <a:bodyPr/>
                    <a:lstStyle/>
                    <a:p>
                      <a:pPr algn="ctr"/>
                      <a:r>
                        <a:rPr lang="en-US" dirty="0" smtClean="0"/>
                        <a:t>F</a:t>
                      </a:r>
                      <a:endParaRPr lang="en-US" dirty="0"/>
                    </a:p>
                  </a:txBody>
                  <a:tcPr>
                    <a:lnR w="38100" cap="flat" cmpd="sng" algn="ctr">
                      <a:solidFill>
                        <a:schemeClr val="tx1"/>
                      </a:solidFill>
                      <a:prstDash val="solid"/>
                      <a:round/>
                      <a:headEnd type="none" w="med" len="med"/>
                      <a:tailEnd type="none" w="med" len="med"/>
                    </a:lnR>
                  </a:tcPr>
                </a:tc>
                <a:tc>
                  <a:txBody>
                    <a:bodyPr/>
                    <a:lstStyle/>
                    <a:p>
                      <a:pPr algn="ctr"/>
                      <a:endParaRPr lang="en-US" dirty="0"/>
                    </a:p>
                  </a:txBody>
                  <a:tcPr>
                    <a:lnL w="381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52832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a:t>
            </a:r>
            <a:endParaRPr lang="en-US" dirty="0"/>
          </a:p>
        </p:txBody>
      </p:sp>
      <p:sp>
        <p:nvSpPr>
          <p:cNvPr id="3" name="Content Placeholder 2"/>
          <p:cNvSpPr>
            <a:spLocks noGrp="1"/>
          </p:cNvSpPr>
          <p:nvPr>
            <p:ph idx="1"/>
          </p:nvPr>
        </p:nvSpPr>
        <p:spPr>
          <a:xfrm>
            <a:off x="457200" y="1600200"/>
            <a:ext cx="5257800" cy="4525963"/>
          </a:xfrm>
        </p:spPr>
        <p:txBody>
          <a:bodyPr/>
          <a:lstStyle/>
          <a:p>
            <a:r>
              <a:rPr lang="en-US" dirty="0" smtClean="0"/>
              <a:t>Hoare triples are just an extension of logical implication</a:t>
            </a:r>
          </a:p>
          <a:p>
            <a:pPr lvl="1"/>
            <a:r>
              <a:rPr lang="en-US" dirty="0" smtClean="0"/>
              <a:t>Hoare triple: {P} S {Q}</a:t>
            </a:r>
          </a:p>
          <a:p>
            <a:pPr lvl="1"/>
            <a:r>
              <a:rPr lang="en-US" dirty="0" smtClean="0"/>
              <a:t>P → Q after statement S</a:t>
            </a:r>
          </a:p>
          <a:p>
            <a:r>
              <a:rPr lang="en-US" dirty="0" smtClean="0"/>
              <a:t>Everything implies true</a:t>
            </a:r>
          </a:p>
          <a:p>
            <a:r>
              <a:rPr lang="en-US" dirty="0" smtClean="0"/>
              <a:t>False implies everything</a:t>
            </a:r>
          </a:p>
        </p:txBody>
      </p:sp>
      <p:graphicFrame>
        <p:nvGraphicFramePr>
          <p:cNvPr id="4" name="Content Placeholder 3"/>
          <p:cNvGraphicFramePr>
            <a:graphicFrameLocks/>
          </p:cNvGraphicFramePr>
          <p:nvPr>
            <p:extLst>
              <p:ext uri="{D42A27DB-BD31-4B8C-83A1-F6EECF244321}">
                <p14:modId xmlns:p14="http://schemas.microsoft.com/office/powerpoint/2010/main" val="1668913612"/>
              </p:ext>
            </p:extLst>
          </p:nvPr>
        </p:nvGraphicFramePr>
        <p:xfrm>
          <a:off x="5791200" y="1676400"/>
          <a:ext cx="2286000" cy="1854200"/>
        </p:xfrm>
        <a:graphic>
          <a:graphicData uri="http://schemas.openxmlformats.org/drawingml/2006/table">
            <a:tbl>
              <a:tblPr firstRow="1" bandRow="1">
                <a:tableStyleId>{5C22544A-7EE6-4342-B048-85BDC9FD1C3A}</a:tableStyleId>
              </a:tblPr>
              <a:tblGrid>
                <a:gridCol w="609600"/>
                <a:gridCol w="762000"/>
                <a:gridCol w="914400"/>
              </a:tblGrid>
              <a:tr h="370840">
                <a:tc>
                  <a:txBody>
                    <a:bodyPr/>
                    <a:lstStyle/>
                    <a:p>
                      <a:pPr algn="ctr"/>
                      <a:r>
                        <a:rPr lang="en-US" dirty="0" smtClean="0"/>
                        <a:t>P</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Q</a:t>
                      </a:r>
                      <a:endParaRPr 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 </a:t>
                      </a:r>
                      <a:r>
                        <a:rPr lang="en-US" dirty="0" smtClean="0">
                          <a:latin typeface="Century Gothic"/>
                        </a:rPr>
                        <a:t>→ </a:t>
                      </a:r>
                      <a:r>
                        <a:rPr lang="en-US" dirty="0" smtClean="0">
                          <a:latin typeface="+mn-lt"/>
                        </a:rPr>
                        <a:t>Q</a:t>
                      </a:r>
                      <a:endParaRPr lang="en-US" dirty="0" smtClean="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r>
              <a:tr h="370840">
                <a:tc>
                  <a:txBody>
                    <a:bodyPr/>
                    <a:lstStyle/>
                    <a:p>
                      <a:pPr algn="ctr"/>
                      <a:r>
                        <a:rPr lang="en-US" dirty="0" smtClean="0"/>
                        <a:t>T</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T</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T</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r>
              <a:tr h="370840">
                <a:tc>
                  <a:txBody>
                    <a:bodyPr/>
                    <a:lstStyle/>
                    <a:p>
                      <a:pPr algn="ctr"/>
                      <a:r>
                        <a:rPr lang="en-US" dirty="0" smtClean="0"/>
                        <a:t>T</a:t>
                      </a:r>
                      <a:endParaRPr lang="en-US" dirty="0"/>
                    </a:p>
                  </a:txBody>
                  <a:tcPr/>
                </a:tc>
                <a:tc>
                  <a:txBody>
                    <a:bodyPr/>
                    <a:lstStyle/>
                    <a:p>
                      <a:pPr algn="ctr"/>
                      <a:r>
                        <a:rPr lang="en-US" dirty="0" smtClean="0"/>
                        <a:t>F</a:t>
                      </a:r>
                      <a:endParaRPr lang="en-US" dirty="0"/>
                    </a:p>
                  </a:txBody>
                  <a:tcPr>
                    <a:lnR w="38100" cap="flat" cmpd="sng" algn="ctr">
                      <a:solidFill>
                        <a:schemeClr val="tx1"/>
                      </a:solidFill>
                      <a:prstDash val="solid"/>
                      <a:round/>
                      <a:headEnd type="none" w="med" len="med"/>
                      <a:tailEnd type="none" w="med" len="med"/>
                    </a:lnR>
                  </a:tcPr>
                </a:tc>
                <a:tc>
                  <a:txBody>
                    <a:bodyPr/>
                    <a:lstStyle/>
                    <a:p>
                      <a:pPr algn="ctr"/>
                      <a:r>
                        <a:rPr lang="en-US" dirty="0" smtClean="0"/>
                        <a:t>F</a:t>
                      </a:r>
                      <a:endParaRPr lang="en-US" dirty="0"/>
                    </a:p>
                  </a:txBody>
                  <a:tcPr>
                    <a:lnL w="38100" cap="flat" cmpd="sng" algn="ctr">
                      <a:solidFill>
                        <a:schemeClr val="tx1"/>
                      </a:solidFill>
                      <a:prstDash val="solid"/>
                      <a:round/>
                      <a:headEnd type="none" w="med" len="med"/>
                      <a:tailEnd type="none" w="med" len="med"/>
                    </a:lnL>
                  </a:tcPr>
                </a:tc>
              </a:tr>
              <a:tr h="370840">
                <a:tc>
                  <a:txBody>
                    <a:bodyPr/>
                    <a:lstStyle/>
                    <a:p>
                      <a:pPr algn="ctr"/>
                      <a:r>
                        <a:rPr lang="en-US" dirty="0" smtClean="0"/>
                        <a:t>F</a:t>
                      </a:r>
                      <a:endParaRPr lang="en-US" dirty="0"/>
                    </a:p>
                  </a:txBody>
                  <a:tcPr/>
                </a:tc>
                <a:tc>
                  <a:txBody>
                    <a:bodyPr/>
                    <a:lstStyle/>
                    <a:p>
                      <a:pPr algn="ctr"/>
                      <a:r>
                        <a:rPr lang="en-US" dirty="0" smtClean="0"/>
                        <a:t>T</a:t>
                      </a:r>
                      <a:endParaRPr lang="en-US" dirty="0"/>
                    </a:p>
                  </a:txBody>
                  <a:tcPr>
                    <a:lnR w="38100" cap="flat" cmpd="sng" algn="ctr">
                      <a:solidFill>
                        <a:schemeClr val="tx1"/>
                      </a:solidFill>
                      <a:prstDash val="solid"/>
                      <a:round/>
                      <a:headEnd type="none" w="med" len="med"/>
                      <a:tailEnd type="none" w="med" len="med"/>
                    </a:lnR>
                  </a:tcPr>
                </a:tc>
                <a:tc>
                  <a:txBody>
                    <a:bodyPr/>
                    <a:lstStyle/>
                    <a:p>
                      <a:pPr algn="ctr"/>
                      <a:r>
                        <a:rPr lang="en-US" dirty="0" smtClean="0"/>
                        <a:t>T</a:t>
                      </a:r>
                      <a:endParaRPr lang="en-US" dirty="0"/>
                    </a:p>
                  </a:txBody>
                  <a:tcPr>
                    <a:lnL w="38100" cap="flat" cmpd="sng" algn="ctr">
                      <a:solidFill>
                        <a:schemeClr val="tx1"/>
                      </a:solidFill>
                      <a:prstDash val="solid"/>
                      <a:round/>
                      <a:headEnd type="none" w="med" len="med"/>
                      <a:tailEnd type="none" w="med" len="med"/>
                    </a:lnL>
                  </a:tcPr>
                </a:tc>
              </a:tr>
              <a:tr h="370840">
                <a:tc>
                  <a:txBody>
                    <a:bodyPr/>
                    <a:lstStyle/>
                    <a:p>
                      <a:pPr algn="ctr"/>
                      <a:r>
                        <a:rPr lang="en-US" dirty="0" smtClean="0"/>
                        <a:t>F</a:t>
                      </a:r>
                      <a:endParaRPr lang="en-US" dirty="0"/>
                    </a:p>
                  </a:txBody>
                  <a:tcPr/>
                </a:tc>
                <a:tc>
                  <a:txBody>
                    <a:bodyPr/>
                    <a:lstStyle/>
                    <a:p>
                      <a:pPr algn="ctr"/>
                      <a:r>
                        <a:rPr lang="en-US" dirty="0" smtClean="0"/>
                        <a:t>F</a:t>
                      </a:r>
                      <a:endParaRPr lang="en-US" dirty="0"/>
                    </a:p>
                  </a:txBody>
                  <a:tcPr>
                    <a:lnR w="38100" cap="flat" cmpd="sng" algn="ctr">
                      <a:solidFill>
                        <a:schemeClr val="tx1"/>
                      </a:solidFill>
                      <a:prstDash val="solid"/>
                      <a:round/>
                      <a:headEnd type="none" w="med" len="med"/>
                      <a:tailEnd type="none" w="med" len="med"/>
                    </a:lnR>
                  </a:tcPr>
                </a:tc>
                <a:tc>
                  <a:txBody>
                    <a:bodyPr/>
                    <a:lstStyle/>
                    <a:p>
                      <a:pPr algn="ctr"/>
                      <a:r>
                        <a:rPr lang="en-US" dirty="0" smtClean="0"/>
                        <a:t>T</a:t>
                      </a:r>
                      <a:endParaRPr lang="en-US" dirty="0"/>
                    </a:p>
                  </a:txBody>
                  <a:tcPr>
                    <a:lnL w="381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149316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2600" dirty="0" smtClean="0"/>
              <a:t>Introduction</a:t>
            </a:r>
          </a:p>
          <a:p>
            <a:r>
              <a:rPr lang="en-US" sz="2600" dirty="0" smtClean="0"/>
              <a:t>Reasoning about </a:t>
            </a:r>
            <a:r>
              <a:rPr lang="en-US" sz="2600" dirty="0" smtClean="0"/>
              <a:t>code</a:t>
            </a:r>
            <a:endParaRPr lang="en-US" sz="2600" dirty="0" smtClean="0"/>
          </a:p>
          <a:p>
            <a:r>
              <a:rPr lang="en-US" sz="2600" dirty="0" smtClean="0"/>
              <a:t>IDEs </a:t>
            </a:r>
            <a:r>
              <a:rPr lang="en-US" sz="2600" dirty="0"/>
              <a:t>–</a:t>
            </a:r>
            <a:r>
              <a:rPr lang="en-US" sz="2600" dirty="0" smtClean="0"/>
              <a:t> Eclipse</a:t>
            </a:r>
          </a:p>
          <a:p>
            <a:r>
              <a:rPr lang="en-US" sz="2600" dirty="0" smtClean="0"/>
              <a:t>Debugging</a:t>
            </a:r>
          </a:p>
        </p:txBody>
      </p:sp>
    </p:spTree>
    <p:extLst>
      <p:ext uri="{BB962C8B-B14F-4D97-AF65-F5344CB8AC3E}">
        <p14:creationId xmlns:p14="http://schemas.microsoft.com/office/powerpoint/2010/main" val="448086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Weaker vs. Stronger</a:t>
            </a:r>
            <a:endParaRPr lang="en-US" dirty="0"/>
          </a:p>
        </p:txBody>
      </p:sp>
      <p:sp>
        <p:nvSpPr>
          <p:cNvPr id="3" name="Content Placeholder 2"/>
          <p:cNvSpPr>
            <a:spLocks noGrp="1"/>
          </p:cNvSpPr>
          <p:nvPr>
            <p:ph idx="1"/>
          </p:nvPr>
        </p:nvSpPr>
        <p:spPr/>
        <p:txBody>
          <a:bodyPr/>
          <a:lstStyle/>
          <a:p>
            <a:r>
              <a:rPr lang="en-US" dirty="0"/>
              <a:t>If P1 </a:t>
            </a:r>
            <a:r>
              <a:rPr lang="en-US" dirty="0" smtClean="0"/>
              <a:t>→ P2, then</a:t>
            </a:r>
          </a:p>
          <a:p>
            <a:pPr lvl="1"/>
            <a:r>
              <a:rPr lang="en-US" dirty="0" smtClean="0"/>
              <a:t>P1 is stronger than P2</a:t>
            </a:r>
          </a:p>
          <a:p>
            <a:pPr lvl="1"/>
            <a:r>
              <a:rPr lang="en-US" dirty="0" smtClean="0"/>
              <a:t>P2 is weaker than P1</a:t>
            </a:r>
          </a:p>
          <a:p>
            <a:r>
              <a:rPr lang="en-US" dirty="0" smtClean="0"/>
              <a:t>Weaker statements are more general, stronger statements say more</a:t>
            </a:r>
          </a:p>
          <a:p>
            <a:r>
              <a:rPr lang="en-US" dirty="0" smtClean="0"/>
              <a:t>Stronger statements are more restrictive</a:t>
            </a:r>
          </a:p>
          <a:p>
            <a:r>
              <a:rPr lang="en-US" dirty="0" smtClean="0"/>
              <a:t>Ex: </a:t>
            </a:r>
            <a:r>
              <a:rPr lang="en-US" b="1" dirty="0" smtClean="0">
                <a:solidFill>
                  <a:schemeClr val="tx1"/>
                </a:solidFill>
                <a:latin typeface="Courier New" pitchFamily="49" charset="0"/>
                <a:cs typeface="Courier New" pitchFamily="49" charset="0"/>
              </a:rPr>
              <a:t>x = 16 </a:t>
            </a:r>
            <a:r>
              <a:rPr lang="en-US" dirty="0" smtClean="0"/>
              <a:t>is stronger than </a:t>
            </a:r>
            <a:r>
              <a:rPr lang="en-US" b="1" dirty="0" smtClean="0">
                <a:solidFill>
                  <a:schemeClr val="tx1"/>
                </a:solidFill>
                <a:latin typeface="Courier New" pitchFamily="49" charset="0"/>
                <a:cs typeface="Courier New" pitchFamily="49" charset="0"/>
              </a:rPr>
              <a:t>x &gt; 0</a:t>
            </a:r>
          </a:p>
          <a:p>
            <a:r>
              <a:rPr lang="en-US" dirty="0"/>
              <a:t>Ex: </a:t>
            </a:r>
            <a:r>
              <a:rPr lang="en-US" b="1" dirty="0" smtClean="0">
                <a:solidFill>
                  <a:schemeClr val="tx1"/>
                </a:solidFill>
                <a:latin typeface="Courier New" pitchFamily="49" charset="0"/>
                <a:cs typeface="Courier New" pitchFamily="49" charset="0"/>
              </a:rPr>
              <a:t>“Alex is an awesome TA” </a:t>
            </a:r>
            <a:r>
              <a:rPr lang="en-US" dirty="0"/>
              <a:t>is stronger than </a:t>
            </a:r>
            <a:r>
              <a:rPr lang="en-US" b="1" dirty="0" smtClean="0">
                <a:solidFill>
                  <a:schemeClr val="tx1"/>
                </a:solidFill>
                <a:latin typeface="Courier New" pitchFamily="49" charset="0"/>
                <a:cs typeface="Courier New" pitchFamily="49" charset="0"/>
              </a:rPr>
              <a:t>“Alex is a TA”</a:t>
            </a:r>
            <a:endParaRPr lang="en-US"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82078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Weakest Precondition</a:t>
            </a:r>
            <a:endParaRPr lang="en-US" dirty="0"/>
          </a:p>
        </p:txBody>
      </p:sp>
      <p:sp>
        <p:nvSpPr>
          <p:cNvPr id="3" name="Content Placeholder 2"/>
          <p:cNvSpPr>
            <a:spLocks noGrp="1"/>
          </p:cNvSpPr>
          <p:nvPr>
            <p:ph idx="1"/>
          </p:nvPr>
        </p:nvSpPr>
        <p:spPr/>
        <p:txBody>
          <a:bodyPr/>
          <a:lstStyle/>
          <a:p>
            <a:r>
              <a:rPr lang="en-US" dirty="0" smtClean="0"/>
              <a:t>The most lenient assumptions such that a </a:t>
            </a:r>
            <a:r>
              <a:rPr lang="en-US" dirty="0" err="1" smtClean="0"/>
              <a:t>postcondition</a:t>
            </a:r>
            <a:r>
              <a:rPr lang="en-US" dirty="0" smtClean="0"/>
              <a:t> will be satisfied</a:t>
            </a:r>
          </a:p>
          <a:p>
            <a:r>
              <a:rPr lang="en-US" dirty="0" smtClean="0"/>
              <a:t>If P* is the weakest precondition for {P} S {Q}, then </a:t>
            </a:r>
            <a:br>
              <a:rPr lang="en-US" dirty="0" smtClean="0"/>
            </a:br>
            <a:r>
              <a:rPr lang="en-US" dirty="0" smtClean="0"/>
              <a:t>P </a:t>
            </a:r>
            <a:r>
              <a:rPr lang="en-US" dirty="0" smtClean="0">
                <a:latin typeface="Century Gothic"/>
              </a:rPr>
              <a:t>→ </a:t>
            </a:r>
            <a:r>
              <a:rPr lang="en-US" dirty="0" smtClean="0"/>
              <a:t>P* for all P that make the Hoare triple valid</a:t>
            </a:r>
          </a:p>
          <a:p>
            <a:r>
              <a:rPr lang="en-US" dirty="0" smtClean="0"/>
              <a:t>WP = </a:t>
            </a:r>
            <a:r>
              <a:rPr lang="en-US" dirty="0" err="1" smtClean="0"/>
              <a:t>wp</a:t>
            </a:r>
            <a:r>
              <a:rPr lang="en-US" dirty="0" smtClean="0"/>
              <a:t>(S, Q), which can be found using  backward reasoning</a:t>
            </a:r>
          </a:p>
          <a:p>
            <a:pPr lvl="1"/>
            <a:r>
              <a:rPr lang="en-US" dirty="0" smtClean="0"/>
              <a:t>Ex: </a:t>
            </a:r>
            <a:r>
              <a:rPr lang="en-US" dirty="0" err="1" smtClean="0"/>
              <a:t>wp</a:t>
            </a:r>
            <a:r>
              <a:rPr lang="en-US" dirty="0" smtClean="0"/>
              <a:t>(x = y+4, x &gt; 0) = y+4&gt;0</a:t>
            </a:r>
          </a:p>
        </p:txBody>
      </p:sp>
    </p:spTree>
    <p:extLst>
      <p:ext uri="{BB962C8B-B14F-4D97-AF65-F5344CB8AC3E}">
        <p14:creationId xmlns:p14="http://schemas.microsoft.com/office/powerpoint/2010/main" val="125156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Eclipse?</a:t>
            </a:r>
            <a:endParaRPr lang="en-US" dirty="0"/>
          </a:p>
        </p:txBody>
      </p:sp>
      <p:sp>
        <p:nvSpPr>
          <p:cNvPr id="3" name="Content Placeholder 2"/>
          <p:cNvSpPr>
            <a:spLocks noGrp="1"/>
          </p:cNvSpPr>
          <p:nvPr>
            <p:ph idx="1"/>
          </p:nvPr>
        </p:nvSpPr>
        <p:spPr/>
        <p:txBody>
          <a:bodyPr/>
          <a:lstStyle/>
          <a:p>
            <a:r>
              <a:rPr lang="en-US" sz="2600" dirty="0" smtClean="0"/>
              <a:t>Integrated development environment (IDE)</a:t>
            </a:r>
          </a:p>
          <a:p>
            <a:r>
              <a:rPr lang="en-US" sz="2600" dirty="0"/>
              <a:t>Allows for software development from start to finish</a:t>
            </a:r>
          </a:p>
          <a:p>
            <a:pPr lvl="1"/>
            <a:r>
              <a:rPr lang="en-US" sz="1800" dirty="0" smtClean="0"/>
              <a:t>Type code with syntax highlighting, warnings, etc.</a:t>
            </a:r>
          </a:p>
          <a:p>
            <a:pPr lvl="1"/>
            <a:r>
              <a:rPr lang="en-US" sz="1800" dirty="0" smtClean="0"/>
              <a:t>Run code straight through or with breakpoints (debug)</a:t>
            </a:r>
          </a:p>
          <a:p>
            <a:pPr lvl="1"/>
            <a:r>
              <a:rPr lang="en-US" sz="1800" dirty="0" smtClean="0"/>
              <a:t>Break code</a:t>
            </a:r>
          </a:p>
          <a:p>
            <a:r>
              <a:rPr lang="en-US" sz="2600" dirty="0" smtClean="0"/>
              <a:t>Mainly used for Java</a:t>
            </a:r>
          </a:p>
          <a:p>
            <a:pPr lvl="1"/>
            <a:r>
              <a:rPr lang="en-US" sz="1800" dirty="0" smtClean="0"/>
              <a:t>Supports C, C++, JavaScript, PHP, Python, Ruby, etc.</a:t>
            </a:r>
          </a:p>
          <a:p>
            <a:r>
              <a:rPr lang="en-US" sz="2600" dirty="0" smtClean="0"/>
              <a:t>Alternatives</a:t>
            </a:r>
          </a:p>
          <a:p>
            <a:pPr lvl="1"/>
            <a:r>
              <a:rPr lang="en-US" sz="1800" dirty="0" err="1" smtClean="0"/>
              <a:t>NetBeans</a:t>
            </a:r>
            <a:r>
              <a:rPr lang="en-US" sz="1800" dirty="0" smtClean="0"/>
              <a:t>, Visual Studio, </a:t>
            </a:r>
            <a:r>
              <a:rPr lang="en-US" sz="1800" dirty="0" err="1" smtClean="0"/>
              <a:t>IntelliJIDEA</a:t>
            </a:r>
            <a:endParaRPr lang="en-US" sz="1800" dirty="0" smtClean="0"/>
          </a:p>
          <a:p>
            <a:endParaRPr lang="en-US" dirty="0" smtClean="0"/>
          </a:p>
        </p:txBody>
      </p:sp>
    </p:spTree>
    <p:extLst>
      <p:ext uri="{BB962C8B-B14F-4D97-AF65-F5344CB8AC3E}">
        <p14:creationId xmlns:p14="http://schemas.microsoft.com/office/powerpoint/2010/main" val="358541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Eclipse shortcuts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1795350"/>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Shortcut</a:t>
                      </a:r>
                      <a:endParaRPr lang="en-US" dirty="0"/>
                    </a:p>
                  </a:txBody>
                  <a:tcPr/>
                </a:tc>
                <a:tc>
                  <a:txBody>
                    <a:bodyPr/>
                    <a:lstStyle/>
                    <a:p>
                      <a:r>
                        <a:rPr lang="en-US" dirty="0" smtClean="0"/>
                        <a:t>Purpose</a:t>
                      </a:r>
                      <a:endParaRPr lang="en-US" dirty="0"/>
                    </a:p>
                  </a:txBody>
                  <a:tcPr/>
                </a:tc>
              </a:tr>
              <a:tr h="370840">
                <a:tc>
                  <a:txBody>
                    <a:bodyPr/>
                    <a:lstStyle/>
                    <a:p>
                      <a:r>
                        <a:rPr lang="en-US" dirty="0" smtClean="0"/>
                        <a:t>Ctrl + D</a:t>
                      </a:r>
                      <a:endParaRPr lang="en-US" dirty="0"/>
                    </a:p>
                  </a:txBody>
                  <a:tcPr/>
                </a:tc>
                <a:tc>
                  <a:txBody>
                    <a:bodyPr/>
                    <a:lstStyle/>
                    <a:p>
                      <a:r>
                        <a:rPr lang="en-US" dirty="0" smtClean="0"/>
                        <a:t>Delete an entire line</a:t>
                      </a:r>
                      <a:endParaRPr lang="en-US" dirty="0"/>
                    </a:p>
                  </a:txBody>
                  <a:tcPr/>
                </a:tc>
              </a:tr>
              <a:tr h="370840">
                <a:tc>
                  <a:txBody>
                    <a:bodyPr/>
                    <a:lstStyle/>
                    <a:p>
                      <a:r>
                        <a:rPr lang="en-US" dirty="0" smtClean="0"/>
                        <a:t>Alt</a:t>
                      </a:r>
                      <a:r>
                        <a:rPr lang="en-US" baseline="0" dirty="0" smtClean="0"/>
                        <a:t> + Shift + R</a:t>
                      </a:r>
                      <a:endParaRPr lang="en-US" dirty="0"/>
                    </a:p>
                  </a:txBody>
                  <a:tcPr/>
                </a:tc>
                <a:tc>
                  <a:txBody>
                    <a:bodyPr/>
                    <a:lstStyle/>
                    <a:p>
                      <a:r>
                        <a:rPr lang="en-US" dirty="0" smtClean="0"/>
                        <a:t>Refactor (rename)</a:t>
                      </a:r>
                      <a:endParaRPr lang="en-US" dirty="0"/>
                    </a:p>
                  </a:txBody>
                  <a:tcPr/>
                </a:tc>
              </a:tr>
              <a:tr h="370840">
                <a:tc>
                  <a:txBody>
                    <a:bodyPr/>
                    <a:lstStyle/>
                    <a:p>
                      <a:r>
                        <a:rPr lang="en-US" dirty="0" smtClean="0"/>
                        <a:t>Ctrl + Shift + O</a:t>
                      </a:r>
                      <a:endParaRPr lang="en-US" dirty="0"/>
                    </a:p>
                  </a:txBody>
                  <a:tcPr/>
                </a:tc>
                <a:tc>
                  <a:txBody>
                    <a:bodyPr/>
                    <a:lstStyle/>
                    <a:p>
                      <a:r>
                        <a:rPr lang="en-US" dirty="0" smtClean="0"/>
                        <a:t>Clean up imports</a:t>
                      </a:r>
                      <a:endParaRPr lang="en-US" dirty="0"/>
                    </a:p>
                  </a:txBody>
                  <a:tcPr/>
                </a:tc>
              </a:tr>
              <a:tr h="370840">
                <a:tc>
                  <a:txBody>
                    <a:bodyPr/>
                    <a:lstStyle/>
                    <a:p>
                      <a:r>
                        <a:rPr lang="en-US" dirty="0" smtClean="0"/>
                        <a:t>Ctrl</a:t>
                      </a:r>
                      <a:r>
                        <a:rPr lang="en-US" baseline="0" dirty="0" smtClean="0"/>
                        <a:t> + /</a:t>
                      </a:r>
                      <a:endParaRPr lang="en-US" dirty="0"/>
                    </a:p>
                  </a:txBody>
                  <a:tcPr/>
                </a:tc>
                <a:tc>
                  <a:txBody>
                    <a:bodyPr/>
                    <a:lstStyle/>
                    <a:p>
                      <a:r>
                        <a:rPr lang="en-US" dirty="0" smtClean="0"/>
                        <a:t>Toggle comment</a:t>
                      </a:r>
                      <a:endParaRPr lang="en-US" dirty="0"/>
                    </a:p>
                  </a:txBody>
                  <a:tcPr/>
                </a:tc>
              </a:tr>
              <a:tr h="370840">
                <a:tc>
                  <a:txBody>
                    <a:bodyPr/>
                    <a:lstStyle/>
                    <a:p>
                      <a:r>
                        <a:rPr lang="en-US" dirty="0" smtClean="0"/>
                        <a:t>Ctrl</a:t>
                      </a:r>
                      <a:r>
                        <a:rPr lang="en-US" baseline="0" dirty="0" smtClean="0"/>
                        <a:t> + Shift + F</a:t>
                      </a:r>
                      <a:endParaRPr lang="en-US" dirty="0"/>
                    </a:p>
                  </a:txBody>
                  <a:tcPr/>
                </a:tc>
                <a:tc>
                  <a:txBody>
                    <a:bodyPr/>
                    <a:lstStyle/>
                    <a:p>
                      <a:r>
                        <a:rPr lang="en-US" dirty="0" smtClean="0"/>
                        <a:t>Make my</a:t>
                      </a:r>
                      <a:r>
                        <a:rPr lang="en-US" baseline="0" dirty="0" smtClean="0"/>
                        <a:t> code look nice </a:t>
                      </a:r>
                      <a:r>
                        <a:rPr lang="en-US" baseline="0" dirty="0" smtClean="0">
                          <a:sym typeface="Wingdings" pitchFamily="2" charset="2"/>
                        </a:rPr>
                        <a:t></a:t>
                      </a:r>
                      <a:endParaRPr lang="en-US" dirty="0"/>
                    </a:p>
                  </a:txBody>
                  <a:tcPr/>
                </a:tc>
              </a:tr>
            </a:tbl>
          </a:graphicData>
        </a:graphic>
      </p:graphicFrame>
    </p:spTree>
    <p:extLst>
      <p:ext uri="{BB962C8B-B14F-4D97-AF65-F5344CB8AC3E}">
        <p14:creationId xmlns:p14="http://schemas.microsoft.com/office/powerpoint/2010/main" val="1898724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Eclipse Debugging</a:t>
            </a:r>
            <a:endParaRPr lang="en-US" dirty="0"/>
          </a:p>
        </p:txBody>
      </p:sp>
      <p:sp>
        <p:nvSpPr>
          <p:cNvPr id="3" name="Content Placeholder 2"/>
          <p:cNvSpPr>
            <a:spLocks noGrp="1"/>
          </p:cNvSpPr>
          <p:nvPr>
            <p:ph idx="1"/>
          </p:nvPr>
        </p:nvSpPr>
        <p:spPr/>
        <p:txBody>
          <a:bodyPr/>
          <a:lstStyle/>
          <a:p>
            <a:r>
              <a:rPr lang="en-US" dirty="0" err="1">
                <a:cs typeface="Courier New" pitchFamily="49" charset="0"/>
              </a:rPr>
              <a:t>System.out.println</a:t>
            </a:r>
            <a:r>
              <a:rPr lang="en-US" dirty="0">
                <a:cs typeface="Courier New" pitchFamily="49" charset="0"/>
              </a:rPr>
              <a:t>() works for debugging…</a:t>
            </a:r>
          </a:p>
          <a:p>
            <a:pPr lvl="1"/>
            <a:r>
              <a:rPr lang="en-US" dirty="0">
                <a:cs typeface="Courier New" pitchFamily="49" charset="0"/>
              </a:rPr>
              <a:t>It’s quick</a:t>
            </a:r>
          </a:p>
          <a:p>
            <a:pPr lvl="1"/>
            <a:r>
              <a:rPr lang="en-US" dirty="0">
                <a:cs typeface="Courier New" pitchFamily="49" charset="0"/>
              </a:rPr>
              <a:t>It’s dirty</a:t>
            </a:r>
          </a:p>
          <a:p>
            <a:pPr lvl="1"/>
            <a:r>
              <a:rPr lang="en-US" dirty="0">
                <a:cs typeface="Courier New" pitchFamily="49" charset="0"/>
              </a:rPr>
              <a:t>Everyone knows how to do it</a:t>
            </a:r>
          </a:p>
          <a:p>
            <a:r>
              <a:rPr lang="en-US" dirty="0">
                <a:cs typeface="Courier New" pitchFamily="49" charset="0"/>
              </a:rPr>
              <a:t>…but there are drawbacks</a:t>
            </a:r>
          </a:p>
          <a:p>
            <a:pPr lvl="1"/>
            <a:r>
              <a:rPr lang="en-US" dirty="0">
                <a:cs typeface="Courier New" pitchFamily="49" charset="0"/>
              </a:rPr>
              <a:t>What if I’m printing something that’s null?</a:t>
            </a:r>
          </a:p>
          <a:p>
            <a:pPr lvl="1"/>
            <a:r>
              <a:rPr lang="en-US" dirty="0">
                <a:cs typeface="Courier New" pitchFamily="49" charset="0"/>
              </a:rPr>
              <a:t>What if I want to look at something that can’t easily be printed (e.g., what does my binary search tree look like now)?</a:t>
            </a:r>
          </a:p>
          <a:p>
            <a:r>
              <a:rPr lang="en-US" dirty="0">
                <a:cs typeface="Courier New" pitchFamily="49" charset="0"/>
              </a:rPr>
              <a:t>Eclipse’s debugger is powerful…if you know how to use </a:t>
            </a:r>
            <a:r>
              <a:rPr lang="en-US" dirty="0" smtClean="0">
                <a:cs typeface="Courier New" pitchFamily="49" charset="0"/>
              </a:rPr>
              <a:t>it</a:t>
            </a:r>
            <a:endParaRPr lang="en-US" dirty="0">
              <a:cs typeface="Courier New" pitchFamily="49" charset="0"/>
            </a:endParaRPr>
          </a:p>
        </p:txBody>
      </p:sp>
    </p:spTree>
    <p:extLst>
      <p:ext uri="{BB962C8B-B14F-4D97-AF65-F5344CB8AC3E}">
        <p14:creationId xmlns:p14="http://schemas.microsoft.com/office/powerpoint/2010/main" val="342950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40" name="Shape 440"/>
          <p:cNvSpPr/>
          <p:nvPr/>
        </p:nvSpPr>
        <p:spPr>
          <a:xfrm>
            <a:off x="838200" y="1371600"/>
            <a:ext cx="7670345" cy="4702550"/>
          </a:xfrm>
          <a:prstGeom prst="rect">
            <a:avLst/>
          </a:prstGeom>
          <a:blipFill>
            <a:blip r:embed="rId3"/>
            <a:stretch>
              <a:fillRect/>
            </a:stretch>
          </a:blipFill>
        </p:spPr>
      </p:sp>
      <p:sp>
        <p:nvSpPr>
          <p:cNvPr id="441" name="Shape 441"/>
          <p:cNvSpPr/>
          <p:nvPr/>
        </p:nvSpPr>
        <p:spPr>
          <a:xfrm>
            <a:off x="838200" y="1371600"/>
            <a:ext cx="7670345" cy="4702550"/>
          </a:xfrm>
          <a:prstGeom prst="rect">
            <a:avLst/>
          </a:prstGeom>
          <a:blipFill>
            <a:blip r:embed="rId3"/>
            <a:stretch>
              <a:fillRect/>
            </a:stretch>
          </a:blipFill>
        </p:spPr>
      </p:sp>
      <p:sp>
        <p:nvSpPr>
          <p:cNvPr id="7" name="Title 1"/>
          <p:cNvSpPr>
            <a:spLocks noGrp="1"/>
          </p:cNvSpPr>
          <p:nvPr>
            <p:ph type="title"/>
          </p:nvPr>
        </p:nvSpPr>
        <p:spPr>
          <a:xfrm>
            <a:off x="457200" y="0"/>
            <a:ext cx="8229600" cy="1447800"/>
          </a:xfrm>
        </p:spPr>
        <p:txBody>
          <a:bodyPr/>
          <a:lstStyle/>
          <a:p>
            <a:r>
              <a:rPr lang="en-US" dirty="0" smtClean="0"/>
              <a:t>Eclipse Debugging</a:t>
            </a:r>
            <a:endParaRPr lang="en-US" dirty="0"/>
          </a:p>
        </p:txBody>
      </p:sp>
    </p:spTree>
    <p:extLst>
      <p:ext uri="{BB962C8B-B14F-4D97-AF65-F5344CB8AC3E}">
        <p14:creationId xmlns:p14="http://schemas.microsoft.com/office/powerpoint/2010/main" val="3588773072"/>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Shape 446"/>
          <p:cNvSpPr/>
          <p:nvPr/>
        </p:nvSpPr>
        <p:spPr>
          <a:xfrm>
            <a:off x="838200" y="1371600"/>
            <a:ext cx="7670345" cy="4702550"/>
          </a:xfrm>
          <a:prstGeom prst="rect">
            <a:avLst/>
          </a:prstGeom>
          <a:blipFill>
            <a:blip r:embed="rId3"/>
            <a:stretch>
              <a:fillRect/>
            </a:stretch>
          </a:blipFill>
        </p:spPr>
      </p:sp>
      <p:sp>
        <p:nvSpPr>
          <p:cNvPr id="448" name="Shape 448"/>
          <p:cNvSpPr/>
          <p:nvPr/>
        </p:nvSpPr>
        <p:spPr>
          <a:xfrm>
            <a:off x="938212" y="4572000"/>
            <a:ext cx="100013" cy="1502150"/>
          </a:xfrm>
          <a:prstGeom prst="rect">
            <a:avLst/>
          </a:prstGeom>
          <a:blipFill>
            <a:blip r:embed="rId4"/>
            <a:stretch>
              <a:fillRect/>
            </a:stretch>
          </a:blipFill>
        </p:spPr>
      </p:sp>
      <p:sp>
        <p:nvSpPr>
          <p:cNvPr id="449" name="Shape 449"/>
          <p:cNvSpPr/>
          <p:nvPr/>
        </p:nvSpPr>
        <p:spPr>
          <a:xfrm>
            <a:off x="885825" y="4572001"/>
            <a:ext cx="152399" cy="150215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450" name="Shape 450"/>
          <p:cNvSpPr txBox="1"/>
          <p:nvPr/>
        </p:nvSpPr>
        <p:spPr>
          <a:xfrm>
            <a:off x="1485900" y="4722910"/>
            <a:ext cx="6534150" cy="120032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a:solidFill>
                  <a:schemeClr val="dk1"/>
                </a:solidFill>
                <a:latin typeface="Calibri"/>
                <a:ea typeface="Calibri"/>
                <a:cs typeface="Calibri"/>
                <a:sym typeface="Calibri"/>
              </a:rPr>
              <a:t>Double click in the gray area to the left of your code to set a breakpoint. A breakpoint is a line that the Java VM will stop at during normal execution of your program, and wait for action from you.</a:t>
            </a:r>
          </a:p>
        </p:txBody>
      </p:sp>
      <p:sp>
        <p:nvSpPr>
          <p:cNvPr id="9" name="Title 1"/>
          <p:cNvSpPr>
            <a:spLocks noGrp="1"/>
          </p:cNvSpPr>
          <p:nvPr>
            <p:ph type="title"/>
          </p:nvPr>
        </p:nvSpPr>
        <p:spPr>
          <a:xfrm>
            <a:off x="457200" y="0"/>
            <a:ext cx="8229600" cy="1447800"/>
          </a:xfrm>
        </p:spPr>
        <p:txBody>
          <a:bodyPr/>
          <a:lstStyle/>
          <a:p>
            <a:r>
              <a:rPr lang="en-US" dirty="0" smtClean="0"/>
              <a:t>Eclipse Debugging</a:t>
            </a:r>
            <a:endParaRPr lang="en-US" dirty="0"/>
          </a:p>
        </p:txBody>
      </p:sp>
    </p:spTree>
    <p:extLst>
      <p:ext uri="{BB962C8B-B14F-4D97-AF65-F5344CB8AC3E}">
        <p14:creationId xmlns:p14="http://schemas.microsoft.com/office/powerpoint/2010/main" val="4168669606"/>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p:nvPr/>
        </p:nvSpPr>
        <p:spPr>
          <a:xfrm>
            <a:off x="838200" y="1371600"/>
            <a:ext cx="7670345" cy="4702550"/>
          </a:xfrm>
          <a:prstGeom prst="rect">
            <a:avLst/>
          </a:prstGeom>
          <a:blipFill>
            <a:blip r:embed="rId3"/>
            <a:stretch>
              <a:fillRect/>
            </a:stretch>
          </a:blipFill>
        </p:spPr>
      </p:sp>
      <p:sp>
        <p:nvSpPr>
          <p:cNvPr id="457" name="Shape 457"/>
          <p:cNvSpPr/>
          <p:nvPr/>
        </p:nvSpPr>
        <p:spPr>
          <a:xfrm>
            <a:off x="4191000" y="1371600"/>
            <a:ext cx="304799" cy="219074"/>
          </a:xfrm>
          <a:prstGeom prst="rect">
            <a:avLst/>
          </a:prstGeom>
          <a:blipFill>
            <a:blip r:embed="rId4"/>
            <a:stretch>
              <a:fillRect/>
            </a:stretch>
          </a:blipFill>
        </p:spPr>
      </p:sp>
      <p:sp>
        <p:nvSpPr>
          <p:cNvPr id="458" name="Shape 458"/>
          <p:cNvSpPr/>
          <p:nvPr/>
        </p:nvSpPr>
        <p:spPr>
          <a:xfrm>
            <a:off x="4267200" y="1343025"/>
            <a:ext cx="152399" cy="24764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459" name="Shape 459"/>
          <p:cNvSpPr txBox="1"/>
          <p:nvPr/>
        </p:nvSpPr>
        <p:spPr>
          <a:xfrm>
            <a:off x="2705100" y="1676400"/>
            <a:ext cx="3581399" cy="92332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a:solidFill>
                  <a:schemeClr val="dk1"/>
                </a:solidFill>
                <a:latin typeface="Calibri"/>
                <a:ea typeface="Calibri"/>
                <a:cs typeface="Calibri"/>
                <a:sym typeface="Calibri"/>
              </a:rPr>
              <a:t>Click the Bug icon to run in Debug mode. Otherwise your program won’t stop at your breakpoints.</a:t>
            </a:r>
          </a:p>
        </p:txBody>
      </p:sp>
      <p:sp>
        <p:nvSpPr>
          <p:cNvPr id="2" name="Title 1"/>
          <p:cNvSpPr>
            <a:spLocks noGrp="1"/>
          </p:cNvSpPr>
          <p:nvPr>
            <p:ph type="title"/>
          </p:nvPr>
        </p:nvSpPr>
        <p:spPr/>
        <p:txBody>
          <a:bodyPr/>
          <a:lstStyle/>
          <a:p>
            <a:r>
              <a:rPr lang="en-US" dirty="0" smtClean="0"/>
              <a:t>Eclipse Debugging</a:t>
            </a:r>
            <a:endParaRPr lang="en-US" dirty="0"/>
          </a:p>
        </p:txBody>
      </p:sp>
    </p:spTree>
    <p:extLst>
      <p:ext uri="{BB962C8B-B14F-4D97-AF65-F5344CB8AC3E}">
        <p14:creationId xmlns:p14="http://schemas.microsoft.com/office/powerpoint/2010/main" val="1387222152"/>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p:nvPr/>
        </p:nvSpPr>
        <p:spPr>
          <a:xfrm>
            <a:off x="838200" y="1371600"/>
            <a:ext cx="7670345" cy="4702550"/>
          </a:xfrm>
          <a:prstGeom prst="rect">
            <a:avLst/>
          </a:prstGeom>
          <a:blipFill>
            <a:blip r:embed="rId3"/>
            <a:stretch>
              <a:fillRect/>
            </a:stretch>
          </a:blipFill>
        </p:spPr>
      </p:sp>
      <p:sp>
        <p:nvSpPr>
          <p:cNvPr id="466" name="Shape 466"/>
          <p:cNvSpPr/>
          <p:nvPr/>
        </p:nvSpPr>
        <p:spPr>
          <a:xfrm>
            <a:off x="2076450" y="1371600"/>
            <a:ext cx="1924049" cy="257175"/>
          </a:xfrm>
          <a:prstGeom prst="rect">
            <a:avLst/>
          </a:prstGeom>
          <a:blipFill>
            <a:blip r:embed="rId4"/>
            <a:stretch>
              <a:fillRect/>
            </a:stretch>
          </a:blipFill>
        </p:spPr>
      </p:sp>
      <p:sp>
        <p:nvSpPr>
          <p:cNvPr id="467" name="Shape 467"/>
          <p:cNvSpPr txBox="1"/>
          <p:nvPr/>
        </p:nvSpPr>
        <p:spPr>
          <a:xfrm>
            <a:off x="5181600" y="1600200"/>
            <a:ext cx="2895600" cy="92332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a:solidFill>
                  <a:schemeClr val="dk1"/>
                </a:solidFill>
                <a:latin typeface="Calibri"/>
                <a:ea typeface="Calibri"/>
                <a:cs typeface="Calibri"/>
                <a:sym typeface="Calibri"/>
              </a:rPr>
              <a:t>Controlling your program while debugging is done with these buttons</a:t>
            </a:r>
          </a:p>
        </p:txBody>
      </p:sp>
      <p:sp>
        <p:nvSpPr>
          <p:cNvPr id="468" name="Shape 468"/>
          <p:cNvSpPr/>
          <p:nvPr/>
        </p:nvSpPr>
        <p:spPr>
          <a:xfrm>
            <a:off x="2085974" y="1371600"/>
            <a:ext cx="19032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440325150"/>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Shape 473"/>
          <p:cNvSpPr/>
          <p:nvPr/>
        </p:nvSpPr>
        <p:spPr>
          <a:xfrm>
            <a:off x="838200" y="1371600"/>
            <a:ext cx="7670345" cy="4702550"/>
          </a:xfrm>
          <a:prstGeom prst="rect">
            <a:avLst/>
          </a:prstGeom>
          <a:blipFill>
            <a:blip r:embed="rId3"/>
            <a:stretch>
              <a:fillRect/>
            </a:stretch>
          </a:blipFill>
        </p:spPr>
      </p:sp>
      <p:sp>
        <p:nvSpPr>
          <p:cNvPr id="475" name="Shape 475"/>
          <p:cNvSpPr/>
          <p:nvPr/>
        </p:nvSpPr>
        <p:spPr>
          <a:xfrm>
            <a:off x="2076450" y="1371600"/>
            <a:ext cx="1924049" cy="257175"/>
          </a:xfrm>
          <a:prstGeom prst="rect">
            <a:avLst/>
          </a:prstGeom>
          <a:blipFill>
            <a:blip r:embed="rId4"/>
            <a:stretch>
              <a:fillRect/>
            </a:stretch>
          </a:blipFill>
        </p:spPr>
      </p:sp>
      <p:sp>
        <p:nvSpPr>
          <p:cNvPr id="476" name="Shape 476"/>
          <p:cNvSpPr txBox="1"/>
          <p:nvPr/>
        </p:nvSpPr>
        <p:spPr>
          <a:xfrm>
            <a:off x="5181600" y="1600200"/>
            <a:ext cx="2895600" cy="646331"/>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a:solidFill>
                  <a:schemeClr val="dk1"/>
                </a:solidFill>
                <a:latin typeface="Calibri"/>
                <a:ea typeface="Calibri"/>
                <a:cs typeface="Calibri"/>
                <a:sym typeface="Calibri"/>
              </a:rPr>
              <a:t>Play, pause, stop work just like you’d expect</a:t>
            </a:r>
          </a:p>
        </p:txBody>
      </p:sp>
      <p:sp>
        <p:nvSpPr>
          <p:cNvPr id="477" name="Shape 477"/>
          <p:cNvSpPr/>
          <p:nvPr/>
        </p:nvSpPr>
        <p:spPr>
          <a:xfrm>
            <a:off x="2085974" y="1371600"/>
            <a:ext cx="657224"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303669883"/>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a:t>
            </a:r>
            <a:endParaRPr lang="en-US" dirty="0"/>
          </a:p>
        </p:txBody>
      </p:sp>
      <p:sp>
        <p:nvSpPr>
          <p:cNvPr id="3" name="Content Placeholder 2"/>
          <p:cNvSpPr>
            <a:spLocks noGrp="1"/>
          </p:cNvSpPr>
          <p:nvPr>
            <p:ph idx="1"/>
          </p:nvPr>
        </p:nvSpPr>
        <p:spPr/>
        <p:txBody>
          <a:bodyPr/>
          <a:lstStyle/>
          <a:p>
            <a:r>
              <a:rPr lang="en-US" sz="2600" dirty="0" smtClean="0"/>
              <a:t>Two purposes</a:t>
            </a:r>
          </a:p>
          <a:p>
            <a:pPr lvl="1"/>
            <a:r>
              <a:rPr lang="en-US" sz="2000" i="1" dirty="0" smtClean="0"/>
              <a:t>Prove</a:t>
            </a:r>
            <a:r>
              <a:rPr lang="en-US" sz="2000" dirty="0" smtClean="0"/>
              <a:t> our code is correct</a:t>
            </a:r>
          </a:p>
          <a:p>
            <a:pPr lvl="1"/>
            <a:r>
              <a:rPr lang="en-US" sz="2000" dirty="0" smtClean="0"/>
              <a:t>Understand </a:t>
            </a:r>
            <a:r>
              <a:rPr lang="en-US" sz="2000" i="1" dirty="0" smtClean="0"/>
              <a:t>why</a:t>
            </a:r>
            <a:r>
              <a:rPr lang="en-US" sz="2000" dirty="0" smtClean="0"/>
              <a:t> code is correct</a:t>
            </a:r>
          </a:p>
          <a:p>
            <a:r>
              <a:rPr lang="en-US" dirty="0" smtClean="0"/>
              <a:t>Forward reasoning: determine what follows from initial conditions</a:t>
            </a:r>
          </a:p>
          <a:p>
            <a:r>
              <a:rPr lang="en-US" dirty="0" smtClean="0"/>
              <a:t>Backward reasoning: determine sufficient conditions to obtain a </a:t>
            </a:r>
            <a:r>
              <a:rPr lang="en-US" smtClean="0"/>
              <a:t>certain result</a:t>
            </a:r>
            <a:endParaRPr lang="en-US" dirty="0" smtClean="0"/>
          </a:p>
        </p:txBody>
      </p:sp>
    </p:spTree>
    <p:extLst>
      <p:ext uri="{BB962C8B-B14F-4D97-AF65-F5344CB8AC3E}">
        <p14:creationId xmlns:p14="http://schemas.microsoft.com/office/powerpoint/2010/main" val="22863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Shape 482"/>
          <p:cNvSpPr/>
          <p:nvPr/>
        </p:nvSpPr>
        <p:spPr>
          <a:xfrm>
            <a:off x="838200" y="1371600"/>
            <a:ext cx="7670345" cy="4702550"/>
          </a:xfrm>
          <a:prstGeom prst="rect">
            <a:avLst/>
          </a:prstGeom>
          <a:blipFill>
            <a:blip r:embed="rId3"/>
            <a:stretch>
              <a:fillRect/>
            </a:stretch>
          </a:blipFill>
        </p:spPr>
      </p:sp>
      <p:sp>
        <p:nvSpPr>
          <p:cNvPr id="484" name="Shape 484"/>
          <p:cNvSpPr/>
          <p:nvPr/>
        </p:nvSpPr>
        <p:spPr>
          <a:xfrm>
            <a:off x="2076450" y="1371600"/>
            <a:ext cx="1924049" cy="257175"/>
          </a:xfrm>
          <a:prstGeom prst="rect">
            <a:avLst/>
          </a:prstGeom>
          <a:blipFill>
            <a:blip r:embed="rId4"/>
            <a:stretch>
              <a:fillRect/>
            </a:stretch>
          </a:blipFill>
        </p:spPr>
      </p:sp>
      <p:sp>
        <p:nvSpPr>
          <p:cNvPr id="485" name="Shape 485"/>
          <p:cNvSpPr txBox="1"/>
          <p:nvPr/>
        </p:nvSpPr>
        <p:spPr>
          <a:xfrm>
            <a:off x="5181600" y="1600200"/>
            <a:ext cx="2895600" cy="341631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Step Into</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Steps into the method at the current execution point – if possible. If not possible then just proceeds to the next execution point.</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If there’s multiple methods at the current execution point step into the first one to be executed.</a:t>
            </a:r>
          </a:p>
        </p:txBody>
      </p:sp>
      <p:sp>
        <p:nvSpPr>
          <p:cNvPr id="486" name="Shape 486"/>
          <p:cNvSpPr/>
          <p:nvPr/>
        </p:nvSpPr>
        <p:spPr>
          <a:xfrm>
            <a:off x="2971800" y="136683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275337841"/>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Shape 491"/>
          <p:cNvSpPr/>
          <p:nvPr/>
        </p:nvSpPr>
        <p:spPr>
          <a:xfrm>
            <a:off x="838200" y="1371600"/>
            <a:ext cx="7670345" cy="4702550"/>
          </a:xfrm>
          <a:prstGeom prst="rect">
            <a:avLst/>
          </a:prstGeom>
          <a:blipFill>
            <a:blip r:embed="rId3"/>
            <a:stretch>
              <a:fillRect/>
            </a:stretch>
          </a:blipFill>
        </p:spPr>
      </p:sp>
      <p:sp>
        <p:nvSpPr>
          <p:cNvPr id="493" name="Shape 493"/>
          <p:cNvSpPr/>
          <p:nvPr/>
        </p:nvSpPr>
        <p:spPr>
          <a:xfrm>
            <a:off x="2076450" y="1371600"/>
            <a:ext cx="1924049" cy="257175"/>
          </a:xfrm>
          <a:prstGeom prst="rect">
            <a:avLst/>
          </a:prstGeom>
          <a:blipFill>
            <a:blip r:embed="rId4"/>
            <a:stretch>
              <a:fillRect/>
            </a:stretch>
          </a:blipFill>
        </p:spPr>
      </p:sp>
      <p:sp>
        <p:nvSpPr>
          <p:cNvPr id="494" name="Shape 494"/>
          <p:cNvSpPr txBox="1"/>
          <p:nvPr/>
        </p:nvSpPr>
        <p:spPr>
          <a:xfrm>
            <a:off x="4876800" y="1600200"/>
            <a:ext cx="3200399" cy="3693318"/>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Step Over</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Steps over any method calls at the current execution point.</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Theoretically program proceeds just to the next line. </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BUT, if you have any breakpoints set that would be hit in the method(s) you stepped over, execution will stop at those points instead.</a:t>
            </a:r>
          </a:p>
        </p:txBody>
      </p:sp>
      <p:sp>
        <p:nvSpPr>
          <p:cNvPr id="495" name="Shape 495"/>
          <p:cNvSpPr/>
          <p:nvPr/>
        </p:nvSpPr>
        <p:spPr>
          <a:xfrm>
            <a:off x="3152775"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533571201"/>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Shape 500"/>
          <p:cNvSpPr/>
          <p:nvPr/>
        </p:nvSpPr>
        <p:spPr>
          <a:xfrm>
            <a:off x="838200" y="1371600"/>
            <a:ext cx="7670345" cy="4702550"/>
          </a:xfrm>
          <a:prstGeom prst="rect">
            <a:avLst/>
          </a:prstGeom>
          <a:blipFill>
            <a:blip r:embed="rId3"/>
            <a:stretch>
              <a:fillRect/>
            </a:stretch>
          </a:blipFill>
        </p:spPr>
      </p:sp>
      <p:sp>
        <p:nvSpPr>
          <p:cNvPr id="502" name="Shape 502"/>
          <p:cNvSpPr/>
          <p:nvPr/>
        </p:nvSpPr>
        <p:spPr>
          <a:xfrm>
            <a:off x="2076450" y="1371600"/>
            <a:ext cx="1924049" cy="257175"/>
          </a:xfrm>
          <a:prstGeom prst="rect">
            <a:avLst/>
          </a:prstGeom>
          <a:blipFill>
            <a:blip r:embed="rId4"/>
            <a:stretch>
              <a:fillRect/>
            </a:stretch>
          </a:blipFill>
        </p:spPr>
      </p:sp>
      <p:sp>
        <p:nvSpPr>
          <p:cNvPr id="503" name="Shape 503"/>
          <p:cNvSpPr txBox="1"/>
          <p:nvPr/>
        </p:nvSpPr>
        <p:spPr>
          <a:xfrm>
            <a:off x="4876800" y="1600200"/>
            <a:ext cx="3200399" cy="3970318"/>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Step Out</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Allows method to finish and brings you up to the point where that method was called.</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Useful if you accidentally step into Java internals (more on how to avoid this next).</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Just like with step over though you may hit a breakpoint in the remainder of the method, and then you’ll stop at that point.</a:t>
            </a:r>
          </a:p>
        </p:txBody>
      </p:sp>
      <p:sp>
        <p:nvSpPr>
          <p:cNvPr id="504" name="Shape 504"/>
          <p:cNvSpPr/>
          <p:nvPr/>
        </p:nvSpPr>
        <p:spPr>
          <a:xfrm>
            <a:off x="3371851"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4111862345"/>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p:nvPr/>
        </p:nvSpPr>
        <p:spPr>
          <a:xfrm>
            <a:off x="838200" y="1371600"/>
            <a:ext cx="7670345" cy="4702550"/>
          </a:xfrm>
          <a:prstGeom prst="rect">
            <a:avLst/>
          </a:prstGeom>
          <a:blipFill>
            <a:blip r:embed="rId3"/>
            <a:stretch>
              <a:fillRect/>
            </a:stretch>
          </a:blipFill>
        </p:spPr>
      </p:sp>
      <p:sp>
        <p:nvSpPr>
          <p:cNvPr id="511" name="Shape 511"/>
          <p:cNvSpPr/>
          <p:nvPr/>
        </p:nvSpPr>
        <p:spPr>
          <a:xfrm>
            <a:off x="2076450" y="1371600"/>
            <a:ext cx="1924049" cy="257175"/>
          </a:xfrm>
          <a:prstGeom prst="rect">
            <a:avLst/>
          </a:prstGeom>
          <a:blipFill>
            <a:blip r:embed="rId4"/>
            <a:stretch>
              <a:fillRect/>
            </a:stretch>
          </a:blipFill>
        </p:spPr>
      </p:sp>
      <p:sp>
        <p:nvSpPr>
          <p:cNvPr id="512" name="Shape 512"/>
          <p:cNvSpPr txBox="1"/>
          <p:nvPr/>
        </p:nvSpPr>
        <p:spPr>
          <a:xfrm>
            <a:off x="5181600" y="1432679"/>
            <a:ext cx="3200399" cy="3139321"/>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solidFill>
                  <a:schemeClr val="dk1"/>
                </a:solidFill>
                <a:latin typeface="Calibri"/>
                <a:ea typeface="Calibri"/>
                <a:cs typeface="Calibri"/>
                <a:sym typeface="Calibri"/>
              </a:rPr>
              <a:t>Enable/disable step filters</a:t>
            </a:r>
          </a:p>
          <a:p>
            <a:endParaRPr lang="en" sz="1800" b="1" i="0" u="none" strike="noStrike" cap="none" baseline="0" dirty="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There’s a lot of code you don’t want to enter when debugging, internals of Java, internals of JUnit, etc.</a:t>
            </a:r>
          </a:p>
          <a:p>
            <a:endParaRPr lang="en"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You can skip these by configuring step filters.</a:t>
            </a:r>
          </a:p>
          <a:p>
            <a:endParaRPr lang="en"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Checked items are skipped.</a:t>
            </a:r>
          </a:p>
        </p:txBody>
      </p:sp>
      <p:sp>
        <p:nvSpPr>
          <p:cNvPr id="513" name="Shape 513"/>
          <p:cNvSpPr/>
          <p:nvPr/>
        </p:nvSpPr>
        <p:spPr>
          <a:xfrm>
            <a:off x="3743325" y="1381125"/>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14" name="Shape 514"/>
          <p:cNvSpPr/>
          <p:nvPr/>
        </p:nvSpPr>
        <p:spPr>
          <a:xfrm>
            <a:off x="290367" y="1876425"/>
            <a:ext cx="4383004" cy="4343399"/>
          </a:xfrm>
          <a:prstGeom prst="rect">
            <a:avLst/>
          </a:prstGeom>
          <a:blipFill>
            <a:blip r:embed="rId5"/>
            <a:stretch>
              <a:fillRect/>
            </a:stretch>
          </a:blipFill>
        </p:spPr>
      </p:sp>
      <p:sp>
        <p:nvSpPr>
          <p:cNvPr id="515" name="Shape 515"/>
          <p:cNvSpPr/>
          <p:nvPr/>
        </p:nvSpPr>
        <p:spPr>
          <a:xfrm>
            <a:off x="514350" y="2933700"/>
            <a:ext cx="457200" cy="121859"/>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16" name="Shape 516"/>
          <p:cNvSpPr/>
          <p:nvPr/>
        </p:nvSpPr>
        <p:spPr>
          <a:xfrm>
            <a:off x="647700" y="3524250"/>
            <a:ext cx="457200" cy="121859"/>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17" name="Shape 517"/>
          <p:cNvSpPr/>
          <p:nvPr/>
        </p:nvSpPr>
        <p:spPr>
          <a:xfrm>
            <a:off x="866775" y="4105273"/>
            <a:ext cx="533399" cy="142875"/>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18" name="Shape 518"/>
          <p:cNvSpPr/>
          <p:nvPr/>
        </p:nvSpPr>
        <p:spPr>
          <a:xfrm>
            <a:off x="523874" y="1952625"/>
            <a:ext cx="542925" cy="144708"/>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125595160"/>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Shape 523"/>
          <p:cNvSpPr/>
          <p:nvPr/>
        </p:nvSpPr>
        <p:spPr>
          <a:xfrm>
            <a:off x="838200" y="1371600"/>
            <a:ext cx="7670345" cy="4702550"/>
          </a:xfrm>
          <a:prstGeom prst="rect">
            <a:avLst/>
          </a:prstGeom>
          <a:blipFill>
            <a:blip r:embed="rId3"/>
            <a:stretch>
              <a:fillRect/>
            </a:stretch>
          </a:blipFill>
        </p:spPr>
      </p:sp>
      <p:sp>
        <p:nvSpPr>
          <p:cNvPr id="524" name="Shape 524"/>
          <p:cNvSpPr/>
          <p:nvPr/>
        </p:nvSpPr>
        <p:spPr>
          <a:xfrm>
            <a:off x="838200" y="1819275"/>
            <a:ext cx="3752849" cy="2343149"/>
          </a:xfrm>
          <a:prstGeom prst="rect">
            <a:avLst/>
          </a:prstGeom>
          <a:blipFill>
            <a:blip r:embed="rId4"/>
            <a:stretch>
              <a:fillRect/>
            </a:stretch>
          </a:blipFill>
        </p:spPr>
      </p:sp>
      <p:sp>
        <p:nvSpPr>
          <p:cNvPr id="526" name="Shape 526"/>
          <p:cNvSpPr txBox="1"/>
          <p:nvPr/>
        </p:nvSpPr>
        <p:spPr>
          <a:xfrm>
            <a:off x="5181600" y="1600200"/>
            <a:ext cx="2895600" cy="341631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Stack Trace</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Shows what methods have been called to get you to current point where program is stopped.</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You can click on different method names to navigate to that spot in the code without losing your current spot.</a:t>
            </a:r>
          </a:p>
        </p:txBody>
      </p:sp>
      <p:sp>
        <p:nvSpPr>
          <p:cNvPr id="527" name="Shape 527"/>
          <p:cNvSpPr/>
          <p:nvPr/>
        </p:nvSpPr>
        <p:spPr>
          <a:xfrm>
            <a:off x="838200" y="1819275"/>
            <a:ext cx="3842700" cy="2498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2138293277"/>
      </p:ext>
    </p:extLst>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p:nvPr/>
        </p:nvSpPr>
        <p:spPr>
          <a:xfrm>
            <a:off x="838200" y="1371600"/>
            <a:ext cx="7670345" cy="4702550"/>
          </a:xfrm>
          <a:prstGeom prst="rect">
            <a:avLst/>
          </a:prstGeom>
          <a:blipFill>
            <a:blip r:embed="rId3"/>
            <a:stretch>
              <a:fillRect/>
            </a:stretch>
          </a:blipFill>
        </p:spPr>
      </p:sp>
      <p:sp>
        <p:nvSpPr>
          <p:cNvPr id="533" name="Shape 533"/>
          <p:cNvSpPr/>
          <p:nvPr/>
        </p:nvSpPr>
        <p:spPr>
          <a:xfrm>
            <a:off x="4673373" y="1819275"/>
            <a:ext cx="3835171" cy="2552700"/>
          </a:xfrm>
          <a:prstGeom prst="rect">
            <a:avLst/>
          </a:prstGeom>
          <a:blipFill>
            <a:blip r:embed="rId4"/>
            <a:stretch>
              <a:fillRect/>
            </a:stretch>
          </a:blipFill>
        </p:spPr>
      </p:sp>
      <p:sp>
        <p:nvSpPr>
          <p:cNvPr id="535" name="Shape 535"/>
          <p:cNvSpPr txBox="1"/>
          <p:nvPr/>
        </p:nvSpPr>
        <p:spPr>
          <a:xfrm>
            <a:off x="904533"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Variables Window</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Shows all variables, including method parameters, local variables, and class variables, that are in scope at the current execution spot. Updates when you change positions in the stackframe. You can expand objects to see child member values. There’s a simple value printed, but clicking on an item will fill the box below the list with a pretty format.</a:t>
            </a:r>
          </a:p>
        </p:txBody>
      </p:sp>
      <p:sp>
        <p:nvSpPr>
          <p:cNvPr id="536" name="Shape 536"/>
          <p:cNvSpPr txBox="1"/>
          <p:nvPr/>
        </p:nvSpPr>
        <p:spPr>
          <a:xfrm>
            <a:off x="4905375" y="4873821"/>
            <a:ext cx="3210265" cy="120032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a:solidFill>
                  <a:schemeClr val="dk1"/>
                </a:solidFill>
                <a:latin typeface="Calibri"/>
                <a:ea typeface="Calibri"/>
                <a:cs typeface="Calibri"/>
                <a:sym typeface="Calibri"/>
              </a:rPr>
              <a:t>Some values are in the form of ObjectName (id=x), this can be used to tell if two variables are reffering to the same object.</a:t>
            </a:r>
          </a:p>
        </p:txBody>
      </p:sp>
      <p:sp>
        <p:nvSpPr>
          <p:cNvPr id="537" name="Shape 537"/>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391256831"/>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Shape 542"/>
          <p:cNvSpPr/>
          <p:nvPr/>
        </p:nvSpPr>
        <p:spPr>
          <a:xfrm>
            <a:off x="838200" y="1371600"/>
            <a:ext cx="7670345" cy="4702550"/>
          </a:xfrm>
          <a:prstGeom prst="rect">
            <a:avLst/>
          </a:prstGeom>
          <a:blipFill>
            <a:blip r:embed="rId3"/>
            <a:stretch>
              <a:fillRect/>
            </a:stretch>
          </a:blipFill>
        </p:spPr>
      </p:sp>
      <p:sp>
        <p:nvSpPr>
          <p:cNvPr id="543" name="Shape 543"/>
          <p:cNvSpPr/>
          <p:nvPr/>
        </p:nvSpPr>
        <p:spPr>
          <a:xfrm>
            <a:off x="4673373" y="1819275"/>
            <a:ext cx="3835171" cy="2552700"/>
          </a:xfrm>
          <a:prstGeom prst="rect">
            <a:avLst/>
          </a:prstGeom>
          <a:blipFill>
            <a:blip r:embed="rId4"/>
            <a:stretch>
              <a:fillRect/>
            </a:stretch>
          </a:blipFill>
        </p:spPr>
      </p:sp>
      <p:sp>
        <p:nvSpPr>
          <p:cNvPr id="545" name="Shape 545"/>
          <p:cNvSpPr txBox="1"/>
          <p:nvPr/>
        </p:nvSpPr>
        <p:spPr>
          <a:xfrm>
            <a:off x="904533" y="1600200"/>
            <a:ext cx="3210265"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Variables that have changed since the last break point are highlighted in yellow.</a:t>
            </a:r>
          </a:p>
          <a:p>
            <a:endParaRPr lang="en"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You can change variables right from this window by double clicking the row entry in the Value tab.</a:t>
            </a:r>
          </a:p>
        </p:txBody>
      </p:sp>
      <p:sp>
        <p:nvSpPr>
          <p:cNvPr id="546" name="Shape 546"/>
          <p:cNvSpPr/>
          <p:nvPr/>
        </p:nvSpPr>
        <p:spPr>
          <a:xfrm>
            <a:off x="4673373" y="1819274"/>
            <a:ext cx="3835171" cy="2552701"/>
          </a:xfrm>
          <a:prstGeom prst="rect">
            <a:avLst/>
          </a:prstGeom>
          <a:blipFill>
            <a:blip r:embed="rId5"/>
            <a:stretch>
              <a:fillRect/>
            </a:stretch>
          </a:blipFill>
        </p:spPr>
      </p:sp>
      <p:sp>
        <p:nvSpPr>
          <p:cNvPr id="547" name="Shape 547"/>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2567950297"/>
      </p:ext>
    </p:extLst>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p:nvPr/>
        </p:nvSpPr>
        <p:spPr>
          <a:xfrm>
            <a:off x="838200" y="1371600"/>
            <a:ext cx="7670345" cy="4702550"/>
          </a:xfrm>
          <a:prstGeom prst="rect">
            <a:avLst/>
          </a:prstGeom>
          <a:blipFill>
            <a:blip r:embed="rId3"/>
            <a:stretch>
              <a:fillRect/>
            </a:stretch>
          </a:blipFill>
        </p:spPr>
      </p:sp>
      <p:sp>
        <p:nvSpPr>
          <p:cNvPr id="553" name="Shape 553"/>
          <p:cNvSpPr/>
          <p:nvPr/>
        </p:nvSpPr>
        <p:spPr>
          <a:xfrm>
            <a:off x="4673373" y="1819275"/>
            <a:ext cx="3835171" cy="2552700"/>
          </a:xfrm>
          <a:prstGeom prst="rect">
            <a:avLst/>
          </a:prstGeom>
          <a:blipFill>
            <a:blip r:embed="rId4"/>
            <a:stretch>
              <a:fillRect/>
            </a:stretch>
          </a:blipFill>
        </p:spPr>
      </p:sp>
      <p:sp>
        <p:nvSpPr>
          <p:cNvPr id="555" name="Shape 555"/>
          <p:cNvSpPr txBox="1"/>
          <p:nvPr/>
        </p:nvSpPr>
        <p:spPr>
          <a:xfrm>
            <a:off x="904533" y="1600200"/>
            <a:ext cx="3210265"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Variables that have changed since the last break point are highlighted in yellow.</a:t>
            </a:r>
          </a:p>
          <a:p>
            <a:endParaRPr lang="en"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You can change variables right from this window by double clicking the row entry in the Value tab.</a:t>
            </a:r>
          </a:p>
        </p:txBody>
      </p:sp>
      <p:sp>
        <p:nvSpPr>
          <p:cNvPr id="556" name="Shape 556"/>
          <p:cNvSpPr/>
          <p:nvPr/>
        </p:nvSpPr>
        <p:spPr>
          <a:xfrm>
            <a:off x="4673373" y="1819274"/>
            <a:ext cx="3835171" cy="2552701"/>
          </a:xfrm>
          <a:prstGeom prst="rect">
            <a:avLst/>
          </a:prstGeom>
          <a:blipFill>
            <a:blip r:embed="rId5"/>
            <a:stretch>
              <a:fillRect/>
            </a:stretch>
          </a:blipFill>
        </p:spPr>
      </p:sp>
      <p:sp>
        <p:nvSpPr>
          <p:cNvPr id="557" name="Shape 557"/>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886067634"/>
      </p:ext>
    </p:extLst>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p:nvPr/>
        </p:nvSpPr>
        <p:spPr>
          <a:xfrm>
            <a:off x="838200" y="1371600"/>
            <a:ext cx="7670345" cy="4702550"/>
          </a:xfrm>
          <a:prstGeom prst="rect">
            <a:avLst/>
          </a:prstGeom>
          <a:blipFill>
            <a:blip r:embed="rId3"/>
            <a:stretch>
              <a:fillRect/>
            </a:stretch>
          </a:blipFill>
        </p:spPr>
      </p:sp>
      <p:sp>
        <p:nvSpPr>
          <p:cNvPr id="563" name="Shape 563"/>
          <p:cNvSpPr/>
          <p:nvPr/>
        </p:nvSpPr>
        <p:spPr>
          <a:xfrm>
            <a:off x="4673373" y="1819275"/>
            <a:ext cx="3835171" cy="2552700"/>
          </a:xfrm>
          <a:prstGeom prst="rect">
            <a:avLst/>
          </a:prstGeom>
          <a:blipFill>
            <a:blip r:embed="rId4"/>
            <a:stretch>
              <a:fillRect/>
            </a:stretch>
          </a:blipFill>
        </p:spPr>
      </p:sp>
      <p:sp>
        <p:nvSpPr>
          <p:cNvPr id="565" name="Shape 565"/>
          <p:cNvSpPr txBox="1"/>
          <p:nvPr/>
        </p:nvSpPr>
        <p:spPr>
          <a:xfrm>
            <a:off x="904533" y="1600201"/>
            <a:ext cx="3210265" cy="28956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0" i="0" u="none" strike="noStrike" cap="none" baseline="0" dirty="0">
                <a:solidFill>
                  <a:schemeClr val="dk1"/>
                </a:solidFill>
                <a:latin typeface="Calibri"/>
                <a:ea typeface="Calibri"/>
                <a:cs typeface="Calibri"/>
                <a:sym typeface="Calibri"/>
              </a:rPr>
              <a:t>There’s a powerful right-click menu.</a:t>
            </a:r>
          </a:p>
          <a:p>
            <a:endParaRPr lang="en" sz="1800" b="0" i="0" u="none" strike="noStrike" cap="none" baseline="0" dirty="0">
              <a:solidFill>
                <a:schemeClr val="dk1"/>
              </a:solidFill>
              <a:latin typeface="Calibri"/>
              <a:ea typeface="Calibri"/>
              <a:cs typeface="Calibri"/>
              <a:sym typeface="Calibri"/>
            </a:endParaRPr>
          </a:p>
          <a:p>
            <a:pPr marL="285750" marR="0" lvl="0" indent="-285750" algn="l" rtl="0">
              <a:buClr>
                <a:schemeClr val="dk1"/>
              </a:buClr>
              <a:buSzPct val="101851"/>
              <a:buFont typeface="Arial"/>
              <a:buChar char="•"/>
            </a:pPr>
            <a:r>
              <a:rPr lang="en" sz="1800" b="0" i="0" u="none" strike="noStrike" cap="none" baseline="0" dirty="0">
                <a:solidFill>
                  <a:schemeClr val="dk1"/>
                </a:solidFill>
                <a:latin typeface="Calibri"/>
                <a:ea typeface="Calibri"/>
                <a:cs typeface="Calibri"/>
                <a:sym typeface="Calibri"/>
              </a:rPr>
              <a:t>See all references to a given </a:t>
            </a:r>
            <a:r>
              <a:rPr lang="en" sz="1800" b="0" i="0" u="none" strike="noStrike" cap="none" baseline="0" dirty="0" smtClean="0">
                <a:solidFill>
                  <a:schemeClr val="dk1"/>
                </a:solidFill>
                <a:latin typeface="Calibri"/>
                <a:ea typeface="Calibri"/>
                <a:cs typeface="Calibri"/>
                <a:sym typeface="Calibri"/>
              </a:rPr>
              <a:t>variable</a:t>
            </a:r>
            <a:endParaRPr lang="en" sz="1800" b="0" i="0" u="none" strike="noStrike" cap="none" baseline="0" dirty="0">
              <a:solidFill>
                <a:schemeClr val="dk1"/>
              </a:solidFill>
              <a:latin typeface="Calibri"/>
              <a:ea typeface="Calibri"/>
              <a:cs typeface="Calibri"/>
              <a:sym typeface="Calibri"/>
            </a:endParaRPr>
          </a:p>
          <a:p>
            <a:pPr marL="285750" marR="0" lvl="0" indent="-285750" algn="l" rtl="0">
              <a:buClr>
                <a:schemeClr val="dk1"/>
              </a:buClr>
              <a:buSzPct val="101851"/>
              <a:buFont typeface="Arial"/>
              <a:buChar char="•"/>
            </a:pPr>
            <a:r>
              <a:rPr lang="en" sz="1800" b="0" i="0" u="none" strike="noStrike" cap="none" baseline="0" dirty="0">
                <a:solidFill>
                  <a:schemeClr val="dk1"/>
                </a:solidFill>
                <a:latin typeface="Calibri"/>
                <a:ea typeface="Calibri"/>
                <a:cs typeface="Calibri"/>
                <a:sym typeface="Calibri"/>
              </a:rPr>
              <a:t>See all instances of the variable’s </a:t>
            </a:r>
            <a:r>
              <a:rPr lang="en" sz="1800" b="0" i="0" u="none" strike="noStrike" cap="none" baseline="0" dirty="0" smtClean="0">
                <a:solidFill>
                  <a:schemeClr val="dk1"/>
                </a:solidFill>
                <a:latin typeface="Calibri"/>
                <a:ea typeface="Calibri"/>
                <a:cs typeface="Calibri"/>
                <a:sym typeface="Calibri"/>
              </a:rPr>
              <a:t>class</a:t>
            </a:r>
          </a:p>
          <a:p>
            <a:pPr marL="285750" marR="0" lvl="0" indent="-285750" algn="l" rtl="0">
              <a:buClr>
                <a:schemeClr val="dk1"/>
              </a:buClr>
              <a:buSzPct val="101851"/>
              <a:buFont typeface="Arial"/>
              <a:buChar char="•"/>
            </a:pPr>
            <a:r>
              <a:rPr lang="en" sz="1800" b="0" i="0" u="none" strike="noStrike" cap="none" baseline="0" dirty="0" smtClean="0">
                <a:solidFill>
                  <a:schemeClr val="dk1"/>
                </a:solidFill>
                <a:latin typeface="Calibri"/>
                <a:ea typeface="Calibri"/>
                <a:cs typeface="Calibri"/>
                <a:sym typeface="Calibri"/>
              </a:rPr>
              <a:t>Add </a:t>
            </a:r>
            <a:r>
              <a:rPr lang="en" sz="1800" b="0" i="0" u="none" strike="noStrike" cap="none" baseline="0" dirty="0">
                <a:solidFill>
                  <a:schemeClr val="dk1"/>
                </a:solidFill>
                <a:latin typeface="Calibri"/>
                <a:ea typeface="Calibri"/>
                <a:cs typeface="Calibri"/>
                <a:sym typeface="Calibri"/>
              </a:rPr>
              <a:t>watch statements for that variables value (more later)</a:t>
            </a:r>
          </a:p>
        </p:txBody>
      </p:sp>
      <p:sp>
        <p:nvSpPr>
          <p:cNvPr id="566" name="Shape 566"/>
          <p:cNvSpPr/>
          <p:nvPr/>
        </p:nvSpPr>
        <p:spPr>
          <a:xfrm>
            <a:off x="4673373" y="1819274"/>
            <a:ext cx="3835171" cy="2552701"/>
          </a:xfrm>
          <a:prstGeom prst="rect">
            <a:avLst/>
          </a:prstGeom>
          <a:blipFill>
            <a:blip r:embed="rId5"/>
            <a:stretch>
              <a:fillRect/>
            </a:stretch>
          </a:blipFill>
        </p:spPr>
      </p:sp>
      <p:sp>
        <p:nvSpPr>
          <p:cNvPr id="567" name="Shape 567"/>
          <p:cNvSpPr/>
          <p:nvPr/>
        </p:nvSpPr>
        <p:spPr>
          <a:xfrm>
            <a:off x="4654323" y="1819275"/>
            <a:ext cx="5048250" cy="3848100"/>
          </a:xfrm>
          <a:prstGeom prst="rect">
            <a:avLst/>
          </a:prstGeom>
          <a:blipFill>
            <a:blip r:embed="rId6"/>
            <a:stretch>
              <a:fillRect/>
            </a:stretch>
          </a:blipFill>
        </p:spPr>
      </p:sp>
      <p:sp>
        <p:nvSpPr>
          <p:cNvPr id="568" name="Shape 568"/>
          <p:cNvSpPr/>
          <p:nvPr/>
        </p:nvSpPr>
        <p:spPr>
          <a:xfrm>
            <a:off x="6141185" y="2559341"/>
            <a:ext cx="3040799" cy="3139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800808679"/>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Shape 573"/>
          <p:cNvSpPr/>
          <p:nvPr/>
        </p:nvSpPr>
        <p:spPr>
          <a:xfrm>
            <a:off x="838200" y="1371600"/>
            <a:ext cx="7670345" cy="4702550"/>
          </a:xfrm>
          <a:prstGeom prst="rect">
            <a:avLst/>
          </a:prstGeom>
          <a:blipFill>
            <a:blip r:embed="rId3"/>
            <a:stretch>
              <a:fillRect/>
            </a:stretch>
          </a:blipFill>
        </p:spPr>
      </p:sp>
      <p:sp>
        <p:nvSpPr>
          <p:cNvPr id="574" name="Shape 574"/>
          <p:cNvSpPr/>
          <p:nvPr/>
        </p:nvSpPr>
        <p:spPr>
          <a:xfrm>
            <a:off x="4673373" y="1819275"/>
            <a:ext cx="3835171" cy="2552700"/>
          </a:xfrm>
          <a:prstGeom prst="rect">
            <a:avLst/>
          </a:prstGeom>
          <a:blipFill>
            <a:blip r:embed="rId4"/>
            <a:stretch>
              <a:fillRect/>
            </a:stretch>
          </a:blipFill>
        </p:spPr>
      </p:sp>
      <p:sp>
        <p:nvSpPr>
          <p:cNvPr id="576" name="Shape 576"/>
          <p:cNvSpPr txBox="1"/>
          <p:nvPr/>
        </p:nvSpPr>
        <p:spPr>
          <a:xfrm>
            <a:off x="904533" y="1600200"/>
            <a:ext cx="3210265" cy="1754325"/>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Show Logical Structure</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Expands out list items so it’s as if each list item were a field (and continues down for any children list items)</a:t>
            </a:r>
          </a:p>
        </p:txBody>
      </p:sp>
      <p:sp>
        <p:nvSpPr>
          <p:cNvPr id="577" name="Shape 577"/>
          <p:cNvSpPr/>
          <p:nvPr/>
        </p:nvSpPr>
        <p:spPr>
          <a:xfrm>
            <a:off x="4733925" y="1828800"/>
            <a:ext cx="4791075" cy="2695575"/>
          </a:xfrm>
          <a:prstGeom prst="rect">
            <a:avLst/>
          </a:prstGeom>
          <a:blipFill>
            <a:blip r:embed="rId5"/>
            <a:stretch>
              <a:fillRect/>
            </a:stretch>
          </a:blipFill>
        </p:spPr>
      </p:sp>
      <p:sp>
        <p:nvSpPr>
          <p:cNvPr id="578" name="Shape 578"/>
          <p:cNvSpPr/>
          <p:nvPr/>
        </p:nvSpPr>
        <p:spPr>
          <a:xfrm>
            <a:off x="8194220" y="182880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79" name="Shape 579"/>
          <p:cNvSpPr/>
          <p:nvPr/>
        </p:nvSpPr>
        <p:spPr>
          <a:xfrm>
            <a:off x="4673373" y="2497673"/>
            <a:ext cx="4817100" cy="1277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2144092107"/>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latin typeface="Courier New" pitchFamily="49" charset="0"/>
                <a:cs typeface="Courier New" pitchFamily="49" charset="0"/>
              </a:rPr>
              <a:t>// {</a:t>
            </a:r>
            <a:r>
              <a:rPr lang="en-US" b="1">
                <a:solidFill>
                  <a:srgbClr val="FF0000"/>
                </a:solidFill>
                <a:latin typeface="Courier New" pitchFamily="49" charset="0"/>
                <a:cs typeface="Courier New" pitchFamily="49" charset="0"/>
              </a:rPr>
              <a:t>x </a:t>
            </a:r>
            <a:r>
              <a:rPr lang="en-US" b="1" smtClean="0">
                <a:solidFill>
                  <a:srgbClr val="FF0000"/>
                </a:solidFill>
                <a:latin typeface="Courier New" pitchFamily="49" charset="0"/>
                <a:cs typeface="Courier New" pitchFamily="49" charset="0"/>
              </a:rPr>
              <a:t>&gt;= </a:t>
            </a:r>
            <a:r>
              <a:rPr lang="en-US" b="1" dirty="0">
                <a:solidFill>
                  <a:srgbClr val="FF0000"/>
                </a:solidFill>
                <a:latin typeface="Courier New" pitchFamily="49" charset="0"/>
                <a:cs typeface="Courier New" pitchFamily="49" charset="0"/>
              </a:rPr>
              <a:t>0, </a:t>
            </a:r>
            <a:r>
              <a:rPr lang="en-US" b="1">
                <a:solidFill>
                  <a:srgbClr val="FF0000"/>
                </a:solidFill>
                <a:latin typeface="Courier New" pitchFamily="49" charset="0"/>
                <a:cs typeface="Courier New" pitchFamily="49" charset="0"/>
              </a:rPr>
              <a:t>y </a:t>
            </a:r>
            <a:r>
              <a:rPr lang="en-US" b="1" smtClean="0">
                <a:solidFill>
                  <a:srgbClr val="FF0000"/>
                </a:solidFill>
                <a:latin typeface="Courier New" pitchFamily="49" charset="0"/>
                <a:cs typeface="Courier New" pitchFamily="49" charset="0"/>
              </a:rPr>
              <a:t>&gt;= </a:t>
            </a:r>
            <a:r>
              <a:rPr lang="en-US" b="1" dirty="0">
                <a:solidFill>
                  <a:srgbClr val="FF0000"/>
                </a:solidFill>
                <a:latin typeface="Courier New" pitchFamily="49" charset="0"/>
                <a:cs typeface="Courier New" pitchFamily="49" charset="0"/>
              </a:rPr>
              <a:t>0}</a:t>
            </a:r>
          </a:p>
          <a:p>
            <a:pPr marL="0" indent="0">
              <a:buNone/>
            </a:pPr>
            <a:r>
              <a:rPr lang="en-US" b="1" dirty="0" smtClean="0">
                <a:solidFill>
                  <a:schemeClr val="tx1"/>
                </a:solidFill>
                <a:latin typeface="Courier New" pitchFamily="49" charset="0"/>
                <a:cs typeface="Courier New" pitchFamily="49" charset="0"/>
              </a:rPr>
              <a:t>y = 16;</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x + y</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a:solidFill>
                  <a:schemeClr val="tx1"/>
                </a:solidFill>
                <a:latin typeface="Courier New" pitchFamily="49" charset="0"/>
                <a:cs typeface="Courier New" pitchFamily="49" charset="0"/>
              </a:rPr>
              <a:t>x = </a:t>
            </a:r>
            <a:r>
              <a:rPr lang="en-US" b="1" dirty="0" err="1" smtClean="0">
                <a:solidFill>
                  <a:schemeClr val="tx1"/>
                </a:solidFill>
                <a:latin typeface="Courier New" pitchFamily="49" charset="0"/>
                <a:cs typeface="Courier New" pitchFamily="49" charset="0"/>
              </a:rPr>
              <a:t>sqrt</a:t>
            </a:r>
            <a:r>
              <a:rPr lang="en-US" b="1" dirty="0" smtClean="0">
                <a:solidFill>
                  <a:schemeClr val="tx1"/>
                </a:solidFill>
                <a:latin typeface="Courier New" pitchFamily="49" charset="0"/>
                <a:cs typeface="Courier New" pitchFamily="49" charset="0"/>
              </a:rPr>
              <a:t>(x)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y = y - x</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41833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Shape 584"/>
          <p:cNvSpPr/>
          <p:nvPr/>
        </p:nvSpPr>
        <p:spPr>
          <a:xfrm>
            <a:off x="838200" y="1371600"/>
            <a:ext cx="7670345" cy="4702550"/>
          </a:xfrm>
          <a:prstGeom prst="rect">
            <a:avLst/>
          </a:prstGeom>
          <a:blipFill>
            <a:blip r:embed="rId3"/>
            <a:stretch>
              <a:fillRect/>
            </a:stretch>
          </a:blipFill>
        </p:spPr>
      </p:sp>
      <p:sp>
        <p:nvSpPr>
          <p:cNvPr id="586" name="Shape 586"/>
          <p:cNvSpPr txBox="1"/>
          <p:nvPr/>
        </p:nvSpPr>
        <p:spPr>
          <a:xfrm>
            <a:off x="904533" y="1600200"/>
            <a:ext cx="3210265" cy="2585322"/>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solidFill>
                  <a:schemeClr val="dk1"/>
                </a:solidFill>
                <a:latin typeface="Calibri"/>
                <a:ea typeface="Calibri"/>
                <a:cs typeface="Calibri"/>
                <a:sym typeface="Calibri"/>
              </a:rPr>
              <a:t>Breakpoints Window</a:t>
            </a:r>
          </a:p>
          <a:p>
            <a:endParaRPr lang="en" sz="1800" b="1"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Shows all existing breakpoints in the code, along with their conditions and a variety of options.</a:t>
            </a:r>
          </a:p>
          <a:p>
            <a:endParaRPr lang="en" sz="1800" b="0" i="0" u="none" strike="noStrike" cap="none" baseline="0">
              <a:solidFill>
                <a:schemeClr val="dk1"/>
              </a:solidFill>
              <a:latin typeface="Calibri"/>
              <a:ea typeface="Calibri"/>
              <a:cs typeface="Calibri"/>
              <a:sym typeface="Calibri"/>
            </a:endParaRPr>
          </a:p>
          <a:p>
            <a:pPr marL="0" marR="0" lvl="0" indent="0" algn="l" rtl="0">
              <a:buSzPct val="25000"/>
              <a:buNone/>
            </a:pPr>
            <a:r>
              <a:rPr lang="en" sz="1800" b="0" i="0" u="none" strike="noStrike" cap="none" baseline="0">
                <a:solidFill>
                  <a:schemeClr val="dk1"/>
                </a:solidFill>
                <a:latin typeface="Calibri"/>
                <a:ea typeface="Calibri"/>
                <a:cs typeface="Calibri"/>
                <a:sym typeface="Calibri"/>
              </a:rPr>
              <a:t>Double clicking a breakpoint will take you to its spot in the code.</a:t>
            </a:r>
          </a:p>
        </p:txBody>
      </p:sp>
      <p:sp>
        <p:nvSpPr>
          <p:cNvPr id="587" name="Shape 587"/>
          <p:cNvSpPr/>
          <p:nvPr/>
        </p:nvSpPr>
        <p:spPr>
          <a:xfrm>
            <a:off x="4673373" y="1838325"/>
            <a:ext cx="4257675" cy="2695575"/>
          </a:xfrm>
          <a:prstGeom prst="rect">
            <a:avLst/>
          </a:prstGeom>
          <a:blipFill>
            <a:blip r:embed="rId4"/>
            <a:stretch>
              <a:fillRect/>
            </a:stretch>
          </a:blipFill>
        </p:spPr>
      </p:sp>
      <p:sp>
        <p:nvSpPr>
          <p:cNvPr id="588" name="Shape 588"/>
          <p:cNvSpPr/>
          <p:nvPr/>
        </p:nvSpPr>
        <p:spPr>
          <a:xfrm>
            <a:off x="4673373" y="1819275"/>
            <a:ext cx="4274400" cy="1474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720499324"/>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Shape 593"/>
          <p:cNvSpPr/>
          <p:nvPr/>
        </p:nvSpPr>
        <p:spPr>
          <a:xfrm>
            <a:off x="838200" y="1371600"/>
            <a:ext cx="7670345" cy="4702550"/>
          </a:xfrm>
          <a:prstGeom prst="rect">
            <a:avLst/>
          </a:prstGeom>
          <a:blipFill>
            <a:blip r:embed="rId3"/>
            <a:stretch>
              <a:fillRect/>
            </a:stretch>
          </a:blipFill>
        </p:spPr>
      </p:sp>
      <p:sp>
        <p:nvSpPr>
          <p:cNvPr id="595" name="Shape 595"/>
          <p:cNvSpPr/>
          <p:nvPr/>
        </p:nvSpPr>
        <p:spPr>
          <a:xfrm>
            <a:off x="4673373" y="1838325"/>
            <a:ext cx="4257675" cy="2695575"/>
          </a:xfrm>
          <a:prstGeom prst="rect">
            <a:avLst/>
          </a:prstGeom>
          <a:blipFill>
            <a:blip r:embed="rId4"/>
            <a:stretch>
              <a:fillRect/>
            </a:stretch>
          </a:blipFill>
        </p:spPr>
      </p:sp>
      <p:sp>
        <p:nvSpPr>
          <p:cNvPr id="596" name="Shape 596"/>
          <p:cNvSpPr/>
          <p:nvPr/>
        </p:nvSpPr>
        <p:spPr>
          <a:xfrm>
            <a:off x="4876800" y="2971800"/>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597" name="Shape 597"/>
          <p:cNvSpPr txBox="1"/>
          <p:nvPr/>
        </p:nvSpPr>
        <p:spPr>
          <a:xfrm>
            <a:off x="904533" y="1524000"/>
            <a:ext cx="3210265" cy="3693318"/>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Enabled/Disabled Breakpoints</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Breakpoints can be temporarily disabled by clicking the checkbox next to the breakpoint. This means it won’t stop program execution until re-enabled.</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This is useful if you want to hold off testing one thing, but don’t want to completely forget about that breakpoint. </a:t>
            </a: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916985326"/>
      </p:ext>
    </p:extLst>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Shape 602"/>
          <p:cNvSpPr/>
          <p:nvPr/>
        </p:nvSpPr>
        <p:spPr>
          <a:xfrm>
            <a:off x="838200" y="1371600"/>
            <a:ext cx="7670345" cy="4702550"/>
          </a:xfrm>
          <a:prstGeom prst="rect">
            <a:avLst/>
          </a:prstGeom>
          <a:blipFill>
            <a:blip r:embed="rId3"/>
            <a:stretch>
              <a:fillRect/>
            </a:stretch>
          </a:blipFill>
        </p:spPr>
      </p:sp>
      <p:sp>
        <p:nvSpPr>
          <p:cNvPr id="604" name="Shape 604"/>
          <p:cNvSpPr/>
          <p:nvPr/>
        </p:nvSpPr>
        <p:spPr>
          <a:xfrm>
            <a:off x="4673373" y="1838325"/>
            <a:ext cx="4257675" cy="2695575"/>
          </a:xfrm>
          <a:prstGeom prst="rect">
            <a:avLst/>
          </a:prstGeom>
          <a:blipFill>
            <a:blip r:embed="rId4"/>
            <a:stretch>
              <a:fillRect/>
            </a:stretch>
          </a:blipFill>
        </p:spPr>
      </p:sp>
      <p:sp>
        <p:nvSpPr>
          <p:cNvPr id="605" name="Shape 605"/>
          <p:cNvSpPr/>
          <p:nvPr/>
        </p:nvSpPr>
        <p:spPr>
          <a:xfrm>
            <a:off x="4733923" y="3276600"/>
            <a:ext cx="1590674"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06" name="Shape 606"/>
          <p:cNvSpPr txBox="1"/>
          <p:nvPr/>
        </p:nvSpPr>
        <p:spPr>
          <a:xfrm>
            <a:off x="914058" y="2256383"/>
            <a:ext cx="3210265" cy="2585322"/>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Hit count</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Breakpoints can be set to occur less-frequently by supplying a hit count of </a:t>
            </a:r>
            <a:r>
              <a:rPr lang="en" sz="1800" b="0" i="1" u="none" strike="noStrike" cap="none" baseline="0" dirty="0">
                <a:latin typeface="Calibri"/>
                <a:ea typeface="Calibri"/>
                <a:cs typeface="Calibri"/>
                <a:sym typeface="Calibri"/>
              </a:rPr>
              <a:t>n</a:t>
            </a:r>
            <a:r>
              <a:rPr lang="en" sz="1800" b="0" i="0" u="none" strike="noStrike" cap="none" baseline="0" dirty="0">
                <a:latin typeface="Calibri"/>
                <a:ea typeface="Calibri"/>
                <a:cs typeface="Calibri"/>
                <a:sym typeface="Calibri"/>
              </a:rPr>
              <a:t>.</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When this is specified, only each </a:t>
            </a:r>
            <a:r>
              <a:rPr lang="en" sz="1800" b="0" i="1" u="none" strike="noStrike" cap="none" baseline="0" dirty="0">
                <a:latin typeface="Calibri"/>
                <a:ea typeface="Calibri"/>
                <a:cs typeface="Calibri"/>
                <a:sym typeface="Calibri"/>
              </a:rPr>
              <a:t>n</a:t>
            </a:r>
            <a:r>
              <a:rPr lang="en" sz="1800" b="0" i="0" u="none" strike="noStrike" cap="none" baseline="0" dirty="0">
                <a:latin typeface="Calibri"/>
                <a:ea typeface="Calibri"/>
                <a:cs typeface="Calibri"/>
                <a:sym typeface="Calibri"/>
              </a:rPr>
              <a:t>-th time that breakpoint is hit will code execution stop.</a:t>
            </a: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679890277"/>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Shape 611"/>
          <p:cNvSpPr/>
          <p:nvPr/>
        </p:nvSpPr>
        <p:spPr>
          <a:xfrm>
            <a:off x="838200" y="1371600"/>
            <a:ext cx="7670345" cy="4702550"/>
          </a:xfrm>
          <a:prstGeom prst="rect">
            <a:avLst/>
          </a:prstGeom>
          <a:blipFill>
            <a:blip r:embed="rId3"/>
            <a:stretch>
              <a:fillRect/>
            </a:stretch>
          </a:blipFill>
        </p:spPr>
      </p:sp>
      <p:sp>
        <p:nvSpPr>
          <p:cNvPr id="613" name="Shape 613"/>
          <p:cNvSpPr/>
          <p:nvPr/>
        </p:nvSpPr>
        <p:spPr>
          <a:xfrm>
            <a:off x="4673373" y="1838325"/>
            <a:ext cx="4257675" cy="2695575"/>
          </a:xfrm>
          <a:prstGeom prst="rect">
            <a:avLst/>
          </a:prstGeom>
          <a:blipFill>
            <a:blip r:embed="rId4"/>
            <a:stretch>
              <a:fillRect/>
            </a:stretch>
          </a:blipFill>
        </p:spPr>
      </p:sp>
      <p:sp>
        <p:nvSpPr>
          <p:cNvPr id="614" name="Shape 614"/>
          <p:cNvSpPr/>
          <p:nvPr/>
        </p:nvSpPr>
        <p:spPr>
          <a:xfrm>
            <a:off x="4733923" y="3486150"/>
            <a:ext cx="4105276" cy="93345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15" name="Shape 615"/>
          <p:cNvSpPr txBox="1"/>
          <p:nvPr/>
        </p:nvSpPr>
        <p:spPr>
          <a:xfrm>
            <a:off x="914058" y="1600200"/>
            <a:ext cx="3210265" cy="3970318"/>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Conditional Breakpoints</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Breakpoints can have conditions. This means the breakpoint will only be triggered when a condition you supply is true. </a:t>
            </a:r>
            <a:r>
              <a:rPr lang="en" sz="1800" b="1" i="0" u="sng" strike="noStrike" cap="none" baseline="0" dirty="0">
                <a:latin typeface="Calibri"/>
                <a:ea typeface="Calibri"/>
                <a:cs typeface="Calibri"/>
                <a:sym typeface="Calibri"/>
              </a:rPr>
              <a:t>This is very useful</a:t>
            </a:r>
            <a:r>
              <a:rPr lang="en" sz="1800" b="0" i="0" u="none" strike="noStrike" cap="none" baseline="0" dirty="0">
                <a:latin typeface="Calibri"/>
                <a:ea typeface="Calibri"/>
                <a:cs typeface="Calibri"/>
                <a:sym typeface="Calibri"/>
              </a:rPr>
              <a:t> for when your code only breaks on some inputs! </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Watch out though, it can make your code debug very slowly, especially if there’s an error in your breakpoint.</a:t>
            </a: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380705978"/>
      </p:ext>
    </p:extLst>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Shape 620"/>
          <p:cNvSpPr/>
          <p:nvPr/>
        </p:nvSpPr>
        <p:spPr>
          <a:xfrm>
            <a:off x="838200" y="1371600"/>
            <a:ext cx="7670345" cy="4702550"/>
          </a:xfrm>
          <a:prstGeom prst="rect">
            <a:avLst/>
          </a:prstGeom>
          <a:blipFill>
            <a:blip r:embed="rId3"/>
            <a:stretch>
              <a:fillRect/>
            </a:stretch>
          </a:blipFill>
        </p:spPr>
      </p:sp>
      <p:sp>
        <p:nvSpPr>
          <p:cNvPr id="622" name="Shape 622"/>
          <p:cNvSpPr/>
          <p:nvPr/>
        </p:nvSpPr>
        <p:spPr>
          <a:xfrm>
            <a:off x="4673373" y="1838325"/>
            <a:ext cx="4257675" cy="2695575"/>
          </a:xfrm>
          <a:prstGeom prst="rect">
            <a:avLst/>
          </a:prstGeom>
          <a:blipFill>
            <a:blip r:embed="rId4"/>
            <a:stretch>
              <a:fillRect/>
            </a:stretch>
          </a:blipFill>
        </p:spPr>
      </p:sp>
      <p:sp>
        <p:nvSpPr>
          <p:cNvPr id="623" name="Shape 623"/>
          <p:cNvSpPr/>
          <p:nvPr/>
        </p:nvSpPr>
        <p:spPr>
          <a:xfrm>
            <a:off x="699135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24" name="Shape 624"/>
          <p:cNvSpPr txBox="1"/>
          <p:nvPr/>
        </p:nvSpPr>
        <p:spPr>
          <a:xfrm>
            <a:off x="914058" y="1600200"/>
            <a:ext cx="3210265" cy="3416319"/>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Disable All Breakpoints</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You can disable all breakpoints  temporarily. This is useful if you’ve identified a bug in the middle of a run but want to let the rest of the run finish normally.</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Don’t forget to re-enable breakpoints when you want to use them again.</a:t>
            </a: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527171838"/>
      </p:ext>
    </p:extLst>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Shape 629"/>
          <p:cNvSpPr/>
          <p:nvPr/>
        </p:nvSpPr>
        <p:spPr>
          <a:xfrm>
            <a:off x="838200" y="1371600"/>
            <a:ext cx="7670345" cy="4702550"/>
          </a:xfrm>
          <a:prstGeom prst="rect">
            <a:avLst/>
          </a:prstGeom>
          <a:blipFill>
            <a:blip r:embed="rId3"/>
            <a:stretch>
              <a:fillRect/>
            </a:stretch>
          </a:blipFill>
        </p:spPr>
      </p:sp>
      <p:sp>
        <p:nvSpPr>
          <p:cNvPr id="631" name="Shape 631"/>
          <p:cNvSpPr/>
          <p:nvPr/>
        </p:nvSpPr>
        <p:spPr>
          <a:xfrm>
            <a:off x="4673373" y="1838325"/>
            <a:ext cx="4257675" cy="2695575"/>
          </a:xfrm>
          <a:prstGeom prst="rect">
            <a:avLst/>
          </a:prstGeom>
          <a:blipFill>
            <a:blip r:embed="rId4"/>
            <a:stretch>
              <a:fillRect/>
            </a:stretch>
          </a:blipFill>
        </p:spPr>
      </p:sp>
      <p:sp>
        <p:nvSpPr>
          <p:cNvPr id="632" name="Shape 632"/>
          <p:cNvSpPr/>
          <p:nvPr/>
        </p:nvSpPr>
        <p:spPr>
          <a:xfrm>
            <a:off x="800100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33" name="Shape 633"/>
          <p:cNvSpPr txBox="1"/>
          <p:nvPr/>
        </p:nvSpPr>
        <p:spPr>
          <a:xfrm>
            <a:off x="914058" y="1600200"/>
            <a:ext cx="3210265" cy="2031325"/>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Break on Java Exception</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Eclipse can break whenever a specific exception is thrown. This can be useful to trace an exception that is being “translated” by library code.</a:t>
            </a: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213811904"/>
      </p:ext>
    </p:extLst>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9" name="Shape 639"/>
          <p:cNvSpPr/>
          <p:nvPr/>
        </p:nvSpPr>
        <p:spPr>
          <a:xfrm>
            <a:off x="6991350" y="2066925"/>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40" name="Shape 640"/>
          <p:cNvSpPr txBox="1"/>
          <p:nvPr/>
        </p:nvSpPr>
        <p:spPr>
          <a:xfrm>
            <a:off x="609600" y="1448394"/>
            <a:ext cx="3581399" cy="2361606"/>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Expressions Window</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Used to show the results of custom expressions you provide, and can change any time.</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Not shown by default but highly recommended.</a:t>
            </a:r>
          </a:p>
          <a:p>
            <a:endParaRPr lang="en" sz="1800" b="0" i="0" u="none" strike="noStrike" cap="none" baseline="0" dirty="0">
              <a:solidFill>
                <a:srgbClr val="00B050"/>
              </a:solidFill>
              <a:latin typeface="Calibri"/>
              <a:ea typeface="Calibri"/>
              <a:cs typeface="Calibri"/>
              <a:sym typeface="Calibri"/>
            </a:endParaRPr>
          </a:p>
        </p:txBody>
      </p:sp>
      <p:sp>
        <p:nvSpPr>
          <p:cNvPr id="641" name="Shape 641"/>
          <p:cNvSpPr/>
          <p:nvPr/>
        </p:nvSpPr>
        <p:spPr>
          <a:xfrm>
            <a:off x="4572000" y="1435950"/>
            <a:ext cx="4305300" cy="3609975"/>
          </a:xfrm>
          <a:prstGeom prst="rect">
            <a:avLst/>
          </a:prstGeom>
          <a:blipFill>
            <a:blip r:embed="rId3"/>
            <a:stretch>
              <a:fillRect/>
            </a:stretch>
          </a:blipFill>
        </p:spPr>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1950406543"/>
      </p:ext>
    </p:extLst>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p:nvPr/>
        </p:nvSpPr>
        <p:spPr>
          <a:xfrm>
            <a:off x="838200" y="1371600"/>
            <a:ext cx="7670345" cy="4702550"/>
          </a:xfrm>
          <a:prstGeom prst="rect">
            <a:avLst/>
          </a:prstGeom>
          <a:blipFill>
            <a:blip r:embed="rId3"/>
            <a:stretch>
              <a:fillRect/>
            </a:stretch>
          </a:blipFill>
        </p:spPr>
      </p:sp>
      <p:sp>
        <p:nvSpPr>
          <p:cNvPr id="648" name="Shape 648"/>
          <p:cNvSpPr/>
          <p:nvPr/>
        </p:nvSpPr>
        <p:spPr>
          <a:xfrm>
            <a:off x="7324725" y="1962151"/>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49" name="Shape 649"/>
          <p:cNvSpPr txBox="1"/>
          <p:nvPr/>
        </p:nvSpPr>
        <p:spPr>
          <a:xfrm>
            <a:off x="609600" y="1448394"/>
            <a:ext cx="3581399" cy="3961805"/>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dirty="0">
                <a:latin typeface="Calibri"/>
                <a:ea typeface="Calibri"/>
                <a:cs typeface="Calibri"/>
                <a:sym typeface="Calibri"/>
              </a:rPr>
              <a:t>Expressions Window</a:t>
            </a:r>
          </a:p>
          <a:p>
            <a:endParaRPr lang="en" sz="1800" b="1"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Used to show the results of custom expressions you provide, and can change any time.</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Resolves variables, allows method calls, even arbitrary statements “2+2”</a:t>
            </a:r>
          </a:p>
          <a:p>
            <a:endParaRPr lang="en" sz="1800" b="0" i="0" u="none" strike="noStrike" cap="none" baseline="0" dirty="0">
              <a:latin typeface="Calibri"/>
              <a:ea typeface="Calibri"/>
              <a:cs typeface="Calibri"/>
              <a:sym typeface="Calibri"/>
            </a:endParaRPr>
          </a:p>
          <a:p>
            <a:pPr marL="0" marR="0" lvl="0" indent="0" algn="l" rtl="0">
              <a:buSzPct val="25000"/>
              <a:buNone/>
            </a:pPr>
            <a:r>
              <a:rPr lang="en" sz="1800" b="0" i="0" u="none" strike="noStrike" cap="none" baseline="0" dirty="0">
                <a:latin typeface="Calibri"/>
                <a:ea typeface="Calibri"/>
                <a:cs typeface="Calibri"/>
                <a:sym typeface="Calibri"/>
              </a:rPr>
              <a:t>Beware method calls that mutate program state – e.g. stk1.clear() or in.nextLine() – these take effect immediately</a:t>
            </a:r>
          </a:p>
          <a:p>
            <a:endParaRPr lang="en" sz="1800" b="0" i="0" u="none" strike="noStrike" cap="none" baseline="0" dirty="0">
              <a:solidFill>
                <a:srgbClr val="00B050"/>
              </a:solidFill>
              <a:latin typeface="Calibri"/>
              <a:ea typeface="Calibri"/>
              <a:cs typeface="Calibri"/>
              <a:sym typeface="Calibri"/>
            </a:endParaRPr>
          </a:p>
          <a:p>
            <a:endParaRPr lang="en" sz="1800" b="0" i="0" u="none" strike="noStrike" cap="none" baseline="0" dirty="0">
              <a:solidFill>
                <a:srgbClr val="00B050"/>
              </a:solidFill>
              <a:latin typeface="Calibri"/>
              <a:ea typeface="Calibri"/>
              <a:cs typeface="Calibri"/>
              <a:sym typeface="Calibri"/>
            </a:endParaRPr>
          </a:p>
        </p:txBody>
      </p:sp>
      <p:sp>
        <p:nvSpPr>
          <p:cNvPr id="650" name="Shape 650"/>
          <p:cNvSpPr/>
          <p:nvPr/>
        </p:nvSpPr>
        <p:spPr>
          <a:xfrm>
            <a:off x="4676775" y="1905000"/>
            <a:ext cx="4743450" cy="2657475"/>
          </a:xfrm>
          <a:prstGeom prst="rect">
            <a:avLst/>
          </a:prstGeom>
          <a:blipFill>
            <a:blip r:embed="rId4"/>
            <a:stretch>
              <a:fillRect/>
            </a:stretch>
          </a:blipFill>
        </p:spPr>
      </p:sp>
      <p:sp>
        <p:nvSpPr>
          <p:cNvPr id="651" name="Shape 651"/>
          <p:cNvSpPr/>
          <p:nvPr/>
        </p:nvSpPr>
        <p:spPr>
          <a:xfrm>
            <a:off x="4676775" y="1905000"/>
            <a:ext cx="4755599" cy="26213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3432602677"/>
      </p:ext>
    </p:extLst>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Shape 656"/>
          <p:cNvSpPr/>
          <p:nvPr/>
        </p:nvSpPr>
        <p:spPr>
          <a:xfrm>
            <a:off x="838200" y="1371600"/>
            <a:ext cx="7670346" cy="4702550"/>
          </a:xfrm>
          <a:prstGeom prst="rect">
            <a:avLst/>
          </a:prstGeom>
          <a:blipFill>
            <a:blip r:embed="rId3"/>
            <a:stretch>
              <a:fillRect/>
            </a:stretch>
          </a:blipFill>
        </p:spPr>
      </p:sp>
      <p:sp>
        <p:nvSpPr>
          <p:cNvPr id="658" name="Shape 658"/>
          <p:cNvSpPr/>
          <p:nvPr/>
        </p:nvSpPr>
        <p:spPr>
          <a:xfrm>
            <a:off x="7311163" y="1962151"/>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59" name="Shape 659"/>
          <p:cNvSpPr txBox="1"/>
          <p:nvPr/>
        </p:nvSpPr>
        <p:spPr>
          <a:xfrm>
            <a:off x="609600" y="1448394"/>
            <a:ext cx="3581399" cy="1200329"/>
          </a:xfrm>
          <a:prstGeom prst="rect">
            <a:avLst/>
          </a:prstGeom>
          <a:solidFill>
            <a:schemeClr val="lt1"/>
          </a:solidFill>
          <a:ln w="9525" cap="flat">
            <a:solidFill>
              <a:schemeClr val="tx1"/>
            </a:solid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 sz="1800" b="1" i="0" u="none" strike="noStrike" cap="none" baseline="0">
                <a:latin typeface="Calibri"/>
                <a:ea typeface="Calibri"/>
                <a:cs typeface="Calibri"/>
                <a:sym typeface="Calibri"/>
              </a:rPr>
              <a:t>Expressions Window</a:t>
            </a:r>
          </a:p>
          <a:p>
            <a:endParaRPr lang="en" sz="1800" b="1" i="0" u="none" strike="noStrike" cap="none" baseline="0">
              <a:latin typeface="Calibri"/>
              <a:ea typeface="Calibri"/>
              <a:cs typeface="Calibri"/>
              <a:sym typeface="Calibri"/>
            </a:endParaRPr>
          </a:p>
          <a:p>
            <a:pPr marL="0" marR="0" lvl="0" indent="0" algn="l" rtl="0">
              <a:buSzPct val="25000"/>
              <a:buNone/>
            </a:pPr>
            <a:r>
              <a:rPr lang="en" sz="1800" b="0" i="0" u="none" strike="noStrike" cap="none" baseline="0">
                <a:latin typeface="Calibri"/>
                <a:ea typeface="Calibri"/>
                <a:cs typeface="Calibri"/>
                <a:sym typeface="Calibri"/>
              </a:rPr>
              <a:t>These persist across projects, so clear out old ones as necessary.</a:t>
            </a:r>
          </a:p>
        </p:txBody>
      </p:sp>
      <p:sp>
        <p:nvSpPr>
          <p:cNvPr id="660" name="Shape 660"/>
          <p:cNvSpPr/>
          <p:nvPr/>
        </p:nvSpPr>
        <p:spPr>
          <a:xfrm>
            <a:off x="4663213" y="1905000"/>
            <a:ext cx="4743450" cy="2657475"/>
          </a:xfrm>
          <a:prstGeom prst="rect">
            <a:avLst/>
          </a:prstGeom>
          <a:blipFill>
            <a:blip r:embed="rId4"/>
            <a:stretch>
              <a:fillRect/>
            </a:stretch>
          </a:blipFill>
        </p:spPr>
      </p:sp>
      <p:sp>
        <p:nvSpPr>
          <p:cNvPr id="661" name="Shape 661"/>
          <p:cNvSpPr/>
          <p:nvPr/>
        </p:nvSpPr>
        <p:spPr>
          <a:xfrm>
            <a:off x="8828359" y="2114551"/>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662" name="Shape 662"/>
          <p:cNvSpPr/>
          <p:nvPr/>
        </p:nvSpPr>
        <p:spPr>
          <a:xfrm>
            <a:off x="4663213" y="1905000"/>
            <a:ext cx="4730700" cy="26462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endParaRPr/>
          </a:p>
        </p:txBody>
      </p:sp>
      <p:sp>
        <p:nvSpPr>
          <p:cNvPr id="2" name="Title 1"/>
          <p:cNvSpPr>
            <a:spLocks noGrp="1"/>
          </p:cNvSpPr>
          <p:nvPr>
            <p:ph type="title"/>
          </p:nvPr>
        </p:nvSpPr>
        <p:spPr/>
        <p:txBody>
          <a:bodyPr/>
          <a:lstStyle/>
          <a:p>
            <a:r>
              <a:rPr lang="en-US" dirty="0"/>
              <a:t>Eclipse Debugging</a:t>
            </a:r>
          </a:p>
        </p:txBody>
      </p:sp>
    </p:spTree>
    <p:extLst>
      <p:ext uri="{BB962C8B-B14F-4D97-AF65-F5344CB8AC3E}">
        <p14:creationId xmlns:p14="http://schemas.microsoft.com/office/powerpoint/2010/main" val="2140355824"/>
      </p:ext>
    </p:extLst>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5240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Demo!!!</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495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y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p>
          <a:p>
            <a:pPr marL="0" indent="0">
              <a:buNone/>
            </a:pPr>
            <a:r>
              <a:rPr lang="en-US" b="1" dirty="0">
                <a:solidFill>
                  <a:schemeClr val="tx1"/>
                </a:solidFill>
                <a:latin typeface="Courier New" pitchFamily="49" charset="0"/>
                <a:cs typeface="Courier New" pitchFamily="49" charset="0"/>
              </a:rPr>
              <a:t>y</a:t>
            </a:r>
            <a:r>
              <a:rPr lang="en-US" b="1" dirty="0" smtClean="0">
                <a:solidFill>
                  <a:schemeClr val="tx1"/>
                </a:solidFill>
                <a:latin typeface="Courier New" pitchFamily="49" charset="0"/>
                <a:cs typeface="Courier New" pitchFamily="49" charset="0"/>
              </a:rPr>
              <a:t> = 16;</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a:t>
            </a:r>
            <a:r>
              <a:rPr lang="en-US" b="1" dirty="0">
                <a:solidFill>
                  <a:srgbClr val="FF0000"/>
                </a:solidFill>
                <a:latin typeface="Courier New" pitchFamily="49" charset="0"/>
                <a:cs typeface="Courier New" pitchFamily="49" charset="0"/>
              </a:rPr>
              <a:t>y</a:t>
            </a:r>
            <a:r>
              <a:rPr lang="en-US" b="1" dirty="0" smtClean="0">
                <a:solidFill>
                  <a:srgbClr val="FF0000"/>
                </a:solidFill>
                <a:latin typeface="Courier New" pitchFamily="49" charset="0"/>
                <a:cs typeface="Courier New" pitchFamily="49" charset="0"/>
              </a:rPr>
              <a:t> = 16}</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x + y</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a:solidFill>
                  <a:schemeClr val="tx1"/>
                </a:solidFill>
                <a:latin typeface="Courier New" pitchFamily="49" charset="0"/>
                <a:cs typeface="Courier New" pitchFamily="49" charset="0"/>
              </a:rPr>
              <a:t>x = </a:t>
            </a:r>
            <a:r>
              <a:rPr lang="en-US" b="1" dirty="0" err="1" smtClean="0">
                <a:solidFill>
                  <a:schemeClr val="tx1"/>
                </a:solidFill>
                <a:latin typeface="Courier New" pitchFamily="49" charset="0"/>
                <a:cs typeface="Courier New" pitchFamily="49" charset="0"/>
              </a:rPr>
              <a:t>sqrt</a:t>
            </a:r>
            <a:r>
              <a:rPr lang="en-US" b="1" dirty="0" smtClean="0">
                <a:solidFill>
                  <a:schemeClr val="tx1"/>
                </a:solidFill>
                <a:latin typeface="Courier New" pitchFamily="49" charset="0"/>
                <a:cs typeface="Courier New" pitchFamily="49" charset="0"/>
              </a:rPr>
              <a:t>(x)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y = y - x</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41833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Eclipse Debugging</a:t>
            </a:r>
            <a:endParaRPr lang="en-US" dirty="0"/>
          </a:p>
        </p:txBody>
      </p:sp>
      <p:sp>
        <p:nvSpPr>
          <p:cNvPr id="3" name="Content Placeholder 2"/>
          <p:cNvSpPr>
            <a:spLocks noGrp="1"/>
          </p:cNvSpPr>
          <p:nvPr>
            <p:ph idx="1"/>
          </p:nvPr>
        </p:nvSpPr>
        <p:spPr/>
        <p:txBody>
          <a:bodyPr>
            <a:normAutofit/>
          </a:bodyPr>
          <a:lstStyle/>
          <a:p>
            <a:r>
              <a:rPr lang="en-US" dirty="0" smtClean="0">
                <a:cs typeface="Courier New" pitchFamily="49" charset="0"/>
              </a:rPr>
              <a:t>The debugger is awesome, but not perfect</a:t>
            </a:r>
          </a:p>
          <a:p>
            <a:pPr lvl="1"/>
            <a:r>
              <a:rPr lang="en-US" sz="1800" dirty="0" smtClean="0">
                <a:cs typeface="Courier New" pitchFamily="49" charset="0"/>
              </a:rPr>
              <a:t>Not well-suited for time-dependent code</a:t>
            </a:r>
          </a:p>
          <a:p>
            <a:pPr lvl="1"/>
            <a:r>
              <a:rPr lang="en-US" dirty="0" smtClean="0">
                <a:cs typeface="Courier New" pitchFamily="49" charset="0"/>
              </a:rPr>
              <a:t>Recursion can get messy</a:t>
            </a:r>
            <a:endParaRPr lang="en-US" sz="2400" dirty="0" smtClean="0">
              <a:cs typeface="Courier New" pitchFamily="49" charset="0"/>
            </a:endParaRPr>
          </a:p>
          <a:p>
            <a:r>
              <a:rPr lang="en-US" dirty="0" smtClean="0">
                <a:cs typeface="Courier New" pitchFamily="49" charset="0"/>
              </a:rPr>
              <a:t>Technically, we talked about a “breakpoint debugger”</a:t>
            </a:r>
          </a:p>
          <a:p>
            <a:pPr lvl="1"/>
            <a:r>
              <a:rPr lang="en-US" dirty="0" smtClean="0">
                <a:cs typeface="Courier New" pitchFamily="49" charset="0"/>
              </a:rPr>
              <a:t>Allows you to stop execution and examine variables</a:t>
            </a:r>
          </a:p>
          <a:p>
            <a:pPr lvl="1"/>
            <a:r>
              <a:rPr lang="en-US" dirty="0" smtClean="0">
                <a:cs typeface="Courier New" pitchFamily="49" charset="0"/>
              </a:rPr>
              <a:t>Useful for stepping through and visualizing code</a:t>
            </a:r>
          </a:p>
          <a:p>
            <a:pPr lvl="1"/>
            <a:r>
              <a:rPr lang="en-US" dirty="0" smtClean="0">
                <a:cs typeface="Courier New" pitchFamily="49" charset="0"/>
              </a:rPr>
              <a:t>There are other approaches to debugging that don’t involve a debugger</a:t>
            </a:r>
          </a:p>
        </p:txBody>
      </p:sp>
    </p:spTree>
    <p:extLst>
      <p:ext uri="{BB962C8B-B14F-4D97-AF65-F5344CB8AC3E}">
        <p14:creationId xmlns:p14="http://schemas.microsoft.com/office/powerpoint/2010/main" val="3114335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y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p>
          <a:p>
            <a:pPr marL="0" indent="0">
              <a:buNone/>
            </a:pPr>
            <a:r>
              <a:rPr lang="en-US" b="1" dirty="0">
                <a:solidFill>
                  <a:schemeClr val="tx1"/>
                </a:solidFill>
                <a:latin typeface="Courier New" pitchFamily="49" charset="0"/>
                <a:cs typeface="Courier New" pitchFamily="49" charset="0"/>
              </a:rPr>
              <a:t>y</a:t>
            </a:r>
            <a:r>
              <a:rPr lang="en-US" b="1" dirty="0" smtClean="0">
                <a:solidFill>
                  <a:schemeClr val="tx1"/>
                </a:solidFill>
                <a:latin typeface="Courier New" pitchFamily="49" charset="0"/>
                <a:cs typeface="Courier New" pitchFamily="49" charset="0"/>
              </a:rPr>
              <a:t> = 16;</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a:t>
            </a:r>
            <a:r>
              <a:rPr lang="en-US" b="1" dirty="0">
                <a:solidFill>
                  <a:srgbClr val="FF0000"/>
                </a:solidFill>
                <a:latin typeface="Courier New" pitchFamily="49" charset="0"/>
                <a:cs typeface="Courier New" pitchFamily="49" charset="0"/>
              </a:rPr>
              <a:t>y</a:t>
            </a:r>
            <a:r>
              <a:rPr lang="en-US" b="1" dirty="0" smtClean="0">
                <a:solidFill>
                  <a:srgbClr val="FF0000"/>
                </a:solidFill>
                <a:latin typeface="Courier New" pitchFamily="49" charset="0"/>
                <a:cs typeface="Courier New" pitchFamily="49" charset="0"/>
              </a:rPr>
              <a:t> = 16}</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x + y</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16, y = 16}</a:t>
            </a:r>
          </a:p>
          <a:p>
            <a:pPr marL="0" indent="0">
              <a:buNone/>
            </a:pPr>
            <a:r>
              <a:rPr lang="en-US" b="1" dirty="0">
                <a:solidFill>
                  <a:schemeClr val="tx1"/>
                </a:solidFill>
                <a:latin typeface="Courier New" pitchFamily="49" charset="0"/>
                <a:cs typeface="Courier New" pitchFamily="49" charset="0"/>
              </a:rPr>
              <a:t>x = </a:t>
            </a:r>
            <a:r>
              <a:rPr lang="en-US" b="1" dirty="0" err="1" smtClean="0">
                <a:solidFill>
                  <a:schemeClr val="tx1"/>
                </a:solidFill>
                <a:latin typeface="Courier New" pitchFamily="49" charset="0"/>
                <a:cs typeface="Courier New" pitchFamily="49" charset="0"/>
              </a:rPr>
              <a:t>sqrt</a:t>
            </a:r>
            <a:r>
              <a:rPr lang="en-US" b="1" dirty="0" smtClean="0">
                <a:solidFill>
                  <a:schemeClr val="tx1"/>
                </a:solidFill>
                <a:latin typeface="Courier New" pitchFamily="49" charset="0"/>
                <a:cs typeface="Courier New" pitchFamily="49" charset="0"/>
              </a:rPr>
              <a:t>(x)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y = y - x</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4183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y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p>
          <a:p>
            <a:pPr marL="0" indent="0">
              <a:buNone/>
            </a:pPr>
            <a:r>
              <a:rPr lang="en-US" b="1" dirty="0">
                <a:solidFill>
                  <a:schemeClr val="tx1"/>
                </a:solidFill>
                <a:latin typeface="Courier New" pitchFamily="49" charset="0"/>
                <a:cs typeface="Courier New" pitchFamily="49" charset="0"/>
              </a:rPr>
              <a:t>y</a:t>
            </a:r>
            <a:r>
              <a:rPr lang="en-US" b="1" dirty="0" smtClean="0">
                <a:solidFill>
                  <a:schemeClr val="tx1"/>
                </a:solidFill>
                <a:latin typeface="Courier New" pitchFamily="49" charset="0"/>
                <a:cs typeface="Courier New" pitchFamily="49" charset="0"/>
              </a:rPr>
              <a:t> = 16;</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0</a:t>
            </a:r>
            <a:r>
              <a:rPr lang="en-US" b="1" dirty="0" smtClean="0">
                <a:solidFill>
                  <a:srgbClr val="FF0000"/>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y</a:t>
            </a:r>
            <a:r>
              <a:rPr lang="en-US" b="1" dirty="0" smtClean="0">
                <a:solidFill>
                  <a:srgbClr val="FF0000"/>
                </a:solidFill>
                <a:latin typeface="Courier New" pitchFamily="49" charset="0"/>
                <a:cs typeface="Courier New" pitchFamily="49" charset="0"/>
              </a:rPr>
              <a:t> = 16}</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x + y</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16, y = 16}</a:t>
            </a:r>
          </a:p>
          <a:p>
            <a:pPr marL="0" indent="0">
              <a:buNone/>
            </a:pPr>
            <a:r>
              <a:rPr lang="en-US" b="1" dirty="0">
                <a:solidFill>
                  <a:schemeClr val="tx1"/>
                </a:solidFill>
                <a:latin typeface="Courier New" pitchFamily="49" charset="0"/>
                <a:cs typeface="Courier New" pitchFamily="49" charset="0"/>
              </a:rPr>
              <a:t>x = </a:t>
            </a:r>
            <a:r>
              <a:rPr lang="en-US" b="1" dirty="0" err="1" smtClean="0">
                <a:solidFill>
                  <a:schemeClr val="tx1"/>
                </a:solidFill>
                <a:latin typeface="Courier New" pitchFamily="49" charset="0"/>
                <a:cs typeface="Courier New" pitchFamily="49" charset="0"/>
              </a:rPr>
              <a:t>sqrt</a:t>
            </a:r>
            <a:r>
              <a:rPr lang="en-US" b="1" dirty="0" smtClean="0">
                <a:solidFill>
                  <a:schemeClr val="tx1"/>
                </a:solidFill>
                <a:latin typeface="Courier New" pitchFamily="49" charset="0"/>
                <a:cs typeface="Courier New" pitchFamily="49" charset="0"/>
              </a:rPr>
              <a:t>(x)</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a:solidFill>
                  <a:srgbClr val="FF0000"/>
                </a:solidFill>
                <a:latin typeface="Courier New" pitchFamily="49" charset="0"/>
                <a:cs typeface="Courier New" pitchFamily="49" charset="0"/>
              </a:rPr>
              <a:t>4</a:t>
            </a:r>
            <a:r>
              <a:rPr lang="en-US" b="1" dirty="0" smtClean="0">
                <a:solidFill>
                  <a:srgbClr val="FF0000"/>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y = 16}</a:t>
            </a:r>
          </a:p>
          <a:p>
            <a:pPr marL="0" indent="0">
              <a:buNone/>
            </a:pPr>
            <a:r>
              <a:rPr lang="en-US" b="1" dirty="0">
                <a:solidFill>
                  <a:schemeClr val="tx1"/>
                </a:solidFill>
                <a:latin typeface="Courier New" pitchFamily="49" charset="0"/>
                <a:cs typeface="Courier New" pitchFamily="49" charset="0"/>
              </a:rPr>
              <a:t>y = y - x</a:t>
            </a:r>
          </a:p>
          <a:p>
            <a:pPr marL="0" indent="0">
              <a:buNone/>
            </a:pPr>
            <a:r>
              <a:rPr lang="en-US" b="1" dirty="0" smtClean="0">
                <a:solidFill>
                  <a:srgbClr val="FF0000"/>
                </a:solidFill>
                <a:latin typeface="Courier New" pitchFamily="49" charset="0"/>
                <a:cs typeface="Courier New" pitchFamily="49" charset="0"/>
              </a:rPr>
              <a:t>//</a:t>
            </a: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88596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y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a:t>
            </a:r>
          </a:p>
          <a:p>
            <a:pPr marL="0" indent="0">
              <a:buNone/>
            </a:pPr>
            <a:r>
              <a:rPr lang="en-US" b="1" dirty="0">
                <a:solidFill>
                  <a:schemeClr val="tx1"/>
                </a:solidFill>
                <a:latin typeface="Courier New" pitchFamily="49" charset="0"/>
                <a:cs typeface="Courier New" pitchFamily="49" charset="0"/>
              </a:rPr>
              <a:t>y</a:t>
            </a:r>
            <a:r>
              <a:rPr lang="en-US" b="1" dirty="0" smtClean="0">
                <a:solidFill>
                  <a:schemeClr val="tx1"/>
                </a:solidFill>
                <a:latin typeface="Courier New" pitchFamily="49" charset="0"/>
                <a:cs typeface="Courier New" pitchFamily="49" charset="0"/>
              </a:rPr>
              <a:t> = 16;</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0, </a:t>
            </a:r>
            <a:r>
              <a:rPr lang="en-US" b="1" dirty="0">
                <a:solidFill>
                  <a:srgbClr val="FF0000"/>
                </a:solidFill>
                <a:latin typeface="Courier New" pitchFamily="49" charset="0"/>
                <a:cs typeface="Courier New" pitchFamily="49" charset="0"/>
              </a:rPr>
              <a:t>y</a:t>
            </a:r>
            <a:r>
              <a:rPr lang="en-US" b="1" dirty="0" smtClean="0">
                <a:solidFill>
                  <a:srgbClr val="FF0000"/>
                </a:solidFill>
                <a:latin typeface="Courier New" pitchFamily="49" charset="0"/>
                <a:cs typeface="Courier New" pitchFamily="49" charset="0"/>
              </a:rPr>
              <a:t> = 16}</a:t>
            </a:r>
            <a:endParaRPr lang="en-US" b="1" dirty="0">
              <a:solidFill>
                <a:srgbClr val="FF0000"/>
              </a:solidFill>
              <a:latin typeface="Courier New" pitchFamily="49" charset="0"/>
              <a:cs typeface="Courier New" pitchFamily="49" charset="0"/>
            </a:endParaRPr>
          </a:p>
          <a:p>
            <a:pPr marL="0" indent="0">
              <a:buNone/>
            </a:pPr>
            <a:r>
              <a:rPr lang="en-US" b="1" dirty="0">
                <a:solidFill>
                  <a:schemeClr val="tx1"/>
                </a:solidFill>
                <a:latin typeface="Courier New" pitchFamily="49" charset="0"/>
                <a:cs typeface="Courier New" pitchFamily="49" charset="0"/>
              </a:rPr>
              <a:t>x</a:t>
            </a:r>
            <a:r>
              <a:rPr lang="en-US" b="1" dirty="0" smtClean="0">
                <a:solidFill>
                  <a:schemeClr val="tx1"/>
                </a:solidFill>
                <a:latin typeface="Courier New" pitchFamily="49" charset="0"/>
                <a:cs typeface="Courier New" pitchFamily="49" charset="0"/>
              </a:rPr>
              <a:t> = x + y</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smtClean="0">
                <a:solidFill>
                  <a:srgbClr val="FF0000"/>
                </a:solidFill>
                <a:latin typeface="Courier New" pitchFamily="49" charset="0"/>
                <a:cs typeface="Courier New" pitchFamily="49" charset="0"/>
              </a:rPr>
              <a:t>16, y = 16}</a:t>
            </a:r>
          </a:p>
          <a:p>
            <a:pPr marL="0" indent="0">
              <a:buNone/>
            </a:pPr>
            <a:r>
              <a:rPr lang="en-US" b="1" dirty="0">
                <a:solidFill>
                  <a:schemeClr val="tx1"/>
                </a:solidFill>
                <a:latin typeface="Courier New" pitchFamily="49" charset="0"/>
                <a:cs typeface="Courier New" pitchFamily="49" charset="0"/>
              </a:rPr>
              <a:t>x = </a:t>
            </a:r>
            <a:r>
              <a:rPr lang="en-US" b="1" dirty="0" err="1" smtClean="0">
                <a:solidFill>
                  <a:schemeClr val="tx1"/>
                </a:solidFill>
                <a:latin typeface="Courier New" pitchFamily="49" charset="0"/>
                <a:cs typeface="Courier New" pitchFamily="49" charset="0"/>
              </a:rPr>
              <a:t>sqrt</a:t>
            </a:r>
            <a:r>
              <a:rPr lang="en-US" b="1" dirty="0" smtClean="0">
                <a:solidFill>
                  <a:schemeClr val="tx1"/>
                </a:solidFill>
                <a:latin typeface="Courier New" pitchFamily="49" charset="0"/>
                <a:cs typeface="Courier New" pitchFamily="49" charset="0"/>
              </a:rPr>
              <a:t>(x)</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a:solidFill>
                  <a:srgbClr val="FF0000"/>
                </a:solidFill>
                <a:latin typeface="Courier New" pitchFamily="49" charset="0"/>
                <a:cs typeface="Courier New" pitchFamily="49" charset="0"/>
              </a:rPr>
              <a:t>4</a:t>
            </a:r>
            <a:r>
              <a:rPr lang="en-US" b="1" dirty="0" smtClean="0">
                <a:solidFill>
                  <a:srgbClr val="FF0000"/>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y = 16}</a:t>
            </a:r>
          </a:p>
          <a:p>
            <a:pPr marL="0" indent="0">
              <a:buNone/>
            </a:pPr>
            <a:r>
              <a:rPr lang="en-US" b="1" dirty="0" smtClean="0">
                <a:solidFill>
                  <a:schemeClr val="tx1"/>
                </a:solidFill>
                <a:latin typeface="Courier New" pitchFamily="49" charset="0"/>
                <a:cs typeface="Courier New" pitchFamily="49" charset="0"/>
              </a:rPr>
              <a:t>y </a:t>
            </a:r>
            <a:r>
              <a:rPr lang="en-US" b="1" dirty="0">
                <a:solidFill>
                  <a:schemeClr val="tx1"/>
                </a:solidFill>
                <a:latin typeface="Courier New" pitchFamily="49" charset="0"/>
                <a:cs typeface="Courier New" pitchFamily="49" charset="0"/>
              </a:rPr>
              <a:t>= </a:t>
            </a:r>
            <a:r>
              <a:rPr lang="en-US" b="1" dirty="0" smtClean="0">
                <a:solidFill>
                  <a:schemeClr val="tx1"/>
                </a:solidFill>
                <a:latin typeface="Courier New" pitchFamily="49" charset="0"/>
                <a:cs typeface="Courier New" pitchFamily="49" charset="0"/>
              </a:rPr>
              <a:t>y - x</a:t>
            </a:r>
            <a:endParaRPr lang="en-US" b="1" dirty="0">
              <a:solidFill>
                <a:schemeClr val="tx1"/>
              </a:solidFill>
              <a:latin typeface="Courier New" pitchFamily="49" charset="0"/>
              <a:cs typeface="Courier New" pitchFamily="49" charset="0"/>
            </a:endParaRPr>
          </a:p>
          <a:p>
            <a:pPr marL="0" indent="0">
              <a:buNone/>
            </a:pPr>
            <a:r>
              <a:rPr lang="en-US" b="1" dirty="0">
                <a:solidFill>
                  <a:srgbClr val="FF0000"/>
                </a:solidFill>
                <a:latin typeface="Courier New" pitchFamily="49" charset="0"/>
                <a:cs typeface="Courier New" pitchFamily="49" charset="0"/>
              </a:rPr>
              <a:t>// {x </a:t>
            </a:r>
            <a:r>
              <a:rPr lang="en-US" b="1" dirty="0" smtClean="0">
                <a:solidFill>
                  <a:srgbClr val="FF0000"/>
                </a:solidFill>
                <a:latin typeface="Courier New" pitchFamily="49" charset="0"/>
                <a:cs typeface="Courier New" pitchFamily="49" charset="0"/>
              </a:rPr>
              <a:t>&gt;= </a:t>
            </a:r>
            <a:r>
              <a:rPr lang="en-US" b="1" dirty="0">
                <a:solidFill>
                  <a:srgbClr val="FF0000"/>
                </a:solidFill>
                <a:latin typeface="Courier New" pitchFamily="49" charset="0"/>
                <a:cs typeface="Courier New" pitchFamily="49" charset="0"/>
              </a:rPr>
              <a:t>4</a:t>
            </a:r>
            <a:r>
              <a:rPr lang="en-US" b="1" dirty="0" smtClean="0">
                <a:solidFill>
                  <a:srgbClr val="FF0000"/>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y </a:t>
            </a:r>
            <a:r>
              <a:rPr lang="en-US" b="1" dirty="0" smtClean="0">
                <a:solidFill>
                  <a:srgbClr val="FF0000"/>
                </a:solidFill>
                <a:latin typeface="Courier New" pitchFamily="49" charset="0"/>
                <a:cs typeface="Courier New" pitchFamily="49" charset="0"/>
              </a:rPr>
              <a:t>&lt;= </a:t>
            </a:r>
            <a:r>
              <a:rPr lang="en-US" b="1" dirty="0" smtClean="0">
                <a:solidFill>
                  <a:srgbClr val="FF0000"/>
                </a:solidFill>
                <a:latin typeface="Courier New" pitchFamily="49" charset="0"/>
                <a:cs typeface="Courier New" pitchFamily="49" charset="0"/>
              </a:rPr>
              <a:t>12}</a:t>
            </a: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237782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Reasoning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FF0000"/>
                </a:solidFill>
                <a:latin typeface="Courier New" pitchFamily="49" charset="0"/>
                <a:cs typeface="Courier New" pitchFamily="49" charset="0"/>
              </a:rPr>
              <a:t>// {true}</a:t>
            </a:r>
          </a:p>
          <a:p>
            <a:pPr marL="0" indent="0">
              <a:buNone/>
            </a:pPr>
            <a:r>
              <a:rPr lang="en-US" b="1" dirty="0" smtClean="0">
                <a:solidFill>
                  <a:schemeClr val="tx1"/>
                </a:solidFill>
                <a:latin typeface="Courier New" pitchFamily="49" charset="0"/>
                <a:cs typeface="Courier New" pitchFamily="49" charset="0"/>
              </a:rPr>
              <a:t>if (x&gt;0) {</a:t>
            </a:r>
          </a:p>
          <a:p>
            <a:pPr marL="0" indent="0">
              <a:buNone/>
            </a:pPr>
            <a:r>
              <a:rPr lang="en-US" b="1" dirty="0" smtClean="0">
                <a:solidFill>
                  <a:srgbClr val="FF0000"/>
                </a:solidFill>
                <a:latin typeface="Courier New" pitchFamily="49" charset="0"/>
                <a:cs typeface="Courier New" pitchFamily="49" charset="0"/>
              </a:rPr>
              <a:t>	//</a:t>
            </a:r>
          </a:p>
          <a:p>
            <a:pPr marL="0" indent="0">
              <a:buNone/>
            </a:pPr>
            <a:r>
              <a:rPr lang="en-US" b="1" dirty="0" smtClean="0">
                <a:solidFill>
                  <a:schemeClr val="tx1"/>
                </a:solidFill>
                <a:latin typeface="Courier New" pitchFamily="49" charset="0"/>
                <a:cs typeface="Courier New" pitchFamily="49" charset="0"/>
              </a:rPr>
              <a:t>	abs = x</a:t>
            </a:r>
          </a:p>
          <a:p>
            <a:pPr marL="0" indent="0">
              <a:buNone/>
            </a:pPr>
            <a:r>
              <a:rPr lang="en-US" b="1" dirty="0" smtClean="0">
                <a:solidFill>
                  <a:srgbClr val="FF0000"/>
                </a:solidFill>
                <a:latin typeface="Courier New" pitchFamily="49" charset="0"/>
                <a:cs typeface="Courier New" pitchFamily="49" charset="0"/>
              </a:rPr>
              <a:t>	//</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else {</a:t>
            </a:r>
          </a:p>
          <a:p>
            <a:pPr marL="0" indent="0">
              <a:buNone/>
            </a:pPr>
            <a:r>
              <a:rPr lang="en-US" b="1" dirty="0" smtClean="0">
                <a:solidFill>
                  <a:srgbClr val="FF0000"/>
                </a:solidFill>
                <a:latin typeface="Courier New" pitchFamily="49" charset="0"/>
                <a:cs typeface="Courier New" pitchFamily="49" charset="0"/>
              </a:rPr>
              <a:t>	//</a:t>
            </a:r>
            <a:endParaRPr lang="en-US" b="1" dirty="0">
              <a:solidFill>
                <a:srgbClr val="FF0000"/>
              </a:solidFill>
              <a:latin typeface="Courier New" pitchFamily="49" charset="0"/>
              <a:cs typeface="Courier New" pitchFamily="49" charset="0"/>
            </a:endParaRPr>
          </a:p>
          <a:p>
            <a:pPr marL="0" indent="0">
              <a:buNone/>
            </a:pPr>
            <a:r>
              <a:rPr lang="en-US" b="1" dirty="0" smtClean="0">
                <a:solidFill>
                  <a:schemeClr val="tx1"/>
                </a:solidFill>
                <a:latin typeface="Courier New" pitchFamily="49" charset="0"/>
                <a:cs typeface="Courier New" pitchFamily="49" charset="0"/>
              </a:rPr>
              <a:t>	abs = -x</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	//</a:t>
            </a:r>
          </a:p>
          <a:p>
            <a:pPr marL="0" indent="0">
              <a:buNone/>
            </a:pPr>
            <a:r>
              <a:rPr lang="en-US" b="1" dirty="0" smtClean="0">
                <a:solidFill>
                  <a:schemeClr val="tx1"/>
                </a:solidFill>
                <a:latin typeface="Courier New" pitchFamily="49" charset="0"/>
                <a:cs typeface="Courier New" pitchFamily="49" charset="0"/>
              </a:rPr>
              <a:t>}</a:t>
            </a:r>
            <a:endParaRPr lang="en-US" b="1" dirty="0">
              <a:solidFill>
                <a:schemeClr val="tx1"/>
              </a:solidFill>
              <a:latin typeface="Courier New" pitchFamily="49" charset="0"/>
              <a:cs typeface="Courier New" pitchFamily="49" charset="0"/>
            </a:endParaRPr>
          </a:p>
          <a:p>
            <a:pPr marL="0" indent="0">
              <a:buNone/>
            </a:pPr>
            <a:r>
              <a:rPr lang="en-US" b="1" dirty="0" smtClean="0">
                <a:solidFill>
                  <a:srgbClr val="FF0000"/>
                </a:solidFill>
                <a:latin typeface="Courier New" pitchFamily="49" charset="0"/>
                <a:cs typeface="Courier New" pitchFamily="49" charset="0"/>
              </a:rPr>
              <a:t>//</a:t>
            </a:r>
          </a:p>
          <a:p>
            <a:pPr marL="0" indent="0">
              <a:buNone/>
            </a:pP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a:p>
            <a:pPr marL="0" indent="0">
              <a:buNone/>
            </a:pPr>
            <a:endParaRPr lang="en-US" b="1" dirty="0">
              <a:solidFill>
                <a:srgbClr val="FF0000"/>
              </a:solidFill>
              <a:latin typeface="Courier New" pitchFamily="49" charset="0"/>
              <a:cs typeface="Courier New" pitchFamily="49" charset="0"/>
            </a:endParaRPr>
          </a:p>
          <a:p>
            <a:pPr marL="0" indent="0">
              <a:buNone/>
            </a:pPr>
            <a:endParaRPr lang="en-US"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285420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2656</TotalTime>
  <Words>1880</Words>
  <Application>Microsoft Office PowerPoint</Application>
  <PresentationFormat>On-screen Show (4:3)</PresentationFormat>
  <Paragraphs>378</Paragraphs>
  <Slides>50</Slides>
  <Notes>26</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Executive</vt:lpstr>
      <vt:lpstr>Section 1: Debugging +  Code Reasoning</vt:lpstr>
      <vt:lpstr>Outline</vt:lpstr>
      <vt:lpstr>Reasoning About Code</vt:lpstr>
      <vt:lpstr>Forward Reasoning</vt:lpstr>
      <vt:lpstr>Forward Reasoning</vt:lpstr>
      <vt:lpstr>Forward Reasoning</vt:lpstr>
      <vt:lpstr>Forward Reasoning</vt:lpstr>
      <vt:lpstr>Forward Reasoning</vt:lpstr>
      <vt:lpstr>Forward Reasoning</vt:lpstr>
      <vt:lpstr>Forward Reasoning</vt:lpstr>
      <vt:lpstr>Forward Reasoning</vt:lpstr>
      <vt:lpstr>Forward Reasoning</vt:lpstr>
      <vt:lpstr>Forward Reasoning</vt:lpstr>
      <vt:lpstr>Backward Reasoning</vt:lpstr>
      <vt:lpstr>Backward Reasoning</vt:lpstr>
      <vt:lpstr>Backward Reasoning</vt:lpstr>
      <vt:lpstr>Backward Reasoning</vt:lpstr>
      <vt:lpstr>Implication</vt:lpstr>
      <vt:lpstr>Implication</vt:lpstr>
      <vt:lpstr>Weaker vs. Stronger</vt:lpstr>
      <vt:lpstr>Weakest Precondition</vt:lpstr>
      <vt:lpstr>What is Eclipse?</vt:lpstr>
      <vt:lpstr>Eclipse shortcuts</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PowerPoint Presentation</vt:lpstr>
      <vt:lpstr>Eclipse Debugging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 Developer tools and you</dc:title>
  <cp:lastModifiedBy>atm15</cp:lastModifiedBy>
  <cp:revision>319</cp:revision>
  <dcterms:created xsi:type="dcterms:W3CDTF">2011-10-12T21:13:31Z</dcterms:created>
  <dcterms:modified xsi:type="dcterms:W3CDTF">2014-01-09T18:25:56Z</dcterms:modified>
</cp:coreProperties>
</file>