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59" r:id="rId2"/>
    <p:sldId id="361" r:id="rId3"/>
    <p:sldId id="362" r:id="rId4"/>
    <p:sldId id="363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86" r:id="rId21"/>
    <p:sldId id="379" r:id="rId22"/>
    <p:sldId id="380" r:id="rId23"/>
    <p:sldId id="381" r:id="rId24"/>
    <p:sldId id="382" r:id="rId25"/>
    <p:sldId id="383" r:id="rId26"/>
    <p:sldId id="384" r:id="rId27"/>
  </p:sldIdLst>
  <p:sldSz cx="9144000" cy="6858000" type="screen4x3"/>
  <p:notesSz cx="6934200" cy="92202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80"/>
    <a:srgbClr val="FFFF99"/>
    <a:srgbClr val="FFFF00"/>
    <a:srgbClr val="0099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26" autoAdjust="0"/>
    <p:restoredTop sz="84499" autoAdjust="0"/>
  </p:normalViewPr>
  <p:slideViewPr>
    <p:cSldViewPr>
      <p:cViewPr varScale="1">
        <p:scale>
          <a:sx n="115" d="100"/>
          <a:sy n="115" d="100"/>
        </p:scale>
        <p:origin x="-2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tags" Target="tags/tag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</a:t>
            </a:r>
            <a:r>
              <a:rPr lang="en-US" dirty="0" smtClean="0"/>
              <a:t>14sp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14-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86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 smtClean="0"/>
          </a:p>
          <a:p>
            <a:r>
              <a:rPr lang="en-US" dirty="0" smtClean="0"/>
              <a:t>Spring 2014</a:t>
            </a:r>
            <a:endParaRPr lang="en-US" dirty="0" smtClean="0"/>
          </a:p>
          <a:p>
            <a:r>
              <a:rPr lang="en-US" dirty="0"/>
              <a:t>Events, Listeners, and </a:t>
            </a:r>
            <a:r>
              <a:rPr lang="en-US" dirty="0" smtClean="0"/>
              <a:t>Callbacks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Timer (version 2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  <a:ln/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this.task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task; </a:t>
            </a:r>
            <a:endParaRPr lang="en-GB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start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while (true) {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task.run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 smtClean="0"/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Main creates a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 smtClean="0"/>
              <a:t> object and passes it to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 smtClean="0"/>
              <a:t>:</a:t>
            </a:r>
            <a:endParaRPr lang="en-GB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Timer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Timer(new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t.start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10339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M</a:t>
            </a:r>
            <a:r>
              <a:rPr lang="en-GB" dirty="0" smtClean="0"/>
              <a:t>odule dependency diagram </a:t>
            </a:r>
            <a:r>
              <a:rPr lang="en-GB" dirty="0"/>
              <a:t>(version 2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depends on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dirty="0"/>
              <a:t>, not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Unaffected by implementation details of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Now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is much easier to </a:t>
            </a:r>
            <a:r>
              <a:rPr lang="en-GB" sz="2000" dirty="0" smtClean="0"/>
              <a:t>reuse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dirty="0"/>
              <a:t> depends on the constructor for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dirty="0" smtClean="0"/>
              <a:t> still depends </a:t>
            </a:r>
            <a:r>
              <a:rPr lang="en-GB" sz="2000" dirty="0"/>
              <a:t>on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</a:t>
            </a:r>
            <a:r>
              <a:rPr lang="en-GB" sz="2000" dirty="0" smtClean="0"/>
              <a:t>(is this necessary?)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2886389" y="5602524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TimeToStretch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430185" y="4559716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Timer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1451977" y="3721516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16390" name="AutoShape 6"/>
          <p:cNvCxnSpPr>
            <a:cxnSpLocks noChangeShapeType="1"/>
            <a:stCxn id="16388" idx="1"/>
            <a:endCxn id="16391" idx="3"/>
          </p:cNvCxnSpPr>
          <p:nvPr/>
        </p:nvCxnSpPr>
        <p:spPr bwMode="auto">
          <a:xfrm flipH="1">
            <a:off x="4762428" y="4870658"/>
            <a:ext cx="1667757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2895600" y="4559716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TimerTask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16392" name="AutoShape 8"/>
          <p:cNvCxnSpPr>
            <a:cxnSpLocks noChangeShapeType="1"/>
            <a:stCxn id="16387" idx="0"/>
            <a:endCxn id="16391" idx="2"/>
          </p:cNvCxnSpPr>
          <p:nvPr/>
        </p:nvCxnSpPr>
        <p:spPr bwMode="auto">
          <a:xfrm rot="5400000" flipH="1" flipV="1">
            <a:off x="3613946" y="5387457"/>
            <a:ext cx="420924" cy="9211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</p:spPr>
      </p:cxnSp>
      <p:cxnSp>
        <p:nvCxnSpPr>
          <p:cNvPr id="16393" name="AutoShape 9"/>
          <p:cNvCxnSpPr>
            <a:cxnSpLocks noChangeShapeType="1"/>
          </p:cNvCxnSpPr>
          <p:nvPr/>
        </p:nvCxnSpPr>
        <p:spPr bwMode="auto">
          <a:xfrm flipV="1">
            <a:off x="6405698" y="6017114"/>
            <a:ext cx="1440" cy="414589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</p:spPr>
      </p:cxnSp>
      <p:cxnSp>
        <p:nvCxnSpPr>
          <p:cNvPr id="16394" name="AutoShape 10"/>
          <p:cNvCxnSpPr>
            <a:cxnSpLocks noChangeShapeType="1"/>
          </p:cNvCxnSpPr>
          <p:nvPr/>
        </p:nvCxnSpPr>
        <p:spPr bwMode="auto">
          <a:xfrm>
            <a:off x="6198272" y="5786786"/>
            <a:ext cx="355792" cy="144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613123" y="6017113"/>
            <a:ext cx="1451977" cy="3109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Subclassing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6637610" y="5602524"/>
            <a:ext cx="1451977" cy="3109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Dependence</a:t>
            </a:r>
          </a:p>
        </p:txBody>
      </p:sp>
      <p:cxnSp>
        <p:nvCxnSpPr>
          <p:cNvPr id="16397" name="AutoShape 13"/>
          <p:cNvCxnSpPr>
            <a:cxnSpLocks noChangeShapeType="1"/>
            <a:stCxn id="16389" idx="3"/>
            <a:endCxn id="16388" idx="0"/>
          </p:cNvCxnSpPr>
          <p:nvPr/>
        </p:nvCxnSpPr>
        <p:spPr bwMode="auto">
          <a:xfrm>
            <a:off x="3318805" y="4032458"/>
            <a:ext cx="4044794" cy="52725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6398" name="AutoShape 14"/>
          <p:cNvCxnSpPr>
            <a:cxnSpLocks noChangeShapeType="1"/>
            <a:stCxn id="16389" idx="2"/>
            <a:endCxn id="16387" idx="1"/>
          </p:cNvCxnSpPr>
          <p:nvPr/>
        </p:nvCxnSpPr>
        <p:spPr bwMode="auto">
          <a:xfrm>
            <a:off x="2385391" y="4343400"/>
            <a:ext cx="500998" cy="157006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1414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The </a:t>
            </a:r>
            <a:r>
              <a:rPr lang="en-GB" dirty="0" err="1" smtClean="0"/>
              <a:t>callback</a:t>
            </a:r>
            <a:r>
              <a:rPr lang="en-GB" dirty="0" smtClean="0"/>
              <a:t> design pattern</a:t>
            </a: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495800"/>
          </a:xfrm>
          <a:ln/>
        </p:spPr>
        <p:txBody>
          <a:bodyPr>
            <a:normAutofit/>
          </a:bodyPr>
          <a:lstStyle/>
          <a:p>
            <a:pPr marL="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 smtClean="0"/>
              <a:t> creates a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 smtClean="0"/>
              <a:t>, and passes in a reference to </a:t>
            </a:r>
            <a:r>
              <a:rPr lang="en-GB" sz="2000" i="1" dirty="0" smtClean="0"/>
              <a:t>itself</a:t>
            </a:r>
            <a:r>
              <a:rPr lang="en-GB" sz="2000" dirty="0" smtClean="0"/>
              <a:t> so the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 smtClean="0"/>
              <a:t> can </a:t>
            </a:r>
            <a:r>
              <a:rPr lang="en-GB" sz="2000" i="1" dirty="0" smtClean="0"/>
              <a:t>call it back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This is a </a:t>
            </a:r>
            <a:r>
              <a:rPr lang="en-GB" sz="2000" i="1" dirty="0" err="1" smtClean="0">
                <a:solidFill>
                  <a:schemeClr val="accent2"/>
                </a:solidFill>
              </a:rPr>
              <a:t>callback</a:t>
            </a:r>
            <a:r>
              <a:rPr lang="en-GB" sz="2000" dirty="0" smtClean="0"/>
              <a:t> – a method call from a module to a client that it notifies about some condition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Use </a:t>
            </a:r>
            <a:r>
              <a:rPr lang="en-GB" sz="2000" dirty="0"/>
              <a:t>a </a:t>
            </a:r>
            <a:r>
              <a:rPr lang="en-GB" sz="2000" dirty="0" err="1"/>
              <a:t>callback</a:t>
            </a:r>
            <a:r>
              <a:rPr lang="en-GB" sz="2000" dirty="0"/>
              <a:t> to </a:t>
            </a:r>
            <a:r>
              <a:rPr lang="en-GB" sz="2000" i="1" dirty="0"/>
              <a:t>invert a </a:t>
            </a:r>
            <a:r>
              <a:rPr lang="en-GB" sz="2000" i="1" dirty="0" smtClean="0"/>
              <a:t>dependency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Inverted dependency: 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 smtClean="0"/>
              <a:t> </a:t>
            </a:r>
            <a:r>
              <a:rPr lang="en-GB" sz="2000" dirty="0"/>
              <a:t>depends on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 smtClean="0"/>
              <a:t> (not vice versa)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Less obvious coding style, but more “natural” dependency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Side benefit: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dirty="0"/>
              <a:t> does not depend on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Timer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164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GB" sz="2000" dirty="0" err="1" smtClean="0"/>
              <a:t>Callback</a:t>
            </a:r>
            <a:r>
              <a:rPr lang="en-GB" sz="2000" dirty="0" smtClean="0"/>
              <a:t>:  “Code” provided by client to be used by library</a:t>
            </a:r>
          </a:p>
          <a:p>
            <a:pPr marL="742950" lvl="2" indent="-342900"/>
            <a:r>
              <a:rPr lang="en-GB" sz="2000" dirty="0" smtClean="0"/>
              <a:t>In Java, pass an object with the “code” in a method</a:t>
            </a:r>
          </a:p>
          <a:p>
            <a:pPr marL="0" lvl="1" indent="0">
              <a:buNone/>
            </a:pPr>
            <a:endParaRPr lang="en-GB" sz="1100" i="1" dirty="0">
              <a:solidFill>
                <a:schemeClr val="accent2"/>
              </a:solidFill>
            </a:endParaRPr>
          </a:p>
          <a:p>
            <a:pPr marL="0" lvl="1" indent="0">
              <a:buNone/>
            </a:pPr>
            <a:r>
              <a:rPr lang="en-GB" sz="2000" i="1" dirty="0" smtClean="0">
                <a:solidFill>
                  <a:schemeClr val="accent2"/>
                </a:solidFill>
              </a:rPr>
              <a:t>Synchronous</a:t>
            </a:r>
            <a:r>
              <a:rPr lang="en-GB" sz="2000" dirty="0" smtClean="0"/>
              <a:t> </a:t>
            </a:r>
            <a:r>
              <a:rPr lang="en-GB" sz="2000" dirty="0" err="1" smtClean="0"/>
              <a:t>callbacks</a:t>
            </a:r>
            <a:r>
              <a:rPr lang="en-GB" sz="2000" dirty="0" smtClean="0"/>
              <a:t>:</a:t>
            </a:r>
          </a:p>
          <a:p>
            <a:pPr marL="742950" lvl="2" indent="-342900"/>
            <a:r>
              <a:rPr lang="en-GB" sz="2000" dirty="0" smtClean="0"/>
              <a:t>Examples: 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GB" sz="2000" dirty="0" smtClean="0"/>
              <a:t> calls its client’s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dirty="0" smtClean="0"/>
              <a:t>,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equals</a:t>
            </a:r>
          </a:p>
          <a:p>
            <a:pPr marL="742950" lvl="2" indent="-342900"/>
            <a:r>
              <a:rPr lang="en-GB" sz="2000" dirty="0" smtClean="0"/>
              <a:t>Useful when library needs the </a:t>
            </a:r>
            <a:r>
              <a:rPr lang="en-GB" sz="2000" dirty="0" err="1" smtClean="0"/>
              <a:t>callback</a:t>
            </a:r>
            <a:r>
              <a:rPr lang="en-GB" sz="2000" dirty="0" smtClean="0"/>
              <a:t> result immediately</a:t>
            </a:r>
          </a:p>
          <a:p>
            <a:pPr marL="0" lvl="1" indent="0">
              <a:buNone/>
            </a:pPr>
            <a:endParaRPr lang="en-GB" sz="1100" dirty="0" smtClean="0"/>
          </a:p>
          <a:p>
            <a:pPr marL="0" lvl="1" indent="0">
              <a:buNone/>
            </a:pPr>
            <a:r>
              <a:rPr lang="en-GB" sz="2000" i="1" dirty="0" smtClean="0">
                <a:solidFill>
                  <a:schemeClr val="accent2"/>
                </a:solidFill>
              </a:rPr>
              <a:t>Asynchronous</a:t>
            </a:r>
            <a:r>
              <a:rPr lang="en-GB" sz="2000" dirty="0" smtClean="0"/>
              <a:t> </a:t>
            </a:r>
            <a:r>
              <a:rPr lang="en-GB" sz="2000" dirty="0" err="1" smtClean="0"/>
              <a:t>callbacks</a:t>
            </a:r>
            <a:r>
              <a:rPr lang="en-GB" sz="2000" dirty="0" smtClean="0"/>
              <a:t>:</a:t>
            </a:r>
          </a:p>
          <a:p>
            <a:pPr marL="742950" lvl="2" indent="-342900"/>
            <a:r>
              <a:rPr lang="en-GB" sz="2000" dirty="0" smtClean="0"/>
              <a:t>Examples:  GUI listeners</a:t>
            </a:r>
          </a:p>
          <a:p>
            <a:pPr marL="742950" lvl="2" indent="-342900"/>
            <a:r>
              <a:rPr lang="en-GB" sz="2000" i="1" dirty="0" smtClean="0"/>
              <a:t>Register</a:t>
            </a:r>
            <a:r>
              <a:rPr lang="en-GB" sz="2000" dirty="0" smtClean="0"/>
              <a:t> to </a:t>
            </a:r>
            <a:r>
              <a:rPr lang="en-GB" sz="2000" dirty="0"/>
              <a:t>indicate </a:t>
            </a:r>
            <a:r>
              <a:rPr lang="en-GB" sz="2000" dirty="0" smtClean="0"/>
              <a:t>interest and </a:t>
            </a:r>
            <a:r>
              <a:rPr lang="en-GB" sz="2000" dirty="0"/>
              <a:t>where to call </a:t>
            </a:r>
            <a:r>
              <a:rPr lang="en-GB" sz="2000" dirty="0" smtClean="0"/>
              <a:t>back</a:t>
            </a:r>
          </a:p>
          <a:p>
            <a:pPr marL="742950" lvl="2" indent="-342900"/>
            <a:r>
              <a:rPr lang="en-GB" sz="2000" dirty="0" smtClean="0"/>
              <a:t>Useful when the </a:t>
            </a:r>
            <a:r>
              <a:rPr lang="en-GB" sz="2000" dirty="0" err="1" smtClean="0"/>
              <a:t>callback</a:t>
            </a:r>
            <a:r>
              <a:rPr lang="en-GB" sz="2000" dirty="0" smtClean="0"/>
              <a:t> should be performed later, when some interesting event occurs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855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err="1"/>
              <a:t>TimeToStretch</a:t>
            </a:r>
            <a:r>
              <a:rPr lang="en-GB" dirty="0"/>
              <a:t> (version 3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private Timer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 = new Timer(this);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start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timer.start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("Stop typing!");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6134100" y="1981200"/>
            <a:ext cx="2476500" cy="838200"/>
          </a:xfrm>
          <a:prstGeom prst="wedgeRectCallout">
            <a:avLst>
              <a:gd name="adj1" fmla="val -87813"/>
              <a:gd name="adj2" fmla="val 3528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Register interest with the timer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029200" y="3657600"/>
            <a:ext cx="2895600" cy="457200"/>
          </a:xfrm>
          <a:prstGeom prst="wedgeRectCallout">
            <a:avLst>
              <a:gd name="adj1" fmla="val -97673"/>
              <a:gd name="adj2" fmla="val 6433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r>
              <a:rPr lang="en-US" sz="2000" dirty="0" smtClean="0">
                <a:solidFill>
                  <a:schemeClr val="tx1"/>
                </a:solidFill>
              </a:rPr>
              <a:t>allback entry point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61765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Main </a:t>
            </a:r>
            <a:r>
              <a:rPr lang="en-GB" dirty="0"/>
              <a:t>(version 3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8600" cy="4495800"/>
          </a:xfrm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tts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tts.start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Uses a </a:t>
            </a:r>
            <a:r>
              <a:rPr lang="en-GB" sz="2000" dirty="0" err="1" smtClean="0"/>
              <a:t>callback</a:t>
            </a:r>
            <a:r>
              <a:rPr lang="en-GB" sz="2000" dirty="0" smtClean="0"/>
              <a:t> in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solidFill>
                  <a:srgbClr val="000000"/>
                </a:solidFill>
                <a:latin typeface="+mj-lt"/>
                <a:cs typeface="Courier New" pitchFamily="49" charset="0"/>
              </a:rPr>
              <a:t> </a:t>
            </a:r>
            <a:r>
              <a:rPr lang="en-GB" sz="2000" dirty="0" smtClean="0"/>
              <a:t>to invert a dependency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This MDD shows the inversion of the </a:t>
            </a:r>
            <a:r>
              <a:rPr lang="en-GB" sz="2000" dirty="0"/>
              <a:t>dependency between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and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 smtClean="0"/>
              <a:t> (compare to version 1)</a:t>
            </a:r>
            <a:endParaRPr lang="en-GB" sz="2000" dirty="0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3111380" y="5804252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TimeToStretch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6015335" y="4767778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Timer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1451977" y="3938600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19462" name="AutoShape 6"/>
          <p:cNvCxnSpPr>
            <a:cxnSpLocks noChangeShapeType="1"/>
            <a:stCxn id="19460" idx="1"/>
            <a:endCxn id="19463" idx="3"/>
          </p:cNvCxnSpPr>
          <p:nvPr/>
        </p:nvCxnSpPr>
        <p:spPr bwMode="auto">
          <a:xfrm flipH="1">
            <a:off x="4978208" y="5078720"/>
            <a:ext cx="1037127" cy="144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3111380" y="4767778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TimerTask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19464" name="AutoShape 8"/>
          <p:cNvCxnSpPr>
            <a:cxnSpLocks noChangeShapeType="1"/>
            <a:stCxn id="19459" idx="0"/>
            <a:endCxn id="19463" idx="2"/>
          </p:cNvCxnSpPr>
          <p:nvPr/>
        </p:nvCxnSpPr>
        <p:spPr bwMode="auto">
          <a:xfrm flipV="1">
            <a:off x="4044794" y="5389663"/>
            <a:ext cx="1441" cy="414589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9465" name="AutoShape 9"/>
          <p:cNvCxnSpPr>
            <a:cxnSpLocks noChangeShapeType="1"/>
            <a:stCxn id="19459" idx="3"/>
            <a:endCxn id="19460" idx="2"/>
          </p:cNvCxnSpPr>
          <p:nvPr/>
        </p:nvCxnSpPr>
        <p:spPr bwMode="auto">
          <a:xfrm flipV="1">
            <a:off x="4978208" y="5389663"/>
            <a:ext cx="1970541" cy="72553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9466" name="AutoShape 10"/>
          <p:cNvCxnSpPr>
            <a:cxnSpLocks noChangeShapeType="1"/>
            <a:stCxn id="19461" idx="2"/>
            <a:endCxn id="19459" idx="1"/>
          </p:cNvCxnSpPr>
          <p:nvPr/>
        </p:nvCxnSpPr>
        <p:spPr bwMode="auto">
          <a:xfrm>
            <a:off x="2385391" y="4560484"/>
            <a:ext cx="725989" cy="155471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4596007" y="3810000"/>
            <a:ext cx="360816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Main does not depend on Timer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err="1"/>
              <a:t>TimeToStretch</a:t>
            </a:r>
            <a:r>
              <a:rPr lang="en-GB" sz="2000" dirty="0"/>
              <a:t> depends on </a:t>
            </a:r>
            <a:r>
              <a:rPr lang="en-GB" sz="2000" dirty="0" smtClean="0"/>
              <a:t>Timer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4020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Decoupling and design</a:t>
            </a:r>
            <a:endParaRPr lang="en-GB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>
            <a:normAutofit lnSpcReduction="10000"/>
          </a:bodyPr>
          <a:lstStyle/>
          <a:p>
            <a:r>
              <a:rPr lang="en-GB" sz="2000" dirty="0" smtClean="0"/>
              <a:t>A good design has dependences (coupling) only where it makes sense</a:t>
            </a:r>
          </a:p>
          <a:p>
            <a:endParaRPr lang="en-GB" sz="2000" dirty="0" smtClean="0"/>
          </a:p>
          <a:p>
            <a:r>
              <a:rPr lang="en-GB" sz="2000" dirty="0" smtClean="0"/>
              <a:t>While you design (</a:t>
            </a:r>
            <a:r>
              <a:rPr lang="en-GB" sz="2000" i="1" dirty="0" smtClean="0"/>
              <a:t>before</a:t>
            </a:r>
            <a:r>
              <a:rPr lang="en-GB" sz="2000" dirty="0" smtClean="0"/>
              <a:t> you code), examine dependences</a:t>
            </a:r>
          </a:p>
          <a:p>
            <a:endParaRPr lang="en-GB" sz="2000" dirty="0" smtClean="0"/>
          </a:p>
          <a:p>
            <a:r>
              <a:rPr lang="en-GB" sz="2000" dirty="0" smtClean="0"/>
              <a:t>Don’t introduce unnecessary coupling</a:t>
            </a:r>
          </a:p>
          <a:p>
            <a:endParaRPr lang="en-GB" sz="2000" dirty="0" smtClean="0"/>
          </a:p>
          <a:p>
            <a:r>
              <a:rPr lang="en-GB" sz="2000" dirty="0" smtClean="0"/>
              <a:t>Coupling is an easy temptation if you code first</a:t>
            </a:r>
          </a:p>
          <a:p>
            <a:pPr lvl="1"/>
            <a:r>
              <a:rPr lang="en-GB" sz="2000" dirty="0" smtClean="0"/>
              <a:t>Suppose a method needs information from another object:</a:t>
            </a:r>
          </a:p>
          <a:p>
            <a:pPr lvl="1"/>
            <a:r>
              <a:rPr lang="en-GB" sz="2000" dirty="0" smtClean="0"/>
              <a:t>If you hack in a way to get it:</a:t>
            </a:r>
          </a:p>
          <a:p>
            <a:pPr lvl="2"/>
            <a:r>
              <a:rPr lang="en-GB" sz="2000" dirty="0" smtClean="0"/>
              <a:t>The hack might be easy to write</a:t>
            </a:r>
          </a:p>
          <a:p>
            <a:pPr lvl="2"/>
            <a:r>
              <a:rPr lang="en-GB" sz="2000" dirty="0" smtClean="0"/>
              <a:t>It will damage the code’s modularity and reusability</a:t>
            </a:r>
          </a:p>
          <a:p>
            <a:pPr lvl="2"/>
            <a:r>
              <a:rPr lang="en-GB" sz="2000" dirty="0" smtClean="0"/>
              <a:t>More complex code is harder to understand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1319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Design </a:t>
            </a:r>
            <a:r>
              <a:rPr lang="en-GB" dirty="0"/>
              <a:t>exercise #2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</a:t>
            </a:r>
            <a:r>
              <a:rPr lang="en-GB" sz="2000" dirty="0"/>
              <a:t>program to </a:t>
            </a:r>
            <a:r>
              <a:rPr lang="en-GB" sz="2000" dirty="0" smtClean="0"/>
              <a:t>display information </a:t>
            </a:r>
            <a:r>
              <a:rPr lang="en-GB" sz="2000" dirty="0"/>
              <a:t>about </a:t>
            </a:r>
            <a:r>
              <a:rPr lang="en-GB" sz="2000" dirty="0" smtClean="0"/>
              <a:t>stocks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</a:t>
            </a:r>
            <a:r>
              <a:rPr lang="en-GB" sz="2000" dirty="0" smtClean="0"/>
              <a:t>tock tickers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</a:t>
            </a:r>
            <a:r>
              <a:rPr lang="en-GB" sz="2000" dirty="0" smtClean="0"/>
              <a:t>preadsheets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G</a:t>
            </a:r>
            <a:r>
              <a:rPr lang="en-GB" sz="2000" dirty="0" smtClean="0"/>
              <a:t>raphs</a:t>
            </a: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Naive </a:t>
            </a:r>
            <a:r>
              <a:rPr lang="en-GB" sz="2000" dirty="0"/>
              <a:t>design: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 a class to represent stock information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That class updates </a:t>
            </a:r>
            <a:r>
              <a:rPr lang="en-GB" sz="2000" dirty="0"/>
              <a:t>all views of that information (tickers, graphs, </a:t>
            </a:r>
            <a:r>
              <a:rPr lang="en-GB" sz="2000" dirty="0" smtClean="0"/>
              <a:t>etc.) </a:t>
            </a:r>
            <a:r>
              <a:rPr lang="en-GB" sz="2000" dirty="0"/>
              <a:t>when it changes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06277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Main class gathers information and stores in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Stocks</a:t>
            </a:r>
          </a:p>
          <a:p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 smtClean="0"/>
              <a:t> class updates viewers when necessary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Problem: To add/change a viewer, must change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Stocks</a:t>
            </a:r>
          </a:p>
          <a:p>
            <a:pPr marL="0" indent="0">
              <a:buNone/>
            </a:pPr>
            <a:r>
              <a:rPr lang="en-GB" sz="2000" dirty="0" smtClean="0"/>
              <a:t>Better: insulate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 smtClean="0"/>
              <a:t> from the vagaries of the viewers</a:t>
            </a:r>
          </a:p>
          <a:p>
            <a:endParaRPr lang="en-GB" sz="2000" dirty="0"/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2281679" y="3507695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Stocks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5600484" y="4676607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StockGraph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5600484" y="3507695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StockTicker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5600484" y="4074877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Spreadsheet</a:t>
            </a:r>
          </a:p>
        </p:txBody>
      </p:sp>
      <p:cxnSp>
        <p:nvCxnSpPr>
          <p:cNvPr id="22535" name="AutoShape 7"/>
          <p:cNvCxnSpPr>
            <a:cxnSpLocks noChangeShapeType="1"/>
            <a:stCxn id="22531" idx="3"/>
            <a:endCxn id="22533" idx="1"/>
          </p:cNvCxnSpPr>
          <p:nvPr/>
        </p:nvCxnSpPr>
        <p:spPr bwMode="auto">
          <a:xfrm>
            <a:off x="3526231" y="3714990"/>
            <a:ext cx="2074253" cy="144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2281679" y="2667000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22537" name="AutoShape 9"/>
          <p:cNvCxnSpPr>
            <a:cxnSpLocks noChangeShapeType="1"/>
            <a:stCxn id="22536" idx="2"/>
            <a:endCxn id="22531" idx="0"/>
          </p:cNvCxnSpPr>
          <p:nvPr/>
        </p:nvCxnSpPr>
        <p:spPr bwMode="auto">
          <a:xfrm>
            <a:off x="2903955" y="3081589"/>
            <a:ext cx="1441" cy="426106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2538" name="AutoShape 10"/>
          <p:cNvCxnSpPr>
            <a:cxnSpLocks noChangeShapeType="1"/>
            <a:endCxn id="22534" idx="1"/>
          </p:cNvCxnSpPr>
          <p:nvPr/>
        </p:nvCxnSpPr>
        <p:spPr bwMode="auto">
          <a:xfrm>
            <a:off x="3526231" y="3714990"/>
            <a:ext cx="2074253" cy="56862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2539" name="AutoShape 11"/>
          <p:cNvCxnSpPr>
            <a:cxnSpLocks noChangeShapeType="1"/>
            <a:endCxn id="22532" idx="1"/>
          </p:cNvCxnSpPr>
          <p:nvPr/>
        </p:nvCxnSpPr>
        <p:spPr bwMode="auto">
          <a:xfrm>
            <a:off x="3526231" y="3714990"/>
            <a:ext cx="2074253" cy="116891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Module dependency diagram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4687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Weaken the </a:t>
            </a:r>
            <a:r>
              <a:rPr lang="en-GB" dirty="0"/>
              <a:t>coupling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What should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Stocks</a:t>
            </a:r>
            <a:r>
              <a:rPr lang="en-GB" sz="2000" dirty="0" smtClean="0"/>
              <a:t> </a:t>
            </a:r>
            <a:r>
              <a:rPr lang="en-GB" sz="2000" dirty="0"/>
              <a:t>class </a:t>
            </a:r>
            <a:r>
              <a:rPr lang="en-GB" sz="2000" dirty="0" smtClean="0"/>
              <a:t>know about viewers?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Only needs </a:t>
            </a:r>
            <a:r>
              <a:rPr lang="en-GB" sz="2000" dirty="0"/>
              <a:t>an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GB" sz="2000" dirty="0"/>
              <a:t> method to call </a:t>
            </a:r>
            <a:r>
              <a:rPr lang="en-GB" sz="2000" dirty="0" smtClean="0"/>
              <a:t>with changed data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Old way: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1947579" y="2949603"/>
            <a:ext cx="4910421" cy="2536797"/>
          </a:xfrm>
          <a:prstGeom prst="roundRect">
            <a:avLst>
              <a:gd name="adj" fmla="val 60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void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updateViewers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() {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t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icker.update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newPrice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spreadsheet.update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newPrice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graph.update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newPrice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//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Edit this </a:t>
            </a:r>
            <a:r>
              <a:rPr lang="en-GB" sz="2000" b="1" dirty="0" smtClean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method to 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 smtClean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// add a new viewer. </a:t>
            </a:r>
            <a:r>
              <a:rPr lang="en-GB" sz="2000" b="1" dirty="0" smtClean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  <a:sym typeface="Wingdings" panose="05000000000000000000" pitchFamily="2" charset="2"/>
              </a:rPr>
              <a:t></a:t>
            </a:r>
            <a:endParaRPr lang="en-GB" sz="2000" b="1" dirty="0" smtClean="0">
              <a:solidFill>
                <a:srgbClr val="7030A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}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8337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The limits of scaling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5105400" cy="46482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 smtClean="0"/>
              <a:t>What prevents us from building huge, intricate </a:t>
            </a:r>
            <a:r>
              <a:rPr lang="en-GB" sz="2000" dirty="0"/>
              <a:t>structures that work perfectly and </a:t>
            </a:r>
            <a:r>
              <a:rPr lang="en-GB" sz="2000" dirty="0" smtClean="0"/>
              <a:t>indefinitely? 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No friction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No gravity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No </a:t>
            </a:r>
            <a:r>
              <a:rPr lang="en-GB" sz="2000" dirty="0" smtClean="0"/>
              <a:t>wear-and-tear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… </a:t>
            </a:r>
            <a:r>
              <a:rPr lang="en-GB" sz="2000" dirty="0" smtClean="0"/>
              <a:t>it’s the difficulty of </a:t>
            </a:r>
            <a:r>
              <a:rPr lang="en-GB" sz="2000" i="1" dirty="0" smtClean="0">
                <a:solidFill>
                  <a:schemeClr val="accent2"/>
                </a:solidFill>
              </a:rPr>
              <a:t>understanding</a:t>
            </a:r>
            <a:r>
              <a:rPr lang="en-GB" sz="2000" dirty="0" smtClean="0"/>
              <a:t> them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 smtClean="0"/>
              <a:t>So we split designs into sensible parts and reduce interaction among the parts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 smtClean="0"/>
              <a:t>More </a:t>
            </a:r>
            <a:r>
              <a:rPr lang="en-GB" sz="2000" i="1" dirty="0" smtClean="0">
                <a:solidFill>
                  <a:schemeClr val="accent2"/>
                </a:solidFill>
              </a:rPr>
              <a:t>cohesion</a:t>
            </a:r>
            <a:r>
              <a:rPr lang="en-GB" sz="2000" dirty="0" smtClean="0"/>
              <a:t> within parts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 smtClean="0"/>
              <a:t>Less </a:t>
            </a:r>
            <a:r>
              <a:rPr lang="en-GB" sz="2000" i="1" dirty="0" smtClean="0">
                <a:solidFill>
                  <a:schemeClr val="accent2"/>
                </a:solidFill>
              </a:rPr>
              <a:t>coupling</a:t>
            </a:r>
            <a:r>
              <a:rPr lang="en-GB" sz="2000" dirty="0" smtClean="0"/>
              <a:t> across parts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3286" y="1613732"/>
            <a:ext cx="2598578" cy="2694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4110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Weaken the </a:t>
            </a:r>
            <a:r>
              <a:rPr lang="en-GB" dirty="0"/>
              <a:t>coupling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495800"/>
          </a:xfrm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What should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Stocks</a:t>
            </a:r>
            <a:r>
              <a:rPr lang="en-GB" sz="2000" dirty="0" smtClean="0"/>
              <a:t> </a:t>
            </a:r>
            <a:r>
              <a:rPr lang="en-GB" sz="2000" dirty="0"/>
              <a:t>class </a:t>
            </a:r>
            <a:r>
              <a:rPr lang="en-GB" sz="2000" dirty="0" smtClean="0"/>
              <a:t>know about viewers?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Only needs </a:t>
            </a:r>
            <a:r>
              <a:rPr lang="en-GB" sz="2000" dirty="0"/>
              <a:t>an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GB" sz="2000" dirty="0"/>
              <a:t> method to call </a:t>
            </a:r>
            <a:r>
              <a:rPr lang="en-GB" sz="2000" dirty="0" smtClean="0"/>
              <a:t>with changed data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New way: The “observer pattern”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800100" y="2514600"/>
            <a:ext cx="6743700" cy="4267200"/>
          </a:xfrm>
          <a:prstGeom prst="roundRect">
            <a:avLst>
              <a:gd name="adj" fmla="val 42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interface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{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update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PriceInfo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pi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endParaRPr lang="en-GB" sz="2000" b="1" dirty="0" smtClean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class 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Stocks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{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private List&lt;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PriceObserver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observers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void 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addObserver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pi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observers.add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(pi);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}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void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notifyObserver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PriceInfo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  for 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: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observers)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 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obs.</a:t>
            </a:r>
            <a:r>
              <a:rPr lang="en-GB" sz="2000" b="1" dirty="0" err="1" smtClean="0"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update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…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}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6705600" y="6172200"/>
            <a:ext cx="2133600" cy="381000"/>
          </a:xfrm>
          <a:prstGeom prst="wedgeRectCallout">
            <a:avLst>
              <a:gd name="adj1" fmla="val -197819"/>
              <a:gd name="adj2" fmla="val -13823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Do the callbacks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7315200" y="4953000"/>
            <a:ext cx="1600200" cy="533400"/>
          </a:xfrm>
          <a:prstGeom prst="wedgeRectCallout">
            <a:avLst>
              <a:gd name="adj1" fmla="val -273607"/>
              <a:gd name="adj2" fmla="val -8056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Register a  callback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1988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5" name="AutoShape 19"/>
          <p:cNvSpPr>
            <a:spLocks noChangeArrowheads="1"/>
          </p:cNvSpPr>
          <p:nvPr/>
        </p:nvSpPr>
        <p:spPr bwMode="auto">
          <a:xfrm rot="20391645">
            <a:off x="3329724" y="3905655"/>
            <a:ext cx="1479083" cy="214982"/>
          </a:xfrm>
          <a:prstGeom prst="roundRect">
            <a:avLst>
              <a:gd name="adj" fmla="val 694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update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3505200" y="4730015"/>
            <a:ext cx="1963339" cy="646596"/>
          </a:xfrm>
          <a:prstGeom prst="roundRect">
            <a:avLst>
              <a:gd name="adj" fmla="val 34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Create (or be) observers</a:t>
            </a:r>
            <a:endParaRPr lang="en-GB" sz="2000" i="1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304800" y="3352800"/>
            <a:ext cx="1963339" cy="646596"/>
          </a:xfrm>
          <a:prstGeom prst="roundRect">
            <a:avLst>
              <a:gd name="adj" fmla="val 34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Create Stocks and </a:t>
            </a:r>
            <a:r>
              <a:rPr lang="en-GB" sz="2000" i="1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add observers</a:t>
            </a:r>
            <a:endParaRPr lang="en-GB" sz="2000" i="1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The </a:t>
            </a:r>
            <a:r>
              <a:rPr lang="en-GB" dirty="0"/>
              <a:t>observer pattern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5029200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/>
              <a:t> </a:t>
            </a:r>
            <a:r>
              <a:rPr lang="en-GB" sz="2000" dirty="0" smtClean="0"/>
              <a:t>not responsible </a:t>
            </a:r>
            <a:r>
              <a:rPr lang="en-GB" sz="2000" dirty="0"/>
              <a:t>for viewer creation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dirty="0"/>
              <a:t> passes </a:t>
            </a:r>
            <a:r>
              <a:rPr lang="en-GB" sz="2000" dirty="0" smtClean="0"/>
              <a:t>viewers to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/>
              <a:t> as </a:t>
            </a:r>
            <a:r>
              <a:rPr lang="en-GB" sz="2000" i="1" dirty="0" smtClean="0"/>
              <a:t>observers</a:t>
            </a:r>
            <a:endParaRPr lang="en-GB" sz="2000" i="1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 smtClean="0"/>
              <a:t> keeps list of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PriceObservers</a:t>
            </a:r>
            <a:r>
              <a:rPr lang="en-GB" sz="2000" dirty="0" smtClean="0"/>
              <a:t>, notifies them of changes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Issue: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GB" sz="2000" dirty="0" smtClean="0"/>
              <a:t> method must pass enough information to (unknown) viewers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1964491" y="3914032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Stocks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6112998" y="5376611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StockGraph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112998" y="4829584"/>
            <a:ext cx="1244552" cy="359887"/>
          </a:xfrm>
          <a:prstGeom prst="roundRect">
            <a:avLst>
              <a:gd name="adj" fmla="val 398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Spreadsheet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1964491" y="2975448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24584" name="AutoShape 8"/>
          <p:cNvCxnSpPr>
            <a:cxnSpLocks noChangeShapeType="1"/>
            <a:stCxn id="24583" idx="2"/>
            <a:endCxn id="24579" idx="0"/>
          </p:cNvCxnSpPr>
          <p:nvPr/>
        </p:nvCxnSpPr>
        <p:spPr bwMode="auto">
          <a:xfrm>
            <a:off x="2586767" y="3390037"/>
            <a:ext cx="1441" cy="52399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4585" name="AutoShape 9"/>
          <p:cNvCxnSpPr>
            <a:cxnSpLocks noChangeShapeType="1"/>
            <a:stCxn id="24583" idx="3"/>
            <a:endCxn id="24587" idx="3"/>
          </p:cNvCxnSpPr>
          <p:nvPr/>
        </p:nvCxnSpPr>
        <p:spPr bwMode="auto">
          <a:xfrm>
            <a:off x="3209043" y="3182742"/>
            <a:ext cx="4148507" cy="1232252"/>
          </a:xfrm>
          <a:prstGeom prst="bentConnector3">
            <a:avLst>
              <a:gd name="adj1" fmla="val 104055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</p:cxnSp>
      <p:sp>
        <p:nvSpPr>
          <p:cNvPr id="24587" name="AutoShape 11"/>
          <p:cNvSpPr>
            <a:spLocks noChangeArrowheads="1"/>
          </p:cNvSpPr>
          <p:nvPr/>
        </p:nvSpPr>
        <p:spPr bwMode="auto">
          <a:xfrm>
            <a:off x="6112998" y="4207699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StockTicker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4661020" y="3378521"/>
            <a:ext cx="1587380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 smtClean="0">
                <a:solidFill>
                  <a:srgbClr val="000000"/>
                </a:solidFill>
                <a:ea typeface="msmincho" charset="0"/>
                <a:cs typeface="msmincho" charset="0"/>
              </a:rPr>
              <a:t>PriceObserver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24589" name="AutoShape 13"/>
          <p:cNvCxnSpPr>
            <a:cxnSpLocks noChangeShapeType="1"/>
            <a:endCxn id="24581" idx="3"/>
          </p:cNvCxnSpPr>
          <p:nvPr/>
        </p:nvCxnSpPr>
        <p:spPr bwMode="auto">
          <a:xfrm>
            <a:off x="3209043" y="3182742"/>
            <a:ext cx="4148507" cy="1826785"/>
          </a:xfrm>
          <a:prstGeom prst="bentConnector3">
            <a:avLst>
              <a:gd name="adj1" fmla="val 104055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4590" name="AutoShape 14"/>
          <p:cNvCxnSpPr>
            <a:cxnSpLocks noChangeShapeType="1"/>
          </p:cNvCxnSpPr>
          <p:nvPr/>
        </p:nvCxnSpPr>
        <p:spPr bwMode="auto">
          <a:xfrm>
            <a:off x="3209043" y="3182742"/>
            <a:ext cx="4148507" cy="2401164"/>
          </a:xfrm>
          <a:prstGeom prst="bentConnector3">
            <a:avLst>
              <a:gd name="adj1" fmla="val 104055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4591" name="AutoShape 15"/>
          <p:cNvCxnSpPr>
            <a:cxnSpLocks noChangeShapeType="1"/>
            <a:stCxn id="24587" idx="1"/>
            <a:endCxn id="24588" idx="2"/>
          </p:cNvCxnSpPr>
          <p:nvPr/>
        </p:nvCxnSpPr>
        <p:spPr bwMode="auto">
          <a:xfrm rot="10800000">
            <a:off x="5454710" y="3793110"/>
            <a:ext cx="658288" cy="621884"/>
          </a:xfrm>
          <a:prstGeom prst="bent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1" idx="1"/>
            <a:endCxn id="24588" idx="2"/>
          </p:cNvCxnSpPr>
          <p:nvPr/>
        </p:nvCxnSpPr>
        <p:spPr bwMode="auto">
          <a:xfrm rot="10800000">
            <a:off x="5454710" y="3793110"/>
            <a:ext cx="658288" cy="1216418"/>
          </a:xfrm>
          <a:prstGeom prst="bent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  <a:stCxn id="24580" idx="1"/>
            <a:endCxn id="24588" idx="2"/>
          </p:cNvCxnSpPr>
          <p:nvPr/>
        </p:nvCxnSpPr>
        <p:spPr bwMode="auto">
          <a:xfrm rot="10800000">
            <a:off x="5454710" y="3793110"/>
            <a:ext cx="658288" cy="1790796"/>
          </a:xfrm>
          <a:prstGeom prst="bent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sp>
        <p:nvSpPr>
          <p:cNvPr id="24594" name="AutoShape 18"/>
          <p:cNvSpPr>
            <a:spLocks noChangeArrowheads="1"/>
          </p:cNvSpPr>
          <p:nvPr/>
        </p:nvSpPr>
        <p:spPr bwMode="auto">
          <a:xfrm>
            <a:off x="3429000" y="2859668"/>
            <a:ext cx="3505200" cy="309502"/>
          </a:xfrm>
          <a:prstGeom prst="roundRect">
            <a:avLst>
              <a:gd name="adj" fmla="val 46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Create viewers and </a:t>
            </a:r>
            <a:r>
              <a:rPr lang="en-GB" sz="2000" i="1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get observers</a:t>
            </a:r>
            <a:endParaRPr lang="en-GB" sz="2000" i="1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cxnSp>
        <p:nvCxnSpPr>
          <p:cNvPr id="24582" name="AutoShape 6"/>
          <p:cNvCxnSpPr>
            <a:cxnSpLocks noChangeShapeType="1"/>
            <a:stCxn id="24579" idx="3"/>
            <a:endCxn id="24588" idx="1"/>
          </p:cNvCxnSpPr>
          <p:nvPr/>
        </p:nvCxnSpPr>
        <p:spPr bwMode="auto">
          <a:xfrm flipV="1">
            <a:off x="3209043" y="3585816"/>
            <a:ext cx="1451977" cy="53551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91880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A </a:t>
            </a:r>
            <a:r>
              <a:rPr lang="en-GB" dirty="0"/>
              <a:t>different design:  pull versus push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001000" cy="5181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The Observer pattern </a:t>
            </a:r>
            <a:r>
              <a:rPr lang="en-GB" sz="2000" dirty="0" smtClean="0"/>
              <a:t>implements </a:t>
            </a:r>
            <a:r>
              <a:rPr lang="en-GB" sz="2000" i="1" dirty="0">
                <a:solidFill>
                  <a:schemeClr val="accent2"/>
                </a:solidFill>
              </a:rPr>
              <a:t>push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functionality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 </a:t>
            </a:r>
            <a:r>
              <a:rPr lang="en-GB" sz="2000" i="1" dirty="0" smtClean="0">
                <a:solidFill>
                  <a:schemeClr val="accent2"/>
                </a:solidFill>
              </a:rPr>
              <a:t>pull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/>
              <a:t>model:  give viewers access to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 smtClean="0"/>
              <a:t>, </a:t>
            </a:r>
            <a:r>
              <a:rPr lang="en-GB" sz="2000" dirty="0"/>
              <a:t>let them extract the data they </a:t>
            </a:r>
            <a:r>
              <a:rPr lang="en-GB" sz="2000" dirty="0" smtClean="0"/>
              <a:t>need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“Push” versus “pull” efficiency can depend </a:t>
            </a:r>
            <a:r>
              <a:rPr lang="en-GB" sz="2000" dirty="0"/>
              <a:t>on frequency of operations</a:t>
            </a:r>
          </a:p>
          <a:p>
            <a:pPr lvl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(Also </a:t>
            </a:r>
            <a:r>
              <a:rPr lang="en-GB" sz="2000" dirty="0"/>
              <a:t>possible to use both patterns simultaneously.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1866827" y="3947909"/>
            <a:ext cx="1547157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Stocks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6015334" y="5410488"/>
            <a:ext cx="1547157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StockGraph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15334" y="4863460"/>
            <a:ext cx="1547157" cy="359887"/>
          </a:xfrm>
          <a:prstGeom prst="roundRect">
            <a:avLst>
              <a:gd name="adj" fmla="val 398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Spreadsheet</a:t>
            </a: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1866827" y="3009324"/>
            <a:ext cx="1547157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25607" name="AutoShape 7"/>
          <p:cNvCxnSpPr>
            <a:cxnSpLocks noChangeShapeType="1"/>
            <a:stCxn id="25606" idx="2"/>
            <a:endCxn id="25603" idx="0"/>
          </p:cNvCxnSpPr>
          <p:nvPr/>
        </p:nvCxnSpPr>
        <p:spPr bwMode="auto">
          <a:xfrm rot="5400000">
            <a:off x="2378408" y="3685911"/>
            <a:ext cx="523996" cy="127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5608" name="AutoShape 8"/>
          <p:cNvCxnSpPr>
            <a:cxnSpLocks noChangeShapeType="1"/>
            <a:stCxn id="25606" idx="3"/>
            <a:endCxn id="25610" idx="3"/>
          </p:cNvCxnSpPr>
          <p:nvPr/>
        </p:nvCxnSpPr>
        <p:spPr bwMode="auto">
          <a:xfrm>
            <a:off x="3413984" y="3216619"/>
            <a:ext cx="4148507" cy="1232252"/>
          </a:xfrm>
          <a:prstGeom prst="bentConnector3">
            <a:avLst>
              <a:gd name="adj1" fmla="val 105510"/>
            </a:avLst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2782525" y="3445507"/>
            <a:ext cx="1332275" cy="414589"/>
          </a:xfrm>
          <a:prstGeom prst="roundRect">
            <a:avLst>
              <a:gd name="adj" fmla="val 34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Stocks.new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6015334" y="4241576"/>
            <a:ext cx="1547157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StockTicker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25611" name="AutoShape 11"/>
          <p:cNvCxnSpPr>
            <a:cxnSpLocks noChangeShapeType="1"/>
            <a:endCxn id="25605" idx="3"/>
          </p:cNvCxnSpPr>
          <p:nvPr/>
        </p:nvCxnSpPr>
        <p:spPr bwMode="auto">
          <a:xfrm>
            <a:off x="3111380" y="3216619"/>
            <a:ext cx="4451111" cy="1826785"/>
          </a:xfrm>
          <a:prstGeom prst="bentConnector3">
            <a:avLst>
              <a:gd name="adj1" fmla="val 105136"/>
            </a:avLst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5612" name="AutoShape 12"/>
          <p:cNvCxnSpPr>
            <a:cxnSpLocks noChangeShapeType="1"/>
            <a:endCxn id="25604" idx="3"/>
          </p:cNvCxnSpPr>
          <p:nvPr/>
        </p:nvCxnSpPr>
        <p:spPr bwMode="auto">
          <a:xfrm>
            <a:off x="3111380" y="3216619"/>
            <a:ext cx="4451111" cy="2401164"/>
          </a:xfrm>
          <a:prstGeom prst="bentConnector3">
            <a:avLst>
              <a:gd name="adj1" fmla="val 105136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5613" name="AutoShape 13"/>
          <p:cNvSpPr>
            <a:spLocks noChangeArrowheads="1"/>
          </p:cNvSpPr>
          <p:nvPr/>
        </p:nvSpPr>
        <p:spPr bwMode="auto">
          <a:xfrm>
            <a:off x="6430184" y="2895600"/>
            <a:ext cx="1547157" cy="309502"/>
          </a:xfrm>
          <a:prstGeom prst="roundRect">
            <a:avLst>
              <a:gd name="adj" fmla="val 46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new(</a:t>
            </a:r>
            <a:r>
              <a:rPr lang="en-GB" sz="2000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Stocks)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25614" name="AutoShape 14"/>
          <p:cNvCxnSpPr>
            <a:cxnSpLocks noChangeShapeType="1"/>
            <a:stCxn id="25610" idx="1"/>
          </p:cNvCxnSpPr>
          <p:nvPr/>
        </p:nvCxnSpPr>
        <p:spPr bwMode="auto">
          <a:xfrm flipH="1" flipV="1">
            <a:off x="3111381" y="4130011"/>
            <a:ext cx="2903953" cy="31886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5615" name="AutoShape 15"/>
          <p:cNvCxnSpPr>
            <a:cxnSpLocks noChangeShapeType="1"/>
            <a:stCxn id="25604" idx="1"/>
          </p:cNvCxnSpPr>
          <p:nvPr/>
        </p:nvCxnSpPr>
        <p:spPr bwMode="auto">
          <a:xfrm flipH="1" flipV="1">
            <a:off x="3111381" y="4155204"/>
            <a:ext cx="2903953" cy="1462579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5616" name="AutoShape 16"/>
          <p:cNvCxnSpPr>
            <a:cxnSpLocks noChangeShapeType="1"/>
            <a:stCxn id="25605" idx="1"/>
          </p:cNvCxnSpPr>
          <p:nvPr/>
        </p:nvCxnSpPr>
        <p:spPr bwMode="auto">
          <a:xfrm flipH="1" flipV="1">
            <a:off x="3111381" y="4155204"/>
            <a:ext cx="2903953" cy="8882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4465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Another </a:t>
            </a:r>
            <a:r>
              <a:rPr lang="en-GB" dirty="0"/>
              <a:t>example of Observer pattern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Represents a sign-up </a:t>
            </a:r>
            <a:r>
              <a:rPr lang="en-GB" sz="2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sheet of </a:t>
            </a:r>
            <a:r>
              <a:rPr lang="en-GB" sz="22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students</a:t>
            </a:r>
            <a:endParaRPr lang="en-GB" sz="22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SignupSheet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Observable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List&lt;String&gt; </a:t>
            </a:r>
            <a:r>
              <a:rPr lang="en-GB" sz="2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students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				=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GB" sz="2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addStudent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student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students.add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(student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setChanged</a:t>
            </a:r>
            <a:r>
              <a:rPr lang="en-GB" sz="2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GB" sz="2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notifyObservers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students.size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…</a:t>
            </a: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7467600" y="2667000"/>
            <a:ext cx="1524000" cy="685800"/>
          </a:xfrm>
          <a:prstGeom prst="wedgeRectCallout">
            <a:avLst>
              <a:gd name="adj1" fmla="val -87117"/>
              <a:gd name="adj2" fmla="val -102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Part of the JDK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667000" y="5105400"/>
            <a:ext cx="6438900" cy="1295400"/>
          </a:xfrm>
          <a:prstGeom prst="roundRect">
            <a:avLst>
              <a:gd name="adj" fmla="val 42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SignupSheet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i="1" dirty="0" smtClean="0">
                <a:solidFill>
                  <a:srgbClr val="000000"/>
                </a:solidFill>
                <a:latin typeface="+mj-lt"/>
                <a:ea typeface="msmincho" charset="0"/>
                <a:cs typeface="Courier New" panose="02070309020205020404" pitchFamily="49" charset="0"/>
              </a:rPr>
              <a:t>inherits</a:t>
            </a:r>
            <a:r>
              <a:rPr lang="en-GB" sz="2000" dirty="0" smtClean="0">
                <a:solidFill>
                  <a:srgbClr val="000000"/>
                </a:solidFill>
                <a:latin typeface="+mj-lt"/>
                <a:ea typeface="msmincho" charset="0"/>
                <a:cs typeface="Courier New" panose="02070309020205020404" pitchFamily="49" charset="0"/>
              </a:rPr>
              <a:t> many methods including: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void 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addObserver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(Observer 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rotected void 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setChanged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()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void 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notifyObservers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() 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54826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An Observer</a:t>
            </a:r>
            <a:endParaRPr lang="en-GB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8153400" cy="3581400"/>
          </a:xfrm>
          <a:ln/>
        </p:spPr>
        <p:txBody>
          <a:bodyPr>
            <a:noAutofit/>
          </a:bodyPr>
          <a:lstStyle/>
          <a:p>
            <a:pPr>
              <a:lnSpc>
                <a:spcPct val="11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SignupObserver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called whenever observed object changes 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and observers are notified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update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(Observable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Object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("Signup count: "    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    + ((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SignupSheet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)o).size());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ea typeface="OpenSymbol" charset="2"/>
                <a:cs typeface="Courier New" pitchFamily="49" charset="0"/>
              </a:rPr>
              <a:t>‏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96000" y="1600200"/>
            <a:ext cx="2133600" cy="381000"/>
          </a:xfrm>
          <a:prstGeom prst="wedgeRectCallout">
            <a:avLst>
              <a:gd name="adj1" fmla="val 1610"/>
              <a:gd name="adj2" fmla="val 16829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Part of the JDK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6858000" y="2667000"/>
            <a:ext cx="2171700" cy="381000"/>
          </a:xfrm>
          <a:prstGeom prst="wedgeRectCallout">
            <a:avLst>
              <a:gd name="adj1" fmla="val -31595"/>
              <a:gd name="adj2" fmla="val 1829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Not relevant to us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6134100" y="4876800"/>
            <a:ext cx="2019300" cy="990600"/>
          </a:xfrm>
          <a:prstGeom prst="wedgeRectCallout">
            <a:avLst>
              <a:gd name="adj1" fmla="val -75409"/>
              <a:gd name="adj2" fmla="val -9347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cast because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Observable</a:t>
            </a:r>
            <a:r>
              <a:rPr lang="en-US" sz="2000" dirty="0">
                <a:solidFill>
                  <a:schemeClr val="tx1"/>
                </a:solidFill>
              </a:rPr>
              <a:t> is non-generic </a:t>
            </a:r>
            <a:r>
              <a:rPr lang="en-US" sz="20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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5529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Registering an observer</a:t>
            </a:r>
            <a:endParaRPr lang="en-GB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953000"/>
          </a:xfrm>
          <a:ln/>
        </p:spPr>
        <p:txBody>
          <a:bodyPr>
            <a:normAutofit/>
          </a:bodyPr>
          <a:lstStyle/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Comic Sans MS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SignupSheet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SignupSheet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addStudent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billg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nothing visible happens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addObserver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SignupObserver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addStudent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torvalds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now text appears:  "Signup count: 2"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Java's </a:t>
            </a:r>
            <a:r>
              <a:rPr lang="en-GB" sz="2000" dirty="0"/>
              <a:t>“Listeners” (particularly in GUI classes) are examples of </a:t>
            </a:r>
            <a:r>
              <a:rPr lang="en-GB" sz="2000" dirty="0" smtClean="0"/>
              <a:t>the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Observer pattern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(Feel free to use the Java observer classes in your designs – if </a:t>
            </a:r>
            <a:r>
              <a:rPr lang="en-GB" sz="2000" dirty="0" smtClean="0"/>
              <a:t>they are </a:t>
            </a:r>
            <a:r>
              <a:rPr lang="en-GB" sz="2000" dirty="0" smtClean="0"/>
              <a:t>a good fit – but you don’t have to use them)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94284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User interfaces:  appearance vs. content</a:t>
            </a:r>
            <a:endParaRPr lang="en-GB" sz="3200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305800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 smtClean="0"/>
              <a:t>It is easy to tangle up </a:t>
            </a:r>
            <a:r>
              <a:rPr lang="en-GB" sz="2000" i="1" dirty="0" smtClean="0">
                <a:solidFill>
                  <a:schemeClr val="accent2"/>
                </a:solidFill>
              </a:rPr>
              <a:t>appearance</a:t>
            </a:r>
            <a:r>
              <a:rPr lang="en-GB" sz="2000" dirty="0" smtClean="0"/>
              <a:t> and </a:t>
            </a:r>
            <a:r>
              <a:rPr lang="en-GB" sz="2000" i="1" dirty="0" smtClean="0">
                <a:solidFill>
                  <a:schemeClr val="accent2"/>
                </a:solidFill>
              </a:rPr>
              <a:t>content</a:t>
            </a:r>
          </a:p>
          <a:p>
            <a:pPr lvl="1"/>
            <a:r>
              <a:rPr lang="en-GB" sz="2000" dirty="0" smtClean="0"/>
              <a:t>Particularly when supporting direct manipulation (e.g., dragging line endpoints in a drawing program)</a:t>
            </a:r>
          </a:p>
          <a:p>
            <a:pPr lvl="1"/>
            <a:r>
              <a:rPr lang="en-GB" sz="2000" dirty="0" smtClean="0"/>
              <a:t>Another example:  program state stored in widgets in dialog boxes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Neither can be understood easily or changed easily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This destroys modularity and reusability</a:t>
            </a:r>
          </a:p>
          <a:p>
            <a:pPr lvl="1"/>
            <a:r>
              <a:rPr lang="en-GB" sz="2000" dirty="0" smtClean="0"/>
              <a:t>Over time, it leads to bizarre hacks and huge complexity</a:t>
            </a:r>
          </a:p>
          <a:p>
            <a:pPr lvl="1"/>
            <a:r>
              <a:rPr lang="en-GB" sz="2000" dirty="0" smtClean="0"/>
              <a:t>Code must be discarded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err="1" smtClean="0"/>
              <a:t>Callbacks</a:t>
            </a:r>
            <a:r>
              <a:rPr lang="en-GB" sz="2000" dirty="0" smtClean="0"/>
              <a:t>, listeners, and other patterns can help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9677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 exercise #1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Write a typing-break reminder program</a:t>
            </a:r>
          </a:p>
          <a:p>
            <a:pPr marL="457200" lvl="1" indent="0">
              <a:buNone/>
            </a:pPr>
            <a:r>
              <a:rPr lang="en-GB" sz="2000" i="1" dirty="0" smtClean="0"/>
              <a:t>Offer the hard-working user occasional reminders of the perils of Repetitive Strain Injury, and encourage the user to take a break from typing.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Naive design:</a:t>
            </a:r>
          </a:p>
          <a:p>
            <a:pPr lvl="1"/>
            <a:r>
              <a:rPr lang="en-GB" sz="2000" dirty="0" smtClean="0"/>
              <a:t>Make a method to display messages and offer exercises</a:t>
            </a:r>
          </a:p>
          <a:p>
            <a:pPr lvl="1"/>
            <a:r>
              <a:rPr lang="en-GB" sz="2000" dirty="0" smtClean="0"/>
              <a:t>Make a loop to call that method from time to time</a:t>
            </a:r>
          </a:p>
          <a:p>
            <a:pPr marL="457200" lvl="1" indent="0">
              <a:buNone/>
            </a:pPr>
            <a:r>
              <a:rPr lang="en-GB" sz="2000" dirty="0" smtClean="0"/>
              <a:t>	</a:t>
            </a:r>
          </a:p>
          <a:p>
            <a:pPr marL="457200" lvl="1" indent="0">
              <a:buNone/>
            </a:pPr>
            <a:r>
              <a:rPr lang="en-GB" sz="2000" dirty="0" smtClean="0"/>
              <a:t>(Let's ignore multi-threaded solutions for this discussion)</a:t>
            </a:r>
          </a:p>
          <a:p>
            <a:pPr marL="457200" lvl="1" indent="0">
              <a:buNone/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8661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dirty="0" smtClean="0"/>
              <a:t> suggests exercises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("Stop typing!");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   …</a:t>
            </a:r>
            <a:endParaRPr lang="en-GB" sz="2000" b="1" i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9544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dirty="0" smtClean="0"/>
              <a:t> calls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run()</a:t>
            </a:r>
            <a:r>
              <a:rPr lang="en-GB" dirty="0" smtClean="0"/>
              <a:t> periodically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85000" lnSpcReduction="10000"/>
          </a:bodyPr>
          <a:lstStyle/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tts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start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while (true)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2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enoughTimeHasPassed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tts.run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2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19593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GB" dirty="0" smtClean="0"/>
              <a:t> class puts it together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public static void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Timer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Timer();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t.start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This </a:t>
            </a:r>
            <a:r>
              <a:rPr lang="en-GB" sz="2000" dirty="0" smtClean="0"/>
              <a:t>program, as designed, will </a:t>
            </a:r>
            <a:r>
              <a:rPr lang="en-GB" sz="2000" dirty="0"/>
              <a:t>work..</a:t>
            </a:r>
            <a:r>
              <a:rPr lang="en-GB" sz="2000" dirty="0" smtClean="0"/>
              <a:t>.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	But </a:t>
            </a:r>
            <a:r>
              <a:rPr lang="en-GB" sz="2000" dirty="0"/>
              <a:t>we can do better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22437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Module </a:t>
            </a:r>
            <a:r>
              <a:rPr lang="en-GB" dirty="0"/>
              <a:t>dependency diagram (</a:t>
            </a:r>
            <a:r>
              <a:rPr lang="en-GB" dirty="0" smtClean="0"/>
              <a:t>MDD)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305800" cy="5181600"/>
          </a:xfrm>
          <a:ln/>
        </p:spPr>
        <p:txBody>
          <a:bodyPr>
            <a:norm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	An </a:t>
            </a:r>
            <a:r>
              <a:rPr lang="en-GB" sz="2000" dirty="0"/>
              <a:t>arrow in a module dependency diagram (MDD) indicates “depends on” or “knows about</a:t>
            </a:r>
            <a:r>
              <a:rPr lang="en-GB" sz="2000" dirty="0" smtClean="0"/>
              <a:t>”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Simplistically</a:t>
            </a:r>
            <a:r>
              <a:rPr lang="en-GB" sz="2000" dirty="0"/>
              <a:t>:</a:t>
            </a:r>
            <a:r>
              <a:rPr lang="en-GB" sz="2000" dirty="0" smtClean="0"/>
              <a:t> “any name mentioned in the source code”</a:t>
            </a: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What’s wrong with this diagram?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Does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really need to depend on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/>
              <a:t>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Is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re-usable in a new context?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2489104" y="4467981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TimeToStretch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393059" y="3846097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Timer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1451977" y="3068742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11270" name="AutoShape 6"/>
          <p:cNvCxnSpPr>
            <a:cxnSpLocks noChangeShapeType="1"/>
            <a:stCxn id="11269" idx="2"/>
            <a:endCxn id="11268" idx="1"/>
          </p:cNvCxnSpPr>
          <p:nvPr/>
        </p:nvCxnSpPr>
        <p:spPr bwMode="auto">
          <a:xfrm>
            <a:off x="2385391" y="3690626"/>
            <a:ext cx="3007667" cy="46641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1271" name="AutoShape 7"/>
          <p:cNvCxnSpPr>
            <a:cxnSpLocks noChangeShapeType="1"/>
            <a:stCxn id="11268" idx="2"/>
            <a:endCxn id="11267" idx="3"/>
          </p:cNvCxnSpPr>
          <p:nvPr/>
        </p:nvCxnSpPr>
        <p:spPr bwMode="auto">
          <a:xfrm flipH="1">
            <a:off x="4355932" y="4467981"/>
            <a:ext cx="1970541" cy="31094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" name="Rectangular Callout 1"/>
          <p:cNvSpPr/>
          <p:nvPr/>
        </p:nvSpPr>
        <p:spPr>
          <a:xfrm>
            <a:off x="6705600" y="4623452"/>
            <a:ext cx="2209800" cy="642625"/>
          </a:xfrm>
          <a:prstGeom prst="wedgeRectCallout">
            <a:avLst>
              <a:gd name="adj1" fmla="val -109982"/>
              <a:gd name="adj2" fmla="val -4536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chemeClr val="tx1"/>
                </a:solidFill>
              </a:rPr>
              <a:t>Timer depends on </a:t>
            </a:r>
            <a:r>
              <a:rPr lang="en-GB" sz="2000" dirty="0" err="1">
                <a:solidFill>
                  <a:schemeClr val="tx1"/>
                </a:solidFill>
              </a:rPr>
              <a:t>TimeToStretch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4533900" y="3048000"/>
            <a:ext cx="2895600" cy="320311"/>
          </a:xfrm>
          <a:prstGeom prst="wedgeRectCallout">
            <a:avLst>
              <a:gd name="adj1" fmla="val -74093"/>
              <a:gd name="adj2" fmla="val 19884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chemeClr val="tx1"/>
                </a:solidFill>
              </a:rPr>
              <a:t>Main </a:t>
            </a:r>
            <a:r>
              <a:rPr lang="en-GB" sz="2000" dirty="0" smtClean="0">
                <a:solidFill>
                  <a:schemeClr val="tx1"/>
                </a:solidFill>
              </a:rPr>
              <a:t>depends </a:t>
            </a:r>
            <a:r>
              <a:rPr lang="en-GB" sz="2000" dirty="0">
                <a:solidFill>
                  <a:schemeClr val="tx1"/>
                </a:solidFill>
              </a:rPr>
              <a:t>on Timer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53844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Decoupling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  <a:ln/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needs to call the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dirty="0"/>
              <a:t> method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</a:t>
            </a:r>
            <a:r>
              <a:rPr lang="en-GB" sz="2000" dirty="0" smtClean="0"/>
              <a:t>does </a:t>
            </a:r>
            <a:r>
              <a:rPr lang="en-GB" sz="2000" i="1" dirty="0" smtClean="0"/>
              <a:t>not</a:t>
            </a:r>
            <a:r>
              <a:rPr lang="en-GB" sz="2000" dirty="0" smtClean="0"/>
              <a:t> </a:t>
            </a:r>
            <a:r>
              <a:rPr lang="en-GB" sz="2000" dirty="0"/>
              <a:t>need to know what the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dirty="0"/>
              <a:t> method does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Weaken </a:t>
            </a:r>
            <a:r>
              <a:rPr lang="en-GB" sz="2000" dirty="0"/>
              <a:t>the dependency of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on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Introduce a weaker specification, in the form of an interface or abstract class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/>
          </a:p>
          <a:p>
            <a:pPr>
              <a:lnSpc>
                <a:spcPct val="117000"/>
              </a:lnSpc>
              <a:spcBef>
                <a:spcPts val="28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abstract class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117000"/>
              </a:lnSpc>
              <a:spcBef>
                <a:spcPts val="28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abstract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Bef>
                <a:spcPts val="28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 smtClean="0"/>
              <a:t> </a:t>
            </a:r>
            <a:r>
              <a:rPr lang="en-GB" sz="2000" dirty="0"/>
              <a:t>only needs to know that something (e.g.,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/>
              <a:t>) meets the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dirty="0"/>
              <a:t> specification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655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err="1"/>
              <a:t>TimeToStretch</a:t>
            </a:r>
            <a:r>
              <a:rPr lang="en-GB" dirty="0"/>
              <a:t> (version 2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/>
          </a:bodyPr>
          <a:lstStyle/>
          <a:p>
            <a:pPr>
              <a:lnSpc>
                <a:spcPct val="11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("Stop typing!");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GB" sz="22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0692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21755</TotalTime>
  <Words>1692</Words>
  <Application>Microsoft Macintosh PowerPoint</Application>
  <PresentationFormat>On-screen Show (4:3)</PresentationFormat>
  <Paragraphs>399</Paragraphs>
  <Slides>26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simple</vt:lpstr>
      <vt:lpstr>CSE 331 Software Design &amp; Implementation</vt:lpstr>
      <vt:lpstr>The limits of scaling</vt:lpstr>
      <vt:lpstr>Design exercise #1</vt:lpstr>
      <vt:lpstr>TimeToStretch suggests exercises</vt:lpstr>
      <vt:lpstr>Timer calls run() periodically</vt:lpstr>
      <vt:lpstr>Main class puts it together</vt:lpstr>
      <vt:lpstr>Module dependency diagram (MDD)</vt:lpstr>
      <vt:lpstr>Decoupling</vt:lpstr>
      <vt:lpstr>TimeToStretch (version 2)</vt:lpstr>
      <vt:lpstr>Timer (version 2)</vt:lpstr>
      <vt:lpstr>Module dependency diagram (version 2)</vt:lpstr>
      <vt:lpstr>The callback design pattern</vt:lpstr>
      <vt:lpstr>Callbacks</vt:lpstr>
      <vt:lpstr>TimeToStretch (version 3)</vt:lpstr>
      <vt:lpstr>Main (version 3)</vt:lpstr>
      <vt:lpstr>Decoupling and design</vt:lpstr>
      <vt:lpstr>Design exercise #2</vt:lpstr>
      <vt:lpstr>Module dependency diagram</vt:lpstr>
      <vt:lpstr>Weaken the coupling</vt:lpstr>
      <vt:lpstr>Weaken the coupling</vt:lpstr>
      <vt:lpstr>The observer pattern</vt:lpstr>
      <vt:lpstr>A different design:  pull versus push</vt:lpstr>
      <vt:lpstr>Another example of Observer pattern</vt:lpstr>
      <vt:lpstr>An Observer</vt:lpstr>
      <vt:lpstr>Registering an observer</vt:lpstr>
      <vt:lpstr>User interfaces:  appearance vs. content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256</cp:revision>
  <cp:lastPrinted>2013-10-30T05:15:40Z</cp:lastPrinted>
  <dcterms:created xsi:type="dcterms:W3CDTF">2012-02-17T18:07:42Z</dcterms:created>
  <dcterms:modified xsi:type="dcterms:W3CDTF">2014-05-16T00:46:04Z</dcterms:modified>
</cp:coreProperties>
</file>