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29" r:id="rId39"/>
    <p:sldId id="380" r:id="rId40"/>
    <p:sldId id="381" r:id="rId41"/>
    <p:sldId id="419" r:id="rId42"/>
    <p:sldId id="433" r:id="rId43"/>
    <p:sldId id="420" r:id="rId44"/>
    <p:sldId id="434" r:id="rId45"/>
    <p:sldId id="435" r:id="rId46"/>
    <p:sldId id="436" r:id="rId47"/>
    <p:sldId id="437" r:id="rId48"/>
    <p:sldId id="438" r:id="rId49"/>
    <p:sldId id="439" r:id="rId50"/>
    <p:sldId id="445" r:id="rId51"/>
    <p:sldId id="384" r:id="rId52"/>
    <p:sldId id="385" r:id="rId53"/>
    <p:sldId id="446" r:id="rId54"/>
    <p:sldId id="387" r:id="rId55"/>
    <p:sldId id="441" r:id="rId56"/>
    <p:sldId id="442" r:id="rId57"/>
    <p:sldId id="443" r:id="rId58"/>
    <p:sldId id="444" r:id="rId59"/>
    <p:sldId id="390" r:id="rId60"/>
  </p:sldIdLst>
  <p:sldSz cx="9144000" cy="6858000" type="screen4x3"/>
  <p:notesSz cx="6934200" cy="9220200"/>
  <p:custDataLst>
    <p:tags r:id="rId6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95" autoAdjust="0"/>
    <p:restoredTop sz="84499" autoAdjust="0"/>
  </p:normalViewPr>
  <p:slideViewPr>
    <p:cSldViewPr>
      <p:cViewPr varScale="1">
        <p:scale>
          <a:sx n="131" d="100"/>
          <a:sy n="131" d="100"/>
        </p:scale>
        <p:origin x="-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tags" Target="tags/tag1.xml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 smtClean="0"/>
              <a:t>Generics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implements </a:t>
            </a:r>
            <a:r>
              <a:rPr lang="en-US" sz="2000" b="1" dirty="0" err="1" smtClean="0">
                <a:latin typeface="Courier New" pitchFamily="49" charset="0"/>
              </a:rPr>
              <a:t>Iterable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 smtClean="0">
                <a:latin typeface="Courier New" pitchFamily="49" charset="0"/>
              </a:rPr>
              <a:t>, Set&lt;Tuple&lt;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extends Path&lt;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</a:t>
            </a:r>
            <a:r>
              <a:rPr lang="en-US" sz="2000" b="1" dirty="0" smtClean="0">
                <a:latin typeface="Courier New" pitchFamily="49" charset="0"/>
              </a:rPr>
              <a:t>Comparable&lt;Path&lt;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 smtClean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</a:rPr>
              <a:t>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 smtClean="0"/>
              <a:t>Do </a:t>
            </a:r>
            <a:r>
              <a:rPr lang="en-US" sz="2000" b="1" i="1" dirty="0" smtClean="0">
                <a:solidFill>
                  <a:srgbClr val="C00000"/>
                </a:solidFill>
              </a:rPr>
              <a:t>NOT</a:t>
            </a:r>
            <a:r>
              <a:rPr lang="en-US" sz="2000" dirty="0" smtClean="0">
                <a:solidFill>
                  <a:srgbClr val="FF8000"/>
                </a:solidFill>
              </a:rPr>
              <a:t> </a:t>
            </a:r>
            <a:r>
              <a:rPr lang="en-US" sz="2000" dirty="0" smtClean="0"/>
              <a:t>cut/paste this stuff into your project unless it is what you want </a:t>
            </a:r>
          </a:p>
          <a:p>
            <a:pPr lvl="1"/>
            <a:r>
              <a:rPr lang="en-US" sz="2000" i="1" dirty="0" smtClean="0"/>
              <a:t>And</a:t>
            </a:r>
            <a:r>
              <a:rPr lang="en-US" sz="2000" dirty="0" smtClean="0"/>
              <a:t> you understand it!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super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SubType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chemeClr val="accent2"/>
                </a:solidFill>
              </a:rPr>
              <a:t>lower bound</a:t>
            </a:r>
            <a:r>
              <a:rPr lang="en-US" sz="2000" dirty="0" smtClean="0"/>
              <a:t>; accepts the given subtype or any of its </a:t>
            </a:r>
            <a:r>
              <a:rPr lang="en-US" sz="2000" dirty="0" err="1" smtClean="0"/>
              <a:t>supertypes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Would like to use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 smtClean="0"/>
              <a:t> for any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 smtClean="0"/>
              <a:t>For example,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 smtClean="0"/>
              <a:t>But as we will see,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 smtClean="0"/>
              <a:t> is not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Would like to 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 smtClean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I.e., any subclass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</a:t>
            </a:r>
            <a:r>
              <a:rPr lang="en-US" sz="2000" dirty="0" smtClean="0">
                <a:sym typeface="Wingdings" panose="05000000000000000000" pitchFamily="2" charset="2"/>
              </a:rPr>
              <a:t>lass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is not generic, the  </a:t>
            </a:r>
            <a:r>
              <a:rPr lang="en-US" sz="2000" i="1" dirty="0" smtClean="0">
                <a:sym typeface="Wingdings" panose="05000000000000000000" pitchFamily="2" charset="2"/>
              </a:rPr>
              <a:t>methods</a:t>
            </a:r>
            <a:r>
              <a:rPr lang="en-US" sz="2000" dirty="0" smtClean="0">
                <a:sym typeface="Wingdings" panose="05000000000000000000" pitchFamily="2" charset="2"/>
              </a:rPr>
              <a:t>  should 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77000" y="16002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</a:t>
            </a:r>
            <a:r>
              <a:rPr lang="en-US" sz="2000" dirty="0" smtClean="0">
                <a:cs typeface="Courier New" pitchFamily="49" charset="0"/>
              </a:rPr>
              <a:t>we will </a:t>
            </a:r>
            <a:r>
              <a:rPr lang="en-US" sz="2000" dirty="0">
                <a:cs typeface="Courier New" pitchFamily="49" charset="0"/>
              </a:rPr>
              <a:t>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Now see this is more useful to clients:</a:t>
            </a:r>
            <a:endParaRPr lang="en-US" sz="2000" dirty="0"/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Syntax:  For a type-parameter instantiation (inside the &lt;…&gt;), can write: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 smtClean="0"/>
              <a:t>, some unspecified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, </a:t>
            </a:r>
            <a:r>
              <a:rPr lang="en-US" sz="2000" dirty="0"/>
              <a:t>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 smtClean="0"/>
              <a:t>, </a:t>
            </a:r>
            <a:r>
              <a:rPr lang="en-US" sz="2000" dirty="0"/>
              <a:t>some </a:t>
            </a:r>
            <a:r>
              <a:rPr lang="en-US" sz="2000" dirty="0" smtClean="0"/>
              <a:t>unspecified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More idiomatic (but equally powerful) to</a:t>
            </a: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437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We know how to use arrays:</a:t>
            </a:r>
          </a:p>
          <a:p>
            <a:pPr lvl="1"/>
            <a:r>
              <a:rPr lang="en-US" sz="2000" dirty="0" smtClean="0"/>
              <a:t>Declare an array holding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 smtClean="0"/>
              <a:t> elements: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 smtClean="0"/>
              <a:t>Get an element: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 smtClean="0"/>
              <a:t>Set an element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…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be related??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</a:t>
            </a:r>
            <a:r>
              <a:rPr lang="en-US" sz="2000" dirty="0" smtClean="0">
                <a:latin typeface="+mj-lt"/>
              </a:rPr>
              <a:t>element to </a:t>
            </a:r>
            <a:r>
              <a:rPr lang="en-US" sz="2000" dirty="0" smtClean="0">
                <a:latin typeface="+mj-lt"/>
              </a:rPr>
              <a:t>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All generic types become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once compiled</a:t>
            </a:r>
          </a:p>
          <a:p>
            <a:pPr lvl="1"/>
            <a:r>
              <a:rPr lang="en-US" sz="2000" dirty="0" smtClean="0"/>
              <a:t>Big reason: backward compatibility with ancient byte code</a:t>
            </a:r>
          </a:p>
          <a:p>
            <a:pPr lvl="1"/>
            <a:r>
              <a:rPr lang="en-US" sz="2000" dirty="0" smtClean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Cannot use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 smtClean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...</a:t>
            </a:r>
            <a:endParaRPr lang="en-US" sz="20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chemeClr val="accent6"/>
                </a:solidFill>
              </a:rPr>
              <a:t>variable</a:t>
            </a:r>
            <a:r>
              <a:rPr lang="en-US" sz="2000" dirty="0" smtClean="0">
                <a:solidFill>
                  <a:schemeClr val="tx1"/>
                </a:solidFill>
              </a:rPr>
              <a:t>, called a </a:t>
            </a:r>
            <a:r>
              <a:rPr lang="en-US" sz="2000" b="1" i="1" dirty="0" smtClean="0">
                <a:solidFill>
                  <a:schemeClr val="accent6"/>
                </a:solidFill>
              </a:rPr>
              <a:t>formal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any </a:t>
            </a:r>
            <a:r>
              <a:rPr lang="en-US" sz="2000" b="1" i="1" dirty="0" smtClean="0">
                <a:solidFill>
                  <a:schemeClr val="accent2"/>
                </a:solidFill>
              </a:rPr>
              <a:t>expression</a:t>
            </a:r>
            <a:r>
              <a:rPr lang="en-US" sz="2000" dirty="0" smtClean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</a:t>
            </a:r>
            <a:r>
              <a:rPr lang="en-US" sz="2000" dirty="0" smtClean="0">
                <a:solidFill>
                  <a:schemeClr val="tx1"/>
                </a:solidFill>
              </a:rPr>
              <a:t>use just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</a:t>
            </a:r>
            <a:r>
              <a:rPr lang="en-US" sz="2000" dirty="0" smtClean="0">
                <a:solidFill>
                  <a:schemeClr val="tx1"/>
                </a:solidFill>
              </a:rPr>
              <a:t>Java for </a:t>
            </a:r>
            <a:r>
              <a:rPr lang="en-US" sz="2000" dirty="0" smtClean="0">
                <a:solidFill>
                  <a:schemeClr val="tx1"/>
                </a:solidFill>
              </a:rPr>
              <a:t>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casts </a:t>
            </a:r>
            <a:r>
              <a:rPr lang="en-US" sz="2000" dirty="0" smtClean="0"/>
              <a:t>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311155" y="2514600"/>
            <a:ext cx="2604245" cy="18288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</p:spTree>
    <p:extLst>
      <p:ext uri="{BB962C8B-B14F-4D97-AF65-F5344CB8AC3E}">
        <p14:creationId xmlns:p14="http://schemas.microsoft.com/office/powerpoint/2010/main" val="42882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 smtClean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You </a:t>
            </a:r>
            <a:r>
              <a:rPr lang="en-US" sz="2000" i="1" dirty="0" smtClean="0"/>
              <a:t>can</a:t>
            </a:r>
            <a:r>
              <a:rPr lang="en-US" sz="2000" dirty="0" smtClean="0"/>
              <a:t> create variables of type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/>
              <a:t>, accept them as parameters, return them, or create arrays by casting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 smtClean="0"/>
              <a:t>Casting to generic types is not type-safe, so it generates a warning</a:t>
            </a:r>
          </a:p>
          <a:p>
            <a:pPr lvl="1"/>
            <a:r>
              <a:rPr lang="en-US" sz="2000" dirty="0" smtClean="0"/>
              <a:t>Rare to need an array of a generic type (e.g., use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5256276"/>
            <a:ext cx="533400" cy="306324"/>
          </a:xfrm>
          <a:prstGeom prst="wedgeRectCallout">
            <a:avLst>
              <a:gd name="adj1" fmla="val -385746"/>
              <a:gd name="adj2" fmla="val -4592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971800" y="5256276"/>
            <a:ext cx="1066800" cy="306324"/>
          </a:xfrm>
          <a:prstGeom prst="wedgeRectCallout">
            <a:avLst>
              <a:gd name="adj1" fmla="val -146212"/>
              <a:gd name="adj2" fmla="val -5591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lvl="1" indent="-342900"/>
            <a:r>
              <a:rPr lang="en-US" sz="2000" dirty="0" smtClean="0"/>
              <a:t>Convention: One-letter name such as: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cs typeface="Courier New" pitchFamily="49" charset="0"/>
              </a:rPr>
              <a:t/>
            </a:r>
            <a:br>
              <a:rPr lang="en-US" sz="2000" b="1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438400"/>
            <a:ext cx="17526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Upper bound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12933</TotalTime>
  <Words>5168</Words>
  <Application>Microsoft Macintosh PowerPoint</Application>
  <PresentationFormat>On-screen Show (4:3)</PresentationFormat>
  <Paragraphs>940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236</cp:revision>
  <cp:lastPrinted>2013-10-30T05:15:40Z</cp:lastPrinted>
  <dcterms:created xsi:type="dcterms:W3CDTF">2012-02-17T18:07:42Z</dcterms:created>
  <dcterms:modified xsi:type="dcterms:W3CDTF">2014-05-12T04:27:46Z</dcterms:modified>
</cp:coreProperties>
</file>