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59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6" r:id="rId16"/>
    <p:sldId id="337" r:id="rId17"/>
    <p:sldId id="338" r:id="rId18"/>
    <p:sldId id="339" r:id="rId19"/>
    <p:sldId id="340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8" r:id="rId31"/>
    <p:sldId id="353" r:id="rId32"/>
    <p:sldId id="354" r:id="rId33"/>
  </p:sldIdLst>
  <p:sldSz cx="9144000" cy="6858000" type="screen4x3"/>
  <p:notesSz cx="6934200" cy="92202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FFFF00"/>
    <a:srgbClr val="009900"/>
    <a:srgbClr val="FF0000"/>
    <a:srgbClr val="FF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9" autoAdjust="0"/>
    <p:restoredTop sz="84499" autoAdjust="0"/>
  </p:normalViewPr>
  <p:slideViewPr>
    <p:cSldViewPr>
      <p:cViewPr varScale="1">
        <p:scale>
          <a:sx n="122" d="100"/>
          <a:sy n="122" d="100"/>
        </p:scale>
        <p:origin x="-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7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</a:t>
            </a:r>
            <a:r>
              <a:rPr lang="en-US" dirty="0" smtClean="0"/>
              <a:t>14sp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12-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baseline="0" dirty="0" smtClean="0"/>
              <a:t> would be even better than </a:t>
            </a:r>
            <a:r>
              <a:rPr lang="en-US" baseline="0" dirty="0" err="1" smtClean="0"/>
              <a:t>Hashtable</a:t>
            </a:r>
            <a:r>
              <a:rPr lang="en-US" baseline="0" dirty="0" smtClean="0"/>
              <a:t>:</a:t>
            </a:r>
            <a:r>
              <a:rPr lang="en-US" baseline="0" dirty="0"/>
              <a:t> </a:t>
            </a:r>
            <a:r>
              <a:rPr lang="en-US" baseline="0" dirty="0" smtClean="0"/>
              <a:t>not synchronized, permits null values, has a failsafe enumerator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454150" y="658813"/>
            <a:ext cx="13738225" cy="10302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60488" y="922338"/>
            <a:ext cx="4213225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888" y="4389048"/>
            <a:ext cx="4824446" cy="35078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82836" tIns="41418" rIns="82836" bIns="41418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 smtClean="0"/>
          </a:p>
          <a:p>
            <a:r>
              <a:rPr lang="en-US" dirty="0" smtClean="0"/>
              <a:t>Spring 2014</a:t>
            </a:r>
            <a:endParaRPr lang="en-US" dirty="0" smtClean="0"/>
          </a:p>
          <a:p>
            <a:r>
              <a:rPr lang="en-US" dirty="0" smtClean="0"/>
              <a:t>Subtypes and </a:t>
            </a:r>
            <a:r>
              <a:rPr lang="en-US" dirty="0" smtClean="0"/>
              <a:t>Subclasses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every square a rectangle?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fits shape to given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size: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.width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= w,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.height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h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>
                <a:cs typeface="Courier New" pitchFamily="49" charset="0"/>
              </a:rPr>
              <a:t/>
            </a:r>
            <a:br>
              <a:rPr lang="en-US" dirty="0"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GB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Square</a:t>
            </a:r>
            <a:r>
              <a:rPr lang="en-GB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Rectangle</a:t>
            </a:r>
            <a:r>
              <a:rPr lang="en-GB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{…}</a:t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cs typeface="Courier New" pitchFamily="49" charset="0"/>
              </a:rPr>
              <a:t>Which </a:t>
            </a:r>
            <a:r>
              <a:rPr lang="en-US" dirty="0">
                <a:cs typeface="Courier New" pitchFamily="49" charset="0"/>
              </a:rPr>
              <a:t>is the best option for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Square.setSize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>
                <a:cs typeface="Courier New" pitchFamily="49" charset="0"/>
              </a:rPr>
              <a:t>?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requires: w 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sets all edges to given 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b="1" dirty="0"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edgeLength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sets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this.width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and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this.height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to w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28600" indent="-228600">
              <a:buFont typeface="+mj-lt"/>
              <a:buAutoNum type="arabicPeriod"/>
            </a:pP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effects: fits shape to given size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9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GB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w != h</a:t>
            </a:r>
            <a:br>
              <a:rPr lang="en-GB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) throws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13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 smtClean="0"/>
              <a:t>Square, Rectangle Unrelated (Subtypes)</a:t>
            </a:r>
            <a:endParaRPr lang="en-GB" sz="24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72400" cy="4495800"/>
          </a:xfrm>
          <a:ln/>
        </p:spPr>
        <p:txBody>
          <a:bodyPr>
            <a:noAutofit/>
          </a:bodyPr>
          <a:lstStyle/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/>
              <a:t> </a:t>
            </a:r>
            <a:r>
              <a:rPr lang="en-GB" sz="2000" dirty="0" smtClean="0"/>
              <a:t>not </a:t>
            </a:r>
            <a:r>
              <a:rPr lang="en-GB" sz="2000" dirty="0"/>
              <a:t>a (true subtype of)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/>
              <a:t>s are expected to have a width and </a:t>
            </a:r>
            <a:r>
              <a:rPr lang="en-GB" sz="2000" dirty="0" smtClean="0"/>
              <a:t>height</a:t>
            </a:r>
            <a:br>
              <a:rPr lang="en-GB" sz="2000" dirty="0" smtClean="0"/>
            </a:br>
            <a:r>
              <a:rPr lang="en-GB" sz="2000" dirty="0" smtClean="0"/>
              <a:t>that </a:t>
            </a:r>
            <a:r>
              <a:rPr lang="en-GB" sz="2000" dirty="0"/>
              <a:t>can be </a:t>
            </a:r>
            <a:r>
              <a:rPr lang="en-GB" sz="2000" dirty="0" smtClean="0"/>
              <a:t>mutated </a:t>
            </a:r>
            <a:r>
              <a:rPr lang="en-GB" sz="2000" dirty="0"/>
              <a:t>independently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 smtClean="0"/>
              <a:t>s </a:t>
            </a:r>
            <a:r>
              <a:rPr lang="en-GB" sz="2000" dirty="0"/>
              <a:t>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 smtClean="0"/>
              <a:t> not </a:t>
            </a:r>
            <a:r>
              <a:rPr lang="en-GB" sz="2000" dirty="0"/>
              <a:t>a (true subtype of)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 smtClean="0"/>
              <a:t>:</a:t>
            </a:r>
            <a:endParaRPr lang="en-GB" sz="2000" dirty="0"/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GB" sz="2000" dirty="0" smtClean="0"/>
              <a:t>s </a:t>
            </a:r>
            <a:r>
              <a:rPr lang="en-GB" sz="2000" dirty="0"/>
              <a:t>are expected to have equal widths and heights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Rectangle</a:t>
            </a:r>
            <a:r>
              <a:rPr lang="en-GB" sz="2000" dirty="0" smtClean="0"/>
              <a:t>s </a:t>
            </a:r>
            <a:r>
              <a:rPr lang="en-GB" sz="2000" dirty="0"/>
              <a:t>violate that expectation, could surprise client</a:t>
            </a:r>
          </a:p>
          <a:p>
            <a:pPr lvl="1"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 smtClean="0"/>
              <a:t>Subtyping not always intuitive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sz="2000" dirty="0" smtClean="0"/>
              <a:t>Benefit: it forces clear thinking and prevents errors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dirty="0" smtClean="0"/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Solutions: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</a:t>
            </a:r>
            <a:r>
              <a:rPr lang="en-GB" sz="2000" dirty="0" smtClean="0"/>
              <a:t>ake them unrelated (or siblings)</a:t>
            </a: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Make them immutable (!)</a:t>
            </a:r>
          </a:p>
          <a:p>
            <a:pPr lvl="2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Recovers elementary-school intuition</a:t>
            </a:r>
          </a:p>
          <a:p>
            <a:pPr>
              <a:lnSpc>
                <a:spcPct val="83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683380" y="1425151"/>
            <a:ext cx="1037127" cy="1243768"/>
            <a:chOff x="7683380" y="1425151"/>
            <a:chExt cx="1037127" cy="1243768"/>
          </a:xfrm>
        </p:grpSpPr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7683380" y="1425151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  <a:endParaRPr lang="en-US" sz="2000" dirty="0">
                <a:latin typeface="Arial Unicode MS" pitchFamily="34" charset="-128"/>
              </a:endParaRPr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7683380" y="2323428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  <a:endParaRPr lang="en-US" sz="2000" dirty="0">
                <a:latin typeface="Arial Unicode MS" pitchFamily="34" charset="-128"/>
              </a:endParaRPr>
            </a:p>
          </p:txBody>
        </p:sp>
        <p:cxnSp>
          <p:nvCxnSpPr>
            <p:cNvPr id="11270" name="AutoShape 6"/>
            <p:cNvCxnSpPr>
              <a:cxnSpLocks noChangeShapeType="1"/>
              <a:stCxn id="11269" idx="0"/>
              <a:endCxn id="11268" idx="2"/>
            </p:cNvCxnSpPr>
            <p:nvPr/>
          </p:nvCxnSpPr>
          <p:spPr bwMode="auto">
            <a:xfrm flipV="1">
              <a:off x="8201944" y="1770642"/>
              <a:ext cx="0" cy="5527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 flipH="1">
              <a:off x="8098231" y="1977937"/>
              <a:ext cx="207425" cy="20729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752522" y="3221705"/>
            <a:ext cx="1037127" cy="1243768"/>
            <a:chOff x="5382" y="2430"/>
            <a:chExt cx="720" cy="864"/>
          </a:xfrm>
        </p:grpSpPr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5382" y="2430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Square</a:t>
              </a: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5382" y="3054"/>
              <a:ext cx="720" cy="24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11278" name="AutoShape 14"/>
            <p:cNvCxnSpPr>
              <a:cxnSpLocks noChangeShapeType="1"/>
              <a:stCxn id="11277" idx="0"/>
              <a:endCxn id="11276" idx="2"/>
            </p:cNvCxnSpPr>
            <p:nvPr/>
          </p:nvCxnSpPr>
          <p:spPr bwMode="auto">
            <a:xfrm flipV="1">
              <a:off x="5742" y="2670"/>
              <a:ext cx="0" cy="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 flipH="1">
              <a:off x="5670" y="2814"/>
              <a:ext cx="144" cy="14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781800" y="4876800"/>
            <a:ext cx="2237265" cy="1219200"/>
            <a:chOff x="6781800" y="4876800"/>
            <a:chExt cx="2237265" cy="1219200"/>
          </a:xfrm>
        </p:grpSpPr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344873" y="4876800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Arial Unicode MS" pitchFamily="34" charset="-128"/>
                </a:rPr>
                <a:t>Shape</a:t>
              </a:r>
              <a:endParaRPr lang="en-US" sz="1800" dirty="0">
                <a:latin typeface="Arial Unicode MS" pitchFamily="34" charset="-128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6781800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 smtClean="0">
                  <a:latin typeface="Arial Unicode MS" pitchFamily="34" charset="-128"/>
                </a:rPr>
                <a:t>Square</a:t>
              </a:r>
              <a:endParaRPr lang="en-US" sz="1800" dirty="0">
                <a:latin typeface="Arial Unicode MS" pitchFamily="34" charset="-128"/>
              </a:endParaRPr>
            </a:p>
          </p:txBody>
        </p:sp>
        <p:cxnSp>
          <p:nvCxnSpPr>
            <p:cNvPr id="25" name="AutoShape 14"/>
            <p:cNvCxnSpPr>
              <a:cxnSpLocks noChangeShapeType="1"/>
              <a:stCxn id="24" idx="0"/>
            </p:cNvCxnSpPr>
            <p:nvPr/>
          </p:nvCxnSpPr>
          <p:spPr bwMode="auto">
            <a:xfrm flipV="1">
              <a:off x="7300364" y="5222291"/>
              <a:ext cx="383016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" name="Rectangle 13"/>
            <p:cNvSpPr>
              <a:spLocks noChangeArrowheads="1"/>
            </p:cNvSpPr>
            <p:nvPr/>
          </p:nvSpPr>
          <p:spPr bwMode="auto">
            <a:xfrm>
              <a:off x="7981938" y="5750509"/>
              <a:ext cx="1037127" cy="3454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 Unicode MS" pitchFamily="34" charset="-128"/>
                </a:rPr>
                <a:t>Rectangle</a:t>
              </a:r>
            </a:p>
          </p:txBody>
        </p:sp>
        <p:cxnSp>
          <p:nvCxnSpPr>
            <p:cNvPr id="29" name="AutoShape 14"/>
            <p:cNvCxnSpPr>
              <a:cxnSpLocks noChangeShapeType="1"/>
              <a:stCxn id="28" idx="0"/>
            </p:cNvCxnSpPr>
            <p:nvPr/>
          </p:nvCxnSpPr>
          <p:spPr bwMode="auto">
            <a:xfrm flipH="1" flipV="1">
              <a:off x="8098231" y="5222291"/>
              <a:ext cx="402271" cy="5282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7885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Inappropriate </a:t>
            </a:r>
            <a:r>
              <a:rPr lang="en-GB" dirty="0" err="1" smtClean="0"/>
              <a:t>subtyping</a:t>
            </a:r>
            <a:r>
              <a:rPr lang="en-GB" dirty="0" smtClean="0"/>
              <a:t> in the JDK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5334000"/>
          </a:xfrm>
        </p:spPr>
        <p:txBody>
          <a:bodyPr>
            <a:noAutofit/>
          </a:bodyPr>
          <a:lstStyle/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put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V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){…}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97922" indent="0">
              <a:spcBef>
                <a:spcPts val="0"/>
              </a:spcBef>
              <a:buClr>
                <a:srgbClr val="000000"/>
              </a:buClr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(K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){…}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000" b="1" dirty="0">
              <a:solidFill>
                <a:srgbClr val="0000C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Keys and values are strings.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Object,Object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2000" b="1" dirty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GB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 {   </a:t>
            </a: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put(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key,val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 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 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(String)get(key); 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 marL="391686" indent="-293764">
              <a:spcBef>
                <a:spcPts val="0"/>
              </a:spcBef>
              <a:buClr>
                <a:srgbClr val="000000"/>
              </a:buClr>
              <a:buSzPct val="45000"/>
              <a:buFont typeface="22 03" charset="0"/>
              <a:buChar char=" 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0" y="5181600"/>
            <a:ext cx="5562600" cy="152041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Properties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= new Properties();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tbl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= p;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tbl.put</a:t>
            </a:r>
            <a:r>
              <a:rPr lang="en-GB" sz="2000" b="1" dirty="0" smtClean="0">
                <a:latin typeface="Courier New" pitchFamily="49" charset="0"/>
              </a:rPr>
              <a:t>("One", 1);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p.getProperty</a:t>
            </a:r>
            <a:r>
              <a:rPr lang="en-GB" sz="2000" b="1" dirty="0" smtClean="0">
                <a:latin typeface="Courier New" pitchFamily="49" charset="0"/>
              </a:rPr>
              <a:t>("One");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// crash!</a:t>
            </a:r>
          </a:p>
        </p:txBody>
      </p:sp>
    </p:spTree>
    <p:extLst>
      <p:ext uri="{BB962C8B-B14F-4D97-AF65-F5344CB8AC3E}">
        <p14:creationId xmlns:p14="http://schemas.microsoft.com/office/powerpoint/2010/main" val="13389740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Violation of rep invariant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  <a:ln/>
        </p:spPr>
        <p:txBody>
          <a:bodyPr>
            <a:norm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class has a simple rep </a:t>
            </a:r>
            <a:r>
              <a:rPr lang="en-GB" sz="2000" dirty="0" smtClean="0"/>
              <a:t>invariant: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K</a:t>
            </a:r>
            <a:r>
              <a:rPr lang="en-GB" sz="2000" dirty="0" smtClean="0"/>
              <a:t>eys and </a:t>
            </a:r>
            <a:r>
              <a:rPr lang="en-GB" sz="2000" dirty="0"/>
              <a:t>values are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GB" sz="2000" dirty="0" smtClean="0"/>
              <a:t>s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But </a:t>
            </a:r>
            <a:r>
              <a:rPr lang="en-GB" sz="2000" dirty="0"/>
              <a:t>client can treat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en-GB" sz="2000" dirty="0"/>
              <a:t> as a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Hashtable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put in arbitrary content, break rep invariant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From </a:t>
            </a:r>
            <a:r>
              <a:rPr lang="en-GB" sz="2000" dirty="0" err="1"/>
              <a:t>Javadoc</a:t>
            </a:r>
            <a:r>
              <a:rPr lang="en-GB" sz="2000" dirty="0"/>
              <a:t>: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Because Properties inherits from </a:t>
            </a:r>
            <a:r>
              <a:rPr lang="en-GB" sz="2000" i="1" dirty="0" err="1"/>
              <a:t>Hashtable</a:t>
            </a:r>
            <a:r>
              <a:rPr lang="en-GB" sz="2000" i="1" dirty="0"/>
              <a:t>, the put and </a:t>
            </a:r>
            <a:r>
              <a:rPr lang="en-GB" sz="2000" i="1" dirty="0" err="1"/>
              <a:t>putAll</a:t>
            </a:r>
            <a:r>
              <a:rPr lang="en-GB" sz="2000" i="1" dirty="0"/>
              <a:t> methods can be applied to a Properties object. ... If the store or save method is called on a "compromised" Properties object that contains a non-String key or value, </a:t>
            </a:r>
            <a:r>
              <a:rPr lang="en-GB" sz="2000" i="1" dirty="0">
                <a:solidFill>
                  <a:srgbClr val="C00000"/>
                </a:solidFill>
              </a:rPr>
              <a:t>the call will fail</a:t>
            </a:r>
            <a:r>
              <a:rPr lang="en-GB" sz="2000" i="1" dirty="0"/>
              <a:t>.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440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1:  Generics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sz="2000" dirty="0"/>
              <a:t>Bad choice:</a:t>
            </a:r>
          </a:p>
          <a:p>
            <a:pPr>
              <a:buNone/>
            </a:pPr>
            <a:r>
              <a:rPr lang="en-GB" sz="2000" b="1" dirty="0">
                <a:latin typeface="Courier New"/>
                <a:cs typeface="Courier New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/>
                <a:cs typeface="Courier New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/>
                <a:cs typeface="Courier New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extends </a:t>
            </a:r>
            <a:r>
              <a:rPr lang="en-GB" sz="2000" b="1" dirty="0" err="1">
                <a:latin typeface="Courier New"/>
                <a:cs typeface="Courier New"/>
              </a:rPr>
              <a:t>Hashtable</a:t>
            </a:r>
            <a:r>
              <a:rPr lang="en-GB" sz="2000" b="1" dirty="0">
                <a:latin typeface="Courier New"/>
                <a:cs typeface="Courier New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/>
                <a:cs typeface="Courier New"/>
              </a:rPr>
              <a:t>Object</a:t>
            </a:r>
            <a:r>
              <a:rPr lang="en-GB" sz="2000" b="1" dirty="0" smtClean="0">
                <a:latin typeface="Courier New"/>
                <a:cs typeface="Courier New"/>
              </a:rPr>
              <a:t>&gt; { … </a:t>
            </a:r>
          </a:p>
          <a:p>
            <a:pPr>
              <a:buNone/>
            </a:pPr>
            <a:r>
              <a:rPr lang="en-GB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000" dirty="0"/>
              <a:t>Better choice:</a:t>
            </a:r>
          </a:p>
          <a:p>
            <a:pPr>
              <a:buNone/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b="1" dirty="0">
                <a:solidFill>
                  <a:srgbClr val="9C20EE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&gt; { …</a:t>
            </a:r>
          </a:p>
          <a:p>
            <a:pPr>
              <a:buNone/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JDK designers deliberately didn’t do this.  Why?</a:t>
            </a:r>
          </a:p>
          <a:p>
            <a:pPr lvl="1"/>
            <a:r>
              <a:rPr lang="en-US" sz="2000" dirty="0" smtClean="0"/>
              <a:t>Backward-compatibility (Java didn’t used to have generics)</a:t>
            </a:r>
          </a:p>
          <a:p>
            <a:pPr lvl="1"/>
            <a:r>
              <a:rPr lang="en-US" sz="2000" dirty="0" smtClean="0"/>
              <a:t>Postpone talking about generics: upcoming lecture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33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81639" tIns="42452" rIns="81639" bIns="4245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Solution 2:  Composition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4958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{  </a:t>
            </a:r>
            <a:endParaRPr lang="en-GB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&lt;Object, Object&gt;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hashtable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  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setProperty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hashtable.put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key,value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getProperty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return (String) </a:t>
            </a:r>
            <a:r>
              <a:rPr lang="en-GB" sz="2000" b="1" dirty="0" err="1">
                <a:latin typeface="Courier New" pitchFamily="49" charset="0"/>
                <a:cs typeface="Courier New" pitchFamily="49" charset="0"/>
              </a:rPr>
              <a:t>hashtable.get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…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212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principle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If B is a subtype of A, a B can </a:t>
            </a:r>
            <a:r>
              <a:rPr lang="en-US" sz="2000" i="1" dirty="0" smtClean="0"/>
              <a:t>always be substituted</a:t>
            </a:r>
            <a:r>
              <a:rPr lang="en-US" sz="2000" dirty="0" smtClean="0"/>
              <a:t> for an A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Any property guaranteed by A must be guaranteed by B</a:t>
            </a:r>
          </a:p>
          <a:p>
            <a:pPr lvl="1"/>
            <a:r>
              <a:rPr lang="en-US" sz="2000" dirty="0" smtClean="0"/>
              <a:t>Anything provable about an A is provable about a B</a:t>
            </a:r>
          </a:p>
          <a:p>
            <a:pPr lvl="1"/>
            <a:r>
              <a:rPr lang="en-GB" sz="2000" dirty="0" smtClean="0"/>
              <a:t>If an instance of subtype is treated purely as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(only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methods/fields used), then the result should be consistent with an object of the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being manipulated</a:t>
            </a:r>
          </a:p>
          <a:p>
            <a:pPr lvl="1"/>
            <a:endParaRPr lang="en-GB" sz="1000" dirty="0" smtClean="0"/>
          </a:p>
          <a:p>
            <a:pPr marL="0" lvl="1" indent="0">
              <a:buNone/>
            </a:pPr>
            <a:r>
              <a:rPr lang="en-GB" sz="2000" dirty="0" smtClean="0"/>
              <a:t>B </a:t>
            </a:r>
            <a:r>
              <a:rPr lang="en-GB" sz="2000" dirty="0"/>
              <a:t>is </a:t>
            </a:r>
            <a:r>
              <a:rPr lang="en-GB" sz="2000" i="1" dirty="0"/>
              <a:t>permitted to strengthen</a:t>
            </a:r>
            <a:r>
              <a:rPr lang="en-GB" sz="2000" dirty="0"/>
              <a:t> properties and add </a:t>
            </a:r>
            <a:r>
              <a:rPr lang="en-GB" sz="2000" dirty="0" smtClean="0"/>
              <a:t>properties</a:t>
            </a:r>
          </a:p>
          <a:p>
            <a:pPr lvl="1"/>
            <a:r>
              <a:rPr lang="en-US" sz="2000" dirty="0" smtClean="0"/>
              <a:t>Fine to add new methods (that preserve invariants)</a:t>
            </a:r>
          </a:p>
          <a:p>
            <a:pPr lvl="1"/>
            <a:r>
              <a:rPr lang="en-US" sz="2000" dirty="0" smtClean="0"/>
              <a:t>An </a:t>
            </a:r>
            <a:r>
              <a:rPr lang="en-US" sz="2000" dirty="0"/>
              <a:t>overriding method </a:t>
            </a:r>
            <a:r>
              <a:rPr lang="en-US" sz="2000" dirty="0" smtClean="0"/>
              <a:t>must have </a:t>
            </a:r>
            <a:r>
              <a:rPr lang="en-US" sz="2000" dirty="0"/>
              <a:t>a stronger (or equal) spec</a:t>
            </a:r>
          </a:p>
          <a:p>
            <a:pPr marL="400050" lvl="2" indent="0">
              <a:buNone/>
            </a:pPr>
            <a:endParaRPr lang="en-GB" sz="1000" dirty="0" smtClean="0"/>
          </a:p>
          <a:p>
            <a:pPr marL="0" indent="0">
              <a:buNone/>
            </a:pPr>
            <a:r>
              <a:rPr lang="en-US" sz="2000" dirty="0" smtClean="0"/>
              <a:t>B is </a:t>
            </a:r>
            <a:r>
              <a:rPr lang="en-US" sz="2000" i="1" dirty="0" smtClean="0"/>
              <a:t>not permitted to weaken</a:t>
            </a:r>
            <a:r>
              <a:rPr lang="en-US" sz="2000" dirty="0" smtClean="0"/>
              <a:t> a  spec</a:t>
            </a:r>
          </a:p>
          <a:p>
            <a:pPr lvl="1"/>
            <a:r>
              <a:rPr lang="en-US" sz="2000" dirty="0" smtClean="0"/>
              <a:t>No method removal</a:t>
            </a:r>
          </a:p>
          <a:p>
            <a:pPr lvl="1"/>
            <a:r>
              <a:rPr lang="en-US" sz="2000" dirty="0" smtClean="0"/>
              <a:t>No overriding method with a weaker spec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6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ubstitution principle for methods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4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Constraints on methods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each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method, </a:t>
            </a:r>
            <a:r>
              <a:rPr lang="en-GB" sz="2000" dirty="0"/>
              <a:t>subtype must have </a:t>
            </a:r>
            <a:r>
              <a:rPr lang="en-GB" sz="2000" dirty="0" smtClean="0"/>
              <a:t>such a method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Could be inherited or overridden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Each overriding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method must </a:t>
            </a:r>
            <a:r>
              <a:rPr lang="en-GB" sz="2000" i="1" dirty="0" smtClean="0">
                <a:solidFill>
                  <a:schemeClr val="accent2"/>
                </a:solidFill>
              </a:rPr>
              <a:t>strengthen</a:t>
            </a:r>
            <a:r>
              <a:rPr lang="en-GB" sz="2000" dirty="0" smtClean="0"/>
              <a:t> (or match) the spec: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Ask nothing extra of client (“weaker precondition”)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Requires</a:t>
            </a:r>
            <a:r>
              <a:rPr lang="en-GB" sz="2000" dirty="0"/>
              <a:t> clause is at most as strict as in </a:t>
            </a:r>
            <a:r>
              <a:rPr lang="en-GB" sz="2000" dirty="0" err="1" smtClean="0"/>
              <a:t>supertype’s</a:t>
            </a:r>
            <a:r>
              <a:rPr lang="en-GB" sz="2000" dirty="0" smtClean="0"/>
              <a:t> </a:t>
            </a:r>
            <a:r>
              <a:rPr lang="en-GB" sz="2000" dirty="0"/>
              <a:t>method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Guarantee at least as much (“stronger </a:t>
            </a:r>
            <a:r>
              <a:rPr lang="en-GB" sz="2000" dirty="0" err="1"/>
              <a:t>postcondition</a:t>
            </a:r>
            <a:r>
              <a:rPr lang="en-GB" sz="2000" dirty="0"/>
              <a:t>”)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Effects</a:t>
            </a:r>
            <a:r>
              <a:rPr lang="en-GB" sz="2000" dirty="0"/>
              <a:t> clause is at least as strict as in the </a:t>
            </a:r>
            <a:r>
              <a:rPr lang="en-GB" sz="2000" dirty="0" err="1"/>
              <a:t>supertype</a:t>
            </a:r>
            <a:r>
              <a:rPr lang="en-GB" sz="2000" dirty="0"/>
              <a:t> method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 new entries in </a:t>
            </a:r>
            <a:r>
              <a:rPr lang="en-GB" sz="2000" i="1" dirty="0" smtClean="0"/>
              <a:t>modifies</a:t>
            </a:r>
            <a:r>
              <a:rPr lang="en-GB" sz="2000" dirty="0" smtClean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Promise more (or the same) in </a:t>
            </a:r>
            <a:r>
              <a:rPr lang="en-GB" sz="2000" i="1" dirty="0" smtClean="0"/>
              <a:t>returns</a:t>
            </a:r>
            <a:r>
              <a:rPr lang="en-GB" sz="2000" dirty="0" smtClean="0"/>
              <a:t> 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Throws</a:t>
            </a:r>
            <a:r>
              <a:rPr lang="en-GB" sz="2000" dirty="0" smtClean="0"/>
              <a:t> clause must indicate fewer (or same) possible exception types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269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 smtClean="0"/>
              <a:t>Spec </a:t>
            </a:r>
            <a:r>
              <a:rPr lang="en-GB" sz="3200" dirty="0" smtClean="0"/>
              <a:t>strengthening: </a:t>
            </a:r>
            <a:r>
              <a:rPr lang="en-GB" sz="3200" dirty="0" smtClean="0"/>
              <a:t>argument/result types</a:t>
            </a:r>
            <a:endParaRPr lang="en-GB" sz="32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Method </a:t>
            </a:r>
            <a:r>
              <a:rPr lang="en-GB" sz="2000" dirty="0" smtClean="0">
                <a:solidFill>
                  <a:schemeClr val="accent2"/>
                </a:solidFill>
              </a:rPr>
              <a:t>inputs</a:t>
            </a:r>
            <a:r>
              <a:rPr lang="en-GB" sz="2000" dirty="0" smtClean="0"/>
              <a:t>: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Argument </a:t>
            </a:r>
            <a:r>
              <a:rPr lang="en-GB" sz="2000" dirty="0" smtClean="0"/>
              <a:t>types in A’s foo </a:t>
            </a:r>
            <a:r>
              <a:rPr lang="en-GB" sz="2000" dirty="0"/>
              <a:t>may be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replaced with </a:t>
            </a:r>
            <a:r>
              <a:rPr lang="en-GB" sz="2000" dirty="0" err="1" smtClean="0"/>
              <a:t>supertypes</a:t>
            </a:r>
            <a:r>
              <a:rPr lang="en-GB" sz="2000" dirty="0" smtClean="0"/>
              <a:t> in B’s foo</a:t>
            </a:r>
            <a:br>
              <a:rPr lang="en-GB" sz="2000" dirty="0" smtClean="0"/>
            </a:br>
            <a:r>
              <a:rPr lang="en-GB" sz="2000" dirty="0" smtClean="0"/>
              <a:t>(</a:t>
            </a:r>
            <a:r>
              <a:rPr lang="en-GB" sz="2000" dirty="0"/>
              <a:t>“</a:t>
            </a:r>
            <a:r>
              <a:rPr lang="en-GB" sz="2000" dirty="0" err="1"/>
              <a:t>contravariance</a:t>
            </a:r>
            <a:r>
              <a:rPr lang="en-GB" sz="2000" dirty="0" smtClean="0"/>
              <a:t>”)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Places no </a:t>
            </a:r>
            <a:r>
              <a:rPr lang="en-GB" sz="2000" dirty="0"/>
              <a:t>extra demand on the </a:t>
            </a:r>
            <a:r>
              <a:rPr lang="en-GB" sz="2000" dirty="0" smtClean="0"/>
              <a:t>clients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But Java does not have such overriding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(Why?)</a:t>
            </a: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Method </a:t>
            </a:r>
            <a:r>
              <a:rPr lang="en-GB" sz="2000" dirty="0" smtClean="0">
                <a:solidFill>
                  <a:schemeClr val="accent2"/>
                </a:solidFill>
              </a:rPr>
              <a:t>results</a:t>
            </a:r>
            <a:r>
              <a:rPr lang="en-GB" sz="2000" dirty="0" smtClean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Result type of A’s foo </a:t>
            </a:r>
            <a:r>
              <a:rPr lang="en-GB" sz="2000" dirty="0"/>
              <a:t>may be replaced </a:t>
            </a:r>
            <a:r>
              <a:rPr lang="en-GB" sz="2000" dirty="0" smtClean="0"/>
              <a:t>by</a:t>
            </a:r>
            <a:br>
              <a:rPr lang="en-GB" sz="2000" dirty="0" smtClean="0"/>
            </a:br>
            <a:r>
              <a:rPr lang="en-GB" sz="2000" dirty="0" smtClean="0"/>
              <a:t>a </a:t>
            </a:r>
            <a:r>
              <a:rPr lang="en-GB" sz="2000" dirty="0"/>
              <a:t>subtype </a:t>
            </a:r>
            <a:r>
              <a:rPr lang="en-GB" sz="2000" dirty="0" smtClean="0"/>
              <a:t>in B’s foo (</a:t>
            </a:r>
            <a:r>
              <a:rPr lang="en-GB" sz="2000" dirty="0"/>
              <a:t>“covariance</a:t>
            </a:r>
            <a:r>
              <a:rPr lang="en-GB" sz="2000" dirty="0" smtClean="0"/>
              <a:t>”)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No </a:t>
            </a:r>
            <a:r>
              <a:rPr lang="en-GB" sz="2000" dirty="0"/>
              <a:t>new </a:t>
            </a:r>
            <a:r>
              <a:rPr lang="en-GB" sz="2000" dirty="0" smtClean="0"/>
              <a:t>exceptions (for values in the domain)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Existing </a:t>
            </a:r>
            <a:r>
              <a:rPr lang="en-GB" sz="2000" dirty="0"/>
              <a:t>exceptions can be replaced with </a:t>
            </a:r>
            <a:r>
              <a:rPr lang="en-GB" sz="2000" dirty="0" smtClean="0"/>
              <a:t>subtypes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   	(None of this violates what client can rely on)</a:t>
            </a:r>
            <a:endParaRPr lang="en-GB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831919" y="1524000"/>
            <a:ext cx="2007281" cy="1265787"/>
            <a:chOff x="6831919" y="1524000"/>
            <a:chExt cx="2007281" cy="1265787"/>
          </a:xfrm>
        </p:grpSpPr>
        <p:sp>
          <p:nvSpPr>
            <p:cNvPr id="6" name="TextBox 5"/>
            <p:cNvSpPr txBox="1"/>
            <p:nvPr/>
          </p:nvSpPr>
          <p:spPr>
            <a:xfrm>
              <a:off x="6831919" y="1524000"/>
              <a:ext cx="20072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LibraryHolding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57753" y="2298510"/>
              <a:ext cx="8146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Book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112952" y="2328122"/>
              <a:ext cx="53732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CD</a:t>
              </a:r>
              <a:endParaRPr lang="en-US" sz="2400" dirty="0"/>
            </a:p>
          </p:txBody>
        </p:sp>
        <p:cxnSp>
          <p:nvCxnSpPr>
            <p:cNvPr id="9" name="Straight Arrow Connector 8"/>
            <p:cNvCxnSpPr>
              <a:stCxn id="7" idx="0"/>
            </p:cNvCxnSpPr>
            <p:nvPr/>
          </p:nvCxnSpPr>
          <p:spPr>
            <a:xfrm flipV="1">
              <a:off x="7365077" y="1985665"/>
              <a:ext cx="0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8381616" y="1985665"/>
              <a:ext cx="0" cy="34245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6190600" y="1507025"/>
            <a:ext cx="362600" cy="1236175"/>
            <a:chOff x="5885800" y="1507025"/>
            <a:chExt cx="362600" cy="1236175"/>
          </a:xfrm>
        </p:grpSpPr>
        <p:sp>
          <p:nvSpPr>
            <p:cNvPr id="12" name="TextBox 11"/>
            <p:cNvSpPr txBox="1"/>
            <p:nvPr/>
          </p:nvSpPr>
          <p:spPr>
            <a:xfrm>
              <a:off x="5885800" y="1507025"/>
              <a:ext cx="3626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endParaRPr lang="en-US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7022" y="2281535"/>
              <a:ext cx="351378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</a:t>
              </a:r>
              <a:endParaRPr lang="en-US" sz="2400" dirty="0"/>
            </a:p>
          </p:txBody>
        </p:sp>
        <p:cxnSp>
          <p:nvCxnSpPr>
            <p:cNvPr id="14" name="Straight Arrow Connector 13"/>
            <p:cNvCxnSpPr>
              <a:stCxn id="13" idx="0"/>
              <a:endCxn id="12" idx="2"/>
            </p:cNvCxnSpPr>
            <p:nvPr/>
          </p:nvCxnSpPr>
          <p:spPr>
            <a:xfrm flipH="1" flipV="1">
              <a:off x="6067100" y="1968690"/>
              <a:ext cx="5611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712724" y="3048000"/>
            <a:ext cx="2355076" cy="1236175"/>
            <a:chOff x="6705600" y="3048000"/>
            <a:chExt cx="2355076" cy="1236175"/>
          </a:xfrm>
        </p:grpSpPr>
        <p:sp>
          <p:nvSpPr>
            <p:cNvPr id="16" name="TextBox 15"/>
            <p:cNvSpPr txBox="1"/>
            <p:nvPr/>
          </p:nvSpPr>
          <p:spPr>
            <a:xfrm>
              <a:off x="6957753" y="3048000"/>
              <a:ext cx="1500447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Shape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05600" y="3822510"/>
              <a:ext cx="875881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Circle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6200" y="3805535"/>
              <a:ext cx="136447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Rhombus</a:t>
              </a:r>
              <a:endParaRPr lang="en-US" sz="2400" dirty="0"/>
            </a:p>
          </p:txBody>
        </p:sp>
        <p:cxnSp>
          <p:nvCxnSpPr>
            <p:cNvPr id="19" name="Straight Arrow Connector 18"/>
            <p:cNvCxnSpPr>
              <a:stCxn id="17" idx="0"/>
            </p:cNvCxnSpPr>
            <p:nvPr/>
          </p:nvCxnSpPr>
          <p:spPr>
            <a:xfrm flipV="1">
              <a:off x="7143541" y="3509665"/>
              <a:ext cx="9324" cy="31284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flipV="1">
              <a:off x="8378438" y="3509665"/>
              <a:ext cx="0" cy="29587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535632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Substitution exercise</a:t>
            </a: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Suppose we have a method </a:t>
            </a:r>
            <a:r>
              <a:rPr lang="en-GB" sz="2000" dirty="0" smtClean="0"/>
              <a:t>which, </a:t>
            </a:r>
            <a:r>
              <a:rPr lang="en-GB" sz="2000" dirty="0"/>
              <a:t>when given one product, recommends another: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>
                <a:latin typeface="Comic Sans MS" pitchFamily="64" charset="0"/>
              </a:rPr>
              <a:t>  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class Product {</a:t>
            </a:r>
            <a:br>
              <a:rPr lang="en-GB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GB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Which of these are possible forms of </a:t>
            </a:r>
            <a:r>
              <a:rPr lang="en-GB" sz="2000" dirty="0" smtClean="0"/>
              <a:t>this method </a:t>
            </a:r>
            <a:r>
              <a:rPr lang="en-GB" sz="2000" dirty="0"/>
              <a:t>in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SaleProduct</a:t>
            </a:r>
            <a:r>
              <a:rPr lang="en-GB" sz="2000" dirty="0" smtClean="0"/>
              <a:t> (a true subtype of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Product</a:t>
            </a:r>
            <a:r>
              <a:rPr lang="en-GB" sz="2000" dirty="0" smtClean="0"/>
              <a:t>)?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2000" b="1" i="1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GB" sz="2000" b="1" i="1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600" b="1" i="1" dirty="0" smtClean="0">
              <a:solidFill>
                <a:srgbClr val="AC202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Product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recommend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Product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ref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  throws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NoSaleException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latin typeface="Comic Sans MS" pitchFamily="64" charset="0"/>
              </a:rPr>
              <a:t>   </a:t>
            </a:r>
            <a:endParaRPr lang="en-GB" sz="2000" dirty="0">
              <a:latin typeface="Comic Sans MS" pitchFamily="6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62600" y="3276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88796" y="4344179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4754920"/>
            <a:ext cx="25298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</a:t>
            </a:r>
            <a:r>
              <a:rPr lang="en-GB" sz="1600" b="1" i="1" u="sng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but</a:t>
            </a:r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Java </a:t>
            </a:r>
          </a:p>
          <a:p>
            <a:r>
              <a:rPr lang="en-GB" sz="16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overloading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3600" y="5300246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8796" y="3962400"/>
            <a:ext cx="954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bad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579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subtyping</a:t>
            </a:r>
            <a:r>
              <a:rPr lang="en-US" dirty="0"/>
              <a:t>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3000"/>
              </a:lnSpc>
              <a:buNone/>
            </a:pPr>
            <a:r>
              <a:rPr lang="en-US" sz="2000" dirty="0" smtClean="0"/>
              <a:t>Sometimes “</a:t>
            </a:r>
            <a:r>
              <a:rPr lang="en-US" sz="2000" i="1" dirty="0" smtClean="0">
                <a:solidFill>
                  <a:schemeClr val="accent6"/>
                </a:solidFill>
              </a:rPr>
              <a:t>every B </a:t>
            </a:r>
            <a:r>
              <a:rPr lang="en-US" sz="2000" i="1" dirty="0">
                <a:solidFill>
                  <a:schemeClr val="accent6"/>
                </a:solidFill>
              </a:rPr>
              <a:t>is </a:t>
            </a:r>
            <a:r>
              <a:rPr lang="en-US" sz="2000" i="1" dirty="0" smtClean="0">
                <a:solidFill>
                  <a:schemeClr val="accent6"/>
                </a:solidFill>
              </a:rPr>
              <a:t>an A</a:t>
            </a:r>
            <a:r>
              <a:rPr lang="en-US" sz="2000" i="1" dirty="0" smtClean="0"/>
              <a:t>”</a:t>
            </a:r>
            <a:endParaRPr lang="en-US" sz="2000" i="1" dirty="0"/>
          </a:p>
          <a:p>
            <a:pPr lvl="1">
              <a:lnSpc>
                <a:spcPct val="83000"/>
              </a:lnSpc>
            </a:pPr>
            <a:r>
              <a:rPr lang="en-US" sz="2000" dirty="0" smtClean="0"/>
              <a:t>Example: In </a:t>
            </a:r>
            <a:r>
              <a:rPr lang="en-US" sz="2000" dirty="0"/>
              <a:t>a library </a:t>
            </a:r>
            <a:r>
              <a:rPr lang="en-US" sz="2000" dirty="0" smtClean="0"/>
              <a:t>database: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</a:t>
            </a:r>
            <a:r>
              <a:rPr lang="en-US" sz="2000" dirty="0" smtClean="0"/>
              <a:t>very </a:t>
            </a:r>
            <a:r>
              <a:rPr lang="en-US" sz="2000" dirty="0"/>
              <a:t>book is a library holding</a:t>
            </a:r>
          </a:p>
          <a:p>
            <a:pPr lvl="2">
              <a:lnSpc>
                <a:spcPct val="83000"/>
              </a:lnSpc>
            </a:pPr>
            <a:r>
              <a:rPr lang="en-US" sz="2000" dirty="0"/>
              <a:t>E</a:t>
            </a:r>
            <a:r>
              <a:rPr lang="en-US" sz="2000" dirty="0" smtClean="0"/>
              <a:t>very </a:t>
            </a:r>
            <a:r>
              <a:rPr lang="en-US" sz="2000" dirty="0"/>
              <a:t>CD is a library holding</a:t>
            </a:r>
          </a:p>
          <a:p>
            <a:pPr marL="0" indent="0">
              <a:lnSpc>
                <a:spcPct val="83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 smtClean="0"/>
              <a:t>Subtyping </a:t>
            </a:r>
            <a:r>
              <a:rPr lang="en-US" sz="2000" dirty="0"/>
              <a:t>expresses </a:t>
            </a:r>
            <a:r>
              <a:rPr lang="en-US" sz="2000" dirty="0" smtClean="0"/>
              <a:t>this</a:t>
            </a:r>
          </a:p>
          <a:p>
            <a:pPr lvl="1">
              <a:lnSpc>
                <a:spcPct val="83000"/>
              </a:lnSpc>
            </a:pPr>
            <a:r>
              <a:rPr lang="en-US" sz="2000" dirty="0" smtClean="0"/>
              <a:t>“</a:t>
            </a:r>
            <a:r>
              <a:rPr lang="en-US" sz="2000" i="1" dirty="0" smtClean="0">
                <a:solidFill>
                  <a:schemeClr val="accent2"/>
                </a:solidFill>
              </a:rPr>
              <a:t>B </a:t>
            </a:r>
            <a:r>
              <a:rPr lang="en-US" sz="2000" i="1" dirty="0">
                <a:solidFill>
                  <a:schemeClr val="accent2"/>
                </a:solidFill>
              </a:rPr>
              <a:t>is a subtype of </a:t>
            </a:r>
            <a:r>
              <a:rPr lang="en-US" sz="2000" i="1" dirty="0" smtClean="0">
                <a:solidFill>
                  <a:schemeClr val="accent2"/>
                </a:solidFill>
              </a:rPr>
              <a:t>A</a:t>
            </a:r>
            <a:r>
              <a:rPr lang="en-US" sz="2000" dirty="0" smtClean="0"/>
              <a:t>”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means:</a:t>
            </a:r>
          </a:p>
          <a:p>
            <a:pPr marL="457200" lvl="1" indent="0">
              <a:lnSpc>
                <a:spcPct val="83000"/>
              </a:lnSpc>
              <a:buNone/>
            </a:pPr>
            <a:r>
              <a:rPr lang="en-US" sz="2000" dirty="0" smtClean="0"/>
              <a:t>   “every </a:t>
            </a:r>
            <a:r>
              <a:rPr lang="en-US" sz="2000" dirty="0"/>
              <a:t>object that satisfies </a:t>
            </a:r>
            <a:r>
              <a:rPr lang="en-US" sz="2000" dirty="0" smtClean="0"/>
              <a:t>the rules for a B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  also </a:t>
            </a:r>
            <a:r>
              <a:rPr lang="en-US" sz="2000" dirty="0"/>
              <a:t>satisfies </a:t>
            </a:r>
            <a:r>
              <a:rPr lang="en-US" sz="2000" dirty="0" smtClean="0"/>
              <a:t>the rules for </a:t>
            </a:r>
            <a:r>
              <a:rPr lang="en-US" sz="2000" dirty="0"/>
              <a:t>an </a:t>
            </a:r>
            <a:r>
              <a:rPr lang="en-US" sz="2000" dirty="0" smtClean="0"/>
              <a:t>A”</a:t>
            </a:r>
            <a:endParaRPr lang="en-US" sz="2000" dirty="0"/>
          </a:p>
          <a:p>
            <a:pPr marL="457200" lvl="1" indent="0">
              <a:lnSpc>
                <a:spcPct val="83000"/>
              </a:lnSpc>
              <a:buNone/>
            </a:pPr>
            <a:endParaRPr lang="en-US" sz="2000" dirty="0"/>
          </a:p>
          <a:p>
            <a:pPr marL="0" indent="0">
              <a:lnSpc>
                <a:spcPct val="83000"/>
              </a:lnSpc>
              <a:buNone/>
            </a:pPr>
            <a:r>
              <a:rPr lang="en-US" sz="2000" dirty="0"/>
              <a:t>Goal: code written using </a:t>
            </a:r>
            <a:r>
              <a:rPr lang="en-US" sz="2000" dirty="0" smtClean="0"/>
              <a:t>A's </a:t>
            </a:r>
            <a:r>
              <a:rPr lang="en-US" sz="2000" dirty="0"/>
              <a:t>specification operates correctly even if given </a:t>
            </a:r>
            <a:r>
              <a:rPr lang="en-US" sz="2000" dirty="0" smtClean="0"/>
              <a:t>a B</a:t>
            </a:r>
          </a:p>
          <a:p>
            <a:pPr lvl="1">
              <a:lnSpc>
                <a:spcPct val="83000"/>
              </a:lnSpc>
            </a:pPr>
            <a:r>
              <a:rPr lang="en-US" sz="2000" dirty="0" smtClean="0"/>
              <a:t>Plus:  clarify design, share tests, (sometimes) share code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816573" y="1459868"/>
            <a:ext cx="1823169" cy="1204232"/>
            <a:chOff x="6831919" y="1524000"/>
            <a:chExt cx="1823169" cy="1204232"/>
          </a:xfrm>
        </p:grpSpPr>
        <p:sp>
          <p:nvSpPr>
            <p:cNvPr id="4" name="TextBox 3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7" name="Straight Arrow Connector 6"/>
            <p:cNvCxnSpPr>
              <a:stCxn id="5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6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5885800" y="1507025"/>
            <a:ext cx="370614" cy="1174620"/>
            <a:chOff x="5885800" y="1507025"/>
            <a:chExt cx="370614" cy="1174620"/>
          </a:xfrm>
        </p:grpSpPr>
        <p:sp>
          <p:nvSpPr>
            <p:cNvPr id="19" name="TextBox 18"/>
            <p:cNvSpPr txBox="1"/>
            <p:nvPr/>
          </p:nvSpPr>
          <p:spPr>
            <a:xfrm>
              <a:off x="5885800" y="1507025"/>
              <a:ext cx="370614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97022" y="2281535"/>
              <a:ext cx="35618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  <a:endParaRPr lang="en-US" sz="2000" dirty="0"/>
            </a:p>
          </p:txBody>
        </p:sp>
        <p:cxnSp>
          <p:nvCxnSpPr>
            <p:cNvPr id="22" name="Straight Arrow Connector 21"/>
            <p:cNvCxnSpPr>
              <a:stCxn id="20" idx="0"/>
              <a:endCxn id="19" idx="2"/>
            </p:cNvCxnSpPr>
            <p:nvPr/>
          </p:nvCxnSpPr>
          <p:spPr>
            <a:xfrm flipH="1" flipV="1">
              <a:off x="6071107" y="1907135"/>
              <a:ext cx="4009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681293" y="2895600"/>
            <a:ext cx="2157907" cy="1174620"/>
            <a:chOff x="6705600" y="3048000"/>
            <a:chExt cx="2157907" cy="1174620"/>
          </a:xfrm>
        </p:grpSpPr>
        <p:sp>
          <p:nvSpPr>
            <p:cNvPr id="12" name="TextBox 11"/>
            <p:cNvSpPr txBox="1"/>
            <p:nvPr/>
          </p:nvSpPr>
          <p:spPr>
            <a:xfrm>
              <a:off x="6957753" y="3048000"/>
              <a:ext cx="150044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Shape</a:t>
              </a:r>
              <a:endParaRPr lang="en-US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05600" y="3822510"/>
              <a:ext cx="80983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Circle</a:t>
              </a:r>
              <a:endParaRPr lang="en-US" sz="2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96200" y="3805535"/>
              <a:ext cx="116730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Rhombus</a:t>
              </a:r>
              <a:endParaRPr lang="en-US" sz="2000" dirty="0"/>
            </a:p>
          </p:txBody>
        </p:sp>
        <p:cxnSp>
          <p:nvCxnSpPr>
            <p:cNvPr id="15" name="Straight Arrow Connector 14"/>
            <p:cNvCxnSpPr>
              <a:stCxn id="13" idx="0"/>
            </p:cNvCxnSpPr>
            <p:nvPr/>
          </p:nvCxnSpPr>
          <p:spPr>
            <a:xfrm flipV="1">
              <a:off x="7110519" y="3448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4" idx="0"/>
            </p:cNvCxnSpPr>
            <p:nvPr/>
          </p:nvCxnSpPr>
          <p:spPr>
            <a:xfrm flipV="1">
              <a:off x="8279854" y="3448110"/>
              <a:ext cx="0" cy="3574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26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mtClean="0"/>
              <a:t>Java subtyping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Java types: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Defined by classes, interfaces, primitives</a:t>
            </a:r>
          </a:p>
          <a:p>
            <a:endParaRPr lang="en-US" sz="2000" dirty="0" smtClean="0"/>
          </a:p>
          <a:p>
            <a:r>
              <a:rPr lang="en-US" sz="2000" dirty="0" smtClean="0"/>
              <a:t>Java subtyping stems from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 extends A</a:t>
            </a:r>
            <a:r>
              <a:rPr lang="en-US" sz="2000" b="1" dirty="0" smtClean="0"/>
              <a:t>  </a:t>
            </a:r>
            <a:r>
              <a:rPr lang="en-US" sz="2000" dirty="0" smtClean="0"/>
              <a:t>and  </a:t>
            </a:r>
            <a:br>
              <a:rPr lang="en-US" sz="2000" dirty="0" smtClean="0"/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 implements A</a:t>
            </a:r>
            <a:r>
              <a:rPr lang="en-US" sz="2000" dirty="0" smtClean="0"/>
              <a:t>  declarations</a:t>
            </a:r>
          </a:p>
          <a:p>
            <a:endParaRPr lang="en-US" sz="2000" dirty="0" smtClean="0"/>
          </a:p>
          <a:p>
            <a:r>
              <a:rPr lang="en-US" sz="2000" dirty="0" smtClean="0"/>
              <a:t>In a Java subtype, each corresponding method has:</a:t>
            </a:r>
          </a:p>
          <a:p>
            <a:pPr lvl="1"/>
            <a:r>
              <a:rPr lang="en-US" sz="2000" dirty="0" smtClean="0"/>
              <a:t>Same argument types</a:t>
            </a:r>
          </a:p>
          <a:p>
            <a:pPr lvl="2"/>
            <a:r>
              <a:rPr lang="en-US" sz="2000" dirty="0" smtClean="0"/>
              <a:t>If different, </a:t>
            </a:r>
            <a:r>
              <a:rPr lang="en-US" sz="2000" i="1" dirty="0" smtClean="0"/>
              <a:t>overloading</a:t>
            </a:r>
            <a:r>
              <a:rPr lang="en-US" sz="2000" dirty="0" smtClean="0"/>
              <a:t>:  unrelated methods</a:t>
            </a:r>
          </a:p>
          <a:p>
            <a:pPr lvl="1"/>
            <a:r>
              <a:rPr lang="en-US" sz="2000" dirty="0" smtClean="0"/>
              <a:t>Compatible (covariant) return types</a:t>
            </a:r>
          </a:p>
          <a:p>
            <a:pPr lvl="2"/>
            <a:r>
              <a:rPr lang="en-GB" sz="2000" dirty="0" smtClean="0"/>
              <a:t>A (somewhat) recent language feature, not reflected in (e.g.)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clone</a:t>
            </a:r>
            <a:endParaRPr lang="en-US" sz="2000" dirty="0" smtClean="0"/>
          </a:p>
          <a:p>
            <a:pPr lvl="1"/>
            <a:r>
              <a:rPr lang="en-US" sz="2000" dirty="0" smtClean="0"/>
              <a:t>No additional declared exceptions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4121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Java subtyping guarantees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848600" cy="4953000"/>
          </a:xfrm>
          <a:ln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A variable’s run-time </a:t>
            </a:r>
            <a:r>
              <a:rPr lang="en-US" sz="2000" dirty="0" smtClean="0"/>
              <a:t>type (i.e., the class of its run-time value) </a:t>
            </a:r>
            <a:r>
              <a:rPr lang="en-US" sz="2000" dirty="0"/>
              <a:t>is a Java subtype of its declared type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Date();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OK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error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</a:t>
            </a:r>
            <a:r>
              <a:rPr lang="en-GB" sz="2000" dirty="0"/>
              <a:t>a variable of </a:t>
            </a:r>
            <a:r>
              <a:rPr lang="en-GB" sz="2000" i="1" dirty="0"/>
              <a:t>declared (compile-time) </a:t>
            </a:r>
            <a:r>
              <a:rPr lang="en-GB" sz="2000" dirty="0"/>
              <a:t>type </a:t>
            </a:r>
            <a:r>
              <a:rPr lang="en-GB" sz="2000" dirty="0" smtClean="0"/>
              <a:t>T1 </a:t>
            </a:r>
            <a:r>
              <a:rPr lang="en-GB" sz="2000" dirty="0"/>
              <a:t>holds a reference to an object of </a:t>
            </a:r>
            <a:r>
              <a:rPr lang="en-GB" sz="2000" i="1" dirty="0"/>
              <a:t>actual</a:t>
            </a:r>
            <a:r>
              <a:rPr lang="en-GB" sz="2000" dirty="0"/>
              <a:t> (</a:t>
            </a:r>
            <a:r>
              <a:rPr lang="en-GB" sz="2000" i="1" dirty="0"/>
              <a:t>runtime) </a:t>
            </a:r>
            <a:r>
              <a:rPr lang="en-GB" sz="2000" dirty="0"/>
              <a:t>type </a:t>
            </a:r>
            <a:r>
              <a:rPr lang="en-GB" sz="2000" dirty="0" smtClean="0"/>
              <a:t>T2, </a:t>
            </a:r>
            <a:r>
              <a:rPr lang="en-GB" sz="2000" dirty="0"/>
              <a:t>then </a:t>
            </a:r>
            <a:r>
              <a:rPr lang="en-GB" sz="2000" dirty="0" smtClean="0"/>
              <a:t>T1 must be a Java subtype </a:t>
            </a:r>
            <a:r>
              <a:rPr lang="en-GB" sz="2000" dirty="0"/>
              <a:t>of </a:t>
            </a:r>
            <a:r>
              <a:rPr lang="en-GB" sz="2000" dirty="0" smtClean="0"/>
              <a:t>T2</a:t>
            </a:r>
            <a:endParaRPr lang="en-GB" sz="2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Corollaries</a:t>
            </a:r>
            <a:r>
              <a:rPr lang="en-GB" sz="2000" dirty="0"/>
              <a:t>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Objects always have implementations of the methods specified by their declared type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/>
              <a:t>If</a:t>
            </a:r>
            <a:r>
              <a:rPr lang="en-GB" sz="2000" dirty="0"/>
              <a:t> all subtypes are true subtypes, then all objects meet the specification of their declared </a:t>
            </a:r>
            <a:r>
              <a:rPr lang="en-GB" sz="2000" dirty="0" smtClean="0"/>
              <a:t>type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Rules out a huge class of bugs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077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Inheritance can break encapsulation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763000" cy="4495800"/>
          </a:xfrm>
          <a:ln/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endParaRPr lang="en-GB" sz="2000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</a:rPr>
              <a:t>                         </a:t>
            </a:r>
            <a:r>
              <a:rPr lang="en-GB" sz="2000" b="1" dirty="0" smtClean="0">
                <a:latin typeface="Courier New" pitchFamily="49" charset="0"/>
              </a:rPr>
              <a:t>extends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private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= 0; 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// count </a:t>
            </a: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# </a:t>
            </a: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insertions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){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   </a:t>
            </a:r>
            <a:r>
              <a:rPr lang="en-GB" sz="2000" b="1" dirty="0" smtClean="0">
                <a:latin typeface="Courier New" pitchFamily="49" charset="0"/>
              </a:rPr>
              <a:t>super(c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++;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super.add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+=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c.size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super.addAll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int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() { return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; }</a:t>
            </a:r>
          </a:p>
          <a:p>
            <a:pPr marL="0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149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Dependence on implementation</a:t>
            </a:r>
            <a:endParaRPr lang="en-GB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648200"/>
          </a:xfrm>
          <a:ln/>
        </p:spPr>
        <p:txBody>
          <a:bodyPr>
            <a:noAutofit/>
          </a:bodyPr>
          <a:lstStyle/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What does this code print?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latin typeface="Comic Sans MS" pitchFamily="66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        </a:t>
            </a:r>
            <a:r>
              <a:rPr lang="en-GB" sz="2000" b="1" dirty="0">
                <a:latin typeface="Courier New" pitchFamily="49" charset="0"/>
              </a:rPr>
              <a:t>new </a:t>
            </a:r>
            <a:r>
              <a:rPr lang="en-GB" sz="2000" b="1" dirty="0" err="1"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&lt;String</a:t>
            </a:r>
            <a:r>
              <a:rPr lang="en-GB" sz="2000" b="1" dirty="0" smtClean="0">
                <a:latin typeface="Courier New" pitchFamily="49" charset="0"/>
              </a:rPr>
              <a:t>&gt;();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 err="1" smtClean="0">
                <a:latin typeface="Courier New" pitchFamily="49" charset="0"/>
              </a:rPr>
              <a:t>System.out.println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s.addAll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</a:rPr>
              <a:t>Arrays.asList</a:t>
            </a:r>
            <a:r>
              <a:rPr lang="en-GB" sz="2000" b="1" dirty="0" smtClean="0">
                <a:latin typeface="Courier New" pitchFamily="49" charset="0"/>
              </a:rPr>
              <a:t>("CSE", "331"));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System.out.println</a:t>
            </a:r>
            <a:r>
              <a:rPr lang="en-GB" sz="2000" b="1" dirty="0" smtClean="0">
                <a:latin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</a:rPr>
              <a:t>s.getAddCount</a:t>
            </a:r>
            <a:r>
              <a:rPr lang="en-GB" sz="2000" b="1" dirty="0">
                <a:latin typeface="Courier New" pitchFamily="49" charset="0"/>
              </a:rPr>
              <a:t>()); </a:t>
            </a:r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b="1" i="1" dirty="0">
              <a:solidFill>
                <a:srgbClr val="AC202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Answer </a:t>
            </a:r>
            <a:r>
              <a:rPr lang="en-GB" sz="2000" i="1" dirty="0">
                <a:solidFill>
                  <a:srgbClr val="C00000"/>
                </a:solidFill>
              </a:rPr>
              <a:t>depends on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i="1" dirty="0">
                <a:solidFill>
                  <a:srgbClr val="C00000"/>
                </a:solidFill>
              </a:rPr>
              <a:t>implementation</a:t>
            </a:r>
            <a:r>
              <a:rPr lang="en-GB" sz="2000" dirty="0"/>
              <a:t> of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</a:t>
            </a:r>
            <a:r>
              <a:rPr lang="en-GB" sz="2000" dirty="0"/>
              <a:t>in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endParaRPr lang="en-GB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Different implementations may behave differently!</a:t>
            </a:r>
            <a:endParaRPr lang="en-GB" sz="2000" dirty="0"/>
          </a:p>
          <a:p>
            <a:pPr lvl="1"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GB" sz="2000" dirty="0" err="1" smtClean="0"/>
              <a:t>’s</a:t>
            </a:r>
            <a:r>
              <a:rPr lang="en-GB" sz="2000" dirty="0" smtClean="0"/>
              <a:t>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calls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dirty="0" smtClean="0">
                <a:cs typeface="Courier New" panose="02070309020205020404" pitchFamily="49" charset="0"/>
              </a:rPr>
              <a:t>, then</a:t>
            </a:r>
            <a:r>
              <a:rPr lang="en-GB" sz="2000" dirty="0" smtClean="0">
                <a:sym typeface="Symbol"/>
              </a:rPr>
              <a:t> </a:t>
            </a:r>
            <a:r>
              <a:rPr lang="en-GB" sz="2000" dirty="0" smtClean="0"/>
              <a:t>double-counting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AbstractCollection</a:t>
            </a:r>
            <a:r>
              <a:rPr lang="en-US" sz="2000" dirty="0" err="1" smtClean="0"/>
              <a:t>’s</a:t>
            </a:r>
            <a:r>
              <a:rPr lang="en-US" sz="2000" dirty="0" smtClean="0"/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US" sz="2000" dirty="0" smtClean="0"/>
              <a:t> specification:</a:t>
            </a:r>
          </a:p>
          <a:p>
            <a:pPr lvl="1"/>
            <a:r>
              <a:rPr lang="en-US" sz="2000" dirty="0" smtClean="0"/>
              <a:t>“Adds all of the elements in the specified collection to this collection.”</a:t>
            </a:r>
          </a:p>
          <a:p>
            <a:pPr lvl="1"/>
            <a:r>
              <a:rPr lang="en-US" sz="2000" dirty="0" smtClean="0"/>
              <a:t>Does not specify whether it calls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</a:p>
          <a:p>
            <a:r>
              <a:rPr lang="en-US" sz="2000" dirty="0" smtClean="0"/>
              <a:t>Lesson:  </a:t>
            </a:r>
            <a:r>
              <a:rPr lang="en-US" sz="2000" dirty="0" err="1" smtClean="0"/>
              <a:t>Subclassing</a:t>
            </a:r>
            <a:r>
              <a:rPr lang="en-US" sz="2000" dirty="0" smtClean="0"/>
              <a:t> often requires </a:t>
            </a:r>
            <a:r>
              <a:rPr lang="en-US" sz="2000" dirty="0" smtClean="0">
                <a:solidFill>
                  <a:srgbClr val="C00000"/>
                </a:solidFill>
              </a:rPr>
              <a:t>designing for extension</a:t>
            </a:r>
          </a:p>
          <a:p>
            <a:pPr>
              <a:lnSpc>
                <a:spcPct val="83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/>
          </a:p>
          <a:p>
            <a:pPr>
              <a:lnSpc>
                <a:spcPct val="116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34200" y="2495490"/>
            <a:ext cx="8166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1" dirty="0" smtClean="0">
                <a:solidFill>
                  <a:srgbClr val="AC2020"/>
                </a:solidFill>
                <a:latin typeface="Courier New" pitchFamily="49" charset="0"/>
              </a:rPr>
              <a:t>// 0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858000" y="3135868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b="1" i="1" dirty="0" smtClean="0">
                <a:solidFill>
                  <a:srgbClr val="AC2020"/>
                </a:solidFill>
                <a:latin typeface="Courier New" pitchFamily="49" charset="0"/>
              </a:rPr>
              <a:t>// 4?!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551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Solutions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Change spec of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514350"/>
            <a:r>
              <a:rPr lang="en-US" sz="2000" dirty="0" smtClean="0"/>
              <a:t>Indicate all self-calls</a:t>
            </a:r>
          </a:p>
          <a:p>
            <a:pPr marL="914400" lvl="1" indent="-514350"/>
            <a:r>
              <a:rPr lang="en-US" sz="2000" dirty="0" smtClean="0"/>
              <a:t>Less flexibility for implementers of specification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Avoid spec ambiguity by avoiding self-calls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/>
              <a:t>“Re-implement” methods such as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14450" lvl="2" indent="-514350"/>
            <a:r>
              <a:rPr lang="en-US" sz="2000" dirty="0" smtClean="0"/>
              <a:t>Requires re-implementing methods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000" dirty="0" smtClean="0"/>
              <a:t>Use a wrapper</a:t>
            </a:r>
          </a:p>
          <a:p>
            <a:pPr marL="1314450" lvl="2" indent="-514350"/>
            <a:r>
              <a:rPr lang="en-US" sz="2000" dirty="0" smtClean="0"/>
              <a:t>No longer a subtype (unless an interface is handy)</a:t>
            </a:r>
          </a:p>
          <a:p>
            <a:pPr marL="1314450" lvl="2" indent="-514350"/>
            <a:r>
              <a:rPr lang="en-US" sz="2000" dirty="0" smtClean="0"/>
              <a:t>Bad for callbacks, equality tests, etc.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23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Solution </a:t>
            </a:r>
            <a:r>
              <a:rPr lang="en-GB" dirty="0" smtClean="0"/>
              <a:t>2b:  </a:t>
            </a:r>
            <a:r>
              <a:rPr lang="en-GB" dirty="0"/>
              <a:t>composition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763000" cy="50292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final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){</a:t>
            </a:r>
            <a:endParaRPr lang="en-GB" sz="2000" b="1" dirty="0">
              <a:latin typeface="Courier New" pitchFamily="49" charset="0"/>
            </a:endParaRP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this.addAll</a:t>
            </a:r>
            <a:r>
              <a:rPr lang="en-GB" sz="2000" b="1" dirty="0" smtClean="0">
                <a:latin typeface="Courier New" pitchFamily="49" charset="0"/>
              </a:rPr>
              <a:t>(c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   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   </a:t>
            </a:r>
            <a:endParaRPr lang="en-GB" sz="20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</a:rPr>
              <a:t>    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>
                <a:latin typeface="Courier New" pitchFamily="49" charset="0"/>
              </a:rPr>
              <a:t>public 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rgbClr val="AC2020"/>
                </a:solidFill>
                <a:latin typeface="Courier New" pitchFamily="49" charset="0"/>
              </a:rPr>
              <a:t>  // ... and every other method specified by </a:t>
            </a:r>
            <a:r>
              <a:rPr lang="en-GB" sz="2000" b="1" dirty="0" err="1" smtClean="0">
                <a:solidFill>
                  <a:srgbClr val="AC2020"/>
                </a:solidFill>
                <a:latin typeface="Courier New" pitchFamily="49" charset="0"/>
              </a:rPr>
              <a:t>HashSet</a:t>
            </a:r>
            <a:r>
              <a:rPr lang="en-GB" sz="2000" b="1" dirty="0" smtClean="0">
                <a:solidFill>
                  <a:srgbClr val="AC2020"/>
                </a:solidFill>
                <a:latin typeface="Courier New" pitchFamily="49" charset="0"/>
              </a:rPr>
              <a:t>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b="1" dirty="0">
              <a:latin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943600" y="3657600"/>
            <a:ext cx="2514600" cy="609600"/>
          </a:xfrm>
          <a:prstGeom prst="wedgeRectCallout">
            <a:avLst>
              <a:gd name="adj1" fmla="val -158686"/>
              <a:gd name="adj2" fmla="val 19044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The implementation no longer matters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096000" y="1371600"/>
            <a:ext cx="1447800" cy="304800"/>
          </a:xfrm>
          <a:prstGeom prst="wedgeRectCallout">
            <a:avLst>
              <a:gd name="adj1" fmla="val -171702"/>
              <a:gd name="adj2" fmla="val 1671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Delegate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9331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Composition (wrappers, delegation)</a:t>
            </a:r>
            <a:endParaRPr lang="en-GB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  <a:ln/>
        </p:spPr>
        <p:txBody>
          <a:bodyPr>
            <a:normAutofit/>
          </a:bodyPr>
          <a:lstStyle/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Implementation </a:t>
            </a:r>
            <a:r>
              <a:rPr lang="en-GB" sz="2000" i="1" dirty="0" smtClean="0"/>
              <a:t>reuse</a:t>
            </a:r>
            <a:r>
              <a:rPr lang="en-GB" sz="2000" dirty="0" smtClean="0"/>
              <a:t> without </a:t>
            </a:r>
            <a:r>
              <a:rPr lang="en-GB" sz="2000" i="1" dirty="0" smtClean="0"/>
              <a:t>inheritance</a:t>
            </a:r>
          </a:p>
          <a:p>
            <a:pPr marL="0" lvl="1" indent="0">
              <a:buClr>
                <a:schemeClr val="tx1"/>
              </a:buCl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Easy </a:t>
            </a:r>
            <a:r>
              <a:rPr lang="en-GB" sz="2000" dirty="0"/>
              <a:t>to reason </a:t>
            </a:r>
            <a:r>
              <a:rPr lang="en-GB" sz="2000" dirty="0" smtClean="0"/>
              <a:t>about; self-calls are irrelevant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Example </a:t>
            </a:r>
            <a:r>
              <a:rPr lang="en-GB" sz="2000" dirty="0"/>
              <a:t>of a “wrapper” </a:t>
            </a:r>
            <a:r>
              <a:rPr lang="en-GB" sz="2000" dirty="0" smtClean="0"/>
              <a:t>class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Works around badly-designed / badly-specified classes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Disadvantages (may be worthwhile price to pay):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Does not preserve subtyping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Tedious </a:t>
            </a:r>
            <a:r>
              <a:rPr lang="en-GB" sz="2000" dirty="0"/>
              <a:t>to write </a:t>
            </a:r>
            <a:r>
              <a:rPr lang="en-GB" sz="2000" dirty="0" smtClean="0"/>
              <a:t>(your IDE should help you)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May be hard to apply to </a:t>
            </a:r>
            <a:r>
              <a:rPr lang="en-GB" sz="2000" dirty="0" err="1"/>
              <a:t>callbacks</a:t>
            </a:r>
            <a:r>
              <a:rPr lang="en-GB" sz="2000" dirty="0"/>
              <a:t>, equality </a:t>
            </a:r>
            <a:r>
              <a:rPr lang="en-GB" sz="2000" dirty="0" smtClean="0"/>
              <a:t>tests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17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Composition does not preserve </a:t>
            </a:r>
            <a:r>
              <a:rPr lang="en-GB" sz="3200" dirty="0" err="1"/>
              <a:t>subtyping</a:t>
            </a:r>
            <a:endParaRPr lang="en-GB" sz="32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err="1">
                <a:latin typeface="Courier New"/>
                <a:cs typeface="Courier New"/>
              </a:rPr>
              <a:t>InstrumentedHashSet</a:t>
            </a:r>
            <a:r>
              <a:rPr lang="en-GB" sz="2000" dirty="0"/>
              <a:t> is not a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r>
              <a:rPr lang="en-GB" sz="2000" dirty="0"/>
              <a:t> anymore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can't easily substitute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It </a:t>
            </a:r>
            <a:r>
              <a:rPr lang="en-GB" sz="2000" dirty="0"/>
              <a:t>may be a true subtype of </a:t>
            </a:r>
            <a:r>
              <a:rPr lang="en-GB" sz="2000" b="1" dirty="0" err="1">
                <a:latin typeface="Courier New"/>
                <a:cs typeface="Courier New"/>
              </a:rPr>
              <a:t>HashSet</a:t>
            </a:r>
            <a:endParaRPr lang="en-GB" sz="2000" b="1" dirty="0">
              <a:latin typeface="Courier New"/>
              <a:cs typeface="Courier New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Java doesn't know that!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requires declared relationships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Not enough </a:t>
            </a:r>
            <a:r>
              <a:rPr lang="en-GB" sz="2000" dirty="0" smtClean="0"/>
              <a:t>just to meet </a:t>
            </a:r>
            <a:r>
              <a:rPr lang="en-GB" sz="2000" dirty="0"/>
              <a:t>specification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Interfaces </a:t>
            </a:r>
            <a:r>
              <a:rPr lang="en-GB" sz="2000" dirty="0"/>
              <a:t>to the rescue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declare that we implement interface </a:t>
            </a:r>
            <a:r>
              <a:rPr lang="en-GB" sz="2000" b="1" dirty="0" smtClean="0">
                <a:latin typeface="Courier New"/>
                <a:cs typeface="Courier New"/>
              </a:rPr>
              <a:t>Set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If such an interface exists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454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 smtClean="0"/>
              <a:t>Interfaces reintroduce Java </a:t>
            </a:r>
            <a:r>
              <a:rPr lang="en-GB" sz="3200" dirty="0" err="1" smtClean="0"/>
              <a:t>subtyping</a:t>
            </a:r>
            <a:endParaRPr lang="en-GB" sz="3200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763000" cy="5486400"/>
          </a:xfrm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public 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implements Set&lt;E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&gt;</a:t>
            </a:r>
            <a:r>
              <a:rPr lang="en-GB" sz="2000" b="1" dirty="0" smtClean="0">
                <a:latin typeface="Courier New" pitchFamily="49" charset="0"/>
              </a:rPr>
              <a:t>{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final </a:t>
            </a:r>
            <a:r>
              <a:rPr lang="en-GB" sz="2000" b="1" dirty="0" smtClean="0">
                <a:latin typeface="Courier New" pitchFamily="49" charset="0"/>
              </a:rPr>
              <a:t>Set&lt;E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</a:t>
            </a:r>
            <a:r>
              <a:rPr lang="en-GB" sz="2000" b="1" dirty="0">
                <a:latin typeface="Courier New" pitchFamily="49" charset="0"/>
              </a:rPr>
              <a:t> = new </a:t>
            </a:r>
            <a:r>
              <a:rPr lang="en-GB" sz="2000" b="1" dirty="0" err="1">
                <a:latin typeface="Courier New" pitchFamily="49" charset="0"/>
              </a:rPr>
              <a:t>HashSet</a:t>
            </a:r>
            <a:r>
              <a:rPr lang="en-GB" sz="2000" b="1" dirty="0">
                <a:latin typeface="Courier New" pitchFamily="49" charset="0"/>
              </a:rPr>
              <a:t>&lt;E&gt;();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private </a:t>
            </a:r>
            <a:r>
              <a:rPr lang="en-GB" sz="2000" b="1" dirty="0">
                <a:latin typeface="Courier New" pitchFamily="49" charset="0"/>
              </a:rPr>
              <a:t>int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addCount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latin typeface="Courier New" pitchFamily="49" charset="0"/>
              </a:rPr>
              <a:t>= 0;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InstrumentedHashSet</a:t>
            </a:r>
            <a:r>
              <a:rPr lang="en-GB" sz="2000" b="1" dirty="0">
                <a:latin typeface="Courier New" pitchFamily="49" charset="0"/>
              </a:rPr>
              <a:t>(Collection&lt;? extends </a:t>
            </a:r>
            <a:r>
              <a:rPr lang="en-GB" sz="2000" b="1" dirty="0" smtClean="0">
                <a:latin typeface="Courier New" pitchFamily="49" charset="0"/>
              </a:rPr>
              <a:t>E&gt; </a:t>
            </a:r>
            <a:r>
              <a:rPr lang="en-GB" sz="2000" b="1" dirty="0" smtClean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){</a:t>
            </a:r>
          </a:p>
          <a:p>
            <a:pPr lvl="2"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itchFamily="49" charset="0"/>
              </a:rPr>
              <a:t>this.addAll</a:t>
            </a:r>
            <a:r>
              <a:rPr lang="en-GB" sz="2000" b="1" dirty="0" smtClean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  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add</a:t>
            </a:r>
            <a:r>
              <a:rPr lang="en-GB" sz="2000" b="1" dirty="0">
                <a:latin typeface="Courier New" pitchFamily="49" charset="0"/>
              </a:rPr>
              <a:t>(E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o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++;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s.add</a:t>
            </a:r>
            <a:r>
              <a:rPr lang="en-GB" sz="2000" b="1" dirty="0">
                <a:latin typeface="Courier New" pitchFamily="49" charset="0"/>
              </a:rPr>
              <a:t>(o);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boolean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chemeClr val="accent2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 += </a:t>
            </a:r>
            <a:r>
              <a:rPr lang="en-GB" sz="2000" b="1" dirty="0" err="1">
                <a:latin typeface="Courier New" pitchFamily="49" charset="0"/>
              </a:rPr>
              <a:t>c.size</a:t>
            </a:r>
            <a:r>
              <a:rPr lang="en-GB" sz="2000" b="1" dirty="0"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    </a:t>
            </a:r>
            <a:r>
              <a:rPr lang="en-GB" sz="2000" b="1" dirty="0">
                <a:latin typeface="Courier New" pitchFamily="49" charset="0"/>
              </a:rPr>
              <a:t>return </a:t>
            </a:r>
            <a:r>
              <a:rPr lang="en-GB" sz="2000" b="1" dirty="0" err="1">
                <a:latin typeface="Courier New" pitchFamily="49" charset="0"/>
              </a:rPr>
              <a:t>s.addAll</a:t>
            </a:r>
            <a:r>
              <a:rPr lang="en-GB" sz="2000" b="1" dirty="0">
                <a:latin typeface="Courier New" pitchFamily="49" charset="0"/>
              </a:rPr>
              <a:t>(c);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}</a:t>
            </a:r>
            <a:endParaRPr lang="en-GB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  </a:t>
            </a:r>
            <a:r>
              <a:rPr lang="en-GB" sz="2000" b="1" dirty="0" smtClean="0">
                <a:latin typeface="Courier New" pitchFamily="49" charset="0"/>
              </a:rPr>
              <a:t>public </a:t>
            </a:r>
            <a:r>
              <a:rPr lang="en-GB" sz="2000" b="1" dirty="0" err="1">
                <a:latin typeface="Courier New" pitchFamily="49" charset="0"/>
              </a:rPr>
              <a:t>int</a:t>
            </a:r>
            <a:r>
              <a:rPr lang="en-GB" sz="2000" b="1" dirty="0">
                <a:latin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getAddCount</a:t>
            </a:r>
            <a:r>
              <a:rPr lang="en-GB" sz="2000" b="1" dirty="0">
                <a:latin typeface="Courier New" pitchFamily="49" charset="0"/>
              </a:rPr>
              <a:t>() {  return </a:t>
            </a:r>
            <a:r>
              <a:rPr lang="en-GB" sz="2000" b="1" dirty="0" err="1">
                <a:latin typeface="Courier New" pitchFamily="49" charset="0"/>
              </a:rPr>
              <a:t>addCount</a:t>
            </a:r>
            <a:r>
              <a:rPr lang="en-GB" sz="2000" b="1" dirty="0">
                <a:latin typeface="Courier New" pitchFamily="49" charset="0"/>
              </a:rPr>
              <a:t>;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  </a:t>
            </a:r>
            <a:r>
              <a:rPr lang="en-GB" sz="2000" b="1" dirty="0" smtClean="0">
                <a:solidFill>
                  <a:srgbClr val="AC2020"/>
                </a:solidFill>
                <a:latin typeface="Courier New" pitchFamily="49" charset="0"/>
              </a:rPr>
              <a:t>// </a:t>
            </a:r>
            <a:r>
              <a:rPr lang="en-GB" sz="2000" b="1" dirty="0">
                <a:solidFill>
                  <a:srgbClr val="AC2020"/>
                </a:solidFill>
                <a:latin typeface="Courier New" pitchFamily="49" charset="0"/>
              </a:rPr>
              <a:t>... and every other method specified by Set&lt;E&gt;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410200" y="228600"/>
            <a:ext cx="2971800" cy="685800"/>
          </a:xfrm>
          <a:prstGeom prst="wedgeRectCallout">
            <a:avLst>
              <a:gd name="adj1" fmla="val -107261"/>
              <a:gd name="adj2" fmla="val 18161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Avoid encoding implementation details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03230" y="2819400"/>
            <a:ext cx="4489729" cy="161582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What’s bad  about this constructor?</a:t>
            </a:r>
          </a:p>
          <a:p>
            <a:endParaRPr lang="en-US" sz="900" dirty="0" smtClean="0">
              <a:latin typeface="+mj-lt"/>
            </a:endParaRPr>
          </a:p>
          <a:p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InstrumentedHashSet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(Set&lt;E&gt;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s;</a:t>
            </a:r>
          </a:p>
          <a:p>
            <a:r>
              <a:rPr lang="en-GB" sz="1800" b="1" dirty="0" smtClean="0">
                <a:latin typeface="Courier New" pitchFamily="49" charset="0"/>
              </a:rPr>
              <a:t>  </a:t>
            </a:r>
            <a:r>
              <a:rPr lang="en-GB" sz="1800" b="1" dirty="0" err="1" smtClean="0">
                <a:latin typeface="Courier New" pitchFamily="49" charset="0"/>
              </a:rPr>
              <a:t>addCount</a:t>
            </a:r>
            <a:r>
              <a:rPr lang="en-GB" sz="1800" b="1" dirty="0" smtClean="0">
                <a:latin typeface="Courier New" pitchFamily="49" charset="0"/>
              </a:rPr>
              <a:t> </a:t>
            </a:r>
            <a:r>
              <a:rPr lang="en-GB" sz="1800" b="1" dirty="0">
                <a:latin typeface="Courier New" pitchFamily="49" charset="0"/>
              </a:rPr>
              <a:t>= </a:t>
            </a:r>
            <a:r>
              <a:rPr lang="en-GB" sz="1800" b="1" dirty="0" err="1">
                <a:latin typeface="Courier New" pitchFamily="49" charset="0"/>
              </a:rPr>
              <a:t>s.size</a:t>
            </a:r>
            <a:r>
              <a:rPr lang="en-GB" sz="1800" b="1" dirty="0">
                <a:latin typeface="Courier New" pitchFamily="49" charset="0"/>
              </a:rPr>
              <a:t>();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78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I</a:t>
            </a:r>
            <a:r>
              <a:rPr lang="en-GB" dirty="0" smtClean="0"/>
              <a:t>nterfaces </a:t>
            </a:r>
            <a:r>
              <a:rPr lang="en-GB" dirty="0"/>
              <a:t>and abstract classes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Provide </a:t>
            </a:r>
            <a:r>
              <a:rPr lang="en-GB" sz="2000" i="1" dirty="0">
                <a:solidFill>
                  <a:schemeClr val="accent2"/>
                </a:solidFill>
              </a:rPr>
              <a:t>interfaces</a:t>
            </a:r>
            <a:r>
              <a:rPr lang="en-GB" sz="2000" dirty="0"/>
              <a:t> for your functionality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code </a:t>
            </a:r>
            <a:r>
              <a:rPr lang="en-GB" sz="2000" dirty="0"/>
              <a:t>to interfaces rather than concrete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different implementations later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Facilitates composition, wrapper classes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Basis of lots of useful, clever </a:t>
            </a:r>
            <a:r>
              <a:rPr lang="en-GB" sz="2000" dirty="0" smtClean="0"/>
              <a:t>techniques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We'll see more of these </a:t>
            </a:r>
            <a:r>
              <a:rPr lang="en-GB" sz="2000" dirty="0" smtClean="0"/>
              <a:t>later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Consider </a:t>
            </a:r>
            <a:r>
              <a:rPr lang="en-GB" sz="2000" dirty="0" smtClean="0"/>
              <a:t>also providing </a:t>
            </a:r>
            <a:r>
              <a:rPr lang="en-GB" sz="2000" dirty="0"/>
              <a:t>helper/template </a:t>
            </a:r>
            <a:r>
              <a:rPr lang="en-GB" sz="2000" i="1" dirty="0">
                <a:solidFill>
                  <a:schemeClr val="accent2"/>
                </a:solidFill>
              </a:rPr>
              <a:t>abstract 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Can minimize number of methods that new implementation must provide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Makes writing new implementations much easier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Not necessary to use them to implement an interface, so retain freedom </a:t>
            </a:r>
            <a:r>
              <a:rPr lang="en-GB" sz="2000" dirty="0"/>
              <a:t>to create radically different </a:t>
            </a:r>
            <a:r>
              <a:rPr lang="en-GB" sz="2000" dirty="0" smtClean="0"/>
              <a:t>implementations that meet an interface</a:t>
            </a:r>
            <a:endParaRPr lang="en-GB" sz="2000" dirty="0"/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20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Subtypes are substitutable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Subtypes are </a:t>
            </a:r>
            <a:r>
              <a:rPr lang="en-GB" sz="2000" b="1" i="1" dirty="0">
                <a:solidFill>
                  <a:srgbClr val="0000FF"/>
                </a:solidFill>
              </a:rPr>
              <a:t>substitutable</a:t>
            </a:r>
            <a:r>
              <a:rPr lang="en-GB" sz="2000" b="1" i="1" dirty="0"/>
              <a:t> </a:t>
            </a:r>
            <a:r>
              <a:rPr lang="en-GB" sz="2000" dirty="0"/>
              <a:t>for </a:t>
            </a:r>
            <a:r>
              <a:rPr lang="en-GB" sz="2000" dirty="0" err="1"/>
              <a:t>supertypes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</a:t>
            </a:r>
            <a:r>
              <a:rPr lang="en-GB" sz="2000" dirty="0" smtClean="0"/>
              <a:t>client</a:t>
            </a:r>
            <a:r>
              <a:rPr lang="en-GB" sz="2000" dirty="0"/>
              <a:t> </a:t>
            </a:r>
            <a:r>
              <a:rPr lang="en-GB" sz="2000" dirty="0" smtClean="0"/>
              <a:t>by </a:t>
            </a:r>
            <a:r>
              <a:rPr lang="en-GB" sz="2000" dirty="0"/>
              <a:t>failing to </a:t>
            </a:r>
            <a:r>
              <a:rPr lang="en-GB" sz="2000" dirty="0" smtClean="0"/>
              <a:t>satisfy the </a:t>
            </a:r>
            <a:r>
              <a:rPr lang="en-GB" sz="2000" dirty="0" err="1"/>
              <a:t>supertype's</a:t>
            </a:r>
            <a:r>
              <a:rPr lang="en-GB" sz="2000" dirty="0"/>
              <a:t> specification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Instances of subtype won't surprise </a:t>
            </a:r>
            <a:r>
              <a:rPr lang="en-GB" sz="2000" dirty="0" smtClean="0"/>
              <a:t>client by having more </a:t>
            </a:r>
            <a:r>
              <a:rPr lang="en-GB" sz="2000" dirty="0"/>
              <a:t>expectations </a:t>
            </a:r>
            <a:r>
              <a:rPr lang="en-GB" sz="2000" dirty="0" smtClean="0"/>
              <a:t>than the </a:t>
            </a:r>
            <a:r>
              <a:rPr lang="en-GB" sz="2000" dirty="0" err="1" smtClean="0"/>
              <a:t>supertype's</a:t>
            </a:r>
            <a:r>
              <a:rPr lang="en-GB" sz="2000" dirty="0" smtClean="0"/>
              <a:t> </a:t>
            </a:r>
            <a:r>
              <a:rPr lang="en-GB" sz="2000" dirty="0"/>
              <a:t>specification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 </a:t>
            </a:r>
            <a:r>
              <a:rPr lang="en-GB" sz="2000" dirty="0"/>
              <a:t>say that </a:t>
            </a:r>
            <a:r>
              <a:rPr lang="en-GB" sz="2000" dirty="0" smtClean="0"/>
              <a:t>B </a:t>
            </a:r>
            <a:r>
              <a:rPr lang="en-GB" sz="2000" dirty="0"/>
              <a:t>is a </a:t>
            </a:r>
            <a:r>
              <a:rPr lang="en-GB" sz="2000" b="1" i="1" dirty="0">
                <a:solidFill>
                  <a:srgbClr val="008000"/>
                </a:solidFill>
              </a:rPr>
              <a:t>true subtype</a:t>
            </a:r>
            <a:r>
              <a:rPr lang="en-GB" sz="2000" b="1" dirty="0">
                <a:solidFill>
                  <a:srgbClr val="008000"/>
                </a:solidFill>
              </a:rPr>
              <a:t> </a:t>
            </a:r>
            <a:r>
              <a:rPr lang="en-GB" sz="2000" dirty="0"/>
              <a:t>of </a:t>
            </a:r>
            <a:r>
              <a:rPr lang="en-GB" sz="2000" dirty="0" smtClean="0"/>
              <a:t>A </a:t>
            </a:r>
            <a:r>
              <a:rPr lang="en-GB" sz="2000" dirty="0"/>
              <a:t>if </a:t>
            </a:r>
            <a:r>
              <a:rPr lang="en-GB" sz="2000" dirty="0" smtClean="0"/>
              <a:t>B </a:t>
            </a:r>
            <a:r>
              <a:rPr lang="en-GB" sz="2000" dirty="0"/>
              <a:t>has a stronger specification than </a:t>
            </a:r>
            <a:r>
              <a:rPr lang="en-GB" sz="2000" dirty="0" smtClean="0"/>
              <a:t>A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This is </a:t>
            </a:r>
            <a:r>
              <a:rPr lang="en-GB" sz="2000" b="1" i="1" dirty="0">
                <a:solidFill>
                  <a:srgbClr val="C00000"/>
                </a:solidFill>
              </a:rPr>
              <a:t>not</a:t>
            </a:r>
            <a:r>
              <a:rPr lang="en-GB" sz="2000" dirty="0"/>
              <a:t> the same as a </a:t>
            </a:r>
            <a:r>
              <a:rPr lang="en-GB" sz="2000" b="1" i="1" dirty="0">
                <a:solidFill>
                  <a:srgbClr val="009900"/>
                </a:solidFill>
              </a:rPr>
              <a:t>Java </a:t>
            </a:r>
            <a:r>
              <a:rPr lang="en-GB" sz="2000" b="1" dirty="0" smtClean="0">
                <a:solidFill>
                  <a:srgbClr val="009900"/>
                </a:solidFill>
              </a:rPr>
              <a:t>subtype</a:t>
            </a:r>
            <a:endParaRPr lang="en-GB" sz="2000" b="1" dirty="0">
              <a:solidFill>
                <a:srgbClr val="009900"/>
              </a:solidFill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 subtypes that are not true subtypes are </a:t>
            </a:r>
            <a:r>
              <a:rPr lang="en-GB" sz="2000" i="1" dirty="0" smtClean="0">
                <a:solidFill>
                  <a:srgbClr val="C00000"/>
                </a:solidFill>
              </a:rPr>
              <a:t>confusing</a:t>
            </a:r>
            <a:r>
              <a:rPr lang="en-GB" sz="2000" dirty="0" smtClean="0"/>
              <a:t> and </a:t>
            </a:r>
            <a:r>
              <a:rPr lang="en-GB" sz="2000" i="1" dirty="0" smtClean="0">
                <a:solidFill>
                  <a:srgbClr val="C00000"/>
                </a:solidFill>
              </a:rPr>
              <a:t>dangerous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But unfortunately common poor-design </a:t>
            </a:r>
            <a:r>
              <a:rPr lang="en-GB" sz="2000" dirty="0" smtClean="0">
                <a:sym typeface="Wingdings" panose="05000000000000000000" pitchFamily="2" charset="2"/>
              </a:rPr>
              <a:t>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97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library interface/class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root interface of collection 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hierarchy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interface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Collection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Collection&lt;E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abstract </a:t>
            </a:r>
            <a:r>
              <a:rPr lang="en-US" sz="2000" b="1" dirty="0">
                <a:latin typeface="Courier New"/>
                <a:cs typeface="Courier New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AbstractCollection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</a:t>
            </a:r>
            <a:endParaRPr lang="en-US" sz="2000" b="1" dirty="0">
              <a:latin typeface="Courier New"/>
              <a:cs typeface="Courier New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 			implements </a:t>
            </a:r>
            <a:r>
              <a:rPr lang="en-US" sz="2000" b="1" dirty="0">
                <a:latin typeface="Courier New"/>
                <a:cs typeface="Courier New"/>
              </a:rPr>
              <a:t>Collection&lt;E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type of all ordered 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collections</a:t>
            </a:r>
            <a:endParaRPr lang="en-US" sz="2000" b="1" dirty="0">
              <a:solidFill>
                <a:srgbClr val="7030A0"/>
              </a:solidFill>
              <a:latin typeface="Courier New"/>
              <a:cs typeface="Courier New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interface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List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extends Collection&lt;E&gt; 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/>
                <a:cs typeface="Courier New"/>
              </a:rPr>
              <a:t>// skeletal implementation of </a:t>
            </a: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List&lt;E&gt;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abstract 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AbstractList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		extends </a:t>
            </a:r>
            <a:r>
              <a:rPr lang="en-US" sz="2000" b="1" dirty="0" err="1" smtClean="0">
                <a:latin typeface="Courier New"/>
                <a:cs typeface="Courier New"/>
              </a:rPr>
              <a:t>AbstractCollection</a:t>
            </a:r>
            <a:r>
              <a:rPr lang="en-US" sz="2000" b="1" dirty="0" smtClean="0">
                <a:latin typeface="Courier New"/>
                <a:cs typeface="Courier New"/>
              </a:rPr>
              <a:t>&lt;E&gt; </a:t>
            </a:r>
          </a:p>
          <a:p>
            <a:pPr marL="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		implements List&lt;E&gt;</a:t>
            </a:r>
          </a:p>
          <a:p>
            <a:pPr marL="5715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// an old friend...</a:t>
            </a:r>
          </a:p>
          <a:p>
            <a:pPr marL="5715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ArrayList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&gt; extends </a:t>
            </a:r>
            <a:r>
              <a:rPr lang="en-US" sz="2000" b="1" dirty="0" err="1" smtClean="0">
                <a:latin typeface="Courier New"/>
                <a:cs typeface="Courier New"/>
              </a:rPr>
              <a:t>AbstractList</a:t>
            </a:r>
            <a:r>
              <a:rPr lang="en-US" sz="2000" b="1" dirty="0" smtClean="0">
                <a:latin typeface="Courier New"/>
                <a:cs typeface="Courier New"/>
              </a:rPr>
              <a:t>&lt;E&gt;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84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interfaces instead of classes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Java design decisions:</a:t>
            </a:r>
          </a:p>
          <a:p>
            <a:pPr lvl="1"/>
            <a:r>
              <a:rPr lang="en-US" sz="2000" dirty="0"/>
              <a:t>A class has exactly one </a:t>
            </a:r>
            <a:r>
              <a:rPr lang="en-US" sz="2000" dirty="0" err="1"/>
              <a:t>superclass</a:t>
            </a:r>
            <a:endParaRPr lang="en-US" sz="2000" dirty="0"/>
          </a:p>
          <a:p>
            <a:pPr lvl="1"/>
            <a:r>
              <a:rPr lang="en-US" sz="2000" dirty="0"/>
              <a:t>A class may implement multiple interfaces</a:t>
            </a:r>
          </a:p>
          <a:p>
            <a:pPr lvl="1"/>
            <a:r>
              <a:rPr lang="en-US" sz="2000" dirty="0"/>
              <a:t>An interface may extend multiple interfaces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Observation</a:t>
            </a:r>
            <a:r>
              <a:rPr lang="en-US" sz="2000" dirty="0"/>
              <a:t>:</a:t>
            </a:r>
          </a:p>
          <a:p>
            <a:pPr lvl="1"/>
            <a:r>
              <a:rPr lang="en-US" sz="2000" dirty="0" smtClean="0"/>
              <a:t>Multiple </a:t>
            </a:r>
            <a:r>
              <a:rPr lang="en-US" sz="2000" dirty="0" err="1"/>
              <a:t>superclasses</a:t>
            </a:r>
            <a:r>
              <a:rPr lang="en-US" sz="2000" dirty="0"/>
              <a:t> are difficult to use and to implement</a:t>
            </a:r>
          </a:p>
          <a:p>
            <a:pPr lvl="1"/>
            <a:r>
              <a:rPr lang="en-US" sz="2000" dirty="0" smtClean="0"/>
              <a:t>Multiple </a:t>
            </a:r>
            <a:r>
              <a:rPr lang="en-US" sz="2000" dirty="0"/>
              <a:t>interfaces, single superclass gets most of the benefit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08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Pluses and minuses of inheritance</a:t>
            </a:r>
            <a:endParaRPr lang="en-GB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Inheritance is a powerful way to achieve code reuse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Inheritance </a:t>
            </a:r>
            <a:r>
              <a:rPr lang="en-GB" sz="2000" dirty="0"/>
              <a:t>can break encapsulation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A subclass may need to depend on unspecified details of the implementation of its </a:t>
            </a:r>
            <a:r>
              <a:rPr lang="en-GB" sz="2000" dirty="0" err="1"/>
              <a:t>superclass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E.g., </a:t>
            </a:r>
            <a:r>
              <a:rPr lang="en-GB" sz="2000" dirty="0"/>
              <a:t>pattern of self-calls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Subclass may need to evolve in tandem with </a:t>
            </a:r>
            <a:r>
              <a:rPr lang="en-GB" sz="2000" dirty="0" err="1"/>
              <a:t>superclass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Okay </a:t>
            </a:r>
            <a:r>
              <a:rPr lang="en-GB" sz="2000" dirty="0"/>
              <a:t>within a package where implementation of both is under control of same programmer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2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Authors </a:t>
            </a:r>
            <a:r>
              <a:rPr lang="en-GB" sz="2000" dirty="0"/>
              <a:t>of superclass should design and document </a:t>
            </a:r>
            <a:r>
              <a:rPr lang="en-GB" sz="2000" dirty="0" smtClean="0"/>
              <a:t>self-use, to simplify extension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Otherwise, avoid implementation inheritance and use composition instead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462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Subtyping vs. </a:t>
            </a:r>
            <a:r>
              <a:rPr lang="en-US" dirty="0" err="1" smtClean="0"/>
              <a:t>subclassing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sz="2000" dirty="0"/>
              <a:t>Substitution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chemeClr val="accent2"/>
                </a:solidFill>
              </a:rPr>
              <a:t>subtype</a:t>
            </a:r>
            <a:r>
              <a:rPr lang="en-US" sz="2000" dirty="0" smtClean="0"/>
              <a:t>) — a </a:t>
            </a:r>
            <a:r>
              <a:rPr lang="en-US" sz="2000" dirty="0" smtClean="0">
                <a:solidFill>
                  <a:schemeClr val="accent2"/>
                </a:solidFill>
              </a:rPr>
              <a:t>specification </a:t>
            </a:r>
            <a:r>
              <a:rPr lang="en-US" sz="2000" dirty="0" smtClean="0"/>
              <a:t>notion</a:t>
            </a:r>
            <a:endParaRPr lang="en-US" sz="2000" dirty="0"/>
          </a:p>
          <a:p>
            <a:pPr lvl="1"/>
            <a:r>
              <a:rPr lang="en-US" sz="2000" dirty="0"/>
              <a:t>B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dirty="0" smtClean="0"/>
              <a:t>A </a:t>
            </a:r>
            <a:r>
              <a:rPr lang="en-US" sz="2000" dirty="0" err="1"/>
              <a:t>iff</a:t>
            </a:r>
            <a:r>
              <a:rPr lang="en-US" sz="2000" dirty="0"/>
              <a:t> an object of </a:t>
            </a:r>
            <a:r>
              <a:rPr lang="en-US" sz="2000" dirty="0" smtClean="0"/>
              <a:t>B </a:t>
            </a:r>
            <a:r>
              <a:rPr lang="en-US" sz="2000" dirty="0"/>
              <a:t>can masquerade as an object of A</a:t>
            </a:r>
            <a:r>
              <a:rPr lang="en-US" sz="2000" dirty="0" smtClean="0"/>
              <a:t> </a:t>
            </a:r>
            <a:r>
              <a:rPr lang="en-US" sz="2000" dirty="0"/>
              <a:t>in any </a:t>
            </a:r>
            <a:r>
              <a:rPr lang="en-US" sz="2000" dirty="0" smtClean="0"/>
              <a:t>context</a:t>
            </a:r>
          </a:p>
          <a:p>
            <a:pPr lvl="1"/>
            <a:r>
              <a:rPr lang="en-US" sz="2000" dirty="0" smtClean="0"/>
              <a:t>About </a:t>
            </a:r>
            <a:r>
              <a:rPr lang="en-US" sz="2000" dirty="0" err="1" smtClean="0"/>
              <a:t>satisfiability</a:t>
            </a:r>
            <a:r>
              <a:rPr lang="en-US" sz="2000" dirty="0" smtClean="0"/>
              <a:t> (behavior of a B is a subset of A’s spec)</a:t>
            </a:r>
            <a:endParaRPr lang="en-US" sz="2000" dirty="0"/>
          </a:p>
          <a:p>
            <a:pPr marL="0" lvl="1" indent="0">
              <a:buNone/>
            </a:pPr>
            <a:endParaRPr lang="en-US" sz="1000" dirty="0" smtClean="0"/>
          </a:p>
          <a:p>
            <a:pPr marL="0" lvl="1" indent="0">
              <a:buNone/>
            </a:pPr>
            <a:r>
              <a:rPr lang="en-US" sz="2000" dirty="0" smtClean="0"/>
              <a:t>Inheritance (</a:t>
            </a:r>
            <a:r>
              <a:rPr lang="en-US" sz="2000" dirty="0" smtClean="0">
                <a:solidFill>
                  <a:schemeClr val="accent2"/>
                </a:solidFill>
              </a:rPr>
              <a:t>subclass</a:t>
            </a:r>
            <a:r>
              <a:rPr lang="en-US" sz="2000" dirty="0" smtClean="0"/>
              <a:t>) — an </a:t>
            </a:r>
            <a:r>
              <a:rPr lang="en-US" sz="2000" dirty="0" smtClean="0">
                <a:solidFill>
                  <a:schemeClr val="accent2"/>
                </a:solidFill>
              </a:rPr>
              <a:t>implementation</a:t>
            </a:r>
            <a:r>
              <a:rPr lang="en-US" sz="2000" dirty="0" smtClean="0"/>
              <a:t> notion</a:t>
            </a:r>
            <a:endParaRPr lang="en-US" sz="2000" dirty="0"/>
          </a:p>
          <a:p>
            <a:pPr lvl="1"/>
            <a:r>
              <a:rPr lang="en-US" sz="2000" dirty="0" smtClean="0"/>
              <a:t>Factor </a:t>
            </a:r>
            <a:r>
              <a:rPr lang="en-US" sz="2000" dirty="0"/>
              <a:t>out repeated code </a:t>
            </a:r>
          </a:p>
          <a:p>
            <a:pPr lvl="1"/>
            <a:r>
              <a:rPr lang="en-US" sz="2000" dirty="0" smtClean="0"/>
              <a:t>To create a new class, write only the differences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Java purposely merges these notions for classes:</a:t>
            </a:r>
            <a:endParaRPr lang="en-US" sz="2000" dirty="0"/>
          </a:p>
          <a:p>
            <a:pPr lvl="1"/>
            <a:r>
              <a:rPr lang="en-US" sz="2000" dirty="0" smtClean="0"/>
              <a:t>Every </a:t>
            </a:r>
            <a:r>
              <a:rPr lang="en-US" sz="2000" dirty="0"/>
              <a:t>subclass is a Java </a:t>
            </a:r>
            <a:r>
              <a:rPr lang="en-US" sz="2000" dirty="0" smtClean="0"/>
              <a:t>subtype</a:t>
            </a:r>
          </a:p>
          <a:p>
            <a:pPr lvl="2"/>
            <a:r>
              <a:rPr lang="en-US" sz="2000" dirty="0" smtClean="0"/>
              <a:t>But </a:t>
            </a:r>
            <a:r>
              <a:rPr lang="en-US" sz="2000" dirty="0"/>
              <a:t>not necessarily a true </a:t>
            </a:r>
            <a:r>
              <a:rPr lang="en-US" sz="2000" dirty="0" smtClean="0"/>
              <a:t>subtype</a:t>
            </a:r>
          </a:p>
          <a:p>
            <a:pPr marL="0" indent="0">
              <a:buNone/>
            </a:pPr>
            <a:endParaRPr lang="en-US" sz="1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40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000" dirty="0" smtClean="0"/>
              <a:t>Inheritance makes adding functionality easy</a:t>
            </a:r>
            <a:endParaRPr lang="en-GB" sz="30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we run a web store with a class </a:t>
            </a:r>
            <a:r>
              <a:rPr lang="en-GB" sz="2000" dirty="0" smtClean="0"/>
              <a:t>for </a:t>
            </a:r>
            <a:r>
              <a:rPr lang="en-GB" sz="2000" i="1" dirty="0" smtClean="0"/>
              <a:t>products…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class </a:t>
            </a:r>
            <a:r>
              <a:rPr lang="en-GB" sz="2000" b="1" dirty="0">
                <a:solidFill>
                  <a:srgbClr val="0066FF"/>
                </a:solidFill>
                <a:latin typeface="Courier New"/>
                <a:cs typeface="Courier New"/>
              </a:rPr>
              <a:t>Product</a:t>
            </a:r>
            <a:r>
              <a:rPr lang="en-GB" sz="2000" b="1" dirty="0">
                <a:latin typeface="Courier New"/>
                <a:cs typeface="Courier New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    private String </a:t>
            </a:r>
            <a:r>
              <a:rPr lang="en-GB" sz="2000" b="1" dirty="0" smtClean="0">
                <a:solidFill>
                  <a:srgbClr val="0066FF"/>
                </a:solidFill>
                <a:latin typeface="Courier New"/>
                <a:cs typeface="Courier New"/>
              </a:rPr>
              <a:t>title</a:t>
            </a:r>
            <a:r>
              <a:rPr lang="en-GB" sz="2000" b="1" dirty="0" smtClean="0">
                <a:latin typeface="Courier New"/>
                <a:cs typeface="Courier New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    </a:t>
            </a:r>
            <a:r>
              <a:rPr lang="en-GB" sz="2000" b="1" dirty="0">
                <a:latin typeface="Courier New"/>
                <a:cs typeface="Courier New"/>
              </a:rPr>
              <a:t>private </a:t>
            </a:r>
            <a:r>
              <a:rPr lang="en-GB" sz="2000" b="1" dirty="0" smtClean="0">
                <a:latin typeface="Courier New"/>
                <a:cs typeface="Courier New"/>
              </a:rPr>
              <a:t>String </a:t>
            </a:r>
            <a:r>
              <a:rPr lang="en-GB" sz="2000" b="1" dirty="0" smtClean="0">
                <a:solidFill>
                  <a:srgbClr val="0066FF"/>
                </a:solidFill>
                <a:latin typeface="Courier New"/>
                <a:cs typeface="Courier New"/>
              </a:rPr>
              <a:t>description</a:t>
            </a:r>
            <a:r>
              <a:rPr lang="en-GB" sz="2000" b="1" dirty="0">
                <a:latin typeface="Courier New"/>
                <a:cs typeface="Courier New"/>
              </a:rPr>
              <a:t>;</a:t>
            </a:r>
            <a:endParaRPr lang="en-GB" sz="2000" b="1" dirty="0" smtClean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    private </a:t>
            </a:r>
            <a:r>
              <a:rPr lang="en-GB" sz="2000" b="1" dirty="0" err="1" smtClean="0">
                <a:latin typeface="Courier New"/>
                <a:cs typeface="Courier New"/>
              </a:rPr>
              <a:t>int</a:t>
            </a:r>
            <a:r>
              <a:rPr lang="en-GB" sz="2000" b="1" dirty="0" smtClean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/>
                <a:cs typeface="Courier New"/>
              </a:rPr>
              <a:t>price</a:t>
            </a:r>
            <a:r>
              <a:rPr lang="en-GB" sz="2000" b="1" dirty="0" smtClean="0">
                <a:latin typeface="Courier New"/>
                <a:cs typeface="Courier New"/>
              </a:rPr>
              <a:t>; </a:t>
            </a:r>
            <a:r>
              <a:rPr lang="en-GB" sz="2000" b="1" dirty="0" smtClean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    </a:t>
            </a:r>
            <a:r>
              <a:rPr lang="en-GB" sz="2000" b="1" dirty="0">
                <a:latin typeface="Courier New"/>
                <a:cs typeface="Courier New"/>
              </a:rPr>
              <a:t>public </a:t>
            </a:r>
            <a:r>
              <a:rPr lang="en-GB" sz="2000" b="1" dirty="0" err="1" smtClean="0">
                <a:latin typeface="Courier New"/>
                <a:cs typeface="Courier New"/>
              </a:rPr>
              <a:t>int</a:t>
            </a:r>
            <a:r>
              <a:rPr lang="en-GB" sz="2000" b="1" dirty="0" smtClean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{ </a:t>
            </a:r>
            <a:endParaRPr lang="en-GB" sz="2000" b="1" dirty="0" smtClean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       return </a:t>
            </a:r>
            <a:r>
              <a:rPr lang="en-GB" sz="2000" b="1" dirty="0">
                <a:latin typeface="Courier New"/>
                <a:cs typeface="Courier New"/>
              </a:rPr>
              <a:t>price; </a:t>
            </a:r>
            <a:endParaRPr lang="en-GB" sz="2000" b="1" dirty="0" smtClean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    }</a:t>
            </a:r>
            <a:endParaRPr lang="en-GB" sz="2000" b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public </a:t>
            </a:r>
            <a:r>
              <a:rPr lang="en-GB" sz="2000" b="1" dirty="0" err="1" smtClean="0">
                <a:latin typeface="Courier New"/>
                <a:cs typeface="Courier New"/>
              </a:rPr>
              <a:t>int</a:t>
            </a:r>
            <a:r>
              <a:rPr lang="en-GB" sz="2000" b="1" dirty="0" smtClean="0">
                <a:latin typeface="Courier New"/>
                <a:cs typeface="Courier New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/>
                <a:cs typeface="Courier New"/>
              </a:rPr>
              <a:t>getTax</a:t>
            </a:r>
            <a:r>
              <a:rPr lang="en-GB" sz="2000" b="1" dirty="0" smtClean="0">
                <a:latin typeface="Courier New"/>
                <a:cs typeface="Courier New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       return (</a:t>
            </a:r>
            <a:r>
              <a:rPr lang="en-GB" sz="2000" b="1" dirty="0" err="1" smtClean="0">
                <a:latin typeface="Courier New"/>
                <a:cs typeface="Courier New"/>
              </a:rPr>
              <a:t>int</a:t>
            </a:r>
            <a:r>
              <a:rPr lang="en-GB" sz="2000" b="1" dirty="0" smtClean="0">
                <a:latin typeface="Courier New"/>
                <a:cs typeface="Courier New"/>
              </a:rPr>
              <a:t>)(</a:t>
            </a:r>
            <a:r>
              <a:rPr lang="en-GB" sz="2000" b="1" dirty="0" err="1" smtClean="0">
                <a:latin typeface="Courier New"/>
                <a:cs typeface="Courier New"/>
              </a:rPr>
              <a:t>getPrice</a:t>
            </a:r>
            <a:r>
              <a:rPr lang="en-GB" sz="2000" b="1" dirty="0">
                <a:latin typeface="Courier New"/>
                <a:cs typeface="Courier New"/>
              </a:rPr>
              <a:t>() * </a:t>
            </a:r>
            <a:r>
              <a:rPr lang="en-GB" sz="2000" b="1" dirty="0" smtClean="0">
                <a:latin typeface="Courier New"/>
                <a:cs typeface="Courier New"/>
              </a:rPr>
              <a:t>0.095f);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</a:t>
            </a:r>
            <a:r>
              <a:rPr lang="en-GB" sz="2000" b="1" dirty="0" smtClean="0">
                <a:latin typeface="Courier New"/>
                <a:cs typeface="Courier New"/>
              </a:rPr>
              <a:t>   }</a:t>
            </a:r>
            <a:endParaRPr lang="en-GB" sz="2000" b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/>
                <a:cs typeface="Courier New"/>
              </a:rPr>
              <a:t>    </a:t>
            </a:r>
            <a:r>
              <a:rPr lang="en-GB" sz="2000" b="1" i="1" dirty="0" smtClean="0">
                <a:latin typeface="Courier New"/>
                <a:cs typeface="Courier New"/>
              </a:rPr>
              <a:t>...</a:t>
            </a:r>
            <a:endParaRPr lang="en-GB" sz="2000" b="1" i="1" dirty="0">
              <a:latin typeface="Courier New"/>
              <a:cs typeface="Courier New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/>
                <a:cs typeface="Courier New"/>
              </a:rPr>
              <a:t>}</a:t>
            </a:r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... and </a:t>
            </a:r>
            <a:r>
              <a:rPr lang="en-GB" sz="2000" dirty="0"/>
              <a:t>we </a:t>
            </a:r>
            <a:r>
              <a:rPr lang="en-GB" sz="2000" dirty="0" smtClean="0"/>
              <a:t>need a class </a:t>
            </a:r>
            <a:r>
              <a:rPr lang="en-GB" sz="2000" dirty="0"/>
              <a:t>for </a:t>
            </a:r>
            <a:r>
              <a:rPr lang="en-GB" sz="2000" i="1" dirty="0" smtClean="0"/>
              <a:t>products </a:t>
            </a:r>
            <a:r>
              <a:rPr lang="en-GB" sz="2000" i="1" dirty="0"/>
              <a:t>that are on sale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659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We know: don’t copy code!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We would never dream of cutting and pasting like </a:t>
            </a:r>
            <a:r>
              <a:rPr lang="en-GB" sz="2000" dirty="0" smtClean="0"/>
              <a:t>this: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Sale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Product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title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GB" sz="2000" b="1" dirty="0">
                <a:solidFill>
                  <a:srgbClr val="7030A0"/>
                </a:solidFill>
                <a:latin typeface="Courier New"/>
                <a:cs typeface="Courier New"/>
              </a:rPr>
              <a:t>// in cents</a:t>
            </a:r>
            <a:endParaRPr lang="en-GB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private float factor;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price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*factor)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public float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getTax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GB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 return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() * .095;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i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49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Inheritance makes small extensions small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Much better:</a:t>
            </a:r>
            <a:endParaRPr lang="en-GB" sz="2000" dirty="0"/>
          </a:p>
          <a:p>
            <a:pPr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SaleProduct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Product 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private float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factor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)(</a:t>
            </a:r>
            <a:r>
              <a:rPr lang="en-GB" sz="2000" b="1" dirty="0" err="1" smtClean="0">
                <a:latin typeface="Courier New" pitchFamily="49" charset="0"/>
                <a:cs typeface="Courier New" pitchFamily="49" charset="0"/>
              </a:rPr>
              <a:t>super.getPrice</a:t>
            </a:r>
            <a:r>
              <a:rPr lang="en-GB" sz="2000" b="1" dirty="0">
                <a:latin typeface="Courier New" pitchFamily="49" charset="0"/>
                <a:cs typeface="Courier New" pitchFamily="49" charset="0"/>
              </a:rPr>
              <a:t>()*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factor); </a:t>
            </a:r>
            <a:endParaRPr lang="en-GB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sz="2000" b="1" i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9665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Benefits of subclassing &amp; inheritance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Don’t repeat unchanged fields and methods</a:t>
            </a:r>
          </a:p>
          <a:p>
            <a:pPr lvl="1"/>
            <a:r>
              <a:rPr lang="en-GB" sz="2000" dirty="0" smtClean="0"/>
              <a:t>In implementation</a:t>
            </a:r>
          </a:p>
          <a:p>
            <a:pPr lvl="2"/>
            <a:r>
              <a:rPr lang="en-GB" sz="2000" dirty="0" smtClean="0"/>
              <a:t>Simpler maintenance:  fix bugs once</a:t>
            </a:r>
          </a:p>
          <a:p>
            <a:pPr lvl="1"/>
            <a:r>
              <a:rPr lang="en-US" sz="2000" dirty="0" smtClean="0"/>
              <a:t>In specification</a:t>
            </a:r>
            <a:endParaRPr lang="en-GB" sz="2000" dirty="0" smtClean="0"/>
          </a:p>
          <a:p>
            <a:pPr lvl="2"/>
            <a:r>
              <a:rPr lang="en-GB" sz="2000" dirty="0" smtClean="0"/>
              <a:t>Clients who understand the superclass specification need only study novel parts of the subclass</a:t>
            </a:r>
          </a:p>
          <a:p>
            <a:pPr lvl="1"/>
            <a:r>
              <a:rPr lang="en-US" sz="2000" dirty="0" smtClean="0"/>
              <a:t>Modularity:  can ignore private fields and methods of superclass (if properly defined)</a:t>
            </a:r>
          </a:p>
          <a:p>
            <a:pPr lvl="1"/>
            <a:r>
              <a:rPr lang="en-GB" sz="2000" dirty="0" smtClean="0"/>
              <a:t>Differences not buried under mass of similarities</a:t>
            </a:r>
          </a:p>
          <a:p>
            <a:endParaRPr lang="en-GB" sz="2000" dirty="0" smtClean="0"/>
          </a:p>
          <a:p>
            <a:r>
              <a:rPr lang="en-GB" sz="2000" dirty="0" smtClean="0"/>
              <a:t>Ability to substitute new implementations</a:t>
            </a:r>
          </a:p>
          <a:p>
            <a:pPr lvl="1"/>
            <a:r>
              <a:rPr lang="en-GB" sz="2000" dirty="0"/>
              <a:t>No </a:t>
            </a:r>
            <a:r>
              <a:rPr lang="en-GB" sz="2000" dirty="0" smtClean="0"/>
              <a:t>client code changes required to use new subclasses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729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err="1"/>
              <a:t>Subclassing</a:t>
            </a:r>
            <a:r>
              <a:rPr lang="en-GB" dirty="0"/>
              <a:t> can be misused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876800"/>
          </a:xfrm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Poor planning </a:t>
            </a:r>
            <a:r>
              <a:rPr lang="en-GB" sz="2000" dirty="0" smtClean="0"/>
              <a:t>can lead </a:t>
            </a:r>
            <a:r>
              <a:rPr lang="en-GB" sz="2000" dirty="0"/>
              <a:t>to </a:t>
            </a:r>
            <a:r>
              <a:rPr lang="en-GB" sz="2000" dirty="0" smtClean="0"/>
              <a:t>a muddled </a:t>
            </a:r>
            <a:r>
              <a:rPr lang="en-GB" sz="2000" i="1" dirty="0" smtClean="0"/>
              <a:t>class </a:t>
            </a:r>
            <a:r>
              <a:rPr lang="en-GB" sz="2000" i="1" dirty="0"/>
              <a:t>hierarchy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Relationships may not match untutored intuition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Poor design can produce subclasses that depend on many implementation details of </a:t>
            </a:r>
            <a:r>
              <a:rPr lang="en-GB" sz="2000" dirty="0" err="1" smtClean="0"/>
              <a:t>superclasses</a:t>
            </a: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Changes </a:t>
            </a:r>
            <a:r>
              <a:rPr lang="en-GB" sz="2000" dirty="0"/>
              <a:t>in </a:t>
            </a:r>
            <a:r>
              <a:rPr lang="en-GB" sz="2000" dirty="0" err="1" smtClean="0"/>
              <a:t>superclasses</a:t>
            </a:r>
            <a:r>
              <a:rPr lang="en-GB" sz="2000" dirty="0" smtClean="0"/>
              <a:t> </a:t>
            </a:r>
            <a:r>
              <a:rPr lang="en-GB" sz="2000" dirty="0"/>
              <a:t>can break </a:t>
            </a:r>
            <a:r>
              <a:rPr lang="en-GB" sz="2000" dirty="0" smtClean="0"/>
              <a:t>subclasses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“fragile </a:t>
            </a:r>
            <a:r>
              <a:rPr lang="en-GB" sz="2000" dirty="0"/>
              <a:t>base </a:t>
            </a:r>
            <a:r>
              <a:rPr lang="en-GB" sz="2000" dirty="0" smtClean="0"/>
              <a:t>class problem”</a:t>
            </a:r>
            <a:endParaRPr lang="en-GB" sz="2000" dirty="0"/>
          </a:p>
          <a:p>
            <a:pPr marL="914400" lvl="2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solidFill>
                  <a:schemeClr val="accent2"/>
                </a:solidFill>
              </a:rPr>
              <a:t>Subtyping and implementation inheritance are orthogonal!</a:t>
            </a:r>
            <a:endParaRPr lang="en-GB" sz="2000" dirty="0">
              <a:solidFill>
                <a:schemeClr val="accent2"/>
              </a:solidFill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err="1" smtClean="0"/>
              <a:t>Subclassing</a:t>
            </a:r>
            <a:r>
              <a:rPr lang="en-GB" sz="2000" dirty="0" smtClean="0"/>
              <a:t> gives you both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Sometimes you want just one </a:t>
            </a:r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Interfaces</a:t>
            </a:r>
            <a:r>
              <a:rPr lang="en-GB" sz="2000" dirty="0" smtClean="0"/>
              <a:t>: subtyping without </a:t>
            </a:r>
            <a:r>
              <a:rPr lang="en-GB" sz="2000" dirty="0" smtClean="0"/>
              <a:t>inheritance</a:t>
            </a:r>
            <a:endParaRPr lang="en-GB" sz="2000" dirty="0" smtClean="0"/>
          </a:p>
          <a:p>
            <a:pPr marL="1200150" lvl="2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Composition</a:t>
            </a:r>
            <a:r>
              <a:rPr lang="en-GB" sz="2000" dirty="0" smtClean="0"/>
              <a:t>: use implementation without subtyping</a:t>
            </a:r>
          </a:p>
          <a:p>
            <a:pPr marL="1657350" lvl="3" indent="-3429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dirty="0" smtClean="0"/>
              <a:t>Can seem less convenient, but often better long-term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269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10173</TotalTime>
  <Words>2572</Words>
  <Application>Microsoft Macintosh PowerPoint</Application>
  <PresentationFormat>On-screen Show (4:3)</PresentationFormat>
  <Paragraphs>501</Paragraphs>
  <Slides>32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simple</vt:lpstr>
      <vt:lpstr>CSE 331 Software Design &amp; Implementation</vt:lpstr>
      <vt:lpstr>What is subtyping?</vt:lpstr>
      <vt:lpstr>Subtypes are substitutable</vt:lpstr>
      <vt:lpstr>Subtyping vs. subclassing</vt:lpstr>
      <vt:lpstr>Inheritance makes adding functionality easy</vt:lpstr>
      <vt:lpstr>We know: don’t copy code!</vt:lpstr>
      <vt:lpstr>Inheritance makes small extensions small</vt:lpstr>
      <vt:lpstr>Benefits of subclassing &amp; inheritance</vt:lpstr>
      <vt:lpstr>Subclassing can be misused</vt:lpstr>
      <vt:lpstr>Is every square a rectangle?</vt:lpstr>
      <vt:lpstr>Square, Rectangle Unrelated (Subtypes)</vt:lpstr>
      <vt:lpstr>Inappropriate subtyping in the JDK</vt:lpstr>
      <vt:lpstr>Violation of rep invariant</vt:lpstr>
      <vt:lpstr>Solution 1:  Generics</vt:lpstr>
      <vt:lpstr>Solution 2:  Composition</vt:lpstr>
      <vt:lpstr>Substitution principle for classes</vt:lpstr>
      <vt:lpstr>Substitution principle for methods</vt:lpstr>
      <vt:lpstr>Spec strengthening: argument/result types</vt:lpstr>
      <vt:lpstr>Substitution exercise</vt:lpstr>
      <vt:lpstr>Java subtyping</vt:lpstr>
      <vt:lpstr>Java subtyping guarantees</vt:lpstr>
      <vt:lpstr>Inheritance can break encapsulation</vt:lpstr>
      <vt:lpstr>Dependence on implementation</vt:lpstr>
      <vt:lpstr>Solutions</vt:lpstr>
      <vt:lpstr>Solution 2b:  composition</vt:lpstr>
      <vt:lpstr>Composition (wrappers, delegation)</vt:lpstr>
      <vt:lpstr>Composition does not preserve subtyping</vt:lpstr>
      <vt:lpstr>Interfaces reintroduce Java subtyping</vt:lpstr>
      <vt:lpstr>Interfaces and abstract classes</vt:lpstr>
      <vt:lpstr>Java library interface/class example</vt:lpstr>
      <vt:lpstr>Why interfaces instead of classes</vt:lpstr>
      <vt:lpstr>Pluses and minuses of inheritance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153</cp:revision>
  <cp:lastPrinted>2013-10-30T05:15:40Z</cp:lastPrinted>
  <dcterms:created xsi:type="dcterms:W3CDTF">2012-02-17T18:07:42Z</dcterms:created>
  <dcterms:modified xsi:type="dcterms:W3CDTF">2014-05-05T04:50:36Z</dcterms:modified>
</cp:coreProperties>
</file>