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5" r:id="rId2"/>
    <p:sldId id="380" r:id="rId3"/>
    <p:sldId id="419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420" r:id="rId14"/>
    <p:sldId id="391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24" r:id="rId37"/>
    <p:sldId id="422" r:id="rId38"/>
    <p:sldId id="421" r:id="rId39"/>
    <p:sldId id="415" r:id="rId40"/>
    <p:sldId id="416" r:id="rId41"/>
    <p:sldId id="417" r:id="rId42"/>
    <p:sldId id="418" r:id="rId43"/>
  </p:sldIdLst>
  <p:sldSz cx="9144000" cy="6858000" type="screen4x3"/>
  <p:notesSz cx="6934200" cy="92202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84499" autoAdjust="0"/>
  </p:normalViewPr>
  <p:slideViewPr>
    <p:cSldViewPr>
      <p:cViewPr varScale="1">
        <p:scale>
          <a:sx n="107" d="100"/>
          <a:sy n="107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75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14sp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08</a:t>
            </a:r>
            <a:r>
              <a:rPr lang="en-US" dirty="0" smtClean="0"/>
              <a:t>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 smtClean="0"/>
              <a:t>(But, can think about doing this many tests today)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r>
              <a:rPr lang="en-US" dirty="0" smtClean="0"/>
              <a:t>Hal Perkins</a:t>
            </a:r>
            <a:endParaRPr lang="en-US" dirty="0" smtClean="0"/>
          </a:p>
          <a:p>
            <a:r>
              <a:rPr lang="en-US" dirty="0" smtClean="0"/>
              <a:t>Spring 2014</a:t>
            </a:r>
            <a:endParaRPr lang="en-US" dirty="0" smtClean="0"/>
          </a:p>
          <a:p>
            <a:r>
              <a:rPr lang="en-US" dirty="0" smtClean="0"/>
              <a:t>Testing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 (QA)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Testing </a:t>
            </a:r>
            <a:r>
              <a:rPr lang="en-US" sz="2000" dirty="0" smtClean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 smtClean="0"/>
              <a:t>Static analysis (assessing code without executing it)</a:t>
            </a:r>
          </a:p>
          <a:p>
            <a:pPr lvl="1" indent="-342900"/>
            <a:r>
              <a:rPr lang="en-US" sz="2000" dirty="0" smtClean="0"/>
              <a:t>Correctness proofs (theorems about program properties)</a:t>
            </a:r>
          </a:p>
          <a:p>
            <a:pPr lvl="1" indent="-342900"/>
            <a:r>
              <a:rPr lang="en-US" sz="2000" dirty="0" smtClean="0"/>
              <a:t>Code reviews (people reading each others’ code)</a:t>
            </a:r>
          </a:p>
          <a:p>
            <a:pPr lvl="1" indent="-342900"/>
            <a:r>
              <a:rPr lang="en-US" sz="2000" dirty="0" smtClean="0"/>
              <a:t>Software process (methodology for code development)</a:t>
            </a:r>
          </a:p>
          <a:p>
            <a:pPr lvl="1" indent="-342900"/>
            <a:r>
              <a:rPr lang="en-US" sz="2000" dirty="0" smtClean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Beware of bugs in the above code;</a:t>
            </a:r>
            <a:br>
              <a:rPr lang="en-US" sz="2000" dirty="0"/>
            </a:br>
            <a:r>
              <a:rPr lang="en-US" sz="2000" dirty="0" smtClean="0"/>
              <a:t>	I </a:t>
            </a:r>
            <a:r>
              <a:rPr lang="en-US" sz="2000" dirty="0"/>
              <a:t>have only proved it correct, not tried it.”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	-</a:t>
            </a:r>
            <a:r>
              <a:rPr lang="en-US" sz="2000" dirty="0"/>
              <a:t>Donald Knuth, </a:t>
            </a:r>
            <a:r>
              <a:rPr lang="en-US" sz="2000" dirty="0" smtClean="0"/>
              <a:t>1977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5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 smtClean="0"/>
              <a:t>Edsgar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Dijkstra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Notes on Structured Programming, </a:t>
            </a:r>
            <a:r>
              <a:rPr lang="en-US" sz="2000" dirty="0" smtClean="0"/>
              <a:t>1970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638800"/>
            <a:ext cx="471475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Nevertheless testing is essential.  Why?</a:t>
            </a:r>
            <a:endParaRPr lang="en-US" sz="2000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4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1. Do it </a:t>
            </a:r>
            <a:r>
              <a:rPr lang="en-GB" sz="2000" dirty="0" smtClean="0">
                <a:solidFill>
                  <a:schemeClr val="accent6"/>
                </a:solidFill>
              </a:rPr>
              <a:t>early</a:t>
            </a:r>
            <a:r>
              <a:rPr lang="en-GB" sz="2000" dirty="0" smtClean="0">
                <a:solidFill>
                  <a:schemeClr val="tx2"/>
                </a:solidFill>
              </a:rPr>
              <a:t> and </a:t>
            </a:r>
            <a:r>
              <a:rPr lang="en-GB" sz="2000" dirty="0" smtClean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accent6"/>
                </a:solidFill>
              </a:rPr>
              <a:t>Automate</a:t>
            </a:r>
            <a:r>
              <a:rPr lang="en-GB" sz="2000" dirty="0" smtClean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2. Be </a:t>
            </a:r>
            <a:r>
              <a:rPr lang="en-GB" sz="2000" dirty="0" smtClean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Understand what has been tested for and what has not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Have a strategy!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Testing is so important the field has terminology for different kinds of tests</a:t>
            </a:r>
          </a:p>
          <a:p>
            <a:pPr lvl="1"/>
            <a:r>
              <a:rPr lang="en-US" sz="2000" dirty="0" smtClean="0"/>
              <a:t>Won’t discuss all the kinds and terms</a:t>
            </a:r>
          </a:p>
          <a:p>
            <a:pPr lvl="1"/>
            <a:endParaRPr lang="en-US" sz="1200" dirty="0"/>
          </a:p>
          <a:p>
            <a:r>
              <a:rPr lang="en-US" sz="2000" dirty="0" smtClean="0"/>
              <a:t>Here are three orthogonal dimensions [so 8 varieties total]:</a:t>
            </a:r>
          </a:p>
          <a:p>
            <a:endParaRPr lang="en-US" sz="400" dirty="0" smtClean="0"/>
          </a:p>
          <a:p>
            <a:pPr lvl="1"/>
            <a:r>
              <a:rPr lang="en-US" sz="2000" i="1" dirty="0" smtClean="0"/>
              <a:t>Unit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system/integration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One module’s functionality versus pieces fitting together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/>
              <a:t>Black-box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clear-box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Does implementation influence test creation?</a:t>
            </a:r>
          </a:p>
          <a:p>
            <a:pPr lvl="2"/>
            <a:r>
              <a:rPr lang="en-US" sz="2000" dirty="0" smtClean="0"/>
              <a:t>“Do you look at the code when choosing test data?”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/>
              <a:t>Specification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implementation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Test only behavior guaranteed by specification or other behavior expected for the implementation?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A unit test focuses on one method, class, interface, or module</a:t>
            </a:r>
          </a:p>
          <a:p>
            <a:endParaRPr lang="en-US" sz="2000" dirty="0"/>
          </a:p>
          <a:p>
            <a:r>
              <a:rPr lang="en-US" sz="2000" dirty="0" smtClean="0"/>
              <a:t>Test a single unit in isolation from all others</a:t>
            </a:r>
          </a:p>
          <a:p>
            <a:endParaRPr lang="en-US" sz="2000" dirty="0"/>
          </a:p>
          <a:p>
            <a:r>
              <a:rPr lang="en-US" sz="2000" dirty="0" smtClean="0"/>
              <a:t>Typically done earlier in software life-cycle</a:t>
            </a:r>
          </a:p>
          <a:p>
            <a:pPr lvl="1"/>
            <a:r>
              <a:rPr lang="en-US" sz="2000" dirty="0" smtClean="0"/>
              <a:t>Integrate (and test the integration) after successful unit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 smtClean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 smtClean="0"/>
              <a:t>2) Define the expected outcome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5715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Run the test</a:t>
            </a: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 smtClean="0"/>
              <a:t>4) Compare </a:t>
            </a:r>
            <a:r>
              <a:rPr lang="en-GB" sz="2000" i="1" dirty="0" smtClean="0"/>
              <a:t>observed</a:t>
            </a:r>
            <a:r>
              <a:rPr lang="en-GB" sz="2000" dirty="0" smtClean="0"/>
              <a:t> outcome to </a:t>
            </a:r>
            <a:r>
              <a:rPr lang="en-GB" sz="2000" i="1" dirty="0" smtClean="0"/>
              <a:t>expected</a:t>
            </a:r>
            <a:r>
              <a:rPr lang="en-GB" sz="2000" dirty="0" smtClean="0"/>
              <a:t> outcome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are some values or ranges of </a:t>
            </a:r>
            <a:r>
              <a:rPr lang="en-GB" sz="2000" i="1" dirty="0" smtClean="0"/>
              <a:t>x</a:t>
            </a:r>
            <a:r>
              <a:rPr lang="en-GB" sz="2000" dirty="0" smtClean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dirty="0" smtClean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i="1" dirty="0" smtClean="0">
                <a:cs typeface="Times New Roman" pitchFamily="18" charset="0"/>
              </a:rPr>
              <a:t>≥ </a:t>
            </a:r>
            <a:r>
              <a:rPr lang="en-GB" sz="2000" dirty="0" smtClean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around </a:t>
            </a:r>
            <a:r>
              <a:rPr lang="en-GB" sz="2000" i="1" dirty="0" smtClean="0"/>
              <a:t>x </a:t>
            </a:r>
            <a:r>
              <a:rPr lang="en-GB" sz="2000" dirty="0" smtClean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perfect squares (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</a:t>
            </a:r>
            <a:r>
              <a:rPr lang="en-GB" sz="2000" dirty="0" smtClean="0"/>
              <a:t>&lt;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– that's </a:t>
            </a:r>
            <a:r>
              <a:rPr lang="en-GB" sz="2000" i="1" dirty="0" smtClean="0"/>
              <a:t>x</a:t>
            </a:r>
            <a:r>
              <a:rPr lang="en-GB" sz="2000" dirty="0" smtClean="0"/>
              <a:t>&lt;1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&gt;1 (and </a:t>
            </a:r>
            <a:r>
              <a:rPr lang="en-GB" sz="2000" i="1" dirty="0" smtClean="0"/>
              <a:t>x</a:t>
            </a:r>
            <a:r>
              <a:rPr lang="en-GB" sz="2000" dirty="0" smtClean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“Just </a:t>
            </a:r>
            <a:r>
              <a:rPr lang="en-US" sz="2000" dirty="0"/>
              <a:t>try it and see if it works</a:t>
            </a:r>
            <a:r>
              <a:rPr lang="en-US" sz="2000" dirty="0" smtClean="0"/>
              <a:t>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returns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 smtClean="0">
                <a:latin typeface="Courier New" pitchFamily="49" charset="0"/>
              </a:rPr>
              <a:t>){…}</a:t>
            </a:r>
            <a:endParaRPr lang="en-US" sz="2000" b="1" dirty="0"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choosing test </a:t>
            </a:r>
            <a:r>
              <a:rPr lang="en-US" sz="2000" dirty="0" smtClean="0">
                <a:solidFill>
                  <a:schemeClr val="tx2"/>
                </a:solidFill>
              </a:rPr>
              <a:t>suite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1"/>
            <a:r>
              <a:rPr lang="en-US" sz="2000" dirty="0"/>
              <a:t>Small enough to finish </a:t>
            </a:r>
            <a:r>
              <a:rPr lang="en-US" sz="2000" dirty="0" smtClean="0"/>
              <a:t>in a useful amount of time </a:t>
            </a:r>
            <a:endParaRPr lang="en-US" sz="2000" dirty="0"/>
          </a:p>
          <a:p>
            <a:pPr lvl="1" eaLnBrk="1"/>
            <a:r>
              <a:rPr lang="en-US" sz="2000" dirty="0"/>
              <a:t>Large enough to </a:t>
            </a:r>
            <a:r>
              <a:rPr lang="en-US" sz="2000" dirty="0" smtClean="0"/>
              <a:t>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1. Notion of </a:t>
            </a:r>
            <a:r>
              <a:rPr lang="en-US" sz="2000" dirty="0" smtClean="0">
                <a:solidFill>
                  <a:srgbClr val="0206AC"/>
                </a:solidFill>
              </a:rPr>
              <a:t>same behavior</a:t>
            </a:r>
            <a:r>
              <a:rPr lang="en-US" sz="2000" dirty="0" smtClean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 smtClean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</a:t>
            </a:r>
            <a:r>
              <a:rPr lang="en-US" sz="2000" dirty="0" smtClean="0"/>
              <a:t>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</a:t>
            </a:r>
            <a:r>
              <a:rPr lang="en-US" sz="2000" dirty="0" smtClean="0"/>
              <a:t>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>
                <a:latin typeface="Courier New" pitchFamily="49" charset="0"/>
              </a:rPr>
              <a:t>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smtClean="0"/>
              <a:t>Program </a:t>
            </a:r>
            <a:r>
              <a:rPr lang="en-US" sz="2000" dirty="0"/>
              <a:t>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Why correct software matters</a:t>
            </a:r>
          </a:p>
          <a:p>
            <a:pPr lvl="1"/>
            <a:r>
              <a:rPr lang="en-US" sz="2000" dirty="0" smtClean="0"/>
              <a:t>Motivates testing </a:t>
            </a:r>
            <a:r>
              <a:rPr lang="en-US" sz="2000" i="1" dirty="0" smtClean="0"/>
              <a:t>and</a:t>
            </a:r>
            <a:r>
              <a:rPr lang="en-US" sz="2000" dirty="0" smtClean="0"/>
              <a:t> more than testing, but now seems like a fine time for the discussion</a:t>
            </a:r>
          </a:p>
          <a:p>
            <a:endParaRPr lang="en-US" sz="1000" dirty="0" smtClean="0"/>
          </a:p>
          <a:p>
            <a:r>
              <a:rPr lang="en-US" sz="2000" dirty="0" smtClean="0"/>
              <a:t>Testing principles and strategies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Purpose of testing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Kinds of testing</a:t>
            </a:r>
            <a:endParaRPr lang="en-US" sz="2000" dirty="0"/>
          </a:p>
          <a:p>
            <a:endParaRPr lang="en-US" sz="600" dirty="0" smtClean="0"/>
          </a:p>
          <a:p>
            <a:pPr lvl="1"/>
            <a:r>
              <a:rPr lang="en-US" sz="2000" dirty="0" smtClean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Regression testing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 smtClean="0"/>
              <a:t>Execution </a:t>
            </a:r>
            <a:r>
              <a:rPr lang="en-US" sz="3200" dirty="0"/>
              <a:t>Equivalence </a:t>
            </a:r>
            <a:r>
              <a:rPr lang="en-US" sz="3200" dirty="0" smtClean="0"/>
              <a:t>Can Be Wrong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</a:t>
            </a:r>
            <a:r>
              <a:rPr lang="en-US" sz="2000" b="1" dirty="0" smtClean="0">
                <a:latin typeface="Courier New" pitchFamily="49" charset="0"/>
              </a:rPr>
              <a:t>-2) </a:t>
            </a:r>
            <a:r>
              <a:rPr lang="en-US" sz="2000" b="1" dirty="0">
                <a:latin typeface="Courier New" pitchFamily="49" charset="0"/>
              </a:rPr>
              <a:t>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{-</a:t>
            </a:r>
            <a:r>
              <a:rPr lang="en-US" sz="2000" dirty="0"/>
              <a:t>3, 3} does not reveal the error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Two possible executions: x &lt; -2 and x &gt;= 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Three possible behaviors:</a:t>
            </a:r>
          </a:p>
          <a:p>
            <a:pPr lvl="1"/>
            <a:r>
              <a:rPr lang="en-US" sz="2000" dirty="0" smtClean="0"/>
              <a:t>x &lt; -2 OK, x = -2 or x= -1 (BAD)</a:t>
            </a:r>
          </a:p>
          <a:p>
            <a:pPr lvl="1"/>
            <a:r>
              <a:rPr lang="en-US" sz="2000" dirty="0" smtClean="0"/>
              <a:t>x &gt;= 0 OK</a:t>
            </a:r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 </a:t>
            </a:r>
            <a:r>
              <a:rPr lang="en-GB" sz="2000" i="1" dirty="0" smtClean="0">
                <a:solidFill>
                  <a:srgbClr val="0000FF"/>
                </a:solidFill>
              </a:rPr>
              <a:t>subdomain</a:t>
            </a:r>
            <a:r>
              <a:rPr lang="en-GB" sz="2000" dirty="0" smtClean="0"/>
              <a:t> is a subset of possible inputs</a:t>
            </a:r>
          </a:p>
          <a:p>
            <a:endParaRPr lang="en-GB" sz="2000" dirty="0" smtClean="0"/>
          </a:p>
          <a:p>
            <a:r>
              <a:rPr lang="en-GB" sz="2000" dirty="0" smtClean="0"/>
              <a:t>A subdomain is </a:t>
            </a:r>
            <a:r>
              <a:rPr lang="en-GB" sz="2000" i="1" dirty="0" smtClean="0">
                <a:solidFill>
                  <a:srgbClr val="0000FF"/>
                </a:solidFill>
              </a:rPr>
              <a:t>revealing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/>
              <a:t>for error </a:t>
            </a:r>
            <a:r>
              <a:rPr lang="en-GB" sz="2000" i="1" dirty="0" smtClean="0"/>
              <a:t>E</a:t>
            </a:r>
            <a:r>
              <a:rPr lang="en-GB" sz="2000" dirty="0" smtClean="0"/>
              <a:t> if either: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Every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E, </a:t>
            </a:r>
            <a:r>
              <a:rPr lang="en-GB" sz="2000" i="1" dirty="0" smtClean="0">
                <a:solidFill>
                  <a:srgbClr val="00B050"/>
                </a:solidFill>
              </a:rPr>
              <a:t>or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No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Need test only one input from a given subdomain</a:t>
            </a:r>
          </a:p>
          <a:p>
            <a:pPr lvl="1"/>
            <a:r>
              <a:rPr lang="en-GB" sz="2000" dirty="0" smtClean="0"/>
              <a:t>If subdomains cover the entire input space, we are </a:t>
            </a:r>
            <a:r>
              <a:rPr lang="en-GB" sz="2000" i="1" dirty="0" smtClean="0">
                <a:solidFill>
                  <a:srgbClr val="008000"/>
                </a:solidFill>
              </a:rPr>
              <a:t>guaranteed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to detect the error if it is present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The trick is to </a:t>
            </a:r>
            <a:r>
              <a:rPr lang="en-GB" sz="2000" i="1" dirty="0" smtClean="0"/>
              <a:t>guess</a:t>
            </a:r>
            <a:r>
              <a:rPr lang="en-GB" sz="2000" dirty="0" smtClean="0"/>
              <a:t>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rmAutofit fontScale="85000" lnSpcReduction="20000"/>
          </a:bodyPr>
          <a:lstStyle/>
          <a:p>
            <a:pPr marL="97921" indent="0">
              <a:buNone/>
              <a:defRPr/>
            </a:pPr>
            <a:r>
              <a:rPr lang="en-US" dirty="0" smtClean="0"/>
              <a:t>For buggy </a:t>
            </a:r>
            <a:r>
              <a:rPr lang="en-US" b="1" dirty="0" smtClean="0">
                <a:latin typeface="Courier New" pitchFamily="49" charset="0"/>
              </a:rPr>
              <a:t>abs</a:t>
            </a:r>
            <a:r>
              <a:rPr lang="en-US" dirty="0" smtClean="0"/>
              <a:t>, what are revealing subdomains?</a:t>
            </a:r>
          </a:p>
          <a:p>
            <a:pPr marL="840871" lvl="1">
              <a:defRPr/>
            </a:pPr>
            <a:r>
              <a:rPr lang="en-US" dirty="0" smtClean="0"/>
              <a:t>Value tested on is a good (clear-box) hint</a:t>
            </a:r>
          </a:p>
          <a:p>
            <a:pPr marL="97921" indent="0">
              <a:buNone/>
              <a:defRPr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 if (x &lt; -2) return -x;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   else       return x;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b="1" dirty="0" smtClean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dirty="0" smtClean="0"/>
              <a:t>Example sets of subdomains:</a:t>
            </a:r>
          </a:p>
          <a:p>
            <a:pPr eaLnBrk="1">
              <a:buFont typeface="22 03" charset="0"/>
              <a:buNone/>
              <a:defRPr/>
            </a:pPr>
            <a:endParaRPr lang="en-US" dirty="0" smtClean="0"/>
          </a:p>
          <a:p>
            <a:pPr eaLnBrk="1">
              <a:buFont typeface="22 03" charset="0"/>
              <a:buNone/>
              <a:defRPr/>
            </a:pPr>
            <a:endParaRPr lang="en-US" dirty="0"/>
          </a:p>
          <a:p>
            <a:pPr eaLnBrk="1">
              <a:buFont typeface="22 03" charset="0"/>
              <a:buNone/>
              <a:defRPr/>
            </a:pPr>
            <a:endParaRPr lang="en-US" dirty="0" smtClean="0"/>
          </a:p>
          <a:p>
            <a:pPr eaLnBrk="1">
              <a:buFont typeface="22 03" charset="0"/>
              <a:buNone/>
              <a:defRPr/>
            </a:pPr>
            <a:r>
              <a:rPr lang="en-US" dirty="0" smtClean="0"/>
              <a:t>Which is best?</a:t>
            </a:r>
            <a:endParaRPr lang="en-US" b="1" dirty="0" smtClean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463346" y="4800600"/>
            <a:ext cx="4232854" cy="1015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 {-2}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{0} {1} …</a:t>
            </a:r>
          </a:p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 -4, -3}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2, -1} 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{0, 1, …}</a:t>
            </a:r>
          </a:p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 {-6, -5, -4} 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{-3, -2, -1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{0, 1, 2} …</a:t>
            </a:r>
            <a:endParaRPr lang="en-US" sz="2000" b="1" dirty="0">
              <a:solidFill>
                <a:srgbClr val="001963"/>
              </a:solidFill>
              <a:latin typeface="+mn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9032" y="5410200"/>
            <a:ext cx="2742768" cy="380136"/>
            <a:chOff x="2640" y="2208"/>
            <a:chExt cx="720" cy="576"/>
          </a:xfrm>
        </p:grpSpPr>
        <p:sp>
          <p:nvSpPr>
            <p:cNvPr id="19464" name="Line 6"/>
            <p:cNvSpPr>
              <a:spLocks noChangeShapeType="1"/>
            </p:cNvSpPr>
            <p:nvPr/>
          </p:nvSpPr>
          <p:spPr bwMode="auto">
            <a:xfrm flipH="1">
              <a:off x="2640" y="2208"/>
              <a:ext cx="70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9465" name="Line 7"/>
            <p:cNvSpPr>
              <a:spLocks noChangeShapeType="1"/>
            </p:cNvSpPr>
            <p:nvPr/>
          </p:nvSpPr>
          <p:spPr bwMode="auto">
            <a:xfrm>
              <a:off x="2640" y="2208"/>
              <a:ext cx="72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 smtClean="0"/>
              <a:t>A good heuristic gives:</a:t>
            </a:r>
          </a:p>
          <a:p>
            <a:pPr lvl="1" eaLnBrk="1"/>
            <a:r>
              <a:rPr lang="en-US" sz="2000" dirty="0" smtClean="0"/>
              <a:t>Few subdomains</a:t>
            </a:r>
          </a:p>
          <a:p>
            <a:pPr lvl="1" eaLnBrk="1"/>
            <a:r>
              <a:rPr lang="en-US" sz="2000" b="1" dirty="0" smtClean="0">
                <a:sym typeface="Symbol" pitchFamily="18" charset="2"/>
              </a:rPr>
              <a:t></a:t>
            </a:r>
            <a:r>
              <a:rPr lang="en-US" sz="2000" dirty="0" smtClean="0"/>
              <a:t> errors </a:t>
            </a:r>
            <a:r>
              <a:rPr lang="en-US" sz="2000" dirty="0" smtClean="0">
                <a:sym typeface="Symbol" pitchFamily="18" charset="2"/>
              </a:rPr>
              <a:t>in some class of errors E</a:t>
            </a:r>
            <a:r>
              <a:rPr lang="en-US" sz="2000" dirty="0" smtClean="0"/>
              <a:t>, </a:t>
            </a:r>
          </a:p>
          <a:p>
            <a:pPr marL="457200" lvl="1" indent="0" eaLnBrk="1">
              <a:buNone/>
            </a:pPr>
            <a:r>
              <a:rPr lang="en-US" sz="2000" dirty="0" smtClean="0"/>
              <a:t>      High probability that some subdomain is revealing for E 	and triggers E</a:t>
            </a:r>
          </a:p>
          <a:p>
            <a:pPr lvl="1" eaLnBrk="1"/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Different heuristics target different classes of errors</a:t>
            </a:r>
          </a:p>
          <a:p>
            <a:pPr lvl="1" eaLnBrk="1"/>
            <a:r>
              <a:rPr lang="en-US" sz="2000" dirty="0" smtClean="0"/>
              <a:t>In practice, combine multiple heuristics </a:t>
            </a:r>
          </a:p>
          <a:p>
            <a:pPr lvl="1" eaLnBrk="1"/>
            <a:r>
              <a:rPr lang="en-US" sz="2000" dirty="0" smtClean="0"/>
              <a:t>Really a way to think about and communicate your test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Heuristic: 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 smtClean="0"/>
              <a:t>Procedure is a </a:t>
            </a:r>
            <a:r>
              <a:rPr lang="en-US" sz="2000" dirty="0" smtClean="0">
                <a:solidFill>
                  <a:srgbClr val="0206AC"/>
                </a:solidFill>
              </a:rPr>
              <a:t>black box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 interface visible, internals hidden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Example</a:t>
            </a:r>
          </a:p>
          <a:p>
            <a:pPr marL="457200" lvl="1" indent="0">
              <a:buNone/>
            </a:pP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 // returns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:  a &gt; b =&gt;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=&gt;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=&gt;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 smtClean="0">
                <a:latin typeface="Courier New" pitchFamily="49" charset="0"/>
              </a:rPr>
              <a:t>) {…}</a:t>
            </a:r>
            <a:r>
              <a:rPr lang="en-US" sz="2000" b="1" dirty="0">
                <a:latin typeface="Courier New" pitchFamily="49" charset="0"/>
              </a:rPr>
              <a:t/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 smtClean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 smtClean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 smtClean="0"/>
              <a:t>	(4, 3)  =&gt; 4   </a:t>
            </a:r>
            <a:r>
              <a:rPr lang="en-US" sz="2000" i="1" dirty="0" smtClean="0"/>
              <a:t>(i.e. any input in the subdomain a &gt; b)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	(3, 4)  =&gt; 4   </a:t>
            </a:r>
            <a:r>
              <a:rPr lang="en-US" sz="2000" i="1" dirty="0" smtClean="0"/>
              <a:t>(i.e. any input in the subdomain a &lt; b)</a:t>
            </a:r>
            <a:br>
              <a:rPr lang="en-US" sz="2000" i="1" dirty="0" smtClean="0"/>
            </a:br>
            <a:r>
              <a:rPr lang="en-US" sz="2000" i="1" dirty="0" smtClean="0"/>
              <a:t> 	</a:t>
            </a:r>
            <a:r>
              <a:rPr lang="en-US" sz="2000" dirty="0" smtClean="0"/>
              <a:t>(3, 3)  =&gt; 3   </a:t>
            </a:r>
            <a:r>
              <a:rPr lang="en-US" sz="2000" i="1" dirty="0" smtClean="0"/>
              <a:t>(i.e. any input in the subdomain a = b)</a:t>
            </a:r>
            <a:r>
              <a:rPr lang="en-US" sz="2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 smtClean="0"/>
              <a:t>Assumptions embodied in code not propagated to test data</a:t>
            </a:r>
          </a:p>
          <a:p>
            <a:pPr lvl="1"/>
            <a:r>
              <a:rPr lang="en-US" sz="2000" dirty="0" smtClean="0"/>
              <a:t>(Avoids “group-think” of making the same mistake)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 smtClean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 smtClean="0"/>
              <a:t>Testers need not be familiar with code</a:t>
            </a:r>
          </a:p>
          <a:p>
            <a:pPr lvl="1"/>
            <a:r>
              <a:rPr lang="en-US" sz="2000" dirty="0" smtClean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that 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r>
              <a:rPr lang="en-US" sz="2000" b="1" i="1" dirty="0">
                <a:latin typeface="Courier New" pitchFamily="49" charset="0"/>
              </a:rPr>
              <a:t/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Two obvious tests:</a:t>
            </a:r>
            <a:br>
              <a:rPr lang="en-US" sz="2000" dirty="0" smtClean="0"/>
            </a:br>
            <a:r>
              <a:rPr lang="en-US" sz="2000" dirty="0" smtClean="0"/>
              <a:t>	(  [4, 5, 6], 5  )	=&gt; 1</a:t>
            </a:r>
            <a:br>
              <a:rPr lang="en-US" sz="2000" dirty="0" smtClean="0"/>
            </a:br>
            <a:r>
              <a:rPr lang="en-US" sz="2000" dirty="0" smtClean="0"/>
              <a:t>	(  [4, 5, 6], 7  )	=&gt; throw Missing</a:t>
            </a:r>
          </a:p>
          <a:p>
            <a:pPr marL="0" indent="0" eaLnBrk="1">
              <a:buNone/>
            </a:pPr>
            <a:r>
              <a:rPr lang="en-US" sz="2000" dirty="0" smtClean="0"/>
              <a:t>Have we captured all the cases?</a:t>
            </a:r>
          </a:p>
          <a:p>
            <a:pPr marL="0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Must hunt for multiple cases</a:t>
            </a:r>
          </a:p>
          <a:p>
            <a:pPr lvl="1" eaLnBrk="1"/>
            <a:r>
              <a:rPr lang="en-US" sz="2000" dirty="0" smtClean="0"/>
              <a:t>Including scrutiny of effects and modifies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Why? </a:t>
            </a:r>
          </a:p>
          <a:p>
            <a:pPr lvl="1" eaLnBrk="1"/>
            <a:r>
              <a:rPr lang="en-US" sz="2000" dirty="0" smtClean="0"/>
              <a:t>Off-by-one bugs</a:t>
            </a:r>
          </a:p>
          <a:p>
            <a:pPr lvl="1" eaLnBrk="1"/>
            <a:r>
              <a:rPr lang="en-US" sz="2000" dirty="0" smtClean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null, …)</a:t>
            </a:r>
          </a:p>
          <a:p>
            <a:pPr lvl="1" eaLnBrk="1"/>
            <a:r>
              <a:rPr lang="en-US" sz="2000" dirty="0" smtClean="0"/>
              <a:t>Overflow errors in arithmetic</a:t>
            </a:r>
          </a:p>
          <a:p>
            <a:pPr lvl="1" eaLnBrk="1"/>
            <a:r>
              <a:rPr lang="en-US" sz="2000" dirty="0" smtClean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 smtClean="0"/>
              <a:t>Also, you might have </a:t>
            </a:r>
            <a:r>
              <a:rPr lang="en-US" sz="2000" dirty="0" err="1" smtClean="0"/>
              <a:t>misdrawn</a:t>
            </a:r>
            <a:r>
              <a:rPr lang="en-US" sz="2000" dirty="0" smtClean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To define the boundary, need a notion of </a:t>
            </a:r>
            <a:r>
              <a:rPr lang="en-US" sz="2000" dirty="0" smtClean="0">
                <a:solidFill>
                  <a:schemeClr val="accent2"/>
                </a:solidFill>
              </a:rPr>
              <a:t>adjacent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Identify basic operations on input points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Basic operations: </a:t>
            </a:r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append</a:t>
            </a:r>
            <a:r>
              <a:rPr lang="en-US" sz="2000" dirty="0" smtClean="0"/>
              <a:t>, </a:t>
            </a:r>
            <a:r>
              <a:rPr lang="en-US" sz="2000" i="1" dirty="0" smtClean="0"/>
              <a:t>remove</a:t>
            </a:r>
            <a:r>
              <a:rPr lang="en-US" sz="2000" dirty="0" smtClean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Boundary point: [ ] (can’t apply </a:t>
            </a:r>
            <a:r>
              <a:rPr lang="en-US" sz="2000" i="1" dirty="0" smtClean="0"/>
              <a:t>remove</a:t>
            </a:r>
            <a:r>
              <a:rPr lang="en-US" sz="20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 smtClean="0"/>
              <a:t>Smallest/largest values</a:t>
            </a:r>
          </a:p>
          <a:p>
            <a:pPr lvl="1" eaLnBrk="1"/>
            <a:r>
              <a:rPr lang="en-US" sz="2000" dirty="0" smtClean="0"/>
              <a:t>Zero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</a:t>
            </a:r>
            <a:r>
              <a:rPr lang="en-US" sz="2000" dirty="0" smtClean="0"/>
              <a:t>ull</a:t>
            </a:r>
          </a:p>
          <a:p>
            <a:pPr lvl="1" eaLnBrk="1"/>
            <a:r>
              <a:rPr lang="en-US" sz="2000" dirty="0" smtClean="0"/>
              <a:t>Circular list</a:t>
            </a:r>
          </a:p>
          <a:p>
            <a:pPr lvl="1" eaLnBrk="1"/>
            <a:r>
              <a:rPr lang="en-US" sz="2000" dirty="0" smtClean="0"/>
              <a:t>Same object passed as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 smtClean="0"/>
              <a:t>Modern development ecosystems have much built-in support for testing</a:t>
            </a:r>
          </a:p>
          <a:p>
            <a:pPr lvl="1"/>
            <a:r>
              <a:rPr lang="en-US" sz="2000" dirty="0" smtClean="0"/>
              <a:t>Unit-testing frameworks like </a:t>
            </a:r>
            <a:r>
              <a:rPr lang="en-US" sz="2000" dirty="0" err="1" smtClean="0"/>
              <a:t>JUnit</a:t>
            </a:r>
            <a:endParaRPr lang="en-US" sz="2000" dirty="0" smtClean="0"/>
          </a:p>
          <a:p>
            <a:pPr lvl="1"/>
            <a:r>
              <a:rPr lang="en-US" sz="2000" dirty="0" smtClean="0"/>
              <a:t>Regression-testing frameworks connected to builds and version control</a:t>
            </a:r>
          </a:p>
          <a:p>
            <a:pPr lvl="1"/>
            <a:r>
              <a:rPr lang="en-US" sz="2000" dirty="0" smtClean="0"/>
              <a:t>Continuous testing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000" dirty="0" smtClean="0"/>
          </a:p>
          <a:p>
            <a:r>
              <a:rPr lang="en-US" sz="2000" dirty="0" smtClean="0"/>
              <a:t>No tool details covered here </a:t>
            </a:r>
          </a:p>
          <a:p>
            <a:pPr lvl="1"/>
            <a:r>
              <a:rPr lang="en-US" sz="2000" dirty="0" smtClean="0"/>
              <a:t>See homework, section, internships, …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</a:rPr>
              <a:t>) {…}</a:t>
            </a:r>
            <a:endParaRPr lang="en-GB" sz="2000" dirty="0" smtClean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</a:t>
            </a:r>
            <a:r>
              <a:rPr lang="en-GB" sz="2000" dirty="0"/>
              <a:t>are some values or ranges of x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</a:t>
            </a:r>
            <a:r>
              <a:rPr lang="en-GB" dirty="0" smtClean="0"/>
              <a:t>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How </a:t>
            </a:r>
            <a:r>
              <a:rPr lang="en-GB" sz="2000" i="1" dirty="0"/>
              <a:t>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/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</a:t>
            </a:r>
            <a:r>
              <a:rPr lang="en-GB" sz="2000" b="1" dirty="0" smtClean="0">
                <a:latin typeface="Courier New" pitchFamily="49" charset="0"/>
              </a:rPr>
              <a:t>);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</a:t>
            </a:r>
            <a:r>
              <a:rPr lang="en-GB" sz="2000" dirty="0" smtClean="0"/>
              <a:t>negative</a:t>
            </a:r>
            <a:endParaRPr lang="en-GB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happens if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 smtClean="0"/>
              <a:t> and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 smtClean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This is </a:t>
            </a:r>
            <a:r>
              <a:rPr lang="en-GB" sz="2000" i="1" dirty="0" smtClean="0">
                <a:solidFill>
                  <a:schemeClr val="accent6"/>
                </a:solidFill>
              </a:rPr>
              <a:t>aliasing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</a:t>
            </a:r>
            <a:r>
              <a:rPr lang="en-US" sz="3200" dirty="0" smtClean="0"/>
              <a:t>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 smtClean="0"/>
              <a:t>Common </a:t>
            </a:r>
            <a:r>
              <a:rPr lang="en-US" sz="2000" i="1" dirty="0" smtClean="0"/>
              <a:t>goal</a:t>
            </a:r>
            <a:r>
              <a:rPr lang="en-US" sz="2000" dirty="0" smtClean="0"/>
              <a:t>:</a:t>
            </a:r>
          </a:p>
          <a:p>
            <a:pPr lvl="1" eaLnBrk="1"/>
            <a:r>
              <a:rPr lang="en-US" sz="2000" dirty="0" smtClean="0"/>
              <a:t>Ensure test suite covers (executes) all of the program</a:t>
            </a:r>
          </a:p>
          <a:p>
            <a:pPr lvl="1" eaLnBrk="1"/>
            <a:r>
              <a:rPr lang="en-US" sz="2000" dirty="0" smtClean="0"/>
              <a:t>Measure quality of test suite with % </a:t>
            </a:r>
            <a:r>
              <a:rPr lang="en-US" sz="2000" i="1" dirty="0" smtClean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i="1" dirty="0" smtClean="0"/>
              <a:t>Assumption</a:t>
            </a:r>
            <a:r>
              <a:rPr lang="en-US" sz="2000" dirty="0" smtClean="0"/>
              <a:t> implicit in goal:</a:t>
            </a:r>
          </a:p>
          <a:p>
            <a:pPr lvl="1" eaLnBrk="1"/>
            <a:r>
              <a:rPr lang="en-US" sz="2000" dirty="0" smtClean="0"/>
              <a:t>If high coverage, then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black-box testing won't </a:t>
            </a:r>
            <a:r>
              <a:rPr lang="en-GB" sz="2000" dirty="0" smtClean="0"/>
              <a:t>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if (x&gt;CACHE_SIZE)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</a:rPr>
              <a:t>=2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&lt;x/2;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</a:t>
            </a:r>
            <a:r>
              <a:rPr lang="en-GB" sz="2000" b="1" dirty="0">
                <a:latin typeface="Courier New" pitchFamily="49" charset="0"/>
              </a:rPr>
              <a:t>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  <a:endParaRPr lang="en-GB" sz="2000" b="1" dirty="0" smtClean="0">
              <a:latin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 return </a:t>
            </a:r>
            <a:r>
              <a:rPr lang="en-GB" sz="2000" b="1" dirty="0">
                <a:latin typeface="Courier New" pitchFamily="49" charset="0"/>
              </a:rPr>
              <a:t>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Glass 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 smtClean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 smtClean="0"/>
              <a:t>Yields useful test cases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eaLnBrk="1"/>
            <a:r>
              <a:rPr lang="en-US" sz="2000" dirty="0" smtClean="0"/>
              <a:t>Consider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latin typeface="Courier New" pitchFamily="49" charset="0"/>
              </a:rPr>
              <a:t>isPrime</a:t>
            </a:r>
            <a:r>
              <a:rPr lang="en-US" sz="2000" dirty="0" smtClean="0"/>
              <a:t> example</a:t>
            </a:r>
          </a:p>
          <a:p>
            <a:pPr lvl="1" eaLnBrk="1"/>
            <a:r>
              <a:rPr lang="en-US" sz="2000" dirty="0" smtClean="0"/>
              <a:t>Important tests </a:t>
            </a:r>
            <a:r>
              <a:rPr lang="en-US" sz="2000" b="1" dirty="0" smtClean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 smtClean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 smtClean="0"/>
              <a:t> is mutable, may need to test with different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 smtClean="0"/>
              <a:t>s</a:t>
            </a:r>
          </a:p>
          <a:p>
            <a:pPr marL="0" indent="0" eaLnBrk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Disadvantage:</a:t>
            </a:r>
          </a:p>
          <a:p>
            <a:pPr lvl="1" eaLnBrk="1"/>
            <a:r>
              <a:rPr lang="en-US" sz="2000" dirty="0" smtClean="0"/>
              <a:t>Tests may have same bugs as implementation</a:t>
            </a:r>
          </a:p>
          <a:p>
            <a:pPr lvl="1" eaLnBrk="1"/>
            <a:r>
              <a:rPr lang="en-US" sz="2000" dirty="0" smtClean="0"/>
              <a:t>Buggy code tricks you into complacency once you look at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any test with a ≤ b  (e.g.,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 smtClean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Statement </a:t>
            </a:r>
            <a:r>
              <a:rPr lang="en-GB" sz="2000" dirty="0" smtClean="0">
                <a:solidFill>
                  <a:schemeClr val="accent6"/>
                </a:solidFill>
              </a:rPr>
              <a:t>coverage</a:t>
            </a:r>
            <a:r>
              <a:rPr lang="en-GB" sz="2000" dirty="0" smtClean="0"/>
              <a:t>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if(y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=4;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 (there are 4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 smtClean="0"/>
            </a:p>
            <a:p>
              <a:pPr marL="457200" indent="-457200">
                <a:buAutoNum type="arabicPlain" startAt="2"/>
              </a:pPr>
              <a:r>
                <a:rPr lang="en-US" dirty="0" smtClean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 smtClean="0"/>
            </a:p>
            <a:p>
              <a:pPr marL="457200" indent="-457200">
                <a:buAutoNum type="arabicPlain" startAt="2"/>
              </a:pPr>
              <a:r>
                <a:rPr lang="en-US" dirty="0"/>
                <a:t> </a:t>
              </a:r>
              <a:r>
                <a:rPr lang="en-US" dirty="0" smtClean="0"/>
                <a:t>     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: a) {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}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enough, but </a:t>
            </a:r>
            <a:r>
              <a:rPr lang="en-GB" sz="2000" i="1" dirty="0" smtClean="0"/>
              <a:t>no bound</a:t>
            </a:r>
            <a:r>
              <a:rPr lang="en-GB" sz="2000" dirty="0" smtClean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Path </a:t>
            </a:r>
            <a:r>
              <a:rPr lang="en-GB" sz="2000" i="1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</a:t>
            </a:r>
            <a:r>
              <a:rPr lang="en-GB" sz="2000" dirty="0" smtClean="0"/>
              <a:t>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test suites where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Typically a “moot point” 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Another example: buggy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 smtClean="0"/>
              <a:t> method from earlier in lecture</a:t>
            </a: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 smtClean="0"/>
          </a:p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100% coverage is not always a reasonable target</a:t>
            </a:r>
            <a:br>
              <a:rPr lang="en-US" sz="2000" dirty="0" smtClean="0"/>
            </a:br>
            <a:r>
              <a:rPr lang="en-US" sz="2000" dirty="0" smtClean="0"/>
              <a:t>100% may be unattainable (dead code)</a:t>
            </a:r>
            <a:br>
              <a:rPr lang="en-US" sz="2000" dirty="0" smtClean="0"/>
            </a:br>
            <a:r>
              <a:rPr lang="en-US" sz="2000" i="1" dirty="0" smtClean="0">
                <a:solidFill>
                  <a:schemeClr val="accent6"/>
                </a:solidFill>
              </a:rPr>
              <a:t>High cost  </a:t>
            </a:r>
            <a:r>
              <a:rPr lang="en-US" sz="2000" dirty="0" smtClean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Coverage is </a:t>
            </a:r>
            <a:r>
              <a:rPr lang="en-US" sz="2000" i="1" dirty="0" smtClean="0">
                <a:solidFill>
                  <a:schemeClr val="accent6"/>
                </a:solidFill>
              </a:rPr>
              <a:t>just a heuristic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really want the revealing subdomains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</a:t>
            </a:r>
            <a:r>
              <a:rPr lang="en-US" sz="2000" dirty="0" smtClean="0">
                <a:latin typeface="Arial" charset="0"/>
              </a:rPr>
              <a:t>cases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required</a:t>
            </a:r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(generally)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Rocket </a:t>
            </a:r>
            <a:r>
              <a:rPr lang="en-US" sz="2000" dirty="0">
                <a:solidFill>
                  <a:srgbClr val="000000"/>
                </a:solidFill>
              </a:rPr>
              <a:t>self-destructed 37 seconds after </a:t>
            </a:r>
            <a:r>
              <a:rPr lang="en-US" sz="2000" dirty="0" smtClean="0">
                <a:solidFill>
                  <a:srgbClr val="000000"/>
                </a:solidFill>
              </a:rPr>
              <a:t>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 smtClean="0">
                <a:solidFill>
                  <a:srgbClr val="000000"/>
                </a:solidFill>
              </a:rPr>
              <a:t>Cost</a:t>
            </a:r>
            <a:r>
              <a:rPr lang="en-US" sz="2000" dirty="0">
                <a:solidFill>
                  <a:srgbClr val="000000"/>
                </a:solidFill>
              </a:rPr>
              <a:t>: over $1 </a:t>
            </a:r>
            <a:r>
              <a:rPr lang="en-US" sz="2000" dirty="0" smtClean="0">
                <a:solidFill>
                  <a:srgbClr val="000000"/>
                </a:solidFill>
              </a:rPr>
              <a:t>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</a:t>
            </a:r>
            <a:r>
              <a:rPr lang="en-US" sz="2000" dirty="0" smtClean="0">
                <a:solidFill>
                  <a:srgbClr val="000000"/>
                </a:solidFill>
              </a:rPr>
              <a:t>Undetected bug in control software</a:t>
            </a:r>
            <a:endParaRPr lang="en-US" sz="2000" dirty="0">
              <a:solidFill>
                <a:srgbClr val="000000"/>
              </a:solidFill>
            </a:endParaRP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</a:t>
            </a:r>
            <a:r>
              <a:rPr lang="en-US" sz="2000" dirty="0" smtClean="0"/>
              <a:t> </a:t>
            </a:r>
            <a:r>
              <a:rPr lang="en-US" sz="2000" dirty="0"/>
              <a:t>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</a:t>
            </a:r>
            <a:r>
              <a:rPr lang="en-US" sz="2000" dirty="0" smtClean="0"/>
              <a:t>32767</a:t>
            </a:r>
            <a:endParaRPr lang="en-US" sz="2000" dirty="0"/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</a:t>
            </a:r>
            <a:r>
              <a:rPr lang="en-US" sz="2000" dirty="0" smtClean="0"/>
              <a:t>led </a:t>
            </a:r>
            <a:r>
              <a:rPr lang="en-US" sz="2000" dirty="0"/>
              <a:t>to the disabling of the exception </a:t>
            </a:r>
            <a:r>
              <a:rPr lang="en-US" sz="2000" dirty="0" smtClean="0"/>
              <a:t>handler, so program crashed, so rocket crashed</a:t>
            </a:r>
            <a:endParaRPr lang="en-US" sz="2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 smtClean="0"/>
              <a:t>Ariane</a:t>
            </a:r>
            <a:r>
              <a:rPr lang="en-US" dirty="0" smtClean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3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89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Store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</a:t>
            </a:r>
            <a:r>
              <a:rPr lang="en-GB" sz="2000" dirty="0" smtClean="0"/>
              <a:t>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 smtClean="0"/>
              <a:t>Best </a:t>
            </a:r>
            <a:r>
              <a:rPr lang="en-GB" sz="2000" dirty="0"/>
              <a:t>to catch bugs soon, before they have a chance to </a:t>
            </a:r>
            <a:r>
              <a:rPr lang="en-GB" sz="2000" dirty="0" smtClean="0"/>
              <a:t>hide</a:t>
            </a:r>
            <a:endParaRPr lang="en-GB" sz="2000" dirty="0"/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</a:t>
            </a:r>
            <a:r>
              <a:rPr lang="en-GB" sz="2000" dirty="0" smtClean="0"/>
              <a:t>time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Second </a:t>
            </a:r>
            <a:r>
              <a:rPr lang="en-GB" sz="2000" dirty="0">
                <a:solidFill>
                  <a:schemeClr val="accent6"/>
                </a:solidFill>
              </a:rPr>
              <a:t>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</a:t>
            </a:r>
            <a:r>
              <a:rPr lang="en-GB" sz="2000" dirty="0" smtClean="0"/>
              <a:t>later</a:t>
            </a:r>
            <a:endParaRPr lang="en-GB" sz="2000" dirty="0"/>
          </a:p>
          <a:p>
            <a:pPr lvl="1" eaLnBrk="1"/>
            <a:r>
              <a:rPr lang="en-GB" sz="2000" dirty="0"/>
              <a:t>Writing tests is a good way to understand the </a:t>
            </a:r>
            <a:r>
              <a:rPr lang="en-GB" sz="2000" dirty="0" smtClean="0"/>
              <a:t>spec </a:t>
            </a:r>
          </a:p>
          <a:p>
            <a:pPr lvl="1" eaLnBrk="1"/>
            <a:r>
              <a:rPr lang="en-GB" sz="2000" dirty="0" smtClean="0"/>
              <a:t>Think </a:t>
            </a:r>
            <a:r>
              <a:rPr lang="en-GB" sz="2000" dirty="0"/>
              <a:t>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</a:t>
            </a:r>
            <a:r>
              <a:rPr lang="en-GB" sz="2000" dirty="0" smtClean="0"/>
              <a:t>confusing,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</a:t>
            </a:r>
            <a:r>
              <a:rPr lang="en-GB" sz="2000" dirty="0" smtClean="0"/>
              <a:t>missing </a:t>
            </a:r>
            <a:r>
              <a:rPr lang="en-GB" sz="2000" dirty="0"/>
              <a:t>corner cases</a:t>
            </a:r>
          </a:p>
          <a:p>
            <a:pPr lvl="1" eaLnBrk="1"/>
            <a:r>
              <a:rPr lang="en-GB" sz="2000" dirty="0"/>
              <a:t>When you find a </a:t>
            </a:r>
            <a:r>
              <a:rPr lang="en-GB" sz="2000" dirty="0" smtClean="0"/>
              <a:t>bug,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 smtClean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 smtClean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Don't confuse </a:t>
            </a:r>
            <a:r>
              <a:rPr lang="en-GB" sz="2000" i="1" dirty="0" smtClean="0">
                <a:solidFill>
                  <a:schemeClr val="accent6"/>
                </a:solidFill>
              </a:rPr>
              <a:t>volume</a:t>
            </a:r>
            <a:r>
              <a:rPr lang="en-GB" sz="2000" dirty="0" smtClean="0">
                <a:solidFill>
                  <a:schemeClr val="accent6"/>
                </a:solidFill>
              </a:rPr>
              <a:t> with </a:t>
            </a:r>
            <a:r>
              <a:rPr lang="en-GB" sz="2000" i="1" dirty="0" smtClean="0">
                <a:solidFill>
                  <a:schemeClr val="accent6"/>
                </a:solidFill>
              </a:rPr>
              <a:t>quality</a:t>
            </a:r>
            <a:r>
              <a:rPr lang="en-GB" sz="2000" dirty="0" smtClean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 smtClean="0"/>
              <a:t>Can lose relevant cases in mass of irrelevant ones</a:t>
            </a:r>
          </a:p>
          <a:p>
            <a:pPr lvl="1"/>
            <a:r>
              <a:rPr lang="en-GB" sz="2000" dirty="0" smtClean="0"/>
              <a:t>Look for revealing subdomains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Choose test data to </a:t>
            </a:r>
            <a:r>
              <a:rPr lang="en-GB" sz="2000" dirty="0" smtClean="0">
                <a:solidFill>
                  <a:schemeClr val="accent6"/>
                </a:solidFill>
              </a:rPr>
              <a:t>cover: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lvl="1"/>
            <a:r>
              <a:rPr lang="en-GB" sz="2000" dirty="0" smtClean="0"/>
              <a:t>Specification (black box testing)</a:t>
            </a:r>
          </a:p>
          <a:p>
            <a:pPr lvl="1"/>
            <a:r>
              <a:rPr lang="en-GB" sz="2000" dirty="0" smtClean="0"/>
              <a:t>Code (glass box testing)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 smtClean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New design removed hardware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prevents the electron-beam from operating in its high-energy mode. Now </a:t>
            </a:r>
            <a:r>
              <a:rPr lang="en-US" sz="2000" dirty="0" smtClean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 smtClean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Equipment control task </a:t>
            </a:r>
            <a:r>
              <a:rPr lang="en-US" sz="2000" dirty="0" smtClean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Missed during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because it took practice before </a:t>
            </a:r>
            <a:br>
              <a:rPr lang="en-US" sz="2000" dirty="0" smtClean="0"/>
            </a:br>
            <a:r>
              <a:rPr lang="en-US" sz="2000" dirty="0" smtClean="0"/>
              <a:t>operators worked quickly enough</a:t>
            </a:r>
          </a:p>
          <a:p>
            <a:pPr marL="414726" lvl="1" indent="0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Legs </a:t>
            </a:r>
            <a:r>
              <a:rPr lang="en-US" sz="2000" dirty="0">
                <a:solidFill>
                  <a:srgbClr val="000000"/>
                </a:solidFill>
              </a:rPr>
              <a:t>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Error later </a:t>
            </a:r>
            <a:r>
              <a:rPr lang="en-US" sz="2000" dirty="0">
                <a:solidFill>
                  <a:srgbClr val="000000"/>
                </a:solidFill>
              </a:rPr>
              <a:t>traced to a single bad line of software </a:t>
            </a:r>
            <a:r>
              <a:rPr lang="en-US" sz="2000" dirty="0" smtClean="0">
                <a:solidFill>
                  <a:srgbClr val="000000"/>
                </a:solidFill>
              </a:rPr>
              <a:t>code</a:t>
            </a:r>
            <a:endParaRPr lang="en-US" sz="2000" dirty="0">
              <a:solidFill>
                <a:srgbClr val="000000"/>
              </a:solidFill>
            </a:endParaRP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Microsoft Zune New Year’s Eve </a:t>
            </a:r>
            <a:r>
              <a:rPr lang="en-US" sz="2000" dirty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Denver </a:t>
            </a:r>
            <a:r>
              <a:rPr lang="en-US" sz="2000" dirty="0"/>
              <a:t>Airport </a:t>
            </a:r>
            <a:r>
              <a:rPr lang="en-US" sz="2000" dirty="0" smtClean="0"/>
              <a:t>baggage-handling system </a:t>
            </a:r>
            <a:r>
              <a:rPr lang="en-US" sz="2000" dirty="0"/>
              <a:t>(</a:t>
            </a:r>
            <a:r>
              <a:rPr lang="en-US" sz="2000" dirty="0" smtClean="0"/>
              <a:t>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AT&amp;T network outage </a:t>
            </a:r>
            <a:r>
              <a:rPr lang="en-US" sz="2000" dirty="0"/>
              <a:t>(</a:t>
            </a:r>
            <a:r>
              <a:rPr lang="en-US" sz="2000" dirty="0" smtClean="0"/>
              <a:t>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Northeast </a:t>
            </a:r>
            <a:r>
              <a:rPr lang="en-US" sz="2000" dirty="0"/>
              <a:t>blackout (2003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Intel </a:t>
            </a:r>
            <a:r>
              <a:rPr lang="en-US" sz="2000" dirty="0"/>
              <a:t>Pentium floating point </a:t>
            </a:r>
            <a:r>
              <a:rPr lang="en-US" sz="2000" dirty="0" smtClean="0"/>
              <a:t>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Soviet </a:t>
            </a:r>
            <a:r>
              <a:rPr lang="en-US" sz="2000" dirty="0"/>
              <a:t>gas </a:t>
            </a:r>
            <a:r>
              <a:rPr lang="en-US" sz="2000" dirty="0" smtClean="0"/>
              <a:t>pipeline</a:t>
            </a:r>
            <a:r>
              <a:rPr lang="en-US" sz="2000" dirty="0"/>
              <a:t> </a:t>
            </a:r>
            <a:r>
              <a:rPr lang="en-US" sz="2000" dirty="0" smtClean="0"/>
              <a:t>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to society as of 2002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Inadequate infrastructure for software testing costs the U.S. $22-$60 billion per year</a:t>
            </a:r>
          </a:p>
          <a:p>
            <a:endParaRPr lang="en-US" sz="2000" dirty="0" smtClean="0"/>
          </a:p>
          <a:p>
            <a:r>
              <a:rPr lang="en-US" sz="2000" dirty="0" smtClean="0"/>
              <a:t>Testing accounts for about half of software development costs</a:t>
            </a:r>
          </a:p>
          <a:p>
            <a:pPr lvl="1"/>
            <a:r>
              <a:rPr lang="en-US" sz="2000" dirty="0" smtClean="0"/>
              <a:t>Program understanding and debugging account for up to 70% of time to ship a software product</a:t>
            </a:r>
          </a:p>
          <a:p>
            <a:endParaRPr lang="en-US" sz="2000" dirty="0" smtClean="0"/>
          </a:p>
          <a:p>
            <a:r>
              <a:rPr lang="en-US" sz="2000" dirty="0" smtClean="0"/>
              <a:t>Improvements in software testing infrastructure might save 1/3 of the cost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(Source: NIST Planning Report 02-3, 2002)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What Affects </a:t>
            </a:r>
            <a:r>
              <a:rPr lang="en-US" sz="2000" i="1" dirty="0" smtClean="0">
                <a:solidFill>
                  <a:schemeClr val="accent2"/>
                </a:solidFill>
              </a:rPr>
              <a:t>Software Quality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Correctness		Does it do what it supposed to do?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Reliability		Does it do it accurately all the time?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Efficiency		Does it do without excessive resources?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Integrity		Is it secure?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Portability		Can I use it under different conditions?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Maintainability	Can I fix it?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Flexibility		Can I change it or extend it or reuse it?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Quality Assurance </a:t>
            </a:r>
          </a:p>
          <a:p>
            <a:pPr lvl="1"/>
            <a:r>
              <a:rPr lang="en-US" sz="2000" dirty="0" smtClean="0"/>
              <a:t>Process of uncovering problems and improving software quality</a:t>
            </a:r>
          </a:p>
          <a:p>
            <a:pPr lvl="1"/>
            <a:r>
              <a:rPr lang="en-US" sz="2000" dirty="0" smtClean="0"/>
              <a:t>Testing is a major part of QA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11441</TotalTime>
  <Words>2662</Words>
  <Application>Microsoft Macintosh PowerPoint</Application>
  <PresentationFormat>On-screen Show (4:3)</PresentationFormat>
  <Paragraphs>592</Paragraphs>
  <Slides>42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simple</vt:lpstr>
      <vt:lpstr>CSE 331 Software Design &amp; Implementation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Costs to society as of 2002</vt:lpstr>
      <vt:lpstr>Building Quality Software</vt:lpstr>
      <vt:lpstr>Software Quality Assurance (QA)</vt:lpstr>
      <vt:lpstr>What can you learn from testing?</vt:lpstr>
      <vt:lpstr>What Is Testing For?</vt:lpstr>
      <vt:lpstr>Kinds of testing</vt:lpstr>
      <vt:lpstr>Unit Testing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 Revealing Subdomains</vt:lpstr>
      <vt:lpstr>Example</vt:lpstr>
      <vt:lpstr>Heuristics for Designing Test Suites</vt:lpstr>
      <vt:lpstr>Black-Box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 Box Testing:  [Dis]Advantages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Regression Testing</vt:lpstr>
      <vt:lpstr>Rules of Testing</vt:lpstr>
      <vt:lpstr>Closing thoughts on testing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268</cp:revision>
  <cp:lastPrinted>2013-01-22T01:05:00Z</cp:lastPrinted>
  <dcterms:created xsi:type="dcterms:W3CDTF">2012-01-27T17:46:36Z</dcterms:created>
  <dcterms:modified xsi:type="dcterms:W3CDTF">2014-04-21T03:55:18Z</dcterms:modified>
</cp:coreProperties>
</file>