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5" r:id="rId2"/>
    <p:sldId id="336" r:id="rId3"/>
    <p:sldId id="311" r:id="rId4"/>
    <p:sldId id="289" r:id="rId5"/>
    <p:sldId id="290" r:id="rId6"/>
    <p:sldId id="291" r:id="rId7"/>
    <p:sldId id="340" r:id="rId8"/>
    <p:sldId id="338" r:id="rId9"/>
    <p:sldId id="293" r:id="rId10"/>
    <p:sldId id="315" r:id="rId11"/>
    <p:sldId id="344" r:id="rId12"/>
    <p:sldId id="343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</p:sldIdLst>
  <p:sldSz cx="9144000" cy="6858000" type="screen4x3"/>
  <p:notesSz cx="6934200" cy="9220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05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 Brooks:</a:t>
            </a:r>
            <a:r>
              <a:rPr lang="en-US" baseline="0" dirty="0" smtClean="0"/>
              <a:t>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19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20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Footnote: Might not</a:t>
            </a:r>
            <a:r>
              <a:rPr lang="en-US" baseline="0" dirty="0" smtClean="0"/>
              <a:t> match specifics of current assignment.  Be wary about copying things from slides…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16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2014</a:t>
            </a:r>
          </a:p>
          <a:p>
            <a:r>
              <a:rPr lang="en-US" dirty="0" smtClean="0"/>
              <a:t>Data Abstraction: Abstract Data Types (ADTs)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Specifying a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collection</a:t>
            </a:r>
            <a:r>
              <a:rPr lang="en-US" sz="2000" dirty="0" smtClean="0"/>
              <a:t> of procedural abstractions</a:t>
            </a:r>
          </a:p>
          <a:p>
            <a:pPr lvl="1"/>
            <a:r>
              <a:rPr lang="en-US" sz="2000" i="1" dirty="0" smtClean="0"/>
              <a:t>Not</a:t>
            </a:r>
            <a:r>
              <a:rPr lang="en-US" sz="2000" dirty="0" smtClean="0"/>
              <a:t> a collection of procedures</a:t>
            </a:r>
          </a:p>
          <a:p>
            <a:endParaRPr lang="en-US" sz="1000" dirty="0" smtClean="0"/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abstract state</a:t>
            </a:r>
          </a:p>
          <a:p>
            <a:pPr lvl="1"/>
            <a:r>
              <a:rPr lang="en-US" sz="2000" dirty="0" smtClean="0"/>
              <a:t>Not the (concrete) representation in terms of fields, objects, …</a:t>
            </a:r>
          </a:p>
          <a:p>
            <a:pPr lvl="1"/>
            <a:r>
              <a:rPr lang="en-US" sz="2000" dirty="0" smtClean="0"/>
              <a:t>“Does not exist” but used to specify the operations</a:t>
            </a:r>
          </a:p>
          <a:p>
            <a:pPr lvl="1"/>
            <a:r>
              <a:rPr lang="en-US" sz="2000" dirty="0" smtClean="0"/>
              <a:t>Concrete state, not part of the specification, implements the abstract state</a:t>
            </a:r>
          </a:p>
          <a:p>
            <a:pPr lvl="2"/>
            <a:r>
              <a:rPr lang="en-US" sz="2000" dirty="0" smtClean="0"/>
              <a:t>More in upcoming lecture</a:t>
            </a:r>
          </a:p>
          <a:p>
            <a:endParaRPr lang="en-US" sz="2000" dirty="0" smtClean="0"/>
          </a:p>
          <a:p>
            <a:r>
              <a:rPr lang="en-US" sz="2000" dirty="0" smtClean="0"/>
              <a:t>Each operation described in terms of “creating”, “observing”, “producing”, or “mutating”</a:t>
            </a:r>
          </a:p>
          <a:p>
            <a:pPr lvl="1"/>
            <a:r>
              <a:rPr lang="en-US" sz="2000" dirty="0" smtClean="0"/>
              <a:t>No operations other than those in the specification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an ADT</a:t>
            </a:r>
            <a:endParaRPr lang="en-US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 smtClean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</a:t>
            </a:r>
            <a:r>
              <a:rPr lang="en-US" sz="2000" b="1" dirty="0"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roducers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mmutable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. </a:t>
            </a:r>
            <a:r>
              <a:rPr lang="en-US" sz="2000" b="1" dirty="0" smtClean="0">
                <a:latin typeface="Courier New" pitchFamily="49" charset="0"/>
              </a:rPr>
              <a:t>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Creators: return new ADT values (e.g., Java constructors)</a:t>
            </a:r>
          </a:p>
          <a:p>
            <a:r>
              <a:rPr lang="en-US" sz="2000" dirty="0" smtClean="0"/>
              <a:t>Producers: ADT operations that return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Modify a value of an ADT</a:t>
            </a:r>
          </a:p>
          <a:p>
            <a:r>
              <a:rPr lang="en-US" sz="2000" dirty="0" smtClean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an ADT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 implement a data abstraction (e.g., with a Java class):</a:t>
            </a:r>
          </a:p>
          <a:p>
            <a:pPr lvl="1"/>
            <a:r>
              <a:rPr lang="en-US" sz="2000" dirty="0" smtClean="0"/>
              <a:t>See next two lectures</a:t>
            </a:r>
          </a:p>
          <a:p>
            <a:pPr lvl="1"/>
            <a:r>
              <a:rPr lang="en-US" sz="2000" dirty="0" smtClean="0"/>
              <a:t>This lecture is just about specifying an ADT</a:t>
            </a:r>
          </a:p>
          <a:p>
            <a:pPr lvl="1"/>
            <a:r>
              <a:rPr lang="en-US" sz="2000" i="1" dirty="0" smtClean="0">
                <a:solidFill>
                  <a:schemeClr val="accent2"/>
                </a:solidFill>
              </a:rPr>
              <a:t>Nothing</a:t>
            </a:r>
            <a:r>
              <a:rPr lang="en-US" sz="2000" dirty="0" smtClean="0"/>
              <a:t> about the concrete representation appears in the specification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Overview:</a:t>
            </a:r>
          </a:p>
          <a:p>
            <a:pPr lvl="1"/>
            <a:r>
              <a:rPr lang="en-US" sz="2000" dirty="0" smtClean="0"/>
              <a:t>State whether mutable or immutable</a:t>
            </a:r>
          </a:p>
          <a:p>
            <a:pPr lvl="1"/>
            <a:r>
              <a:rPr lang="en-US" sz="2000" dirty="0" smtClean="0"/>
              <a:t>Define an abstract model for use in operation specifications</a:t>
            </a:r>
          </a:p>
          <a:p>
            <a:pPr lvl="2"/>
            <a:r>
              <a:rPr lang="en-US" sz="2000" dirty="0" smtClean="0"/>
              <a:t>Difficult and vital!</a:t>
            </a:r>
          </a:p>
          <a:p>
            <a:pPr lvl="2"/>
            <a:r>
              <a:rPr lang="en-US" sz="2000" dirty="0" smtClean="0"/>
              <a:t>Appeal to math if appropriate</a:t>
            </a:r>
          </a:p>
          <a:p>
            <a:pPr lvl="2"/>
            <a:r>
              <a:rPr lang="en-US" sz="2000" dirty="0" smtClean="0"/>
              <a:t>Give an example (reuse it in operation definitions)</a:t>
            </a:r>
          </a:p>
          <a:p>
            <a:pPr lvl="1"/>
            <a:r>
              <a:rPr lang="en-US" sz="2000" dirty="0" smtClean="0"/>
              <a:t>State in specifications is </a:t>
            </a:r>
            <a:r>
              <a:rPr lang="en-US" sz="2000" i="1" dirty="0" smtClean="0">
                <a:solidFill>
                  <a:srgbClr val="0000FF"/>
                </a:solidFill>
              </a:rPr>
              <a:t>abstract</a:t>
            </a:r>
            <a:r>
              <a:rPr lang="en-US" sz="2000" dirty="0" smtClean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590800"/>
            <a:ext cx="6219956" cy="1053644"/>
            <a:chOff x="2057400" y="2286000"/>
            <a:chExt cx="6219956" cy="105364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Abstract state (specification fields)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Creators</a:t>
            </a:r>
          </a:p>
          <a:p>
            <a:pPr lvl="1"/>
            <a:r>
              <a:rPr lang="en-US" sz="2000" dirty="0" smtClean="0"/>
              <a:t>New object, not part of pre-state: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 smtClean="0"/>
              <a:t>Overloading: distinguish procedures of same name by parameters (Example: two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 smtClean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 smtClean="0">
                <a:solidFill>
                  <a:srgbClr val="009900"/>
                </a:solidFill>
              </a:rPr>
              <a:t>JavaDoc</a:t>
            </a:r>
            <a:r>
              <a:rPr lang="en-US" sz="2000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this = 0.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Observers </a:t>
            </a:r>
          </a:p>
          <a:p>
            <a:pPr lvl="1"/>
            <a:r>
              <a:rPr lang="en-US" sz="2000" dirty="0" smtClean="0"/>
              <a:t>Used to obtain information about objects of the type</a:t>
            </a:r>
          </a:p>
          <a:p>
            <a:pPr lvl="1"/>
            <a:r>
              <a:rPr lang="en-US" sz="2000" dirty="0" smtClean="0"/>
              <a:t>Return values of other types</a:t>
            </a:r>
          </a:p>
          <a:p>
            <a:pPr lvl="1"/>
            <a:r>
              <a:rPr lang="en-US" sz="2000" dirty="0" smtClean="0"/>
              <a:t>Never modify the abstract value</a:t>
            </a:r>
          </a:p>
          <a:p>
            <a:pPr lvl="1"/>
            <a:r>
              <a:rPr lang="en-US" sz="2000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The particular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 smtClean="0"/>
              <a:t> object being accessed</a:t>
            </a:r>
          </a:p>
          <a:p>
            <a:pPr lvl="1"/>
            <a:r>
              <a:rPr lang="en-US" sz="2000" i="1" dirty="0" smtClean="0"/>
              <a:t>Target</a:t>
            </a:r>
            <a:r>
              <a:rPr lang="en-US" sz="2000" dirty="0" smtClean="0"/>
              <a:t> of the invocation</a:t>
            </a:r>
          </a:p>
          <a:p>
            <a:pPr lvl="1"/>
            <a:r>
              <a:rPr lang="en-US" sz="2000" dirty="0" smtClean="0"/>
              <a:t>Also known as the </a:t>
            </a:r>
            <a:r>
              <a:rPr lang="en-US" sz="2000" i="1" dirty="0" smtClean="0"/>
              <a:t>receiver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on a type that create other objects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Common in immutable types like </a:t>
            </a:r>
            <a:r>
              <a:rPr lang="en-US" sz="2000" b="1" dirty="0" err="1" smtClean="0">
                <a:latin typeface="Courier New"/>
                <a:cs typeface="Courier New"/>
              </a:rPr>
              <a:t>java.lang.String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No side effects</a:t>
            </a:r>
          </a:p>
          <a:p>
            <a:pPr lvl="1"/>
            <a:r>
              <a:rPr lang="en-US" sz="2000" dirty="0" smtClean="0"/>
              <a:t>Cannot change the abstract value of existing objects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How to specify an ADT?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Design methodology for ADTs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related next lectures:</a:t>
            </a:r>
          </a:p>
          <a:p>
            <a:r>
              <a:rPr lang="en-US" sz="2000" dirty="0" smtClean="0"/>
              <a:t>Representation invariants</a:t>
            </a:r>
          </a:p>
          <a:p>
            <a:r>
              <a:rPr lang="en-US" sz="2000" dirty="0" smtClean="0"/>
              <a:t>Abstraction functions</a:t>
            </a:r>
          </a:p>
          <a:p>
            <a:pPr marL="0" indent="0">
              <a:buNone/>
            </a:pPr>
            <a:r>
              <a:rPr lang="en-US" sz="2000" dirty="0" smtClean="0"/>
              <a:t>Two distinct, complementary ideas for reasoning about ADTs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that modify an element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Rarely modify anything (available to clients) other than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List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/>
              <a:t> in modifies clause (if appropriate)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have no return value</a:t>
            </a:r>
          </a:p>
          <a:p>
            <a:pPr lvl="1"/>
            <a:r>
              <a:rPr lang="en-US" sz="2000" dirty="0" smtClean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and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Procedural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procedures</a:t>
            </a:r>
            <a:r>
              <a:rPr lang="en-US" sz="2000" dirty="0" smtClean="0"/>
              <a:t> (e.g., methods)</a:t>
            </a:r>
          </a:p>
          <a:p>
            <a:pPr lvl="1"/>
            <a:r>
              <a:rPr lang="en-US" sz="2000" dirty="0" smtClean="0"/>
              <a:t>Specification is the abstraction</a:t>
            </a:r>
          </a:p>
          <a:p>
            <a:pPr lvl="2"/>
            <a:r>
              <a:rPr lang="en-US" sz="2000" dirty="0" smtClean="0"/>
              <a:t>Abstraction is the specification</a:t>
            </a:r>
          </a:p>
          <a:p>
            <a:pPr lvl="1"/>
            <a:r>
              <a:rPr lang="en-US" sz="2000" dirty="0" smtClean="0"/>
              <a:t>Satisfy the specification with an implementation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Data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data representation </a:t>
            </a:r>
          </a:p>
          <a:p>
            <a:pPr lvl="1"/>
            <a:r>
              <a:rPr lang="en-US" sz="2000" dirty="0" smtClean="0"/>
              <a:t>Also a specification mechanism</a:t>
            </a:r>
          </a:p>
          <a:p>
            <a:pPr lvl="2"/>
            <a:r>
              <a:rPr lang="en-US" sz="2000" dirty="0" smtClean="0"/>
              <a:t>A way of thinking about programs and design</a:t>
            </a:r>
          </a:p>
          <a:p>
            <a:pPr lvl="1"/>
            <a:r>
              <a:rPr lang="en-US" sz="2000" dirty="0" smtClean="0"/>
              <a:t>Standard terminology: </a:t>
            </a:r>
            <a:r>
              <a:rPr lang="en-US" sz="2000" dirty="0" smtClean="0">
                <a:solidFill>
                  <a:schemeClr val="accent2"/>
                </a:solidFill>
              </a:rPr>
              <a:t>Abstract Data Type</a:t>
            </a:r>
            <a:r>
              <a:rPr lang="en-US" sz="2000" dirty="0" smtClean="0"/>
              <a:t>, or </a:t>
            </a:r>
            <a:r>
              <a:rPr lang="en-US" sz="2000" dirty="0" smtClean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Organizing and manipulating data is pervasive</a:t>
            </a:r>
          </a:p>
          <a:p>
            <a:pPr lvl="1"/>
            <a:r>
              <a:rPr lang="en-US" sz="2000" dirty="0" smtClean="0"/>
              <a:t>Inventing and describing algorithms is less common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Start your design by </a:t>
            </a:r>
            <a:r>
              <a:rPr lang="en-US" sz="2000" dirty="0" smtClean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 smtClean="0"/>
              <a:t>How will relevant data be organized</a:t>
            </a:r>
          </a:p>
          <a:p>
            <a:pPr lvl="1" indent="-342900"/>
            <a:r>
              <a:rPr lang="en-US" sz="2000" dirty="0" smtClean="0"/>
              <a:t>What operations will be permitted on the data by clients</a:t>
            </a:r>
          </a:p>
          <a:p>
            <a:pPr lvl="1" indent="-342900"/>
            <a:r>
              <a:rPr lang="en-US" sz="2000" dirty="0" smtClean="0"/>
              <a:t>Cf. CSE 332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Potential problems with choosing a data abstraction:</a:t>
            </a:r>
          </a:p>
          <a:p>
            <a:pPr lvl="1"/>
            <a:r>
              <a:rPr lang="en-US" sz="2000" dirty="0" smtClean="0"/>
              <a:t>Decisions about data structures often made too early</a:t>
            </a:r>
          </a:p>
          <a:p>
            <a:pPr lvl="1"/>
            <a:r>
              <a:rPr lang="en-US" sz="2000" dirty="0" smtClean="0"/>
              <a:t>Duplication of effort in creating derived data</a:t>
            </a:r>
          </a:p>
          <a:p>
            <a:pPr lvl="1"/>
            <a:r>
              <a:rPr lang="en-US" sz="2000" dirty="0" smtClean="0"/>
              <a:t>Very hard to change key data structures (modularity!)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An ADT is 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ADT abstracts from the </a:t>
            </a:r>
            <a:r>
              <a:rPr lang="en-US" sz="2000" i="1" dirty="0" smtClean="0"/>
              <a:t>organization</a:t>
            </a:r>
            <a:r>
              <a:rPr lang="en-US" sz="2000" dirty="0" smtClean="0"/>
              <a:t> to </a:t>
            </a:r>
            <a:r>
              <a:rPr lang="en-US" sz="2000" i="1" dirty="0" smtClean="0"/>
              <a:t>meaning</a:t>
            </a:r>
            <a:r>
              <a:rPr lang="en-US" sz="2000" dirty="0" smtClean="0"/>
              <a:t> of data</a:t>
            </a:r>
          </a:p>
          <a:p>
            <a:r>
              <a:rPr lang="en-US" sz="2000" dirty="0" smtClean="0"/>
              <a:t>ADT abstracts from </a:t>
            </a:r>
            <a:r>
              <a:rPr lang="en-US" sz="2000" i="1" dirty="0" smtClean="0"/>
              <a:t>structure</a:t>
            </a:r>
            <a:r>
              <a:rPr lang="en-US" sz="2000" dirty="0" smtClean="0"/>
              <a:t> to </a:t>
            </a:r>
            <a:r>
              <a:rPr lang="en-US" sz="2000" i="1" dirty="0" smtClean="0"/>
              <a:t>use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Representation should not matter to the client</a:t>
            </a:r>
          </a:p>
          <a:p>
            <a:pPr lvl="1"/>
            <a:r>
              <a:rPr lang="en-US" sz="2000" dirty="0" smtClean="0"/>
              <a:t>So hide it from the client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Instead, think of a type as a </a:t>
            </a:r>
            <a:r>
              <a:rPr lang="en-US" sz="2000" dirty="0" smtClean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getAltitude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getBottomAngle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None/>
            </a:pPr>
            <a:r>
              <a:rPr lang="en-US" sz="2000" dirty="0" smtClean="0"/>
              <a:t>Force clients to use operations to access data</a:t>
            </a:r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/>
              <a:t>			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Different</a:t>
            </a:r>
            <a:r>
              <a:rPr lang="en-US" sz="2000" dirty="0" smtClean="0"/>
              <a:t>: cannot replace one with the other in a program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Same</a:t>
            </a:r>
            <a:r>
              <a:rPr lang="en-US" sz="2000" dirty="0" smtClean="0"/>
              <a:t>: both classes implement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 of ADT methodology is to express the sameness:</a:t>
            </a:r>
          </a:p>
          <a:p>
            <a:pPr lvl="1"/>
            <a:r>
              <a:rPr lang="en-US" sz="2000" dirty="0" smtClean="0"/>
              <a:t>Clients depend only on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If clients “respect” or “are forced to respect” data abstractions…</a:t>
            </a:r>
          </a:p>
          <a:p>
            <a:pPr lvl="1"/>
            <a:r>
              <a:rPr lang="en-US" sz="2000" dirty="0" smtClean="0"/>
              <a:t>For example, “it’s a 2-D point with these operations…”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Can delay decisions on how ADT is implemented</a:t>
            </a:r>
          </a:p>
          <a:p>
            <a:r>
              <a:rPr lang="en-US" sz="2000" dirty="0" smtClean="0"/>
              <a:t>Can fix bugs by changing how ADT is implemented</a:t>
            </a:r>
          </a:p>
          <a:p>
            <a:r>
              <a:rPr lang="en-US" sz="2000" dirty="0" smtClean="0"/>
              <a:t>Can change algorithms</a:t>
            </a:r>
          </a:p>
          <a:p>
            <a:pPr lvl="1"/>
            <a:r>
              <a:rPr lang="en-US" sz="2000" dirty="0" smtClean="0"/>
              <a:t>For performance</a:t>
            </a:r>
          </a:p>
          <a:p>
            <a:pPr lvl="1"/>
            <a:r>
              <a:rPr lang="en-US" sz="2000" dirty="0" smtClean="0"/>
              <a:t>In general or in specialized situations</a:t>
            </a:r>
          </a:p>
          <a:p>
            <a:r>
              <a:rPr lang="en-US" sz="2000" dirty="0" smtClean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talk about an “</a:t>
            </a:r>
            <a:r>
              <a:rPr lang="en-US" sz="2000" i="1" dirty="0" smtClean="0">
                <a:solidFill>
                  <a:schemeClr val="accent6"/>
                </a:solidFill>
              </a:rPr>
              <a:t>abstraction barrier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A good thing to have and not </a:t>
            </a:r>
            <a:r>
              <a:rPr lang="en-US" sz="2000" i="1" dirty="0" smtClean="0"/>
              <a:t>cross</a:t>
            </a:r>
            <a:r>
              <a:rPr lang="en-US" sz="2000" dirty="0" smtClean="0"/>
              <a:t> (also known as </a:t>
            </a:r>
            <a:r>
              <a:rPr lang="en-US" sz="2000" i="1" dirty="0" smtClean="0"/>
              <a:t>violate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new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point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Observers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Producers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Point</a:t>
            </a:r>
          </a:p>
          <a:p>
            <a:r>
              <a:rPr lang="en-US" sz="2000" b="1">
                <a:latin typeface="Arial" charset="0"/>
              </a:rPr>
              <a:t>x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y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r</a:t>
            </a:r>
          </a:p>
          <a:p>
            <a:r>
              <a:rPr lang="en-US" sz="2000" b="1">
                <a:latin typeface="Arial" charset="0"/>
              </a:rPr>
              <a:t>theta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translate</a:t>
            </a:r>
          </a:p>
          <a:p>
            <a:r>
              <a:rPr lang="en-US" sz="2000" b="1">
                <a:latin typeface="Arial" charset="0"/>
              </a:rPr>
              <a:t>scale_rot</a:t>
            </a:r>
            <a:endParaRPr lang="en-US">
              <a:latin typeface="Arial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Implementation </a:t>
            </a:r>
            <a:r>
              <a:rPr lang="en-US" sz="2000" dirty="0"/>
              <a:t>is hidden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only operations on objects of the type are </a:t>
            </a:r>
            <a:r>
              <a:rPr lang="en-US" sz="2000" dirty="0" smtClean="0"/>
              <a:t>those provided </a:t>
            </a:r>
            <a:r>
              <a:rPr lang="en-US" sz="2000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7164</TotalTime>
  <Words>1356</Words>
  <Application>Microsoft Macintosh PowerPoint</Application>
  <PresentationFormat>On-screen Show (4:3)</PresentationFormat>
  <Paragraphs>326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simple</vt:lpstr>
      <vt:lpstr>CSE 331 Software Design &amp; Implementation</vt:lpstr>
      <vt:lpstr>Outline</vt:lpstr>
      <vt:lpstr>Procedural and data abstractions</vt:lpstr>
      <vt:lpstr>Why we need Data Abstractions (ADTs)</vt:lpstr>
      <vt:lpstr>An ADT is a set of operations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154</cp:revision>
  <cp:lastPrinted>2014-04-14T01:36:39Z</cp:lastPrinted>
  <dcterms:created xsi:type="dcterms:W3CDTF">2012-01-27T17:46:36Z</dcterms:created>
  <dcterms:modified xsi:type="dcterms:W3CDTF">2014-04-14T01:38:18Z</dcterms:modified>
</cp:coreProperties>
</file>