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4.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notesSlides/notesSlide5.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notesSlides/notesSlide6.xml" ContentType="application/vnd.openxmlformats-officedocument.presentationml.notesSlide+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8"/>
  </p:notesMasterIdLst>
  <p:handoutMasterIdLst>
    <p:handoutMasterId r:id="rId29"/>
  </p:handoutMasterIdLst>
  <p:sldIdLst>
    <p:sldId id="285" r:id="rId2"/>
    <p:sldId id="293" r:id="rId3"/>
    <p:sldId id="298" r:id="rId4"/>
    <p:sldId id="299" r:id="rId5"/>
    <p:sldId id="308" r:id="rId6"/>
    <p:sldId id="296" r:id="rId7"/>
    <p:sldId id="287" r:id="rId8"/>
    <p:sldId id="288" r:id="rId9"/>
    <p:sldId id="289" r:id="rId10"/>
    <p:sldId id="290" r:id="rId11"/>
    <p:sldId id="291" r:id="rId12"/>
    <p:sldId id="282" r:id="rId13"/>
    <p:sldId id="300" r:id="rId14"/>
    <p:sldId id="260" r:id="rId15"/>
    <p:sldId id="301" r:id="rId16"/>
    <p:sldId id="261" r:id="rId17"/>
    <p:sldId id="262" r:id="rId18"/>
    <p:sldId id="283" r:id="rId19"/>
    <p:sldId id="302" r:id="rId20"/>
    <p:sldId id="303" r:id="rId21"/>
    <p:sldId id="304" r:id="rId22"/>
    <p:sldId id="294" r:id="rId23"/>
    <p:sldId id="295" r:id="rId24"/>
    <p:sldId id="305" r:id="rId25"/>
    <p:sldId id="306" r:id="rId26"/>
    <p:sldId id="307" r:id="rId27"/>
  </p:sldIdLst>
  <p:sldSz cx="9144000" cy="6858000" type="screen4x3"/>
  <p:notesSz cx="6934200" cy="9220200"/>
  <p:custDataLst>
    <p:tags r:id="rId31"/>
  </p:custDataLst>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00FF"/>
    <a:srgbClr val="FF0066"/>
    <a:srgbClr val="800080"/>
    <a:srgbClr val="FFFF00"/>
    <a:srgbClr val="FF0000"/>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1677" autoAdjust="0"/>
    <p:restoredTop sz="80060" autoAdjust="0"/>
  </p:normalViewPr>
  <p:slideViewPr>
    <p:cSldViewPr>
      <p:cViewPr varScale="1">
        <p:scale>
          <a:sx n="84" d="100"/>
          <a:sy n="84" d="100"/>
        </p:scale>
        <p:origin x="-512" y="-10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1944" y="-102"/>
      </p:cViewPr>
      <p:guideLst>
        <p:guide orient="horz" pos="2904"/>
        <p:guide pos="2184"/>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notesMaster" Target="notesMasters/notesMaster1.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printerSettings" Target="printerSettings/printerSettings1.bin"/><Relationship Id="rId31" Type="http://schemas.openxmlformats.org/officeDocument/2006/relationships/tags" Target="tags/tag1.xml"/><Relationship Id="rId32" Type="http://schemas.openxmlformats.org/officeDocument/2006/relationships/presProps" Target="presProps.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viewProps" Target="viewProps.xml"/><Relationship Id="rId34" Type="http://schemas.openxmlformats.org/officeDocument/2006/relationships/theme" Target="theme/theme1.xml"/><Relationship Id="rId35"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3796" name="Rectangle 4"/>
          <p:cNvSpPr>
            <a:spLocks noGrp="1" noChangeArrowheads="1"/>
          </p:cNvSpPr>
          <p:nvPr>
            <p:ph type="ftr" sz="quarter" idx="2"/>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dirty="0"/>
            </a:lvl1pPr>
          </a:lstStyle>
          <a:p>
            <a:pPr>
              <a:defRPr/>
            </a:pPr>
            <a:r>
              <a:rPr lang="en-US" dirty="0"/>
              <a:t>CSE </a:t>
            </a:r>
            <a:r>
              <a:rPr lang="en-US" dirty="0" smtClean="0"/>
              <a:t>311 Spring 2014</a:t>
            </a:r>
            <a:endParaRPr lang="en-US" dirty="0"/>
          </a:p>
        </p:txBody>
      </p:sp>
      <p:sp>
        <p:nvSpPr>
          <p:cNvPr id="33797" name="Rectangle 5"/>
          <p:cNvSpPr>
            <a:spLocks noGrp="1" noChangeArrowheads="1"/>
          </p:cNvSpPr>
          <p:nvPr>
            <p:ph type="sldNum" sz="quarter" idx="3"/>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r>
              <a:rPr lang="en-US" dirty="0"/>
              <a:t>0</a:t>
            </a:r>
            <a:r>
              <a:rPr lang="en-US" dirty="0" smtClean="0"/>
              <a:t>-</a:t>
            </a:r>
            <a:fld id="{4490ECC9-DBDA-4236-ABEF-47C2FD79DC3B}" type="slidenum">
              <a:rPr lang="en-US" smtClean="0"/>
              <a:pPr>
                <a:defRPr/>
              </a:pPr>
              <a:t>‹#›</a:t>
            </a:fld>
            <a:endParaRPr lang="en-US" dirty="0"/>
          </a:p>
        </p:txBody>
      </p:sp>
    </p:spTree>
    <p:extLst>
      <p:ext uri="{BB962C8B-B14F-4D97-AF65-F5344CB8AC3E}">
        <p14:creationId xmlns:p14="http://schemas.microsoft.com/office/powerpoint/2010/main" val="373159969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1"/>
            <a:ext cx="3005121"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defRPr sz="1300"/>
            </a:lvl1pPr>
          </a:lstStyle>
          <a:p>
            <a:pPr>
              <a:defRPr/>
            </a:pPr>
            <a:endParaRPr lang="en-US"/>
          </a:p>
        </p:txBody>
      </p:sp>
      <p:sp>
        <p:nvSpPr>
          <p:cNvPr id="25603" name="Rectangle 3"/>
          <p:cNvSpPr>
            <a:spLocks noGrp="1" noChangeArrowheads="1"/>
          </p:cNvSpPr>
          <p:nvPr>
            <p:ph type="dt" idx="1"/>
          </p:nvPr>
        </p:nvSpPr>
        <p:spPr bwMode="auto">
          <a:xfrm>
            <a:off x="3929080" y="1"/>
            <a:ext cx="3005120" cy="460400"/>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lvl1pPr algn="r">
              <a:defRPr sz="1300"/>
            </a:lvl1pPr>
          </a:lstStyle>
          <a:p>
            <a:pPr>
              <a:defRPr/>
            </a:pPr>
            <a:endParaRPr lang="en-US"/>
          </a:p>
        </p:txBody>
      </p:sp>
      <p:sp>
        <p:nvSpPr>
          <p:cNvPr id="29700" name="Rectangle 4"/>
          <p:cNvSpPr>
            <a:spLocks noGrp="1" noRot="1" noChangeAspect="1" noChangeArrowheads="1" noTextEdit="1"/>
          </p:cNvSpPr>
          <p:nvPr>
            <p:ph type="sldImg" idx="2"/>
          </p:nvPr>
        </p:nvSpPr>
        <p:spPr bwMode="auto">
          <a:xfrm>
            <a:off x="1162050" y="692150"/>
            <a:ext cx="4610100" cy="3457575"/>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5" name="Rectangle 5"/>
          <p:cNvSpPr>
            <a:spLocks noGrp="1" noChangeArrowheads="1"/>
          </p:cNvSpPr>
          <p:nvPr>
            <p:ph type="body" sz="quarter" idx="3"/>
          </p:nvPr>
        </p:nvSpPr>
        <p:spPr bwMode="auto">
          <a:xfrm>
            <a:off x="923958" y="4379901"/>
            <a:ext cx="5086284" cy="4148175"/>
          </a:xfrm>
          <a:prstGeom prst="rect">
            <a:avLst/>
          </a:prstGeom>
          <a:noFill/>
          <a:ln w="9525">
            <a:noFill/>
            <a:miter lim="800000"/>
            <a:headEnd/>
            <a:tailEnd/>
          </a:ln>
          <a:effectLst/>
        </p:spPr>
        <p:txBody>
          <a:bodyPr vert="horz" wrap="square" lIns="92296" tIns="46148" rIns="92296" bIns="4614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5606" name="Rectangle 6"/>
          <p:cNvSpPr>
            <a:spLocks noGrp="1" noChangeArrowheads="1"/>
          </p:cNvSpPr>
          <p:nvPr>
            <p:ph type="ftr" sz="quarter" idx="4"/>
          </p:nvPr>
        </p:nvSpPr>
        <p:spPr bwMode="auto">
          <a:xfrm>
            <a:off x="0" y="8759800"/>
            <a:ext cx="3005121"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defRPr sz="1300"/>
            </a:lvl1pPr>
          </a:lstStyle>
          <a:p>
            <a:pPr>
              <a:defRPr/>
            </a:pPr>
            <a:endParaRPr lang="en-US"/>
          </a:p>
        </p:txBody>
      </p:sp>
      <p:sp>
        <p:nvSpPr>
          <p:cNvPr id="25607" name="Rectangle 7"/>
          <p:cNvSpPr>
            <a:spLocks noGrp="1" noChangeArrowheads="1"/>
          </p:cNvSpPr>
          <p:nvPr>
            <p:ph type="sldNum" sz="quarter" idx="5"/>
          </p:nvPr>
        </p:nvSpPr>
        <p:spPr bwMode="auto">
          <a:xfrm>
            <a:off x="3929080" y="8759800"/>
            <a:ext cx="3005120" cy="460400"/>
          </a:xfrm>
          <a:prstGeom prst="rect">
            <a:avLst/>
          </a:prstGeom>
          <a:noFill/>
          <a:ln w="9525">
            <a:noFill/>
            <a:miter lim="800000"/>
            <a:headEnd/>
            <a:tailEnd/>
          </a:ln>
          <a:effectLst/>
        </p:spPr>
        <p:txBody>
          <a:bodyPr vert="horz" wrap="square" lIns="92296" tIns="46148" rIns="92296" bIns="46148" numCol="1" anchor="b" anchorCtr="0" compatLnSpc="1">
            <a:prstTxWarp prst="textNoShape">
              <a:avLst/>
            </a:prstTxWarp>
          </a:bodyPr>
          <a:lstStyle>
            <a:lvl1pPr algn="r">
              <a:defRPr sz="1300"/>
            </a:lvl1pPr>
          </a:lstStyle>
          <a:p>
            <a:pPr>
              <a:defRPr/>
            </a:pPr>
            <a:fld id="{C0C86982-0651-4A87-8CCD-A426161CC69C}" type="slidenum">
              <a:rPr lang="en-US"/>
              <a:pPr>
                <a:defRPr/>
              </a:pPr>
              <a:t>‹#›</a:t>
            </a:fld>
            <a:endParaRPr lang="en-US"/>
          </a:p>
        </p:txBody>
      </p:sp>
    </p:spTree>
    <p:extLst>
      <p:ext uri="{BB962C8B-B14F-4D97-AF65-F5344CB8AC3E}">
        <p14:creationId xmlns:p14="http://schemas.microsoft.com/office/powerpoint/2010/main" val="30747570"/>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2</a:t>
            </a:fld>
            <a:endParaRPr lang="en-US"/>
          </a:p>
        </p:txBody>
      </p:sp>
    </p:spTree>
    <p:extLst>
      <p:ext uri="{BB962C8B-B14F-4D97-AF65-F5344CB8AC3E}">
        <p14:creationId xmlns:p14="http://schemas.microsoft.com/office/powerpoint/2010/main" val="16410399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longer in high school</a:t>
            </a:r>
            <a:r>
              <a:rPr lang="en-US" baseline="0" dirty="0" smtClean="0"/>
              <a:t> – real world is “do this” said by someone who doesn’t even know what “this” implies.  We want to span the gap somehow.  Some handouts and structure but no “cheat sheets”, “output comparison tools” and other crutches – goal is to learn how to learn outside of a class and how to reason about things. </a:t>
            </a:r>
          </a:p>
          <a:p>
            <a:endParaRPr lang="en-US" baseline="0" dirty="0" smtClean="0"/>
          </a:p>
          <a:p>
            <a:r>
              <a:rPr lang="en-US" baseline="0" dirty="0" smtClean="0"/>
              <a:t>It’s not about the points – it’s about the work; the points are supposed to reflect the quality of that.</a:t>
            </a:r>
          </a:p>
          <a:p>
            <a:endParaRPr lang="en-US" baseline="0" dirty="0" smtClean="0"/>
          </a:p>
          <a:p>
            <a:r>
              <a:rPr lang="en-US" baseline="0" dirty="0" smtClean="0"/>
              <a:t>Workload is less structured and pacing is more up to students.  Can’t leave things until day before they’re due, shouldn’t expect crisp answers to things that don’t have them – and “will this lose a point” is often in that category.</a:t>
            </a:r>
            <a:endParaRPr lang="en-US" dirty="0" smtClean="0"/>
          </a:p>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10</a:t>
            </a:fld>
            <a:endParaRPr lang="en-US"/>
          </a:p>
        </p:txBody>
      </p:sp>
    </p:spTree>
    <p:extLst>
      <p:ext uri="{BB962C8B-B14F-4D97-AF65-F5344CB8AC3E}">
        <p14:creationId xmlns:p14="http://schemas.microsoft.com/office/powerpoint/2010/main" val="13711365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Notes: Will try to have slides online the night before each class.  Print out or bring with you</a:t>
            </a:r>
            <a:r>
              <a:rPr lang="en-US" baseline="0" dirty="0" smtClean="0"/>
              <a:t> to take notes, but don’t expect slides to be a complete record of the class.</a:t>
            </a:r>
            <a:endParaRPr lang="en-US" dirty="0" smtClean="0"/>
          </a:p>
          <a:p>
            <a:endParaRPr lang="en-US" dirty="0" smtClean="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12</a:t>
            </a:fld>
            <a:endParaRPr lang="en-US"/>
          </a:p>
        </p:txBody>
      </p:sp>
    </p:spTree>
    <p:extLst>
      <p:ext uri="{BB962C8B-B14F-4D97-AF65-F5344CB8AC3E}">
        <p14:creationId xmlns:p14="http://schemas.microsoft.com/office/powerpoint/2010/main" val="41541146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a:p>
            <a:r>
              <a:rPr lang="en-US" dirty="0" smtClean="0"/>
              <a:t>Discussion board:  bad: #17 what do they want?  Better: on #17, should we specify</a:t>
            </a:r>
            <a:r>
              <a:rPr lang="en-US" baseline="0" dirty="0" smtClean="0"/>
              <a:t> a precondition or is it ok to do …</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13</a:t>
            </a:fld>
            <a:endParaRPr lang="en-US"/>
          </a:p>
        </p:txBody>
      </p:sp>
    </p:spTree>
    <p:extLst>
      <p:ext uri="{BB962C8B-B14F-4D97-AF65-F5344CB8AC3E}">
        <p14:creationId xmlns:p14="http://schemas.microsoft.com/office/powerpoint/2010/main" val="4154114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late days for quizzes, exercises</a:t>
            </a:r>
          </a:p>
          <a:p>
            <a:endParaRPr lang="en-US" dirty="0" smtClean="0"/>
          </a:p>
          <a:p>
            <a:r>
              <a:rPr lang="en-US" dirty="0" smtClean="0"/>
              <a:t>Watch for details about how to report late days</a:t>
            </a:r>
            <a:r>
              <a:rPr lang="en-US" baseline="0" dirty="0" smtClean="0"/>
              <a:t> on programming projects to the staff</a:t>
            </a:r>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16</a:t>
            </a:fld>
            <a:endParaRPr lang="en-US"/>
          </a:p>
        </p:txBody>
      </p:sp>
    </p:spTree>
    <p:extLst>
      <p:ext uri="{BB962C8B-B14F-4D97-AF65-F5344CB8AC3E}">
        <p14:creationId xmlns:p14="http://schemas.microsoft.com/office/powerpoint/2010/main" val="360862793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0C86982-0651-4A87-8CCD-A426161CC69C}" type="slidenum">
              <a:rPr lang="en-US" smtClean="0"/>
              <a:pPr>
                <a:defRPr/>
              </a:pPr>
              <a:t>18</a:t>
            </a:fld>
            <a:endParaRPr lang="en-US"/>
          </a:p>
        </p:txBody>
      </p:sp>
    </p:spTree>
    <p:extLst>
      <p:ext uri="{BB962C8B-B14F-4D97-AF65-F5344CB8AC3E}">
        <p14:creationId xmlns:p14="http://schemas.microsoft.com/office/powerpoint/2010/main" val="16898136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5" name="Line 8"/>
          <p:cNvSpPr>
            <a:spLocks noChangeShapeType="1"/>
          </p:cNvSpPr>
          <p:nvPr/>
        </p:nvSpPr>
        <p:spPr bwMode="auto">
          <a:xfrm>
            <a:off x="762000" y="57912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3074" name="Rectangle 2"/>
          <p:cNvSpPr>
            <a:spLocks noGrp="1" noChangeArrowheads="1"/>
          </p:cNvSpPr>
          <p:nvPr>
            <p:ph type="ctrTitle"/>
          </p:nvPr>
        </p:nvSpPr>
        <p:spPr>
          <a:xfrm>
            <a:off x="685800" y="2286000"/>
            <a:ext cx="7772400" cy="1143000"/>
          </a:xfrm>
        </p:spPr>
        <p:txBody>
          <a:bodyPr/>
          <a:lstStyle>
            <a:lvl1pPr>
              <a:defRPr/>
            </a:lvl1pPr>
          </a:lstStyle>
          <a:p>
            <a:r>
              <a:rPr lang="en-US" smtClean="0"/>
              <a:t>Click to edit Master title style</a:t>
            </a:r>
            <a:endParaRPr lang="en-US"/>
          </a:p>
        </p:txBody>
      </p:sp>
      <p:sp>
        <p:nvSpPr>
          <p:cNvPr id="3075" name="Rectangle 3"/>
          <p:cNvSpPr>
            <a:spLocks noGrp="1" noChangeArrowheads="1"/>
          </p:cNvSpPr>
          <p:nvPr>
            <p:ph type="subTitle" idx="1"/>
          </p:nvPr>
        </p:nvSpPr>
        <p:spPr>
          <a:xfrm>
            <a:off x="1371600" y="3886200"/>
            <a:ext cx="6400800" cy="1752600"/>
          </a:xfrm>
        </p:spPr>
        <p:txBody>
          <a:bodyPr/>
          <a:lstStyle>
            <a:lvl1pPr marL="0" indent="0" algn="ctr">
              <a:buFontTx/>
              <a:buNone/>
              <a:defRPr>
                <a:solidFill>
                  <a:srgbClr val="800080"/>
                </a:solidFill>
              </a:defRPr>
            </a:lvl1pPr>
          </a:lstStyle>
          <a:p>
            <a:r>
              <a:rPr lang="en-US" smtClean="0"/>
              <a:t>Click to edit Master subtitle style</a:t>
            </a:r>
            <a:endParaRPr lang="en-US"/>
          </a:p>
        </p:txBody>
      </p:sp>
      <p:sp>
        <p:nvSpPr>
          <p:cNvPr id="6" name="Rectangle 4"/>
          <p:cNvSpPr>
            <a:spLocks noGrp="1" noChangeArrowheads="1"/>
          </p:cNvSpPr>
          <p:nvPr>
            <p:ph type="dt" sz="half" idx="10"/>
          </p:nvPr>
        </p:nvSpPr>
        <p:spPr>
          <a:xfrm>
            <a:off x="685800" y="6248400"/>
            <a:ext cx="1905000" cy="457200"/>
          </a:xfrm>
        </p:spPr>
        <p:txBody>
          <a:bodyPr/>
          <a:lstStyle>
            <a:lvl1pPr>
              <a:defRPr>
                <a:solidFill>
                  <a:schemeClr val="tx1"/>
                </a:solidFill>
              </a:defRPr>
            </a:lvl1pPr>
          </a:lstStyle>
          <a:p>
            <a:pPr>
              <a:defRPr/>
            </a:pPr>
            <a:endParaRPr lang="en-US"/>
          </a:p>
        </p:txBody>
      </p:sp>
      <p:sp>
        <p:nvSpPr>
          <p:cNvPr id="7" name="Rectangle 5"/>
          <p:cNvSpPr>
            <a:spLocks noGrp="1" noChangeArrowheads="1"/>
          </p:cNvSpPr>
          <p:nvPr>
            <p:ph type="ftr" sz="quarter" idx="11"/>
          </p:nvPr>
        </p:nvSpPr>
        <p:spPr>
          <a:xfrm>
            <a:off x="3124200" y="6248400"/>
            <a:ext cx="2895600" cy="457200"/>
          </a:xfrm>
        </p:spPr>
        <p:txBody>
          <a:bodyPr/>
          <a:lstStyle>
            <a:lvl1pPr>
              <a:defRPr>
                <a:solidFill>
                  <a:schemeClr val="tx1"/>
                </a:solidFill>
              </a:defRPr>
            </a:lvl1pPr>
          </a:lstStyle>
          <a:p>
            <a:pPr>
              <a:defRPr/>
            </a:pPr>
            <a:r>
              <a:rPr lang="en-US" dirty="0" smtClean="0"/>
              <a:t>CSE 331 Spring 2014</a:t>
            </a:r>
            <a:endParaRPr lang="en-US" dirty="0"/>
          </a:p>
        </p:txBody>
      </p:sp>
      <p:sp>
        <p:nvSpPr>
          <p:cNvPr id="8" name="Rectangle 6"/>
          <p:cNvSpPr>
            <a:spLocks noGrp="1" noChangeArrowheads="1"/>
          </p:cNvSpPr>
          <p:nvPr>
            <p:ph type="sldNum" sz="quarter" idx="12"/>
          </p:nvPr>
        </p:nvSpPr>
        <p:spPr>
          <a:xfrm>
            <a:off x="6553200" y="6248400"/>
            <a:ext cx="1905000" cy="457200"/>
          </a:xfrm>
        </p:spPr>
        <p:txBody>
          <a:bodyPr/>
          <a:lstStyle>
            <a:lvl1pPr>
              <a:defRPr>
                <a:solidFill>
                  <a:schemeClr val="tx1"/>
                </a:solidFill>
              </a:defRPr>
            </a:lvl1pPr>
          </a:lstStyle>
          <a:p>
            <a:pPr>
              <a:defRPr/>
            </a:pPr>
            <a:fld id="{41F6C098-13F0-41FA-8110-EA5113992111}" type="slidenum">
              <a:rPr lang="en-US"/>
              <a:pPr>
                <a:defRPr/>
              </a:pPr>
              <a:t>‹#›</a:t>
            </a:fld>
            <a:endParaRPr lang="en-US"/>
          </a:p>
        </p:txBody>
      </p:sp>
    </p:spTree>
    <p:extLst>
      <p:ext uri="{BB962C8B-B14F-4D97-AF65-F5344CB8AC3E}">
        <p14:creationId xmlns:p14="http://schemas.microsoft.com/office/powerpoint/2010/main" val="3270010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E143ACDB-C1BA-4139-A3B5-ECE71C1D9EEC}" type="slidenum">
              <a:rPr lang="en-US"/>
              <a:pPr>
                <a:defRPr/>
              </a:pPr>
              <a:t>‹#›</a:t>
            </a:fld>
            <a:endParaRPr lang="en-US"/>
          </a:p>
        </p:txBody>
      </p:sp>
    </p:spTree>
    <p:extLst>
      <p:ext uri="{BB962C8B-B14F-4D97-AF65-F5344CB8AC3E}">
        <p14:creationId xmlns:p14="http://schemas.microsoft.com/office/powerpoint/2010/main" val="15818279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4800"/>
            <a:ext cx="1943100" cy="5791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304800"/>
            <a:ext cx="5676900" cy="5791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B1C5BC84-1DEC-4E9D-8DD0-2C203C7304FF}" type="slidenum">
              <a:rPr lang="en-US"/>
              <a:pPr>
                <a:defRPr/>
              </a:pPr>
              <a:t>‹#›</a:t>
            </a:fld>
            <a:endParaRPr lang="en-US"/>
          </a:p>
        </p:txBody>
      </p:sp>
    </p:spTree>
    <p:extLst>
      <p:ext uri="{BB962C8B-B14F-4D97-AF65-F5344CB8AC3E}">
        <p14:creationId xmlns:p14="http://schemas.microsoft.com/office/powerpoint/2010/main" val="3682616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48DACF16-E0F0-4B7F-BDAB-0ED6A37A383D}" type="slidenum">
              <a:rPr lang="en-US"/>
              <a:pPr>
                <a:defRPr/>
              </a:pPr>
              <a:t>‹#›</a:t>
            </a:fld>
            <a:endParaRPr lang="en-US"/>
          </a:p>
        </p:txBody>
      </p:sp>
    </p:spTree>
    <p:extLst>
      <p:ext uri="{BB962C8B-B14F-4D97-AF65-F5344CB8AC3E}">
        <p14:creationId xmlns:p14="http://schemas.microsoft.com/office/powerpoint/2010/main" val="1644020049"/>
      </p:ext>
    </p:extLst>
  </p:cSld>
  <p:clrMapOvr>
    <a:masterClrMapping/>
  </p:clrMapOvr>
  <p:timing>
    <p:tnLst>
      <p:par>
        <p:cTn xmlns:p14="http://schemas.microsoft.com/office/powerpoint/2010/mai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6" name="Rectangle 6"/>
          <p:cNvSpPr>
            <a:spLocks noGrp="1" noChangeArrowheads="1"/>
          </p:cNvSpPr>
          <p:nvPr>
            <p:ph type="sldNum" sz="quarter" idx="12"/>
          </p:nvPr>
        </p:nvSpPr>
        <p:spPr>
          <a:ln/>
        </p:spPr>
        <p:txBody>
          <a:bodyPr/>
          <a:lstStyle>
            <a:lvl1pPr>
              <a:defRPr/>
            </a:lvl1pPr>
          </a:lstStyle>
          <a:p>
            <a:pPr>
              <a:defRPr/>
            </a:pPr>
            <a:fld id="{641C4CED-1F2F-4C0D-A4F7-58F3EB91B2B2}" type="slidenum">
              <a:rPr lang="en-US"/>
              <a:pPr>
                <a:defRPr/>
              </a:pPr>
              <a:t>‹#›</a:t>
            </a:fld>
            <a:endParaRPr lang="en-US"/>
          </a:p>
        </p:txBody>
      </p:sp>
    </p:spTree>
    <p:extLst>
      <p:ext uri="{BB962C8B-B14F-4D97-AF65-F5344CB8AC3E}">
        <p14:creationId xmlns:p14="http://schemas.microsoft.com/office/powerpoint/2010/main" val="16822483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38100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07FEBA81-96FB-474D-A3C6-C60125E85AA7}" type="slidenum">
              <a:rPr lang="en-US"/>
              <a:pPr>
                <a:defRPr/>
              </a:pPr>
              <a:t>‹#›</a:t>
            </a:fld>
            <a:endParaRPr lang="en-US"/>
          </a:p>
        </p:txBody>
      </p:sp>
    </p:spTree>
    <p:extLst>
      <p:ext uri="{BB962C8B-B14F-4D97-AF65-F5344CB8AC3E}">
        <p14:creationId xmlns:p14="http://schemas.microsoft.com/office/powerpoint/2010/main" val="28835504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9" name="Rectangle 6"/>
          <p:cNvSpPr>
            <a:spLocks noGrp="1" noChangeArrowheads="1"/>
          </p:cNvSpPr>
          <p:nvPr>
            <p:ph type="sldNum" sz="quarter" idx="12"/>
          </p:nvPr>
        </p:nvSpPr>
        <p:spPr>
          <a:ln/>
        </p:spPr>
        <p:txBody>
          <a:bodyPr/>
          <a:lstStyle>
            <a:lvl1pPr>
              <a:defRPr/>
            </a:lvl1pPr>
          </a:lstStyle>
          <a:p>
            <a:pPr>
              <a:defRPr/>
            </a:pPr>
            <a:fld id="{87C9CD30-6C9D-46DE-B266-6B0D81F43848}" type="slidenum">
              <a:rPr lang="en-US"/>
              <a:pPr>
                <a:defRPr/>
              </a:pPr>
              <a:t>‹#›</a:t>
            </a:fld>
            <a:endParaRPr lang="en-US"/>
          </a:p>
        </p:txBody>
      </p:sp>
    </p:spTree>
    <p:extLst>
      <p:ext uri="{BB962C8B-B14F-4D97-AF65-F5344CB8AC3E}">
        <p14:creationId xmlns:p14="http://schemas.microsoft.com/office/powerpoint/2010/main" val="2803393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5" name="Rectangle 6"/>
          <p:cNvSpPr>
            <a:spLocks noGrp="1" noChangeArrowheads="1"/>
          </p:cNvSpPr>
          <p:nvPr>
            <p:ph type="sldNum" sz="quarter" idx="12"/>
          </p:nvPr>
        </p:nvSpPr>
        <p:spPr>
          <a:ln/>
        </p:spPr>
        <p:txBody>
          <a:bodyPr/>
          <a:lstStyle>
            <a:lvl1pPr>
              <a:defRPr/>
            </a:lvl1pPr>
          </a:lstStyle>
          <a:p>
            <a:pPr>
              <a:defRPr/>
            </a:pPr>
            <a:fld id="{13AE8722-9256-42EB-B779-63A99D304B0B}" type="slidenum">
              <a:rPr lang="en-US"/>
              <a:pPr>
                <a:defRPr/>
              </a:pPr>
              <a:t>‹#›</a:t>
            </a:fld>
            <a:endParaRPr lang="en-US"/>
          </a:p>
        </p:txBody>
      </p:sp>
    </p:spTree>
    <p:extLst>
      <p:ext uri="{BB962C8B-B14F-4D97-AF65-F5344CB8AC3E}">
        <p14:creationId xmlns:p14="http://schemas.microsoft.com/office/powerpoint/2010/main" val="1020777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4" name="Rectangle 6"/>
          <p:cNvSpPr>
            <a:spLocks noGrp="1" noChangeArrowheads="1"/>
          </p:cNvSpPr>
          <p:nvPr>
            <p:ph type="sldNum" sz="quarter" idx="12"/>
          </p:nvPr>
        </p:nvSpPr>
        <p:spPr>
          <a:ln/>
        </p:spPr>
        <p:txBody>
          <a:bodyPr/>
          <a:lstStyle>
            <a:lvl1pPr>
              <a:defRPr/>
            </a:lvl1pPr>
          </a:lstStyle>
          <a:p>
            <a:pPr>
              <a:defRPr/>
            </a:pPr>
            <a:fld id="{8C3983B7-E459-4701-B580-D0BD95C5F317}" type="slidenum">
              <a:rPr lang="en-US"/>
              <a:pPr>
                <a:defRPr/>
              </a:pPr>
              <a:t>‹#›</a:t>
            </a:fld>
            <a:endParaRPr lang="en-US"/>
          </a:p>
        </p:txBody>
      </p:sp>
    </p:spTree>
    <p:extLst>
      <p:ext uri="{BB962C8B-B14F-4D97-AF65-F5344CB8AC3E}">
        <p14:creationId xmlns:p14="http://schemas.microsoft.com/office/powerpoint/2010/main" val="1719540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F8AE64B7-D971-4815-8FF7-96068F85D20E}" type="slidenum">
              <a:rPr lang="en-US"/>
              <a:pPr>
                <a:defRPr/>
              </a:pPr>
              <a:t>‹#›</a:t>
            </a:fld>
            <a:endParaRPr lang="en-US"/>
          </a:p>
        </p:txBody>
      </p:sp>
    </p:spTree>
    <p:extLst>
      <p:ext uri="{BB962C8B-B14F-4D97-AF65-F5344CB8AC3E}">
        <p14:creationId xmlns:p14="http://schemas.microsoft.com/office/powerpoint/2010/main" val="61583121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smtClean="0"/>
              <a:t>CSE 331 Spring 2014</a:t>
            </a:r>
            <a:endParaRPr lang="en-US" dirty="0"/>
          </a:p>
        </p:txBody>
      </p:sp>
      <p:sp>
        <p:nvSpPr>
          <p:cNvPr id="7" name="Rectangle 6"/>
          <p:cNvSpPr>
            <a:spLocks noGrp="1" noChangeArrowheads="1"/>
          </p:cNvSpPr>
          <p:nvPr>
            <p:ph type="sldNum" sz="quarter" idx="12"/>
          </p:nvPr>
        </p:nvSpPr>
        <p:spPr>
          <a:ln/>
        </p:spPr>
        <p:txBody>
          <a:bodyPr/>
          <a:lstStyle>
            <a:lvl1pPr>
              <a:defRPr/>
            </a:lvl1pPr>
          </a:lstStyle>
          <a:p>
            <a:pPr>
              <a:defRPr/>
            </a:pPr>
            <a:fld id="{BC115EA6-3B7E-4A7B-BCDE-0EB3FFF8293C}" type="slidenum">
              <a:rPr lang="en-US"/>
              <a:pPr>
                <a:defRPr/>
              </a:pPr>
              <a:t>‹#›</a:t>
            </a:fld>
            <a:endParaRPr lang="en-US"/>
          </a:p>
        </p:txBody>
      </p:sp>
    </p:spTree>
    <p:extLst>
      <p:ext uri="{BB962C8B-B14F-4D97-AF65-F5344CB8AC3E}">
        <p14:creationId xmlns:p14="http://schemas.microsoft.com/office/powerpoint/2010/main" val="31702323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600200"/>
            <a:ext cx="77724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solidFill>
                  <a:srgbClr val="800080"/>
                </a:solidFill>
              </a:defRPr>
            </a:lvl1pPr>
          </a:lstStyle>
          <a:p>
            <a:pPr>
              <a:defRPr/>
            </a:pPr>
            <a:endParaRPr lang="en-US"/>
          </a:p>
        </p:txBody>
      </p:sp>
      <p:sp>
        <p:nvSpPr>
          <p:cNvPr id="1029" name="Rectangle 5"/>
          <p:cNvSpPr>
            <a:spLocks noGrp="1" noChangeArrowheads="1"/>
          </p:cNvSpPr>
          <p:nvPr>
            <p:ph type="ftr" sz="quarter" idx="3"/>
          </p:nvPr>
        </p:nvSpPr>
        <p:spPr bwMode="auto">
          <a:xfrm>
            <a:off x="2895600" y="6400800"/>
            <a:ext cx="3429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solidFill>
                  <a:srgbClr val="800080"/>
                </a:solidFill>
              </a:defRPr>
            </a:lvl1pPr>
          </a:lstStyle>
          <a:p>
            <a:pPr>
              <a:defRPr/>
            </a:pPr>
            <a:r>
              <a:rPr lang="en-US" dirty="0" smtClean="0"/>
              <a:t>CSE 331 Spring 2014</a:t>
            </a:r>
            <a:endParaRPr lang="en-US" dirty="0"/>
          </a:p>
        </p:txBody>
      </p:sp>
      <p:sp>
        <p:nvSpPr>
          <p:cNvPr id="1030" name="Rectangle 6"/>
          <p:cNvSpPr>
            <a:spLocks noGrp="1" noChangeArrowheads="1"/>
          </p:cNvSpPr>
          <p:nvPr>
            <p:ph type="sldNum" sz="quarter" idx="4"/>
          </p:nvPr>
        </p:nvSpPr>
        <p:spPr bwMode="auto">
          <a:xfrm>
            <a:off x="6553200" y="64008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solidFill>
                  <a:srgbClr val="800080"/>
                </a:solidFill>
              </a:defRPr>
            </a:lvl1pPr>
          </a:lstStyle>
          <a:p>
            <a:pPr>
              <a:defRPr/>
            </a:pPr>
            <a:fld id="{12A14B3B-27EA-4853-B4FC-2EDFCA0593C9}" type="slidenum">
              <a:rPr lang="en-US"/>
              <a:pPr>
                <a:defRPr/>
              </a:pPr>
              <a:t>‹#›</a:t>
            </a:fld>
            <a:endParaRPr lang="en-US"/>
          </a:p>
        </p:txBody>
      </p:sp>
      <p:sp>
        <p:nvSpPr>
          <p:cNvPr id="1031" name="Line 7"/>
          <p:cNvSpPr>
            <a:spLocks noChangeShapeType="1"/>
          </p:cNvSpPr>
          <p:nvPr/>
        </p:nvSpPr>
        <p:spPr bwMode="auto">
          <a:xfrm>
            <a:off x="762000" y="1295400"/>
            <a:ext cx="7543800" cy="0"/>
          </a:xfrm>
          <a:prstGeom prst="line">
            <a:avLst/>
          </a:prstGeom>
          <a:noFill/>
          <a:ln w="38100">
            <a:solidFill>
              <a:srgbClr val="800080"/>
            </a:solidFill>
            <a:round/>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sldLayoutIdLst>
    <p:sldLayoutId id="2147483791"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0" eaLnBrk="0" fontAlgn="base" hangingPunct="0">
        <a:spcBef>
          <a:spcPct val="0"/>
        </a:spcBef>
        <a:spcAft>
          <a:spcPct val="0"/>
        </a:spcAft>
        <a:defRPr sz="3600">
          <a:solidFill>
            <a:srgbClr val="800080"/>
          </a:solidFill>
          <a:latin typeface="+mj-lt"/>
          <a:ea typeface="+mj-ea"/>
          <a:cs typeface="+mj-cs"/>
        </a:defRPr>
      </a:lvl1pPr>
      <a:lvl2pPr algn="l" rtl="0" eaLnBrk="0" fontAlgn="base" hangingPunct="0">
        <a:spcBef>
          <a:spcPct val="0"/>
        </a:spcBef>
        <a:spcAft>
          <a:spcPct val="0"/>
        </a:spcAft>
        <a:defRPr sz="3600">
          <a:solidFill>
            <a:srgbClr val="800080"/>
          </a:solidFill>
          <a:latin typeface="Arial" charset="0"/>
        </a:defRPr>
      </a:lvl2pPr>
      <a:lvl3pPr algn="l" rtl="0" eaLnBrk="0" fontAlgn="base" hangingPunct="0">
        <a:spcBef>
          <a:spcPct val="0"/>
        </a:spcBef>
        <a:spcAft>
          <a:spcPct val="0"/>
        </a:spcAft>
        <a:defRPr sz="3600">
          <a:solidFill>
            <a:srgbClr val="800080"/>
          </a:solidFill>
          <a:latin typeface="Arial" charset="0"/>
        </a:defRPr>
      </a:lvl3pPr>
      <a:lvl4pPr algn="l" rtl="0" eaLnBrk="0" fontAlgn="base" hangingPunct="0">
        <a:spcBef>
          <a:spcPct val="0"/>
        </a:spcBef>
        <a:spcAft>
          <a:spcPct val="0"/>
        </a:spcAft>
        <a:defRPr sz="3600">
          <a:solidFill>
            <a:srgbClr val="800080"/>
          </a:solidFill>
          <a:latin typeface="Arial" charset="0"/>
        </a:defRPr>
      </a:lvl4pPr>
      <a:lvl5pPr algn="l" rtl="0" eaLnBrk="0" fontAlgn="base" hangingPunct="0">
        <a:spcBef>
          <a:spcPct val="0"/>
        </a:spcBef>
        <a:spcAft>
          <a:spcPct val="0"/>
        </a:spcAft>
        <a:defRPr sz="3600">
          <a:solidFill>
            <a:srgbClr val="800080"/>
          </a:solidFill>
          <a:latin typeface="Arial" charset="0"/>
        </a:defRPr>
      </a:lvl5pPr>
      <a:lvl6pPr marL="457200" algn="l" rtl="0" eaLnBrk="1" fontAlgn="base" hangingPunct="1">
        <a:spcBef>
          <a:spcPct val="0"/>
        </a:spcBef>
        <a:spcAft>
          <a:spcPct val="0"/>
        </a:spcAft>
        <a:defRPr sz="3600">
          <a:solidFill>
            <a:srgbClr val="800080"/>
          </a:solidFill>
          <a:latin typeface="Arial" charset="0"/>
        </a:defRPr>
      </a:lvl6pPr>
      <a:lvl7pPr marL="914400" algn="l" rtl="0" eaLnBrk="1" fontAlgn="base" hangingPunct="1">
        <a:spcBef>
          <a:spcPct val="0"/>
        </a:spcBef>
        <a:spcAft>
          <a:spcPct val="0"/>
        </a:spcAft>
        <a:defRPr sz="3600">
          <a:solidFill>
            <a:srgbClr val="800080"/>
          </a:solidFill>
          <a:latin typeface="Arial" charset="0"/>
        </a:defRPr>
      </a:lvl7pPr>
      <a:lvl8pPr marL="1371600" algn="l" rtl="0" eaLnBrk="1" fontAlgn="base" hangingPunct="1">
        <a:spcBef>
          <a:spcPct val="0"/>
        </a:spcBef>
        <a:spcAft>
          <a:spcPct val="0"/>
        </a:spcAft>
        <a:defRPr sz="3600">
          <a:solidFill>
            <a:srgbClr val="800080"/>
          </a:solidFill>
          <a:latin typeface="Arial" charset="0"/>
        </a:defRPr>
      </a:lvl8pPr>
      <a:lvl9pPr marL="1828800" algn="l" rtl="0" eaLnBrk="1" fontAlgn="base" hangingPunct="1">
        <a:spcBef>
          <a:spcPct val="0"/>
        </a:spcBef>
        <a:spcAft>
          <a:spcPct val="0"/>
        </a:spcAft>
        <a:defRPr sz="3600">
          <a:solidFill>
            <a:srgbClr val="800080"/>
          </a:solidFill>
          <a:latin typeface="Arial"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tags" Target="../tags/tag4.xml"/><Relationship Id="rId4" Type="http://schemas.openxmlformats.org/officeDocument/2006/relationships/slideLayout" Target="../slideLayouts/slideLayout2.xml"/><Relationship Id="rId5" Type="http://schemas.openxmlformats.org/officeDocument/2006/relationships/notesSlide" Target="../notesSlides/notesSlide3.xml"/><Relationship Id="rId1" Type="http://schemas.openxmlformats.org/officeDocument/2006/relationships/tags" Target="../tags/tag2.xml"/><Relationship Id="rId2" Type="http://schemas.openxmlformats.org/officeDocument/2006/relationships/tags" Target="../tags/tag3.xml"/></Relationships>
</file>

<file path=ppt/slides/_rels/slide13.xml.rels><?xml version="1.0" encoding="UTF-8" standalone="yes"?>
<Relationships xmlns="http://schemas.openxmlformats.org/package/2006/relationships"><Relationship Id="rId3" Type="http://schemas.openxmlformats.org/officeDocument/2006/relationships/tags" Target="../tags/tag7.xml"/><Relationship Id="rId4" Type="http://schemas.openxmlformats.org/officeDocument/2006/relationships/slideLayout" Target="../slideLayouts/slideLayout2.xml"/><Relationship Id="rId5" Type="http://schemas.openxmlformats.org/officeDocument/2006/relationships/notesSlide" Target="../notesSlides/notesSlide4.xml"/><Relationship Id="rId1" Type="http://schemas.openxmlformats.org/officeDocument/2006/relationships/tags" Target="../tags/tag5.xml"/><Relationship Id="rId2" Type="http://schemas.openxmlformats.org/officeDocument/2006/relationships/tags" Target="../tags/tag6.xml"/></Relationships>
</file>

<file path=ppt/slides/_rels/slide14.xml.rels><?xml version="1.0" encoding="UTF-8" standalone="yes"?>
<Relationships xmlns="http://schemas.openxmlformats.org/package/2006/relationships"><Relationship Id="rId3" Type="http://schemas.openxmlformats.org/officeDocument/2006/relationships/tags" Target="../tags/tag10.xml"/><Relationship Id="rId4" Type="http://schemas.openxmlformats.org/officeDocument/2006/relationships/slideLayout" Target="../slideLayouts/slideLayout2.xml"/><Relationship Id="rId1" Type="http://schemas.openxmlformats.org/officeDocument/2006/relationships/tags" Target="../tags/tag8.xml"/><Relationship Id="rId2" Type="http://schemas.openxmlformats.org/officeDocument/2006/relationships/tags" Target="../tags/tag9.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tags" Target="../tags/tag13.xml"/><Relationship Id="rId4" Type="http://schemas.openxmlformats.org/officeDocument/2006/relationships/slideLayout" Target="../slideLayouts/slideLayout2.xml"/><Relationship Id="rId5" Type="http://schemas.openxmlformats.org/officeDocument/2006/relationships/notesSlide" Target="../notesSlides/notesSlide5.xml"/><Relationship Id="rId1" Type="http://schemas.openxmlformats.org/officeDocument/2006/relationships/tags" Target="../tags/tag11.xml"/><Relationship Id="rId2" Type="http://schemas.openxmlformats.org/officeDocument/2006/relationships/tags" Target="../tags/tag12.xml"/></Relationships>
</file>

<file path=ppt/slides/_rels/slide17.xml.rels><?xml version="1.0" encoding="UTF-8" standalone="yes"?>
<Relationships xmlns="http://schemas.openxmlformats.org/package/2006/relationships"><Relationship Id="rId3" Type="http://schemas.openxmlformats.org/officeDocument/2006/relationships/tags" Target="../tags/tag16.xml"/><Relationship Id="rId4" Type="http://schemas.openxmlformats.org/officeDocument/2006/relationships/slideLayout" Target="../slideLayouts/slideLayout2.xml"/><Relationship Id="rId1" Type="http://schemas.openxmlformats.org/officeDocument/2006/relationships/tags" Target="../tags/tag14.xml"/><Relationship Id="rId2" Type="http://schemas.openxmlformats.org/officeDocument/2006/relationships/tags" Target="../tags/tag15.xm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tags" Target="../tags/tag19.xml"/><Relationship Id="rId4" Type="http://schemas.openxmlformats.org/officeDocument/2006/relationships/slideLayout" Target="../slideLayouts/slideLayout2.xml"/><Relationship Id="rId1" Type="http://schemas.openxmlformats.org/officeDocument/2006/relationships/tags" Target="../tags/tag17.xml"/><Relationship Id="rId2" Type="http://schemas.openxmlformats.org/officeDocument/2006/relationships/tags" Target="../tags/tag1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CSE 331</a:t>
            </a:r>
            <a:br>
              <a:rPr lang="en-US" dirty="0" smtClean="0"/>
            </a:br>
            <a:r>
              <a:rPr lang="en-US" dirty="0" smtClean="0"/>
              <a:t>Software Design &amp; Implementation</a:t>
            </a:r>
            <a:endParaRPr lang="en-US" dirty="0"/>
          </a:p>
        </p:txBody>
      </p:sp>
      <p:sp>
        <p:nvSpPr>
          <p:cNvPr id="3" name="Subtitle 2"/>
          <p:cNvSpPr>
            <a:spLocks noGrp="1"/>
          </p:cNvSpPr>
          <p:nvPr>
            <p:ph type="subTitle" idx="1"/>
          </p:nvPr>
        </p:nvSpPr>
        <p:spPr/>
        <p:txBody>
          <a:bodyPr/>
          <a:lstStyle/>
          <a:p>
            <a:r>
              <a:rPr lang="en-US" dirty="0" smtClean="0"/>
              <a:t>Hal Perkins</a:t>
            </a:r>
          </a:p>
          <a:p>
            <a:r>
              <a:rPr lang="en-US" dirty="0" smtClean="0"/>
              <a:t>Spring 2014</a:t>
            </a:r>
          </a:p>
          <a:p>
            <a:r>
              <a:rPr lang="en-US" dirty="0" smtClean="0"/>
              <a:t>Lecture 1 – Introduction &amp; Overview</a:t>
            </a:r>
            <a:endParaRPr lang="en-US" dirty="0"/>
          </a:p>
        </p:txBody>
      </p:sp>
      <p:sp>
        <p:nvSpPr>
          <p:cNvPr id="6" name="Slide Number Placeholder 5"/>
          <p:cNvSpPr>
            <a:spLocks noGrp="1"/>
          </p:cNvSpPr>
          <p:nvPr>
            <p:ph type="sldNum" sz="quarter" idx="12"/>
          </p:nvPr>
        </p:nvSpPr>
        <p:spPr/>
        <p:txBody>
          <a:bodyPr/>
          <a:lstStyle/>
          <a:p>
            <a:pPr>
              <a:defRPr/>
            </a:pPr>
            <a:fld id="{41F6C098-13F0-41FA-8110-EA5113992111}" type="slidenum">
              <a:rPr lang="en-US" smtClean="0"/>
              <a:pPr>
                <a:defRPr/>
              </a:pPr>
              <a:t>1</a:t>
            </a:fld>
            <a:endParaRPr lang="en-US"/>
          </a:p>
        </p:txBody>
      </p:sp>
      <p:sp>
        <p:nvSpPr>
          <p:cNvPr id="5" name="Footer Placeholder 4"/>
          <p:cNvSpPr>
            <a:spLocks noGrp="1"/>
          </p:cNvSpPr>
          <p:nvPr>
            <p:ph type="ftr" sz="quarter" idx="11"/>
          </p:nvPr>
        </p:nvSpPr>
        <p:spPr/>
        <p:txBody>
          <a:bodyPr/>
          <a:lstStyle/>
          <a:p>
            <a:pPr>
              <a:defRPr/>
            </a:pPr>
            <a:r>
              <a:rPr lang="en-US" dirty="0" smtClean="0">
                <a:solidFill>
                  <a:srgbClr val="800080"/>
                </a:solidFill>
              </a:rPr>
              <a:t>CSE 331 Spring 2014</a:t>
            </a:r>
            <a:endParaRPr lang="en-US" dirty="0">
              <a:solidFill>
                <a:srgbClr val="800080"/>
              </a:solidFill>
            </a:endParaRPr>
          </a:p>
        </p:txBody>
      </p:sp>
    </p:spTree>
    <p:extLst>
      <p:ext uri="{BB962C8B-B14F-4D97-AF65-F5344CB8AC3E}">
        <p14:creationId xmlns:p14="http://schemas.microsoft.com/office/powerpoint/2010/main" val="2151891243"/>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Programming is hard</a:t>
            </a:r>
            <a:endParaRPr lang="en-US" dirty="0"/>
          </a:p>
        </p:txBody>
      </p:sp>
      <p:sp>
        <p:nvSpPr>
          <p:cNvPr id="3" name="Content Placeholder 2"/>
          <p:cNvSpPr>
            <a:spLocks noGrp="1"/>
          </p:cNvSpPr>
          <p:nvPr>
            <p:ph idx="1"/>
          </p:nvPr>
        </p:nvSpPr>
        <p:spPr>
          <a:xfrm>
            <a:off x="685800" y="1600200"/>
            <a:ext cx="7924800" cy="4495800"/>
          </a:xfrm>
        </p:spPr>
        <p:txBody>
          <a:bodyPr>
            <a:normAutofit fontScale="92500" lnSpcReduction="10000"/>
          </a:bodyPr>
          <a:lstStyle/>
          <a:p>
            <a:pPr>
              <a:lnSpc>
                <a:spcPct val="90000"/>
              </a:lnSpc>
            </a:pPr>
            <a:r>
              <a:rPr lang="en-US" dirty="0" smtClean="0"/>
              <a:t>It is surprisingly difficult to specify, design, implement, test, debug, and maintain even a simple program</a:t>
            </a:r>
          </a:p>
          <a:p>
            <a:pPr>
              <a:lnSpc>
                <a:spcPct val="90000"/>
              </a:lnSpc>
            </a:pPr>
            <a:endParaRPr lang="en-US" dirty="0" smtClean="0"/>
          </a:p>
          <a:p>
            <a:pPr>
              <a:lnSpc>
                <a:spcPct val="90000"/>
              </a:lnSpc>
            </a:pPr>
            <a:r>
              <a:rPr lang="en-US" dirty="0" smtClean="0"/>
              <a:t>CSE 331 will challenge you </a:t>
            </a:r>
          </a:p>
          <a:p>
            <a:pPr>
              <a:lnSpc>
                <a:spcPct val="90000"/>
              </a:lnSpc>
            </a:pPr>
            <a:endParaRPr lang="en-US" dirty="0" smtClean="0"/>
          </a:p>
          <a:p>
            <a:pPr>
              <a:lnSpc>
                <a:spcPct val="90000"/>
              </a:lnSpc>
            </a:pPr>
            <a:r>
              <a:rPr lang="en-US" dirty="0" smtClean="0"/>
              <a:t>If you are having trouble, </a:t>
            </a:r>
            <a:r>
              <a:rPr lang="en-US" i="1" dirty="0" smtClean="0">
                <a:solidFill>
                  <a:srgbClr val="0000FF"/>
                </a:solidFill>
              </a:rPr>
              <a:t>think</a:t>
            </a:r>
            <a:r>
              <a:rPr lang="en-US" dirty="0" smtClean="0">
                <a:solidFill>
                  <a:srgbClr val="0000FF"/>
                </a:solidFill>
              </a:rPr>
              <a:t> </a:t>
            </a:r>
            <a:r>
              <a:rPr lang="en-US" dirty="0" smtClean="0"/>
              <a:t>before you act</a:t>
            </a:r>
          </a:p>
          <a:p>
            <a:pPr lvl="1">
              <a:lnSpc>
                <a:spcPct val="90000"/>
              </a:lnSpc>
            </a:pPr>
            <a:r>
              <a:rPr lang="en-US" b="0" dirty="0" smtClean="0">
                <a:solidFill>
                  <a:schemeClr val="tx1"/>
                </a:solidFill>
              </a:rPr>
              <a:t>Then, look for help</a:t>
            </a:r>
          </a:p>
          <a:p>
            <a:pPr lvl="1">
              <a:lnSpc>
                <a:spcPct val="90000"/>
              </a:lnSpc>
            </a:pPr>
            <a:endParaRPr lang="en-US" b="0" dirty="0" smtClean="0">
              <a:solidFill>
                <a:schemeClr val="tx1"/>
              </a:solidFill>
            </a:endParaRPr>
          </a:p>
          <a:p>
            <a:pPr>
              <a:lnSpc>
                <a:spcPct val="90000"/>
              </a:lnSpc>
            </a:pPr>
            <a:r>
              <a:rPr lang="en-US" dirty="0" smtClean="0"/>
              <a:t>We strive to create assignments that are reasonable if you apply the techniques taught in class…</a:t>
            </a:r>
          </a:p>
          <a:p>
            <a:pPr marL="457200" lvl="1" indent="0">
              <a:lnSpc>
                <a:spcPct val="90000"/>
              </a:lnSpc>
              <a:buNone/>
            </a:pPr>
            <a:r>
              <a:rPr lang="en-US" dirty="0" smtClean="0"/>
              <a:t>… but likely hard to do in a brute-force manner</a:t>
            </a:r>
          </a:p>
          <a:p>
            <a:pPr marL="457200" lvl="1" indent="0">
              <a:lnSpc>
                <a:spcPct val="90000"/>
              </a:lnSpc>
              <a:buNone/>
            </a:pPr>
            <a:r>
              <a:rPr lang="en-US" dirty="0"/>
              <a:t>	</a:t>
            </a:r>
            <a:r>
              <a:rPr lang="en-US" dirty="0" smtClean="0"/>
              <a:t>… and almost certainly impossible to finish if you</a:t>
            </a:r>
          </a:p>
          <a:p>
            <a:pPr marL="457200" lvl="1" indent="0">
              <a:lnSpc>
                <a:spcPct val="90000"/>
              </a:lnSpc>
              <a:buNone/>
            </a:pPr>
            <a:r>
              <a:rPr lang="en-US" dirty="0"/>
              <a:t>	 </a:t>
            </a:r>
            <a:r>
              <a:rPr lang="en-US" dirty="0" smtClean="0"/>
              <a:t>    put them off until a few days before they’re due</a:t>
            </a:r>
          </a:p>
          <a:p>
            <a:pPr>
              <a:lnSpc>
                <a:spcPct val="90000"/>
              </a:lnSpc>
            </a:pPr>
            <a:endParaRPr lang="en-US" dirty="0" smtClean="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10</a:t>
            </a:fld>
            <a:endParaRPr lang="en-US"/>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extLst>
      <p:ext uri="{BB962C8B-B14F-4D97-AF65-F5344CB8AC3E}">
        <p14:creationId xmlns:p14="http://schemas.microsoft.com/office/powerpoint/2010/main" val="3391282397"/>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Prerequisites</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Knowing Java is a prerequisite</a:t>
            </a:r>
          </a:p>
          <a:p>
            <a:pPr lvl="1"/>
            <a:r>
              <a:rPr lang="en-US" dirty="0" smtClean="0"/>
              <a:t>We assume you have mastered 142 and 143</a:t>
            </a:r>
          </a:p>
          <a:p>
            <a:pPr marL="0" indent="0">
              <a:buNone/>
            </a:pPr>
            <a:endParaRPr lang="en-US" sz="1200" dirty="0" smtClean="0"/>
          </a:p>
          <a:p>
            <a:pPr marL="0" indent="0">
              <a:buNone/>
            </a:pPr>
            <a:r>
              <a:rPr lang="en-US" dirty="0" smtClean="0"/>
              <a:t>Examples:</a:t>
            </a:r>
          </a:p>
          <a:p>
            <a:r>
              <a:rPr lang="en-US" dirty="0" smtClean="0"/>
              <a:t>Sharing:</a:t>
            </a:r>
          </a:p>
          <a:p>
            <a:pPr lvl="1"/>
            <a:r>
              <a:rPr lang="en-US" dirty="0" smtClean="0"/>
              <a:t>Distinction between == and equals()</a:t>
            </a:r>
          </a:p>
          <a:p>
            <a:pPr lvl="1"/>
            <a:r>
              <a:rPr lang="en-US" dirty="0" smtClean="0"/>
              <a:t>Aliasing (multiple references to the same object)</a:t>
            </a:r>
          </a:p>
          <a:p>
            <a:r>
              <a:rPr lang="en-US" dirty="0" smtClean="0"/>
              <a:t>Object-oriented dispatch</a:t>
            </a:r>
          </a:p>
          <a:p>
            <a:pPr lvl="1"/>
            <a:r>
              <a:rPr lang="en-US" dirty="0" smtClean="0"/>
              <a:t>Inheritance and overriding</a:t>
            </a:r>
          </a:p>
          <a:p>
            <a:pPr lvl="1"/>
            <a:r>
              <a:rPr lang="en-US" dirty="0" smtClean="0"/>
              <a:t>Objects/values have a run-time type</a:t>
            </a:r>
          </a:p>
          <a:p>
            <a:r>
              <a:rPr lang="en-US" dirty="0"/>
              <a:t>Subtyping</a:t>
            </a:r>
          </a:p>
          <a:p>
            <a:pPr lvl="1"/>
            <a:r>
              <a:rPr lang="en-US" dirty="0" smtClean="0"/>
              <a:t>Expressions have a compile-time type</a:t>
            </a:r>
          </a:p>
          <a:p>
            <a:pPr lvl="1"/>
            <a:r>
              <a:rPr lang="en-US" dirty="0" smtClean="0"/>
              <a:t>Subtyping via </a:t>
            </a:r>
            <a:r>
              <a:rPr lang="en-US" dirty="0" smtClean="0">
                <a:latin typeface="Courier"/>
                <a:cs typeface="Courier"/>
              </a:rPr>
              <a:t>extends</a:t>
            </a:r>
            <a:r>
              <a:rPr lang="en-US" dirty="0" smtClean="0"/>
              <a:t> (classes) and </a:t>
            </a:r>
            <a:r>
              <a:rPr lang="en-US" dirty="0" smtClean="0">
                <a:latin typeface="Courier"/>
                <a:cs typeface="Courier"/>
              </a:rPr>
              <a:t>implements</a:t>
            </a:r>
            <a:r>
              <a:rPr lang="en-US" dirty="0" smtClean="0"/>
              <a:t> (</a:t>
            </a:r>
            <a:r>
              <a:rPr lang="en-US" dirty="0" err="1" smtClean="0"/>
              <a:t>intefaces</a:t>
            </a:r>
            <a:r>
              <a:rPr lang="en-US" dirty="0" smtClean="0"/>
              <a:t>)</a:t>
            </a:r>
          </a:p>
          <a:p>
            <a:endParaRPr lang="en-US" dirty="0"/>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11</a:t>
            </a:fld>
            <a:endParaRPr lang="en-US"/>
          </a:p>
        </p:txBody>
      </p:sp>
    </p:spTree>
    <p:extLst>
      <p:ext uri="{BB962C8B-B14F-4D97-AF65-F5344CB8AC3E}">
        <p14:creationId xmlns:p14="http://schemas.microsoft.com/office/powerpoint/2010/main" val="4106270186"/>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custDataLst>
              <p:tags r:id="rId1"/>
            </p:custDataLst>
          </p:nvPr>
        </p:nvSpPr>
        <p:spPr/>
        <p:txBody>
          <a:bodyPr/>
          <a:lstStyle/>
          <a:p>
            <a:pPr eaLnBrk="1" hangingPunct="1"/>
            <a:r>
              <a:rPr lang="en-US" dirty="0" smtClean="0"/>
              <a:t>Lectures and section</a:t>
            </a:r>
          </a:p>
        </p:txBody>
      </p:sp>
      <p:sp>
        <p:nvSpPr>
          <p:cNvPr id="7171" name="Content Placeholder 2"/>
          <p:cNvSpPr>
            <a:spLocks noGrp="1"/>
          </p:cNvSpPr>
          <p:nvPr>
            <p:ph idx="1"/>
            <p:custDataLst>
              <p:tags r:id="rId2"/>
            </p:custDataLst>
          </p:nvPr>
        </p:nvSpPr>
        <p:spPr>
          <a:xfrm>
            <a:off x="685800" y="1600200"/>
            <a:ext cx="8305800" cy="4648200"/>
          </a:xfrm>
        </p:spPr>
        <p:txBody>
          <a:bodyPr>
            <a:normAutofit lnSpcReduction="10000"/>
          </a:bodyPr>
          <a:lstStyle/>
          <a:p>
            <a:pPr eaLnBrk="1" hangingPunct="1"/>
            <a:r>
              <a:rPr lang="en-US" dirty="0" smtClean="0"/>
              <a:t>3 lectures + 1 section each week</a:t>
            </a:r>
          </a:p>
          <a:p>
            <a:pPr lvl="1" eaLnBrk="1" hangingPunct="1"/>
            <a:r>
              <a:rPr lang="en-US" dirty="0" smtClean="0"/>
              <a:t>All required</a:t>
            </a:r>
          </a:p>
          <a:p>
            <a:pPr eaLnBrk="1" hangingPunct="1"/>
            <a:endParaRPr lang="en-US" dirty="0" smtClean="0"/>
          </a:p>
          <a:p>
            <a:pPr eaLnBrk="1" hangingPunct="1"/>
            <a:r>
              <a:rPr lang="en-US" dirty="0" smtClean="0"/>
              <a:t>Website: </a:t>
            </a:r>
            <a:r>
              <a:rPr lang="en-US" dirty="0" smtClean="0">
                <a:solidFill>
                  <a:srgbClr val="0000FF"/>
                </a:solidFill>
              </a:rPr>
              <a:t>http://</a:t>
            </a:r>
            <a:r>
              <a:rPr lang="en-US" dirty="0" err="1" smtClean="0">
                <a:solidFill>
                  <a:srgbClr val="0000FF"/>
                </a:solidFill>
              </a:rPr>
              <a:t>www.cs.washington.edu</a:t>
            </a:r>
            <a:r>
              <a:rPr lang="en-US" dirty="0" smtClean="0">
                <a:solidFill>
                  <a:srgbClr val="0000FF"/>
                </a:solidFill>
              </a:rPr>
              <a:t>/331 </a:t>
            </a:r>
          </a:p>
          <a:p>
            <a:pPr lvl="1" eaLnBrk="1" hangingPunct="1"/>
            <a:r>
              <a:rPr lang="en-US" dirty="0" smtClean="0"/>
              <a:t>Most course materials posted but these are visual aids</a:t>
            </a:r>
          </a:p>
          <a:p>
            <a:pPr lvl="1" eaLnBrk="1" hangingPunct="1"/>
            <a:r>
              <a:rPr lang="en-US" dirty="0" smtClean="0"/>
              <a:t>Arrive punctually and pay attention – take notes(!)</a:t>
            </a:r>
          </a:p>
          <a:p>
            <a:pPr lvl="1" eaLnBrk="1" hangingPunct="1"/>
            <a:r>
              <a:rPr lang="en-US" dirty="0" smtClean="0"/>
              <a:t>If doing so doesn’t save you time, one of us is messing up</a:t>
            </a:r>
          </a:p>
          <a:p>
            <a:pPr eaLnBrk="1" hangingPunct="1"/>
            <a:endParaRPr lang="en-US" dirty="0"/>
          </a:p>
          <a:p>
            <a:pPr eaLnBrk="1" hangingPunct="1"/>
            <a:r>
              <a:rPr lang="en-US" dirty="0" smtClean="0"/>
              <a:t>Section will often be more tools and homework details</a:t>
            </a:r>
          </a:p>
          <a:p>
            <a:pPr lvl="1" eaLnBrk="1" hangingPunct="1"/>
            <a:r>
              <a:rPr lang="en-US" dirty="0" smtClean="0"/>
              <a:t>Particularly next few weeks preparing for projects</a:t>
            </a:r>
          </a:p>
        </p:txBody>
      </p:sp>
      <p:sp>
        <p:nvSpPr>
          <p:cNvPr id="7172"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AD8F21C-4845-4F8A-98BA-33796040D76B}" type="slidenum">
              <a:rPr lang="en-US" sz="1400" smtClean="0">
                <a:solidFill>
                  <a:srgbClr val="800080"/>
                </a:solidFill>
              </a:rPr>
              <a:pPr eaLnBrk="1" hangingPunct="1"/>
              <a:t>12</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custDataLst>
              <p:tags r:id="rId1"/>
            </p:custDataLst>
          </p:nvPr>
        </p:nvSpPr>
        <p:spPr/>
        <p:txBody>
          <a:bodyPr/>
          <a:lstStyle/>
          <a:p>
            <a:pPr eaLnBrk="1" hangingPunct="1"/>
            <a:r>
              <a:rPr lang="en-US" dirty="0" smtClean="0"/>
              <a:t>Staying in touch</a:t>
            </a:r>
          </a:p>
        </p:txBody>
      </p:sp>
      <p:sp>
        <p:nvSpPr>
          <p:cNvPr id="7171" name="Content Placeholder 2"/>
          <p:cNvSpPr>
            <a:spLocks noGrp="1"/>
          </p:cNvSpPr>
          <p:nvPr>
            <p:ph idx="1"/>
            <p:custDataLst>
              <p:tags r:id="rId2"/>
            </p:custDataLst>
          </p:nvPr>
        </p:nvSpPr>
        <p:spPr>
          <a:xfrm>
            <a:off x="685800" y="1600200"/>
            <a:ext cx="7772400" cy="4648200"/>
          </a:xfrm>
        </p:spPr>
        <p:txBody>
          <a:bodyPr>
            <a:normAutofit/>
          </a:bodyPr>
          <a:lstStyle/>
          <a:p>
            <a:pPr eaLnBrk="1" hangingPunct="1"/>
            <a:r>
              <a:rPr lang="en-US" dirty="0" smtClean="0"/>
              <a:t>Message (discussion board)</a:t>
            </a:r>
          </a:p>
          <a:p>
            <a:pPr lvl="1" eaLnBrk="1" hangingPunct="1"/>
            <a:r>
              <a:rPr lang="en-US" dirty="0" smtClean="0"/>
              <a:t>Keep in touch with colleagues and us </a:t>
            </a:r>
          </a:p>
          <a:p>
            <a:pPr lvl="1" eaLnBrk="1" hangingPunct="1"/>
            <a:r>
              <a:rPr lang="en-US" dirty="0" smtClean="0"/>
              <a:t>Post a reply now to the first message &amp; it will keep track of new messages for you</a:t>
            </a:r>
          </a:p>
          <a:p>
            <a:pPr eaLnBrk="1" hangingPunct="1"/>
            <a:endParaRPr lang="en-US" dirty="0" smtClean="0"/>
          </a:p>
          <a:p>
            <a:pPr eaLnBrk="1" hangingPunct="1"/>
            <a:r>
              <a:rPr lang="en-US" dirty="0" smtClean="0"/>
              <a:t>Course staff: cse331-staff@cs.washington.edu</a:t>
            </a:r>
          </a:p>
          <a:p>
            <a:pPr eaLnBrk="1" hangingPunct="1"/>
            <a:endParaRPr lang="en-US" dirty="0" smtClean="0"/>
          </a:p>
          <a:p>
            <a:pPr eaLnBrk="1" hangingPunct="1"/>
            <a:r>
              <a:rPr lang="en-US" dirty="0" smtClean="0"/>
              <a:t>Mailing list: messages from course staff to everyone (you are subscribed if you are enrolled; you are responsible for messages sent to this list)</a:t>
            </a:r>
          </a:p>
          <a:p>
            <a:pPr eaLnBrk="1" hangingPunct="1"/>
            <a:endParaRPr lang="en-US" dirty="0" smtClean="0"/>
          </a:p>
        </p:txBody>
      </p:sp>
      <p:sp>
        <p:nvSpPr>
          <p:cNvPr id="7172"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AD8F21C-4845-4F8A-98BA-33796040D76B}" type="slidenum">
              <a:rPr lang="en-US" sz="1400" smtClean="0">
                <a:solidFill>
                  <a:srgbClr val="800080"/>
                </a:solidFill>
              </a:rPr>
              <a:pPr eaLnBrk="1" hangingPunct="1"/>
              <a:t>13</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extLst>
      <p:ext uri="{BB962C8B-B14F-4D97-AF65-F5344CB8AC3E}">
        <p14:creationId xmlns:p14="http://schemas.microsoft.com/office/powerpoint/2010/main" val="4024416891"/>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custDataLst>
              <p:tags r:id="rId1"/>
            </p:custDataLst>
          </p:nvPr>
        </p:nvSpPr>
        <p:spPr/>
        <p:txBody>
          <a:bodyPr/>
          <a:lstStyle/>
          <a:p>
            <a:pPr eaLnBrk="1" hangingPunct="1"/>
            <a:r>
              <a:rPr lang="en-US" smtClean="0"/>
              <a:t>Requirements</a:t>
            </a:r>
          </a:p>
        </p:txBody>
      </p:sp>
      <p:sp>
        <p:nvSpPr>
          <p:cNvPr id="3" name="Content Placeholder 2"/>
          <p:cNvSpPr>
            <a:spLocks noGrp="1"/>
          </p:cNvSpPr>
          <p:nvPr>
            <p:ph idx="1"/>
            <p:custDataLst>
              <p:tags r:id="rId2"/>
            </p:custDataLst>
          </p:nvPr>
        </p:nvSpPr>
        <p:spPr/>
        <p:txBody>
          <a:bodyPr>
            <a:normAutofit fontScale="92500" lnSpcReduction="10000"/>
          </a:bodyPr>
          <a:lstStyle/>
          <a:p>
            <a:pPr eaLnBrk="1" hangingPunct="1">
              <a:defRPr/>
            </a:pPr>
            <a:r>
              <a:rPr lang="en-US" dirty="0" smtClean="0"/>
              <a:t>Primarily programming assignments but some written problem sets, approximately weekly (55%)</a:t>
            </a:r>
          </a:p>
          <a:p>
            <a:pPr eaLnBrk="1" hangingPunct="1">
              <a:defRPr/>
            </a:pPr>
            <a:r>
              <a:rPr lang="en-US" dirty="0" smtClean="0"/>
              <a:t>1 midterm (15%), 1 final (25%)</a:t>
            </a:r>
          </a:p>
          <a:p>
            <a:pPr eaLnBrk="1" hangingPunct="1">
              <a:defRPr/>
            </a:pPr>
            <a:r>
              <a:rPr lang="en-US" dirty="0" smtClean="0"/>
              <a:t>5% online quizzes, exercises, citizenship, etc.</a:t>
            </a:r>
          </a:p>
          <a:p>
            <a:pPr eaLnBrk="1" hangingPunct="1">
              <a:defRPr/>
            </a:pPr>
            <a:r>
              <a:rPr lang="en-US" dirty="0" smtClean="0"/>
              <a:t>Collaboration: individual work unless announced otherwise; </a:t>
            </a:r>
            <a:r>
              <a:rPr lang="en-US" i="1" dirty="0" smtClean="0"/>
              <a:t>never</a:t>
            </a:r>
            <a:r>
              <a:rPr lang="en-US" dirty="0" smtClean="0"/>
              <a:t> look at or show your code to others</a:t>
            </a:r>
          </a:p>
          <a:p>
            <a:pPr lvl="1" eaLnBrk="1" hangingPunct="1">
              <a:defRPr/>
            </a:pPr>
            <a:r>
              <a:rPr lang="en-US" dirty="0" smtClean="0"/>
              <a:t>But talk to people, bounce ideas, sketch designs, …</a:t>
            </a:r>
          </a:p>
          <a:p>
            <a:pPr eaLnBrk="1" hangingPunct="1">
              <a:defRPr/>
            </a:pPr>
            <a:r>
              <a:rPr lang="en-US" dirty="0" smtClean="0"/>
              <a:t>Extra credit: when available, small effect on your grade if you do it – no effect if you don’t</a:t>
            </a:r>
          </a:p>
          <a:p>
            <a:pPr eaLnBrk="1" hangingPunct="1">
              <a:defRPr/>
            </a:pPr>
            <a:endParaRPr lang="en-US" dirty="0"/>
          </a:p>
          <a:p>
            <a:pPr eaLnBrk="1" hangingPunct="1">
              <a:defRPr/>
            </a:pPr>
            <a:r>
              <a:rPr lang="en-US" dirty="0" smtClean="0"/>
              <a:t>We reserve the right to adjust percentages as the quarter evolves to reflect the workload</a:t>
            </a:r>
          </a:p>
        </p:txBody>
      </p:sp>
      <p:sp>
        <p:nvSpPr>
          <p:cNvPr id="8196"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CF095995-0F31-47C5-9F0C-ACFE6A74E7D0}" type="slidenum">
              <a:rPr lang="en-US" sz="1400" smtClean="0">
                <a:solidFill>
                  <a:srgbClr val="800080"/>
                </a:solidFill>
              </a:rPr>
              <a:pPr eaLnBrk="1" hangingPunct="1"/>
              <a:t>14</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Homeworks</a:t>
            </a:r>
            <a:endParaRPr lang="en-US" dirty="0"/>
          </a:p>
        </p:txBody>
      </p:sp>
      <p:sp>
        <p:nvSpPr>
          <p:cNvPr id="3" name="Content Placeholder 2"/>
          <p:cNvSpPr>
            <a:spLocks noGrp="1"/>
          </p:cNvSpPr>
          <p:nvPr>
            <p:ph idx="1"/>
          </p:nvPr>
        </p:nvSpPr>
        <p:spPr/>
        <p:txBody>
          <a:bodyPr/>
          <a:lstStyle/>
          <a:p>
            <a:r>
              <a:rPr lang="en-US" sz="2000" dirty="0" smtClean="0"/>
              <a:t>Biggest misconception about CSE331 (?)</a:t>
            </a:r>
          </a:p>
          <a:p>
            <a:pPr marL="457200" lvl="1" indent="0" algn="ctr">
              <a:buNone/>
            </a:pPr>
            <a:r>
              <a:rPr lang="en-US" sz="2000" dirty="0" smtClean="0">
                <a:solidFill>
                  <a:schemeClr val="accent2"/>
                </a:solidFill>
              </a:rPr>
              <a:t>“Homework was programming projects that seemed disconnected from lecture”</a:t>
            </a:r>
          </a:p>
          <a:p>
            <a:pPr lvl="1"/>
            <a:r>
              <a:rPr lang="en-US" sz="2000" dirty="0" smtClean="0"/>
              <a:t>If you think so, you are making them harder!</a:t>
            </a:r>
          </a:p>
          <a:p>
            <a:pPr lvl="2"/>
            <a:r>
              <a:rPr lang="en-US" sz="2000" dirty="0" smtClean="0"/>
              <a:t>Reconsider</a:t>
            </a:r>
          </a:p>
          <a:p>
            <a:pPr lvl="2"/>
            <a:r>
              <a:rPr lang="en-US" sz="2000" dirty="0" smtClean="0"/>
              <a:t>Seek out the connections by thinking-before-typing</a:t>
            </a:r>
          </a:p>
          <a:p>
            <a:pPr lvl="2"/>
            <a:r>
              <a:rPr lang="en-US" sz="2000" dirty="0" smtClean="0"/>
              <a:t>Approaching them as CSE143 homework won’t work well</a:t>
            </a:r>
          </a:p>
          <a:p>
            <a:pPr lvl="2"/>
            <a:r>
              <a:rPr lang="en-US" sz="2000" dirty="0" smtClean="0"/>
              <a:t>Don’t keep cutting with a dull blade</a:t>
            </a:r>
          </a:p>
          <a:p>
            <a:pPr lvl="2"/>
            <a:endParaRPr lang="en-US" sz="2000" dirty="0"/>
          </a:p>
          <a:p>
            <a:r>
              <a:rPr lang="en-US" sz="2000" dirty="0" smtClean="0"/>
              <a:t>First couple assignments are “more on paper”, followed by software development that is increasingly substantial</a:t>
            </a:r>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15</a:t>
            </a:fld>
            <a:endParaRPr lang="en-US"/>
          </a:p>
        </p:txBody>
      </p:sp>
    </p:spTree>
    <p:extLst>
      <p:ext uri="{BB962C8B-B14F-4D97-AF65-F5344CB8AC3E}">
        <p14:creationId xmlns:p14="http://schemas.microsoft.com/office/powerpoint/2010/main" val="2167637597"/>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custDataLst>
              <p:tags r:id="rId1"/>
            </p:custDataLst>
          </p:nvPr>
        </p:nvSpPr>
        <p:spPr/>
        <p:txBody>
          <a:bodyPr/>
          <a:lstStyle/>
          <a:p>
            <a:pPr eaLnBrk="1" hangingPunct="1"/>
            <a:r>
              <a:rPr lang="en-US" smtClean="0"/>
              <a:t>Deadlines</a:t>
            </a:r>
          </a:p>
        </p:txBody>
      </p:sp>
      <p:sp>
        <p:nvSpPr>
          <p:cNvPr id="9219" name="Content Placeholder 2"/>
          <p:cNvSpPr>
            <a:spLocks noGrp="1"/>
          </p:cNvSpPr>
          <p:nvPr>
            <p:ph idx="1"/>
            <p:custDataLst>
              <p:tags r:id="rId2"/>
            </p:custDataLst>
          </p:nvPr>
        </p:nvSpPr>
        <p:spPr/>
        <p:txBody>
          <a:bodyPr/>
          <a:lstStyle/>
          <a:p>
            <a:pPr eaLnBrk="1" hangingPunct="1"/>
            <a:r>
              <a:rPr lang="en-US" dirty="0" smtClean="0"/>
              <a:t>Turn things in on time!</a:t>
            </a:r>
          </a:p>
          <a:p>
            <a:pPr eaLnBrk="1" hangingPunct="1"/>
            <a:r>
              <a:rPr lang="en-US" dirty="0" smtClean="0"/>
              <a:t>But things happen, so …</a:t>
            </a:r>
          </a:p>
          <a:p>
            <a:pPr lvl="1" eaLnBrk="1" hangingPunct="1"/>
            <a:r>
              <a:rPr lang="en-US" dirty="0" smtClean="0"/>
              <a:t>You have 4 late days for the quarter for assignments (not quizzes, exercises)</a:t>
            </a:r>
          </a:p>
          <a:p>
            <a:pPr lvl="1" eaLnBrk="1" hangingPunct="1"/>
            <a:r>
              <a:rPr lang="en-US" dirty="0" smtClean="0"/>
              <a:t>No more than 2 per assignment</a:t>
            </a:r>
          </a:p>
          <a:p>
            <a:pPr lvl="1" eaLnBrk="1" hangingPunct="1"/>
            <a:r>
              <a:rPr lang="en-US" dirty="0" smtClean="0"/>
              <a:t>Counted in 24 hour chunks (5 min = 24 hours late)</a:t>
            </a:r>
          </a:p>
          <a:p>
            <a:pPr eaLnBrk="1" hangingPunct="1"/>
            <a:endParaRPr lang="en-US" sz="900" dirty="0" smtClean="0"/>
          </a:p>
          <a:p>
            <a:pPr eaLnBrk="1" hangingPunct="1"/>
            <a:r>
              <a:rPr lang="en-US" dirty="0" smtClean="0"/>
              <a:t>That’s it.  No other extensions </a:t>
            </a:r>
            <a:r>
              <a:rPr lang="en-US" sz="1200" dirty="0" smtClean="0"/>
              <a:t>(but contact instructor if you are hospitalized)</a:t>
            </a:r>
          </a:p>
          <a:p>
            <a:pPr eaLnBrk="1" hangingPunct="1"/>
            <a:endParaRPr lang="en-US" sz="900" dirty="0" smtClean="0"/>
          </a:p>
          <a:p>
            <a:pPr eaLnBrk="1" hangingPunct="1"/>
            <a:r>
              <a:rPr lang="en-US" dirty="0" smtClean="0"/>
              <a:t>Advice: Save late days for the end of quarter when you (might) really need them</a:t>
            </a:r>
          </a:p>
        </p:txBody>
      </p:sp>
      <p:sp>
        <p:nvSpPr>
          <p:cNvPr id="9220"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65AC553-42C4-487D-BA55-2C3D4D39DDD8}" type="slidenum">
              <a:rPr lang="en-US" sz="1400" smtClean="0">
                <a:solidFill>
                  <a:srgbClr val="800080"/>
                </a:solidFill>
              </a:rPr>
              <a:pPr eaLnBrk="1" hangingPunct="1"/>
              <a:t>16</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custDataLst>
              <p:tags r:id="rId1"/>
            </p:custDataLst>
          </p:nvPr>
        </p:nvSpPr>
        <p:spPr/>
        <p:txBody>
          <a:bodyPr/>
          <a:lstStyle/>
          <a:p>
            <a:pPr eaLnBrk="1" hangingPunct="1"/>
            <a:r>
              <a:rPr lang="en-US" smtClean="0"/>
              <a:t>Academic Integrity</a:t>
            </a:r>
          </a:p>
        </p:txBody>
      </p:sp>
      <p:sp>
        <p:nvSpPr>
          <p:cNvPr id="10243" name="Content Placeholder 2"/>
          <p:cNvSpPr>
            <a:spLocks noGrp="1"/>
          </p:cNvSpPr>
          <p:nvPr>
            <p:ph idx="1"/>
            <p:custDataLst>
              <p:tags r:id="rId2"/>
            </p:custDataLst>
          </p:nvPr>
        </p:nvSpPr>
        <p:spPr/>
        <p:txBody>
          <a:bodyPr/>
          <a:lstStyle/>
          <a:p>
            <a:pPr eaLnBrk="1" hangingPunct="1"/>
            <a:r>
              <a:rPr lang="en-US" dirty="0" smtClean="0"/>
              <a:t>Policy on the course web.  </a:t>
            </a:r>
            <a:r>
              <a:rPr lang="en-US" b="1" dirty="0" smtClean="0">
                <a:solidFill>
                  <a:srgbClr val="FF0000"/>
                </a:solidFill>
              </a:rPr>
              <a:t>Read it!</a:t>
            </a:r>
          </a:p>
          <a:p>
            <a:pPr eaLnBrk="1" hangingPunct="1"/>
            <a:r>
              <a:rPr lang="en-US" dirty="0" smtClean="0"/>
              <a:t>Do your own work – always explain any unconventional action on your part</a:t>
            </a:r>
          </a:p>
          <a:p>
            <a:pPr eaLnBrk="1" hangingPunct="1"/>
            <a:r>
              <a:rPr lang="en-US" dirty="0" smtClean="0"/>
              <a:t>I trust you completely</a:t>
            </a:r>
          </a:p>
          <a:p>
            <a:pPr eaLnBrk="1" hangingPunct="1"/>
            <a:r>
              <a:rPr lang="en-US" dirty="0" smtClean="0"/>
              <a:t>I have no sympathy for trust violations – nor should you</a:t>
            </a:r>
          </a:p>
          <a:p>
            <a:pPr eaLnBrk="1" hangingPunct="1"/>
            <a:r>
              <a:rPr lang="en-US" dirty="0" smtClean="0"/>
              <a:t>Honest work is the most important feature of a university (or engineering, or business).  It shows respect for your colleagues </a:t>
            </a:r>
            <a:r>
              <a:rPr lang="en-US" i="1" dirty="0" smtClean="0">
                <a:solidFill>
                  <a:srgbClr val="0000FF"/>
                </a:solidFill>
              </a:rPr>
              <a:t>and yourself</a:t>
            </a:r>
            <a:r>
              <a:rPr lang="en-US" i="1" dirty="0" smtClean="0"/>
              <a:t>.</a:t>
            </a:r>
            <a:r>
              <a:rPr lang="en-US" dirty="0" smtClean="0"/>
              <a:t> </a:t>
            </a:r>
          </a:p>
        </p:txBody>
      </p:sp>
      <p:sp>
        <p:nvSpPr>
          <p:cNvPr id="10244"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48F9B9C-829E-4690-B381-F5904AFFDC65}" type="slidenum">
              <a:rPr lang="en-US" sz="1400" smtClean="0">
                <a:solidFill>
                  <a:srgbClr val="800080"/>
                </a:solidFill>
              </a:rPr>
              <a:pPr eaLnBrk="1" hangingPunct="1"/>
              <a:t>17</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Resources – Books</a:t>
            </a:r>
          </a:p>
        </p:txBody>
      </p:sp>
      <p:sp>
        <p:nvSpPr>
          <p:cNvPr id="3" name="Content Placeholder 2"/>
          <p:cNvSpPr>
            <a:spLocks noGrp="1"/>
          </p:cNvSpPr>
          <p:nvPr>
            <p:ph idx="1"/>
          </p:nvPr>
        </p:nvSpPr>
        <p:spPr/>
        <p:txBody>
          <a:bodyPr/>
          <a:lstStyle/>
          <a:p>
            <a:pPr marL="0" indent="0">
              <a:buNone/>
            </a:pPr>
            <a:r>
              <a:rPr lang="en-US" dirty="0" smtClean="0"/>
              <a:t>Required (assigned readings, short quizzes)</a:t>
            </a:r>
          </a:p>
          <a:p>
            <a:r>
              <a:rPr lang="en-US" i="1" dirty="0" smtClean="0"/>
              <a:t>Pragmatic Programmer</a:t>
            </a:r>
            <a:r>
              <a:rPr lang="en-US" dirty="0" smtClean="0"/>
              <a:t>, Hunt &amp; Thomas</a:t>
            </a:r>
          </a:p>
          <a:p>
            <a:r>
              <a:rPr lang="en-US" i="1" dirty="0" smtClean="0"/>
              <a:t>Effective Java</a:t>
            </a:r>
            <a:r>
              <a:rPr lang="en-US" dirty="0" smtClean="0"/>
              <a:t> 2nd </a:t>
            </a:r>
            <a:r>
              <a:rPr lang="en-US" dirty="0" err="1" smtClean="0"/>
              <a:t>ed</a:t>
            </a:r>
            <a:r>
              <a:rPr lang="en-US" dirty="0" smtClean="0"/>
              <a:t>, Bloch</a:t>
            </a:r>
          </a:p>
          <a:p>
            <a:pPr marL="0" indent="0">
              <a:buNone/>
            </a:pPr>
            <a:r>
              <a:rPr lang="en-US" dirty="0" smtClean="0"/>
              <a:t>Every serious programmer</a:t>
            </a:r>
            <a:br>
              <a:rPr lang="en-US" dirty="0" smtClean="0"/>
            </a:br>
            <a:r>
              <a:rPr lang="en-US" dirty="0" smtClean="0"/>
              <a:t>should study both of these</a:t>
            </a:r>
            <a:endParaRPr lang="en-US" dirty="0"/>
          </a:p>
          <a:p>
            <a:pPr marL="0" indent="0">
              <a:buNone/>
            </a:pPr>
            <a:endParaRPr lang="en-US" dirty="0" smtClean="0"/>
          </a:p>
          <a:p>
            <a:pPr marL="0" indent="0">
              <a:buNone/>
            </a:pPr>
            <a:endParaRPr lang="en-US" dirty="0" smtClean="0"/>
          </a:p>
          <a:p>
            <a:pPr marL="0" indent="0">
              <a:buNone/>
            </a:pPr>
            <a:r>
              <a:rPr lang="en-US" dirty="0" smtClean="0"/>
              <a:t>Decent “Java book” if you want one</a:t>
            </a:r>
          </a:p>
          <a:p>
            <a:r>
              <a:rPr lang="en-US" i="1" dirty="0" smtClean="0"/>
              <a:t>Core Java</a:t>
            </a:r>
            <a:r>
              <a:rPr lang="en-US" dirty="0" smtClean="0"/>
              <a:t> </a:t>
            </a:r>
            <a:r>
              <a:rPr lang="en-US" dirty="0" err="1" smtClean="0"/>
              <a:t>Vol</a:t>
            </a:r>
            <a:r>
              <a:rPr lang="en-US" dirty="0" smtClean="0"/>
              <a:t> I, </a:t>
            </a:r>
            <a:r>
              <a:rPr lang="en-US" dirty="0" err="1" smtClean="0"/>
              <a:t>Horstmann</a:t>
            </a:r>
            <a:endParaRPr lang="en-US" dirty="0" smtClean="0"/>
          </a:p>
          <a:p>
            <a:endParaRPr lang="en-US" dirty="0"/>
          </a:p>
          <a:p>
            <a:pPr marL="0" indent="0">
              <a:buNone/>
            </a:pPr>
            <a:r>
              <a:rPr lang="en-US" dirty="0" smtClean="0"/>
              <a:t>And use the Java API Docs</a:t>
            </a:r>
          </a:p>
        </p:txBody>
      </p:sp>
      <p:sp>
        <p:nvSpPr>
          <p:cNvPr id="9" name="Slide Number Placeholder 8"/>
          <p:cNvSpPr>
            <a:spLocks noGrp="1"/>
          </p:cNvSpPr>
          <p:nvPr>
            <p:ph type="sldNum" sz="quarter" idx="12"/>
          </p:nvPr>
        </p:nvSpPr>
        <p:spPr/>
        <p:txBody>
          <a:bodyPr/>
          <a:lstStyle/>
          <a:p>
            <a:pPr>
              <a:defRPr/>
            </a:pPr>
            <a:fld id="{48DACF16-E0F0-4B7F-BDAB-0ED6A37A383D}" type="slidenum">
              <a:rPr lang="en-US" smtClean="0"/>
              <a:pPr>
                <a:defRPr/>
              </a:pPr>
              <a:t>18</a:t>
            </a:fld>
            <a:endParaRPr lang="en-US"/>
          </a:p>
        </p:txBody>
      </p:sp>
      <p:pic>
        <p:nvPicPr>
          <p:cNvPr id="1027"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2971800"/>
            <a:ext cx="1151046" cy="1447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858000" y="2395358"/>
            <a:ext cx="1143000" cy="14333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30" name="Picture 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934200" y="4572000"/>
            <a:ext cx="1104236" cy="14623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 name="Footer Placeholder 9"/>
          <p:cNvSpPr>
            <a:spLocks noGrp="1"/>
          </p:cNvSpPr>
          <p:nvPr>
            <p:ph type="ftr" sz="quarter" idx="11"/>
          </p:nvPr>
        </p:nvSpPr>
        <p:spPr/>
        <p:txBody>
          <a:bodyPr/>
          <a:lstStyle/>
          <a:p>
            <a:pPr>
              <a:defRPr/>
            </a:pPr>
            <a:r>
              <a:rPr lang="en-US" dirty="0" smtClean="0"/>
              <a:t>CSE 331 Spring 2014</a:t>
            </a:r>
            <a:endParaRPr lang="en-US" dirty="0"/>
          </a:p>
        </p:txBody>
      </p:sp>
      <p:pic>
        <p:nvPicPr>
          <p:cNvPr id="2" name="Picture 1"/>
          <p:cNvPicPr>
            <a:picLocks noChangeAspect="1"/>
          </p:cNvPicPr>
          <p:nvPr/>
        </p:nvPicPr>
        <p:blipFill>
          <a:blip r:embed="rId6"/>
          <a:stretch>
            <a:fillRect/>
          </a:stretch>
        </p:blipFill>
        <p:spPr>
          <a:xfrm>
            <a:off x="6172200" y="5029200"/>
            <a:ext cx="1065860" cy="1400022"/>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Readings (and quizzes)</a:t>
            </a:r>
            <a:endParaRPr lang="en-US" dirty="0"/>
          </a:p>
        </p:txBody>
      </p:sp>
      <p:sp>
        <p:nvSpPr>
          <p:cNvPr id="3" name="Content Placeholder 2"/>
          <p:cNvSpPr>
            <a:spLocks noGrp="1"/>
          </p:cNvSpPr>
          <p:nvPr>
            <p:ph idx="1"/>
          </p:nvPr>
        </p:nvSpPr>
        <p:spPr/>
        <p:txBody>
          <a:bodyPr/>
          <a:lstStyle/>
          <a:p>
            <a:r>
              <a:rPr lang="en-US" sz="2000" dirty="0" smtClean="0"/>
              <a:t>These are “real” books about software, approachable in 331 </a:t>
            </a:r>
          </a:p>
          <a:p>
            <a:pPr lvl="1"/>
            <a:r>
              <a:rPr lang="en-US" sz="2000" dirty="0" smtClean="0"/>
              <a:t>Occasionally slight reach: accept the challenge</a:t>
            </a:r>
          </a:p>
          <a:p>
            <a:endParaRPr lang="en-US" sz="2000" dirty="0"/>
          </a:p>
          <a:p>
            <a:r>
              <a:rPr lang="en-US" sz="2000" dirty="0" smtClean="0"/>
              <a:t>Overlap only partial with lectures</a:t>
            </a:r>
          </a:p>
          <a:p>
            <a:endParaRPr lang="en-US" sz="2000" dirty="0"/>
          </a:p>
          <a:p>
            <a:r>
              <a:rPr lang="en-US" sz="2000" dirty="0" smtClean="0"/>
              <a:t>Want to make sure you “do it” </a:t>
            </a:r>
          </a:p>
          <a:p>
            <a:pPr lvl="1"/>
            <a:r>
              <a:rPr lang="en-US" sz="2000" dirty="0" smtClean="0"/>
              <a:t>Reading and thinking about software design is essential</a:t>
            </a:r>
          </a:p>
          <a:p>
            <a:pPr lvl="2"/>
            <a:r>
              <a:rPr lang="en-US" sz="2000" dirty="0" smtClean="0"/>
              <a:t>Books seem expensive given your budget, but very cheap as a time-constrained professional</a:t>
            </a:r>
          </a:p>
          <a:p>
            <a:pPr lvl="1"/>
            <a:r>
              <a:rPr lang="en-US" sz="2000" dirty="0" smtClean="0"/>
              <a:t>Will have some simple online reading quizzes</a:t>
            </a:r>
          </a:p>
          <a:p>
            <a:pPr lvl="2"/>
            <a:r>
              <a:rPr lang="en-US" sz="2000" dirty="0" smtClean="0"/>
              <a:t>Frequency and schedule to-be-determined; no late days</a:t>
            </a:r>
          </a:p>
          <a:p>
            <a:pPr lvl="1"/>
            <a:r>
              <a:rPr lang="en-US" sz="2000" dirty="0" smtClean="0"/>
              <a:t>Material is fair-game for exams</a:t>
            </a:r>
            <a:endParaRPr lang="en-US" sz="2000" dirty="0"/>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19</a:t>
            </a:fld>
            <a:endParaRPr lang="en-US"/>
          </a:p>
        </p:txBody>
      </p:sp>
    </p:spTree>
    <p:extLst>
      <p:ext uri="{BB962C8B-B14F-4D97-AF65-F5344CB8AC3E}">
        <p14:creationId xmlns:p14="http://schemas.microsoft.com/office/powerpoint/2010/main" val="726462675"/>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Welcome!</a:t>
            </a:r>
            <a:endParaRPr lang="en-US" dirty="0"/>
          </a:p>
        </p:txBody>
      </p:sp>
      <p:sp>
        <p:nvSpPr>
          <p:cNvPr id="7" name="Content Placeholder 6"/>
          <p:cNvSpPr>
            <a:spLocks noGrp="1"/>
          </p:cNvSpPr>
          <p:nvPr>
            <p:ph idx="1"/>
          </p:nvPr>
        </p:nvSpPr>
        <p:spPr>
          <a:xfrm>
            <a:off x="685800" y="1600200"/>
            <a:ext cx="7772400" cy="4648200"/>
          </a:xfrm>
        </p:spPr>
        <p:txBody>
          <a:bodyPr>
            <a:normAutofit lnSpcReduction="10000"/>
          </a:bodyPr>
          <a:lstStyle/>
          <a:p>
            <a:pPr marL="0" indent="0">
              <a:buNone/>
            </a:pPr>
            <a:r>
              <a:rPr lang="en-US" sz="2000" dirty="0" smtClean="0"/>
              <a:t>We have 10 weeks to move well beyond novice programmer:</a:t>
            </a:r>
          </a:p>
          <a:p>
            <a:r>
              <a:rPr lang="en-US" sz="2000" dirty="0" smtClean="0"/>
              <a:t>Larger programs</a:t>
            </a:r>
          </a:p>
          <a:p>
            <a:pPr lvl="1"/>
            <a:r>
              <a:rPr lang="en-US" sz="2000" dirty="0" smtClean="0"/>
              <a:t>Small programs are easy: “code it up”</a:t>
            </a:r>
          </a:p>
          <a:p>
            <a:pPr lvl="1"/>
            <a:r>
              <a:rPr lang="en-US" sz="2000" dirty="0" smtClean="0"/>
              <a:t>complexity changes everything: “design an artifact”</a:t>
            </a:r>
          </a:p>
          <a:p>
            <a:pPr lvl="1"/>
            <a:r>
              <a:rPr lang="en-US" sz="2000" dirty="0"/>
              <a:t>Analogy: using hammers and saws vs. making cabinets (but not yet building houses</a:t>
            </a:r>
            <a:r>
              <a:rPr lang="en-US" sz="2000" dirty="0" smtClean="0"/>
              <a:t>)</a:t>
            </a:r>
          </a:p>
          <a:p>
            <a:endParaRPr lang="en-US" sz="500" dirty="0" smtClean="0"/>
          </a:p>
          <a:p>
            <a:r>
              <a:rPr lang="en-US" sz="2000" dirty="0" smtClean="0"/>
              <a:t>Principled, systematic software: </a:t>
            </a:r>
            <a:r>
              <a:rPr lang="en-US" sz="2000" dirty="0"/>
              <a:t>What does “it’s right” mean? How do we know “it’s right”?  What are best practices for “getting it right”</a:t>
            </a:r>
            <a:r>
              <a:rPr lang="en-US" sz="2000" dirty="0" smtClean="0"/>
              <a:t>?</a:t>
            </a:r>
          </a:p>
          <a:p>
            <a:endParaRPr lang="en-US" sz="500" dirty="0" smtClean="0"/>
          </a:p>
          <a:p>
            <a:r>
              <a:rPr lang="en-US" sz="2000" dirty="0" smtClean="0"/>
              <a:t>Effective use of languages and tools: Java, IDEs, debuggers, </a:t>
            </a:r>
            <a:r>
              <a:rPr lang="en-US" sz="2000" dirty="0" err="1" smtClean="0"/>
              <a:t>JUnit</a:t>
            </a:r>
            <a:r>
              <a:rPr lang="en-US" sz="2000" dirty="0" smtClean="0"/>
              <a:t>, </a:t>
            </a:r>
            <a:r>
              <a:rPr lang="en-US" sz="2000" dirty="0" err="1" smtClean="0"/>
              <a:t>JavaDoc</a:t>
            </a:r>
            <a:r>
              <a:rPr lang="en-US" sz="2000" dirty="0" smtClean="0"/>
              <a:t>, Subversion, …</a:t>
            </a:r>
          </a:p>
          <a:p>
            <a:pPr lvl="1"/>
            <a:r>
              <a:rPr lang="en-US" sz="2000" dirty="0"/>
              <a:t>P</a:t>
            </a:r>
            <a:r>
              <a:rPr lang="en-US" sz="2000" dirty="0" smtClean="0"/>
              <a:t>rinciples are ultimately more important than details</a:t>
            </a:r>
            <a:endParaRPr lang="en-US" sz="2000" dirty="0"/>
          </a:p>
          <a:p>
            <a:pPr lvl="2"/>
            <a:r>
              <a:rPr lang="en-US" sz="2000" dirty="0" smtClean="0"/>
              <a:t>You will forever learn details of new tools/versions</a:t>
            </a:r>
          </a:p>
        </p:txBody>
      </p:sp>
      <p:sp>
        <p:nvSpPr>
          <p:cNvPr id="5" name="Footer Placeholder 4"/>
          <p:cNvSpPr>
            <a:spLocks noGrp="1"/>
          </p:cNvSpPr>
          <p:nvPr>
            <p:ph type="ftr" sz="quarter" idx="11"/>
          </p:nvPr>
        </p:nvSpPr>
        <p:spPr/>
        <p:txBody>
          <a:bodyPr/>
          <a:lstStyle/>
          <a:p>
            <a:r>
              <a:rPr lang="en-US" dirty="0" smtClean="0"/>
              <a:t>CSE 331 Spring 2014</a:t>
            </a:r>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2</a:t>
            </a:fld>
            <a:endParaRPr lang="en-US" dirty="0"/>
          </a:p>
        </p:txBody>
      </p:sp>
    </p:spTree>
    <p:extLst>
      <p:ext uri="{BB962C8B-B14F-4D97-AF65-F5344CB8AC3E}">
        <p14:creationId xmlns:p14="http://schemas.microsoft.com/office/powerpoint/2010/main" val="1168511908"/>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Books? In 2014?</a:t>
            </a:r>
            <a:endParaRPr lang="en-US" dirty="0"/>
          </a:p>
        </p:txBody>
      </p:sp>
      <p:sp>
        <p:nvSpPr>
          <p:cNvPr id="3" name="Content Placeholder 2"/>
          <p:cNvSpPr>
            <a:spLocks noGrp="1"/>
          </p:cNvSpPr>
          <p:nvPr>
            <p:ph idx="1"/>
          </p:nvPr>
        </p:nvSpPr>
        <p:spPr>
          <a:xfrm>
            <a:off x="685800" y="1447800"/>
            <a:ext cx="7772400" cy="4495800"/>
          </a:xfrm>
        </p:spPr>
        <p:txBody>
          <a:bodyPr/>
          <a:lstStyle/>
          <a:p>
            <a:r>
              <a:rPr lang="en-US" sz="2000" dirty="0" smtClean="0"/>
              <a:t>Why not just use Google, Stack Overflow, </a:t>
            </a:r>
            <a:r>
              <a:rPr lang="en-US" sz="2000" dirty="0" err="1" smtClean="0"/>
              <a:t>Reddit</a:t>
            </a:r>
            <a:r>
              <a:rPr lang="en-US" sz="2000" dirty="0" smtClean="0"/>
              <a:t>, </a:t>
            </a:r>
            <a:r>
              <a:rPr lang="en-US" sz="2000" dirty="0" err="1" smtClean="0"/>
              <a:t>Quora</a:t>
            </a:r>
            <a:r>
              <a:rPr lang="en-US" sz="2000" dirty="0" smtClean="0"/>
              <a:t>, …?</a:t>
            </a:r>
          </a:p>
          <a:p>
            <a:r>
              <a:rPr lang="en-US" sz="2000" dirty="0" smtClean="0"/>
              <a:t>Web-search good for:</a:t>
            </a:r>
            <a:endParaRPr lang="en-US" sz="2000" dirty="0"/>
          </a:p>
          <a:p>
            <a:pPr lvl="1"/>
            <a:r>
              <a:rPr lang="en-US" sz="2000" dirty="0"/>
              <a:t>Quick reference (What is the name of the function that does …?  What are its parameters?)</a:t>
            </a:r>
          </a:p>
          <a:p>
            <a:pPr lvl="1"/>
            <a:r>
              <a:rPr lang="en-US" sz="2000" dirty="0" smtClean="0"/>
              <a:t>Links to a good reference</a:t>
            </a:r>
            <a:endParaRPr lang="en-US" sz="2000" dirty="0"/>
          </a:p>
          <a:p>
            <a:r>
              <a:rPr lang="en-US" sz="2000" dirty="0"/>
              <a:t>(can be) Bad for</a:t>
            </a:r>
          </a:p>
          <a:p>
            <a:pPr lvl="1"/>
            <a:r>
              <a:rPr lang="en-US" sz="2000" dirty="0"/>
              <a:t>Why does it work this way?</a:t>
            </a:r>
          </a:p>
          <a:p>
            <a:pPr lvl="1"/>
            <a:r>
              <a:rPr lang="en-US" sz="2000" dirty="0"/>
              <a:t>What is the intended use?</a:t>
            </a:r>
          </a:p>
          <a:p>
            <a:pPr lvl="1"/>
            <a:r>
              <a:rPr lang="en-US" sz="2000" dirty="0"/>
              <a:t>How does my issue fit into the bigger picture?</a:t>
            </a:r>
          </a:p>
          <a:p>
            <a:r>
              <a:rPr lang="en-US" sz="2000" dirty="0" smtClean="0"/>
              <a:t>Beware:</a:t>
            </a:r>
            <a:endParaRPr lang="en-US" sz="2000" dirty="0"/>
          </a:p>
          <a:p>
            <a:pPr lvl="1"/>
            <a:r>
              <a:rPr lang="en-US" sz="2000" dirty="0"/>
              <a:t>Random code blobs </a:t>
            </a:r>
            <a:r>
              <a:rPr lang="en-US" sz="2000" dirty="0" smtClean="0"/>
              <a:t>cut-and-paste </a:t>
            </a:r>
            <a:r>
              <a:rPr lang="en-US" sz="2000" dirty="0"/>
              <a:t>into your code (why does it work?  what does it do</a:t>
            </a:r>
            <a:r>
              <a:rPr lang="en-US" sz="2000" dirty="0" smtClean="0"/>
              <a:t>?)</a:t>
            </a:r>
          </a:p>
          <a:p>
            <a:pPr lvl="1"/>
            <a:r>
              <a:rPr lang="en-US" sz="2000" dirty="0" smtClean="0"/>
              <a:t>This inscrutable incantation solved my problem on an unstated version for no known reason</a:t>
            </a:r>
            <a:endParaRPr lang="en-US" sz="2000" dirty="0"/>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20</a:t>
            </a:fld>
            <a:endParaRPr lang="en-US"/>
          </a:p>
        </p:txBody>
      </p:sp>
    </p:spTree>
    <p:extLst>
      <p:ext uri="{BB962C8B-B14F-4D97-AF65-F5344CB8AC3E}">
        <p14:creationId xmlns:p14="http://schemas.microsoft.com/office/powerpoint/2010/main" val="1710150176"/>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Exams</a:t>
            </a:r>
            <a:endParaRPr lang="en-US" dirty="0"/>
          </a:p>
        </p:txBody>
      </p:sp>
      <p:sp>
        <p:nvSpPr>
          <p:cNvPr id="3" name="Content Placeholder 2"/>
          <p:cNvSpPr>
            <a:spLocks noGrp="1"/>
          </p:cNvSpPr>
          <p:nvPr>
            <p:ph idx="1"/>
          </p:nvPr>
        </p:nvSpPr>
        <p:spPr/>
        <p:txBody>
          <a:bodyPr/>
          <a:lstStyle/>
          <a:p>
            <a:endParaRPr lang="en-US" smtClean="0"/>
          </a:p>
          <a:p>
            <a:r>
              <a:rPr lang="en-US" smtClean="0"/>
              <a:t>Midterm: date announced soon, in class</a:t>
            </a:r>
          </a:p>
          <a:p>
            <a:endParaRPr lang="en-US" smtClean="0"/>
          </a:p>
          <a:p>
            <a:r>
              <a:rPr lang="en-US" smtClean="0"/>
              <a:t>Final: Tuesday June 10, 2:30-4:20 pm</a:t>
            </a:r>
          </a:p>
          <a:p>
            <a:endParaRPr lang="en-US" smtClean="0"/>
          </a:p>
          <a:p>
            <a:r>
              <a:rPr lang="en-US" smtClean="0"/>
              <a:t>All the concepts, different format than homework</a:t>
            </a:r>
          </a:p>
          <a:p>
            <a:pPr lvl="1"/>
            <a:r>
              <a:rPr lang="en-US" smtClean="0"/>
              <a:t>Will post old exams from prior quarters later</a:t>
            </a:r>
            <a:endParaRPr lang="en-US" dirty="0"/>
          </a:p>
        </p:txBody>
      </p:sp>
      <p:sp>
        <p:nvSpPr>
          <p:cNvPr id="4" name="Footer Placeholder 3"/>
          <p:cNvSpPr>
            <a:spLocks noGrp="1"/>
          </p:cNvSpPr>
          <p:nvPr>
            <p:ph type="ftr" sz="quarter" idx="11"/>
          </p:nvPr>
        </p:nvSpPr>
        <p:spPr/>
        <p:txBody>
          <a:bodyPr/>
          <a:lstStyle/>
          <a:p>
            <a:r>
              <a:rPr lang="en-US" smtClean="0"/>
              <a:t>CSE 331 Spring 2014</a:t>
            </a:r>
            <a:endParaRPr lang="en-US" dirty="0"/>
          </a:p>
        </p:txBody>
      </p:sp>
      <p:sp>
        <p:nvSpPr>
          <p:cNvPr id="5" name="Slide Number Placeholder 4"/>
          <p:cNvSpPr>
            <a:spLocks noGrp="1"/>
          </p:cNvSpPr>
          <p:nvPr>
            <p:ph type="sldNum" sz="quarter" idx="12"/>
          </p:nvPr>
        </p:nvSpPr>
        <p:spPr/>
        <p:txBody>
          <a:bodyPr/>
          <a:lstStyle/>
          <a:p>
            <a:fld id="{48DACF16-E0F0-4B7F-BDAB-0ED6A37A383D}" type="slidenum">
              <a:rPr lang="en-US" smtClean="0"/>
              <a:pPr/>
              <a:t>21</a:t>
            </a:fld>
            <a:endParaRPr lang="en-US"/>
          </a:p>
        </p:txBody>
      </p:sp>
    </p:spTree>
    <p:extLst>
      <p:ext uri="{BB962C8B-B14F-4D97-AF65-F5344CB8AC3E}">
        <p14:creationId xmlns:p14="http://schemas.microsoft.com/office/powerpoint/2010/main" val="3173791991"/>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 have homework!</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Exercise 0, due online by 10 am Wednesday</a:t>
            </a:r>
          </a:p>
          <a:p>
            <a:pPr lvl="2"/>
            <a:r>
              <a:rPr lang="en-US" dirty="0" smtClean="0"/>
              <a:t>Links went live right before class</a:t>
            </a:r>
          </a:p>
          <a:p>
            <a:pPr lvl="2"/>
            <a:r>
              <a:rPr lang="en-US" dirty="0" smtClean="0"/>
              <a:t>No late submissions</a:t>
            </a:r>
          </a:p>
          <a:p>
            <a:pPr lvl="1"/>
            <a:r>
              <a:rPr lang="en-US" dirty="0" smtClean="0"/>
              <a:t>Write (don’t run!) an algorithm to rearrange (swap) the elements of an array</a:t>
            </a:r>
          </a:p>
          <a:p>
            <a:pPr lvl="1"/>
            <a:r>
              <a:rPr lang="en-US" dirty="0" smtClean="0"/>
              <a:t>And argue (prove) in concise, convincing English that your solution is correct!</a:t>
            </a:r>
          </a:p>
          <a:p>
            <a:pPr lvl="1"/>
            <a:endParaRPr lang="en-US" sz="1100" dirty="0"/>
          </a:p>
          <a:p>
            <a:r>
              <a:rPr lang="en-US" dirty="0" smtClean="0"/>
              <a:t>Why?</a:t>
            </a:r>
          </a:p>
          <a:p>
            <a:pPr lvl="1"/>
            <a:r>
              <a:rPr lang="en-US" dirty="0" smtClean="0"/>
              <a:t>Great practice</a:t>
            </a:r>
          </a:p>
          <a:p>
            <a:pPr lvl="1"/>
            <a:r>
              <a:rPr lang="en-US" dirty="0" smtClean="0"/>
              <a:t>Surprisingly difficult</a:t>
            </a:r>
          </a:p>
          <a:p>
            <a:pPr lvl="1"/>
            <a:r>
              <a:rPr lang="en-US" dirty="0" smtClean="0"/>
              <a:t>Might find some of the things we learn helpful for this – as well as for much larger projects </a:t>
            </a:r>
            <a:r>
              <a:rPr lang="en-US" dirty="0" smtClean="0">
                <a:sym typeface="Wingdings"/>
              </a:rPr>
              <a:t></a:t>
            </a:r>
            <a:endParaRPr lang="en-US" dirty="0"/>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22</a:t>
            </a:fld>
            <a:endParaRPr lang="en-US"/>
          </a:p>
        </p:txBody>
      </p:sp>
    </p:spTree>
    <p:extLst>
      <p:ext uri="{BB962C8B-B14F-4D97-AF65-F5344CB8AC3E}">
        <p14:creationId xmlns:p14="http://schemas.microsoft.com/office/powerpoint/2010/main" val="1706966104"/>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custDataLst>
              <p:tags r:id="rId1"/>
            </p:custDataLst>
          </p:nvPr>
        </p:nvSpPr>
        <p:spPr/>
        <p:txBody>
          <a:bodyPr/>
          <a:lstStyle/>
          <a:p>
            <a:pPr eaLnBrk="1" hangingPunct="1"/>
            <a:r>
              <a:rPr lang="en-US" dirty="0" smtClean="0"/>
              <a:t>CSE 331 is hard!</a:t>
            </a:r>
          </a:p>
        </p:txBody>
      </p:sp>
      <p:sp>
        <p:nvSpPr>
          <p:cNvPr id="28675" name="Content Placeholder 2"/>
          <p:cNvSpPr>
            <a:spLocks noGrp="1"/>
          </p:cNvSpPr>
          <p:nvPr>
            <p:ph idx="1"/>
            <p:custDataLst>
              <p:tags r:id="rId2"/>
            </p:custDataLst>
          </p:nvPr>
        </p:nvSpPr>
        <p:spPr>
          <a:xfrm>
            <a:off x="685800" y="1600200"/>
            <a:ext cx="7772400" cy="4724400"/>
          </a:xfrm>
        </p:spPr>
        <p:txBody>
          <a:bodyPr>
            <a:normAutofit/>
          </a:bodyPr>
          <a:lstStyle/>
          <a:p>
            <a:pPr eaLnBrk="1" hangingPunct="1"/>
            <a:r>
              <a:rPr lang="en-US" dirty="0" smtClean="0"/>
              <a:t>You will learn a lot!</a:t>
            </a:r>
          </a:p>
          <a:p>
            <a:pPr eaLnBrk="1" hangingPunct="1"/>
            <a:r>
              <a:rPr lang="en-US" dirty="0" smtClean="0"/>
              <a:t>Be prepared to work and to think</a:t>
            </a:r>
          </a:p>
          <a:p>
            <a:pPr eaLnBrk="1" hangingPunct="1"/>
            <a:r>
              <a:rPr lang="en-US" dirty="0" smtClean="0"/>
              <a:t>The staff will help you learn</a:t>
            </a:r>
          </a:p>
          <a:p>
            <a:pPr lvl="1" eaLnBrk="1" hangingPunct="1"/>
            <a:r>
              <a:rPr lang="en-US" dirty="0" smtClean="0"/>
              <a:t>And will be working hard, too</a:t>
            </a:r>
          </a:p>
          <a:p>
            <a:pPr lvl="1" eaLnBrk="1" hangingPunct="1"/>
            <a:endParaRPr lang="en-US" dirty="0"/>
          </a:p>
          <a:p>
            <a:pPr eaLnBrk="1" hangingPunct="1"/>
            <a:r>
              <a:rPr lang="en-US" dirty="0" smtClean="0"/>
              <a:t>So let’s get going…</a:t>
            </a:r>
          </a:p>
          <a:p>
            <a:pPr lvl="1" eaLnBrk="1" hangingPunct="1"/>
            <a:r>
              <a:rPr lang="en-US" dirty="0" smtClean="0"/>
              <a:t>Before we create masterpieces we need to hone our ability to reason very precisely about code….</a:t>
            </a:r>
          </a:p>
        </p:txBody>
      </p:sp>
      <p:sp>
        <p:nvSpPr>
          <p:cNvPr id="28676" name="Slide Number Placeholder 3"/>
          <p:cNvSpPr>
            <a:spLocks noGrp="1"/>
          </p:cNvSpPr>
          <p:nvPr>
            <p:ph type="sldNum" sz="quarter" idx="12"/>
            <p:custDataLst>
              <p:tags r:id="rId3"/>
            </p:custDataLst>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863400-6F95-44E9-86D7-C037DF8B7C46}" type="slidenum">
              <a:rPr lang="en-US" sz="1400" smtClean="0">
                <a:solidFill>
                  <a:srgbClr val="800080"/>
                </a:solidFill>
              </a:rPr>
              <a:pPr eaLnBrk="1" hangingPunct="1"/>
              <a:t>23</a:t>
            </a:fld>
            <a:endParaRPr lang="en-US" sz="1400" smtClean="0">
              <a:solidFill>
                <a:srgbClr val="800080"/>
              </a:solidFill>
            </a:endParaRPr>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extLst>
      <p:ext uri="{BB962C8B-B14F-4D97-AF65-F5344CB8AC3E}">
        <p14:creationId xmlns:p14="http://schemas.microsoft.com/office/powerpoint/2010/main" val="3585142689"/>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dirty="0" smtClean="0"/>
              <a:t>“Complete this method such that it returns the index of the max of the first </a:t>
            </a:r>
            <a:r>
              <a:rPr lang="en-US" b="1" dirty="0" smtClean="0">
                <a:latin typeface="Courier New" panose="02070309020205020404" pitchFamily="49" charset="0"/>
                <a:cs typeface="Courier New" panose="02070309020205020404" pitchFamily="49" charset="0"/>
              </a:rPr>
              <a:t>n</a:t>
            </a:r>
            <a:r>
              <a:rPr lang="en-US" dirty="0" smtClean="0"/>
              <a:t> elements of the array </a:t>
            </a:r>
            <a:r>
              <a:rPr lang="en-US" b="1" dirty="0" smtClean="0">
                <a:latin typeface="Courier New" panose="02070309020205020404" pitchFamily="49" charset="0"/>
                <a:cs typeface="Courier New" panose="02070309020205020404" pitchFamily="49" charset="0"/>
              </a:rPr>
              <a:t>arr</a:t>
            </a:r>
            <a:r>
              <a:rPr lang="en-US" dirty="0" smtClean="0"/>
              <a:t>.”</a:t>
            </a:r>
          </a:p>
          <a:p>
            <a:pPr marL="0" indent="0">
              <a:buNone/>
            </a:pPr>
            <a:endParaRPr lang="en-US" dirty="0"/>
          </a:p>
          <a:p>
            <a:pPr marL="0" indent="0">
              <a:buNone/>
            </a:pP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index_of_max</a:t>
            </a:r>
            <a:r>
              <a:rPr lang="en-US" b="1" dirty="0" smtClean="0">
                <a:latin typeface="Courier New" panose="02070309020205020404" pitchFamily="49" charset="0"/>
                <a:cs typeface="Courier New" panose="02070309020205020404" pitchFamily="49" charset="0"/>
              </a:rPr>
              <a:t>(</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arr</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n) {</a:t>
            </a:r>
          </a:p>
          <a:p>
            <a:pPr marL="0" indent="0">
              <a:buNone/>
            </a:pP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p>
          <a:p>
            <a:pPr marL="0" indent="0">
              <a:buNone/>
            </a:pPr>
            <a:r>
              <a:rPr lang="en-US" b="1" dirty="0" smtClean="0">
                <a:latin typeface="Courier New" panose="02070309020205020404" pitchFamily="49" charset="0"/>
                <a:cs typeface="Courier New" panose="02070309020205020404" pitchFamily="49" charset="0"/>
              </a:rPr>
              <a:t>  }</a:t>
            </a:r>
          </a:p>
          <a:p>
            <a:pPr marL="0" indent="0">
              <a:buNone/>
            </a:pPr>
            <a:endParaRPr lang="en-US" b="1" dirty="0" smtClean="0">
              <a:latin typeface="Courier New" panose="02070309020205020404" pitchFamily="49" charset="0"/>
              <a:cs typeface="Courier New" panose="02070309020205020404" pitchFamily="49" charset="0"/>
            </a:endParaRPr>
          </a:p>
          <a:p>
            <a:pPr marL="0" indent="0">
              <a:buNone/>
            </a:pPr>
            <a:endParaRPr lang="en-US" b="1"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24</a:t>
            </a:fld>
            <a:endParaRPr lang="en-US"/>
          </a:p>
        </p:txBody>
      </p:sp>
    </p:spTree>
    <p:extLst>
      <p:ext uri="{BB962C8B-B14F-4D97-AF65-F5344CB8AC3E}">
        <p14:creationId xmlns:p14="http://schemas.microsoft.com/office/powerpoint/2010/main" val="10850853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a:t>
            </a:r>
            <a:endParaRPr lang="en-US" dirty="0"/>
          </a:p>
        </p:txBody>
      </p:sp>
      <p:sp>
        <p:nvSpPr>
          <p:cNvPr id="3" name="Content Placeholder 2"/>
          <p:cNvSpPr>
            <a:spLocks noGrp="1"/>
          </p:cNvSpPr>
          <p:nvPr>
            <p:ph idx="1"/>
          </p:nvPr>
        </p:nvSpPr>
        <p:spPr>
          <a:xfrm>
            <a:off x="609600" y="1600200"/>
            <a:ext cx="7924800" cy="4495800"/>
          </a:xfrm>
        </p:spPr>
        <p:txBody>
          <a:bodyPr/>
          <a:lstStyle/>
          <a:p>
            <a:pPr marL="0" indent="0">
              <a:buNone/>
            </a:pPr>
            <a:r>
              <a:rPr lang="en-US" dirty="0" smtClean="0"/>
              <a:t>“Complete this method such that it returns the index of the max of the first </a:t>
            </a:r>
            <a:r>
              <a:rPr lang="en-US" b="1" dirty="0" smtClean="0">
                <a:latin typeface="Courier New" panose="02070309020205020404" pitchFamily="49" charset="0"/>
                <a:cs typeface="Courier New" panose="02070309020205020404" pitchFamily="49" charset="0"/>
              </a:rPr>
              <a:t>n</a:t>
            </a:r>
            <a:r>
              <a:rPr lang="en-US" dirty="0" smtClean="0"/>
              <a:t> elements of the array </a:t>
            </a:r>
            <a:r>
              <a:rPr lang="en-US" b="1" dirty="0" smtClean="0">
                <a:latin typeface="Courier New" panose="02070309020205020404" pitchFamily="49" charset="0"/>
                <a:cs typeface="Courier New" panose="02070309020205020404" pitchFamily="49" charset="0"/>
              </a:rPr>
              <a:t>arr</a:t>
            </a:r>
            <a:r>
              <a:rPr lang="en-US" dirty="0" smtClean="0"/>
              <a:t>.”</a:t>
            </a:r>
          </a:p>
          <a:p>
            <a:pPr marL="0" indent="0">
              <a:buNone/>
            </a:pPr>
            <a:endParaRPr lang="en-US" dirty="0"/>
          </a:p>
          <a:p>
            <a:pPr marL="0" indent="0">
              <a:buNone/>
            </a:pP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index_of_max</a:t>
            </a:r>
            <a:r>
              <a:rPr lang="en-US" b="1" dirty="0" smtClean="0">
                <a:latin typeface="Courier New" panose="02070309020205020404" pitchFamily="49" charset="0"/>
                <a:cs typeface="Courier New" panose="02070309020205020404" pitchFamily="49" charset="0"/>
              </a:rPr>
              <a:t>(</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arr</a:t>
            </a:r>
            <a:r>
              <a:rPr lang="en-US" b="1" dirty="0" smtClean="0">
                <a:latin typeface="Courier New" panose="02070309020205020404" pitchFamily="49" charset="0"/>
                <a:cs typeface="Courier New" panose="02070309020205020404" pitchFamily="49" charset="0"/>
              </a:rPr>
              <a:t>, </a:t>
            </a:r>
            <a:r>
              <a:rPr lang="en-US" b="1" dirty="0" err="1" smtClean="0">
                <a:latin typeface="Courier New" panose="02070309020205020404" pitchFamily="49" charset="0"/>
                <a:cs typeface="Courier New" panose="02070309020205020404" pitchFamily="49" charset="0"/>
              </a:rPr>
              <a:t>int</a:t>
            </a:r>
            <a:r>
              <a:rPr lang="en-US" b="1" dirty="0" smtClean="0">
                <a:latin typeface="Courier New" panose="02070309020205020404" pitchFamily="49" charset="0"/>
                <a:cs typeface="Courier New" panose="02070309020205020404" pitchFamily="49" charset="0"/>
              </a:rPr>
              <a:t> n) {</a:t>
            </a:r>
          </a:p>
          <a:p>
            <a:pPr marL="0" indent="0">
              <a:buNone/>
            </a:pPr>
            <a:r>
              <a:rPr lang="en-US" b="1" dirty="0">
                <a:latin typeface="Courier New" panose="02070309020205020404" pitchFamily="49" charset="0"/>
                <a:cs typeface="Courier New" panose="02070309020205020404" pitchFamily="49" charset="0"/>
              </a:rPr>
              <a:t> </a:t>
            </a:r>
            <a:r>
              <a:rPr lang="en-US" b="1" dirty="0" smtClean="0">
                <a:latin typeface="Courier New" panose="02070309020205020404" pitchFamily="49" charset="0"/>
                <a:cs typeface="Courier New" panose="02070309020205020404" pitchFamily="49" charset="0"/>
              </a:rPr>
              <a:t>    …</a:t>
            </a:r>
          </a:p>
          <a:p>
            <a:pPr marL="0" indent="0">
              <a:buNone/>
            </a:pPr>
            <a:r>
              <a:rPr lang="en-US" b="1" dirty="0" smtClean="0">
                <a:latin typeface="Courier New" panose="02070309020205020404" pitchFamily="49" charset="0"/>
                <a:cs typeface="Courier New" panose="02070309020205020404" pitchFamily="49" charset="0"/>
              </a:rPr>
              <a:t>  }</a:t>
            </a:r>
          </a:p>
          <a:p>
            <a:pPr marL="0" indent="0">
              <a:buNone/>
            </a:pPr>
            <a:endParaRPr lang="en-US" b="1" dirty="0" smtClean="0">
              <a:latin typeface="Courier New" panose="02070309020205020404" pitchFamily="49" charset="0"/>
              <a:cs typeface="Courier New" panose="02070309020205020404" pitchFamily="49" charset="0"/>
            </a:endParaRPr>
          </a:p>
          <a:p>
            <a:pPr marL="0" indent="0">
              <a:buNone/>
            </a:pPr>
            <a:r>
              <a:rPr lang="en-US" dirty="0" smtClean="0">
                <a:latin typeface="+mj-lt"/>
                <a:cs typeface="Courier New" panose="02070309020205020404" pitchFamily="49" charset="0"/>
              </a:rPr>
              <a:t>What questions do you have about the </a:t>
            </a:r>
            <a:r>
              <a:rPr lang="en-US" i="1" dirty="0" smtClean="0">
                <a:latin typeface="+mj-lt"/>
                <a:cs typeface="Courier New" panose="02070309020205020404" pitchFamily="49" charset="0"/>
              </a:rPr>
              <a:t>specification</a:t>
            </a:r>
            <a:r>
              <a:rPr lang="en-US" dirty="0" smtClean="0">
                <a:latin typeface="+mj-lt"/>
                <a:cs typeface="Courier New" panose="02070309020205020404" pitchFamily="49" charset="0"/>
              </a:rPr>
              <a:t>?</a:t>
            </a:r>
          </a:p>
          <a:p>
            <a:pPr marL="0" indent="0">
              <a:buNone/>
            </a:pPr>
            <a:endParaRPr lang="en-US" dirty="0">
              <a:latin typeface="+mj-lt"/>
              <a:cs typeface="Courier New" panose="02070309020205020404" pitchFamily="49" charset="0"/>
            </a:endParaRPr>
          </a:p>
          <a:p>
            <a:pPr marL="0" indent="0">
              <a:buNone/>
            </a:pPr>
            <a:r>
              <a:rPr lang="en-US" dirty="0" smtClean="0">
                <a:latin typeface="+mj-lt"/>
                <a:cs typeface="Courier New" panose="02070309020205020404" pitchFamily="49" charset="0"/>
              </a:rPr>
              <a:t>Given a (better) specification, is there 1 </a:t>
            </a:r>
            <a:r>
              <a:rPr lang="en-US" i="1" dirty="0" smtClean="0">
                <a:latin typeface="+mj-lt"/>
                <a:cs typeface="Courier New" panose="02070309020205020404" pitchFamily="49" charset="0"/>
              </a:rPr>
              <a:t>implementation</a:t>
            </a:r>
            <a:r>
              <a:rPr lang="en-US" dirty="0" smtClean="0">
                <a:latin typeface="+mj-lt"/>
                <a:cs typeface="Courier New" panose="02070309020205020404" pitchFamily="49" charset="0"/>
              </a:rPr>
              <a:t>?</a:t>
            </a:r>
            <a:endParaRPr lang="en-US" dirty="0">
              <a:latin typeface="+mj-lt"/>
              <a:cs typeface="Courier New" panose="02070309020205020404" pitchFamily="49" charset="0"/>
            </a:endParaRPr>
          </a:p>
          <a:p>
            <a:pPr marL="0" indent="0">
              <a:buNone/>
            </a:pPr>
            <a:endParaRPr lang="en-US" b="1" dirty="0">
              <a:latin typeface="Courier New" panose="02070309020205020404" pitchFamily="49" charset="0"/>
              <a:cs typeface="Courier New" panose="02070309020205020404" pitchFamily="49" charset="0"/>
            </a:endParaRPr>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25</a:t>
            </a:fld>
            <a:endParaRPr lang="en-US"/>
          </a:p>
        </p:txBody>
      </p:sp>
    </p:spTree>
    <p:extLst>
      <p:ext uri="{BB962C8B-B14F-4D97-AF65-F5344CB8AC3E}">
        <p14:creationId xmlns:p14="http://schemas.microsoft.com/office/powerpoint/2010/main" val="254734608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Moral</a:t>
            </a:r>
            <a:endParaRPr lang="en-US" dirty="0"/>
          </a:p>
        </p:txBody>
      </p:sp>
      <p:sp>
        <p:nvSpPr>
          <p:cNvPr id="3" name="Content Placeholder 2"/>
          <p:cNvSpPr>
            <a:spLocks noGrp="1"/>
          </p:cNvSpPr>
          <p:nvPr>
            <p:ph idx="1"/>
          </p:nvPr>
        </p:nvSpPr>
        <p:spPr>
          <a:xfrm>
            <a:off x="685800" y="1447800"/>
            <a:ext cx="7772400" cy="4495800"/>
          </a:xfrm>
        </p:spPr>
        <p:txBody>
          <a:bodyPr/>
          <a:lstStyle/>
          <a:p>
            <a:r>
              <a:rPr lang="en-US" dirty="0" smtClean="0"/>
              <a:t>You can all write the code</a:t>
            </a:r>
          </a:p>
          <a:p>
            <a:endParaRPr lang="en-US" dirty="0"/>
          </a:p>
          <a:p>
            <a:r>
              <a:rPr lang="en-US" dirty="0" smtClean="0"/>
              <a:t>More interesting in CSE331:</a:t>
            </a:r>
          </a:p>
          <a:p>
            <a:pPr lvl="1"/>
            <a:r>
              <a:rPr lang="en-US" dirty="0" smtClean="0"/>
              <a:t>What if n is 0?</a:t>
            </a:r>
          </a:p>
          <a:p>
            <a:pPr lvl="1"/>
            <a:r>
              <a:rPr lang="en-US" dirty="0" smtClean="0"/>
              <a:t>What if n is less than 0?</a:t>
            </a:r>
          </a:p>
          <a:p>
            <a:pPr lvl="1"/>
            <a:r>
              <a:rPr lang="en-US" dirty="0"/>
              <a:t>What if </a:t>
            </a:r>
            <a:r>
              <a:rPr lang="en-US" dirty="0" smtClean="0"/>
              <a:t>n is greater than array length</a:t>
            </a:r>
          </a:p>
          <a:p>
            <a:pPr lvl="1"/>
            <a:r>
              <a:rPr lang="en-US" dirty="0" smtClean="0"/>
              <a:t>What if there are “ties”?</a:t>
            </a:r>
          </a:p>
          <a:p>
            <a:pPr lvl="1"/>
            <a:r>
              <a:rPr lang="en-US" dirty="0" smtClean="0"/>
              <a:t>Ways to indicate errors: exceptions, return value, …</a:t>
            </a:r>
          </a:p>
          <a:p>
            <a:pPr lvl="1"/>
            <a:r>
              <a:rPr lang="en-US" dirty="0" smtClean="0">
                <a:solidFill>
                  <a:schemeClr val="accent2"/>
                </a:solidFill>
              </a:rPr>
              <a:t>Weaker  versus stronger specifications?</a:t>
            </a:r>
          </a:p>
          <a:p>
            <a:pPr lvl="1"/>
            <a:r>
              <a:rPr lang="en-US" dirty="0" smtClean="0">
                <a:solidFill>
                  <a:schemeClr val="accent2"/>
                </a:solidFill>
              </a:rPr>
              <a:t>Hard to write English specifications (n vs. n-1)</a:t>
            </a:r>
          </a:p>
          <a:p>
            <a:pPr lvl="1"/>
            <a:endParaRPr lang="en-US" dirty="0">
              <a:solidFill>
                <a:schemeClr val="accent2"/>
              </a:solidFill>
            </a:endParaRPr>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26</a:t>
            </a:fld>
            <a:endParaRPr lang="en-US"/>
          </a:p>
        </p:txBody>
      </p:sp>
    </p:spTree>
    <p:extLst>
      <p:ext uri="{BB962C8B-B14F-4D97-AF65-F5344CB8AC3E}">
        <p14:creationId xmlns:p14="http://schemas.microsoft.com/office/powerpoint/2010/main" val="315094892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Concise to-do list</a:t>
            </a:r>
            <a:endParaRPr lang="en-US" dirty="0"/>
          </a:p>
        </p:txBody>
      </p:sp>
      <p:sp>
        <p:nvSpPr>
          <p:cNvPr id="3" name="Content Placeholder 2"/>
          <p:cNvSpPr>
            <a:spLocks noGrp="1"/>
          </p:cNvSpPr>
          <p:nvPr>
            <p:ph idx="1"/>
          </p:nvPr>
        </p:nvSpPr>
        <p:spPr/>
        <p:txBody>
          <a:bodyPr>
            <a:normAutofit/>
          </a:bodyPr>
          <a:lstStyle/>
          <a:p>
            <a:pPr marL="0" indent="0">
              <a:lnSpc>
                <a:spcPct val="120000"/>
              </a:lnSpc>
              <a:buNone/>
            </a:pPr>
            <a:r>
              <a:rPr lang="en-US" dirty="0" smtClean="0"/>
              <a:t>By tomorrow night:</a:t>
            </a:r>
          </a:p>
          <a:p>
            <a:pPr marL="457200" indent="-457200">
              <a:lnSpc>
                <a:spcPct val="120000"/>
              </a:lnSpc>
              <a:buFont typeface="+mj-lt"/>
              <a:buAutoNum type="arabicPeriod"/>
            </a:pPr>
            <a:r>
              <a:rPr lang="en-US" dirty="0" smtClean="0"/>
              <a:t>Trying to add? Sign sheet before leaving today</a:t>
            </a:r>
          </a:p>
          <a:p>
            <a:pPr marL="457200" indent="-457200">
              <a:lnSpc>
                <a:spcPct val="120000"/>
              </a:lnSpc>
              <a:buFont typeface="+mj-lt"/>
              <a:buAutoNum type="arabicPeriod"/>
            </a:pPr>
            <a:r>
              <a:rPr lang="en-US" dirty="0" smtClean="0"/>
              <a:t>Familiarize yourself with website: </a:t>
            </a:r>
            <a:br>
              <a:rPr lang="en-US" dirty="0" smtClean="0"/>
            </a:br>
            <a:r>
              <a:rPr lang="en-US" sz="2000" dirty="0" smtClean="0"/>
              <a:t>http://courses.cs.washington.edu/courses/cse331/14sp/</a:t>
            </a:r>
            <a:endParaRPr lang="en-US" dirty="0" smtClean="0"/>
          </a:p>
          <a:p>
            <a:pPr marL="457200" indent="-457200">
              <a:lnSpc>
                <a:spcPct val="120000"/>
              </a:lnSpc>
              <a:buFont typeface="+mj-lt"/>
              <a:buAutoNum type="arabicPeriod"/>
            </a:pPr>
            <a:r>
              <a:rPr lang="en-US" dirty="0" smtClean="0"/>
              <a:t>Read syllabus and academic-integrity policy</a:t>
            </a:r>
          </a:p>
          <a:p>
            <a:pPr marL="457200" indent="-457200">
              <a:lnSpc>
                <a:spcPct val="120000"/>
              </a:lnSpc>
              <a:buFont typeface="+mj-lt"/>
              <a:buAutoNum type="arabicPeriod"/>
            </a:pPr>
            <a:r>
              <a:rPr lang="en-US" dirty="0" smtClean="0"/>
              <a:t>Fill in office hours doodle</a:t>
            </a:r>
          </a:p>
          <a:p>
            <a:pPr marL="457200" indent="-457200">
              <a:lnSpc>
                <a:spcPct val="120000"/>
              </a:lnSpc>
              <a:buFont typeface="+mj-lt"/>
              <a:buAutoNum type="arabicPeriod"/>
            </a:pPr>
            <a:r>
              <a:rPr lang="en-US" dirty="0" smtClean="0"/>
              <a:t>Post something to the discussion board (“welcome” </a:t>
            </a:r>
            <a:r>
              <a:rPr lang="en-US" dirty="0" err="1" smtClean="0"/>
              <a:t>followup</a:t>
            </a:r>
            <a:r>
              <a:rPr lang="en-US" dirty="0" smtClean="0"/>
              <a:t>)</a:t>
            </a:r>
          </a:p>
          <a:p>
            <a:pPr marL="457200" indent="-457200">
              <a:lnSpc>
                <a:spcPct val="120000"/>
              </a:lnSpc>
              <a:buFont typeface="+mj-lt"/>
              <a:buAutoNum type="arabicPeriod"/>
            </a:pPr>
            <a:r>
              <a:rPr lang="en-US" dirty="0" smtClean="0">
                <a:solidFill>
                  <a:srgbClr val="0000FF"/>
                </a:solidFill>
              </a:rPr>
              <a:t>Do Homework 0 (see homework calendar)</a:t>
            </a:r>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CSE 331 Spring 2014</a:t>
            </a:r>
            <a:endParaRPr lang="en-US" dirty="0"/>
          </a:p>
        </p:txBody>
      </p:sp>
      <p:sp>
        <p:nvSpPr>
          <p:cNvPr id="5" name="Slide Number Placeholder 4"/>
          <p:cNvSpPr>
            <a:spLocks noGrp="1"/>
          </p:cNvSpPr>
          <p:nvPr>
            <p:ph type="sldNum" sz="quarter" idx="12"/>
          </p:nvPr>
        </p:nvSpPr>
        <p:spPr/>
        <p:txBody>
          <a:bodyPr/>
          <a:lstStyle/>
          <a:p>
            <a:fld id="{48DACF16-E0F0-4B7F-BDAB-0ED6A37A383D}" type="slidenum">
              <a:rPr lang="en-US" smtClean="0"/>
              <a:pPr/>
              <a:t>3</a:t>
            </a:fld>
            <a:endParaRPr lang="en-US"/>
          </a:p>
        </p:txBody>
      </p:sp>
    </p:spTree>
    <p:extLst>
      <p:ext uri="{BB962C8B-B14F-4D97-AF65-F5344CB8AC3E}">
        <p14:creationId xmlns:p14="http://schemas.microsoft.com/office/powerpoint/2010/main" val="262525633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Who: Course staff</a:t>
            </a:r>
            <a:endParaRPr lang="en-US" dirty="0"/>
          </a:p>
        </p:txBody>
      </p:sp>
      <p:sp>
        <p:nvSpPr>
          <p:cNvPr id="3" name="Content Placeholder 2"/>
          <p:cNvSpPr>
            <a:spLocks noGrp="1"/>
          </p:cNvSpPr>
          <p:nvPr>
            <p:ph idx="1"/>
          </p:nvPr>
        </p:nvSpPr>
        <p:spPr/>
        <p:txBody>
          <a:bodyPr/>
          <a:lstStyle/>
          <a:p>
            <a:r>
              <a:rPr lang="en-US" sz="2000" dirty="0" smtClean="0"/>
              <a:t>Lecturer:</a:t>
            </a:r>
          </a:p>
          <a:p>
            <a:pPr lvl="1"/>
            <a:r>
              <a:rPr lang="en-US" sz="2000" dirty="0" smtClean="0"/>
              <a:t>Hal Perkins: CSE faculty since sometime during the last millennium, fifth time teaching CSE331</a:t>
            </a:r>
          </a:p>
          <a:p>
            <a:r>
              <a:rPr lang="en-US" sz="2000" dirty="0" smtClean="0"/>
              <a:t>TAs:</a:t>
            </a:r>
          </a:p>
          <a:p>
            <a:pPr lvl="1"/>
            <a:r>
              <a:rPr lang="en-US" sz="2000" dirty="0" smtClean="0"/>
              <a:t>Karina Jain</a:t>
            </a:r>
          </a:p>
          <a:p>
            <a:pPr lvl="1"/>
            <a:r>
              <a:rPr lang="en-US" sz="2000" dirty="0" smtClean="0"/>
              <a:t>Alex </a:t>
            </a:r>
            <a:r>
              <a:rPr lang="en-US" sz="2000" dirty="0" err="1" smtClean="0"/>
              <a:t>Mariakakis</a:t>
            </a:r>
            <a:r>
              <a:rPr lang="en-US" sz="2000" dirty="0" smtClean="0"/>
              <a:t>: 331-staff veteran, sections</a:t>
            </a:r>
          </a:p>
          <a:p>
            <a:pPr lvl="1"/>
            <a:r>
              <a:rPr lang="en-US" sz="2000" dirty="0" err="1" smtClean="0"/>
              <a:t>Vinod</a:t>
            </a:r>
            <a:r>
              <a:rPr lang="en-US" sz="2000" dirty="0" smtClean="0"/>
              <a:t> </a:t>
            </a:r>
            <a:r>
              <a:rPr lang="en-US" sz="2000" dirty="0" err="1" smtClean="0"/>
              <a:t>Rathman</a:t>
            </a:r>
            <a:r>
              <a:rPr lang="en-US" sz="2000" dirty="0" smtClean="0"/>
              <a:t>: 331-student veteran</a:t>
            </a:r>
          </a:p>
          <a:p>
            <a:pPr lvl="1"/>
            <a:r>
              <a:rPr lang="en-US" sz="2000" dirty="0" smtClean="0"/>
              <a:t>Sarah Wei: another 331-student veteran</a:t>
            </a:r>
          </a:p>
          <a:p>
            <a:pPr lvl="1"/>
            <a:endParaRPr lang="en-US" sz="1000" dirty="0" smtClean="0"/>
          </a:p>
          <a:p>
            <a:r>
              <a:rPr lang="en-US" sz="2000" dirty="0" smtClean="0"/>
              <a:t>Office hours will be figured out ASAP</a:t>
            </a:r>
          </a:p>
          <a:p>
            <a:pPr lvl="1"/>
            <a:endParaRPr lang="en-US" sz="800" dirty="0" smtClean="0"/>
          </a:p>
          <a:p>
            <a:pPr>
              <a:buNone/>
            </a:pPr>
            <a:r>
              <a:rPr lang="en-US" sz="2000" i="1" dirty="0" smtClean="0">
                <a:solidFill>
                  <a:srgbClr val="0000FF"/>
                </a:solidFill>
              </a:rPr>
              <a:t>Get to know us!</a:t>
            </a:r>
          </a:p>
          <a:p>
            <a:pPr lvl="1"/>
            <a:r>
              <a:rPr lang="en-US" sz="2000" dirty="0" smtClean="0">
                <a:solidFill>
                  <a:srgbClr val="0000FF"/>
                </a:solidFill>
              </a:rPr>
              <a:t>Make sure this </a:t>
            </a:r>
            <a:r>
              <a:rPr lang="en-US" sz="2000" i="1" dirty="0" smtClean="0">
                <a:solidFill>
                  <a:srgbClr val="0000FF"/>
                </a:solidFill>
              </a:rPr>
              <a:t>feels like</a:t>
            </a:r>
            <a:r>
              <a:rPr lang="en-US" sz="2000" dirty="0" smtClean="0">
                <a:solidFill>
                  <a:srgbClr val="0000FF"/>
                </a:solidFill>
              </a:rPr>
              <a:t> a 40-person class with 90 students</a:t>
            </a:r>
          </a:p>
          <a:p>
            <a:pPr lvl="1"/>
            <a:r>
              <a:rPr lang="en-US" sz="2000" dirty="0" smtClean="0">
                <a:solidFill>
                  <a:srgbClr val="0000FF"/>
                </a:solidFill>
              </a:rPr>
              <a:t>We’re here to help you succeed!</a:t>
            </a:r>
          </a:p>
          <a:p>
            <a:pPr lvl="1"/>
            <a:endParaRPr lang="en-US" sz="1000" dirty="0" smtClean="0"/>
          </a:p>
          <a:p>
            <a:pPr>
              <a:buNone/>
            </a:pPr>
            <a:endParaRPr lang="en-US" sz="2000" dirty="0" smtClean="0">
              <a:solidFill>
                <a:srgbClr val="FF0000"/>
              </a:solidFill>
            </a:endParaRPr>
          </a:p>
          <a:p>
            <a:pPr lvl="1"/>
            <a:endParaRPr lang="en-US" sz="2000" dirty="0"/>
          </a:p>
        </p:txBody>
      </p:sp>
      <p:sp>
        <p:nvSpPr>
          <p:cNvPr id="5" name="Footer Placeholder 4"/>
          <p:cNvSpPr>
            <a:spLocks noGrp="1"/>
          </p:cNvSpPr>
          <p:nvPr>
            <p:ph type="ftr" sz="quarter" idx="11"/>
          </p:nvPr>
        </p:nvSpPr>
        <p:spPr/>
        <p:txBody>
          <a:bodyPr/>
          <a:lstStyle/>
          <a:p>
            <a:pPr>
              <a:defRPr/>
            </a:pPr>
            <a:r>
              <a:rPr lang="en-US" smtClean="0"/>
              <a:t>CSE 331 Spring 2014</a:t>
            </a:r>
            <a:endParaRPr lang="en-US" dirty="0"/>
          </a:p>
        </p:txBody>
      </p:sp>
      <p:sp>
        <p:nvSpPr>
          <p:cNvPr id="8" name="Slide Number Placeholder 7"/>
          <p:cNvSpPr>
            <a:spLocks noGrp="1"/>
          </p:cNvSpPr>
          <p:nvPr>
            <p:ph type="sldNum" sz="quarter" idx="12"/>
          </p:nvPr>
        </p:nvSpPr>
        <p:spPr/>
        <p:txBody>
          <a:bodyPr/>
          <a:lstStyle/>
          <a:p>
            <a:pPr>
              <a:defRPr/>
            </a:pPr>
            <a:fld id="{48DACF16-E0F0-4B7F-BDAB-0ED6A37A383D}" type="slidenum">
              <a:rPr lang="en-US" smtClean="0"/>
              <a:pPr>
                <a:defRPr/>
              </a:pPr>
              <a:t>4</a:t>
            </a:fld>
            <a:endParaRPr lang="en-US" dirty="0"/>
          </a:p>
        </p:txBody>
      </p:sp>
    </p:spTree>
    <p:extLst>
      <p:ext uri="{BB962C8B-B14F-4D97-AF65-F5344CB8AC3E}">
        <p14:creationId xmlns:p14="http://schemas.microsoft.com/office/powerpoint/2010/main" val="3086477531"/>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Acknowledgments</a:t>
            </a:r>
            <a:endParaRPr lang="en-US" dirty="0"/>
          </a:p>
        </p:txBody>
      </p:sp>
      <p:sp>
        <p:nvSpPr>
          <p:cNvPr id="3" name="Content Placeholder 2"/>
          <p:cNvSpPr>
            <a:spLocks noGrp="1"/>
          </p:cNvSpPr>
          <p:nvPr>
            <p:ph idx="1"/>
          </p:nvPr>
        </p:nvSpPr>
        <p:spPr/>
        <p:txBody>
          <a:bodyPr/>
          <a:lstStyle/>
          <a:p>
            <a:endParaRPr lang="en-US" smtClean="0"/>
          </a:p>
          <a:p>
            <a:endParaRPr lang="en-US" smtClean="0"/>
          </a:p>
          <a:p>
            <a:r>
              <a:rPr lang="en-US" smtClean="0"/>
              <a:t>Course designed/created/evolved/edited by others</a:t>
            </a:r>
          </a:p>
          <a:p>
            <a:pPr lvl="1"/>
            <a:r>
              <a:rPr lang="en-US" smtClean="0"/>
              <a:t>Michael D. Ernst</a:t>
            </a:r>
          </a:p>
          <a:p>
            <a:pPr lvl="1"/>
            <a:r>
              <a:rPr lang="en-US" smtClean="0"/>
              <a:t>David Notkin</a:t>
            </a:r>
          </a:p>
          <a:p>
            <a:pPr lvl="1"/>
            <a:r>
              <a:rPr lang="en-US" smtClean="0"/>
              <a:t>Dan Grossman</a:t>
            </a:r>
          </a:p>
          <a:p>
            <a:pPr lvl="1"/>
            <a:r>
              <a:rPr lang="en-US" smtClean="0"/>
              <a:t>A couple dozen amazing TAs </a:t>
            </a:r>
            <a:endParaRPr lang="en-US" dirty="0" smtClean="0"/>
          </a:p>
        </p:txBody>
      </p:sp>
      <p:sp>
        <p:nvSpPr>
          <p:cNvPr id="4" name="Footer Placeholder 3"/>
          <p:cNvSpPr>
            <a:spLocks noGrp="1"/>
          </p:cNvSpPr>
          <p:nvPr>
            <p:ph type="ftr" sz="quarter" idx="11"/>
          </p:nvPr>
        </p:nvSpPr>
        <p:spPr/>
        <p:txBody>
          <a:bodyPr/>
          <a:lstStyle/>
          <a:p>
            <a:r>
              <a:rPr lang="en-US" smtClean="0"/>
              <a:t>CSE 331 Spring 2014</a:t>
            </a:r>
            <a:endParaRPr lang="en-US" dirty="0"/>
          </a:p>
        </p:txBody>
      </p:sp>
      <p:sp>
        <p:nvSpPr>
          <p:cNvPr id="5" name="Slide Number Placeholder 4"/>
          <p:cNvSpPr>
            <a:spLocks noGrp="1"/>
          </p:cNvSpPr>
          <p:nvPr>
            <p:ph type="sldNum" sz="quarter" idx="12"/>
          </p:nvPr>
        </p:nvSpPr>
        <p:spPr/>
        <p:txBody>
          <a:bodyPr/>
          <a:lstStyle/>
          <a:p>
            <a:fld id="{48DACF16-E0F0-4B7F-BDAB-0ED6A37A383D}" type="slidenum">
              <a:rPr lang="en-US" smtClean="0"/>
              <a:pPr/>
              <a:t>5</a:t>
            </a:fld>
            <a:endParaRPr lang="en-US"/>
          </a:p>
        </p:txBody>
      </p:sp>
    </p:spTree>
    <p:extLst>
      <p:ext uri="{BB962C8B-B14F-4D97-AF65-F5344CB8AC3E}">
        <p14:creationId xmlns:p14="http://schemas.microsoft.com/office/powerpoint/2010/main" val="277578671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a:t>
            </a:r>
            <a:endParaRPr lang="en-US" dirty="0"/>
          </a:p>
        </p:txBody>
      </p:sp>
      <p:sp>
        <p:nvSpPr>
          <p:cNvPr id="3" name="Content Placeholder 2"/>
          <p:cNvSpPr>
            <a:spLocks noGrp="1"/>
          </p:cNvSpPr>
          <p:nvPr>
            <p:ph idx="1"/>
          </p:nvPr>
        </p:nvSpPr>
        <p:spPr/>
        <p:txBody>
          <a:bodyPr>
            <a:normAutofit lnSpcReduction="10000"/>
          </a:bodyPr>
          <a:lstStyle/>
          <a:p>
            <a:r>
              <a:rPr lang="en-US" dirty="0" smtClean="0"/>
              <a:t>CSE 331 will teach you to how to write correct programs</a:t>
            </a:r>
          </a:p>
          <a:p>
            <a:r>
              <a:rPr lang="en-US" dirty="0" smtClean="0"/>
              <a:t>What does it mean for a program to be </a:t>
            </a:r>
            <a:r>
              <a:rPr lang="en-US" dirty="0" smtClean="0">
                <a:solidFill>
                  <a:srgbClr val="0000FF"/>
                </a:solidFill>
              </a:rPr>
              <a:t>correct</a:t>
            </a:r>
            <a:r>
              <a:rPr lang="en-US" dirty="0" smtClean="0"/>
              <a:t>?</a:t>
            </a:r>
          </a:p>
          <a:p>
            <a:pPr lvl="1"/>
            <a:r>
              <a:rPr lang="en-US" dirty="0" smtClean="0"/>
              <a:t>Specifications</a:t>
            </a:r>
          </a:p>
          <a:p>
            <a:r>
              <a:rPr lang="en-US" dirty="0" smtClean="0"/>
              <a:t>What are ways to </a:t>
            </a:r>
            <a:r>
              <a:rPr lang="en-US" dirty="0" smtClean="0">
                <a:solidFill>
                  <a:srgbClr val="0000FF"/>
                </a:solidFill>
              </a:rPr>
              <a:t>achieve correctness</a:t>
            </a:r>
            <a:r>
              <a:rPr lang="en-US" dirty="0" smtClean="0"/>
              <a:t>?</a:t>
            </a:r>
          </a:p>
          <a:p>
            <a:pPr lvl="1"/>
            <a:r>
              <a:rPr lang="en-US" dirty="0" smtClean="0"/>
              <a:t>Principled design and development</a:t>
            </a:r>
          </a:p>
          <a:p>
            <a:pPr lvl="1"/>
            <a:r>
              <a:rPr lang="en-US" dirty="0" smtClean="0"/>
              <a:t>Abstraction and modularity</a:t>
            </a:r>
          </a:p>
          <a:p>
            <a:pPr lvl="1"/>
            <a:r>
              <a:rPr lang="en-US" dirty="0" smtClean="0"/>
              <a:t>Documentation</a:t>
            </a:r>
          </a:p>
          <a:p>
            <a:r>
              <a:rPr lang="en-US" dirty="0" smtClean="0"/>
              <a:t>What are ways to </a:t>
            </a:r>
            <a:r>
              <a:rPr lang="en-US" dirty="0" smtClean="0">
                <a:solidFill>
                  <a:srgbClr val="0000FF"/>
                </a:solidFill>
              </a:rPr>
              <a:t>verify correctness</a:t>
            </a:r>
            <a:r>
              <a:rPr lang="en-US" dirty="0" smtClean="0"/>
              <a:t>?</a:t>
            </a:r>
          </a:p>
          <a:p>
            <a:pPr lvl="1"/>
            <a:r>
              <a:rPr lang="en-US" dirty="0" smtClean="0"/>
              <a:t>Testing</a:t>
            </a:r>
          </a:p>
          <a:p>
            <a:pPr lvl="1"/>
            <a:r>
              <a:rPr lang="en-US" dirty="0" smtClean="0"/>
              <a:t>Reasoning and verification</a:t>
            </a:r>
            <a:endParaRPr lang="en-US" dirty="0"/>
          </a:p>
        </p:txBody>
      </p:sp>
      <p:sp>
        <p:nvSpPr>
          <p:cNvPr id="4" name="Footer Placeholder 3"/>
          <p:cNvSpPr>
            <a:spLocks noGrp="1"/>
          </p:cNvSpPr>
          <p:nvPr>
            <p:ph type="ftr" sz="quarter" idx="11"/>
          </p:nvPr>
        </p:nvSpPr>
        <p:spPr/>
        <p:txBody>
          <a:bodyPr/>
          <a:lstStyle/>
          <a:p>
            <a:pPr>
              <a:defRPr/>
            </a:pPr>
            <a:r>
              <a:rPr lang="en-US" dirty="0" smtClean="0"/>
              <a:t>CSE 331 Spring 2014</a:t>
            </a:r>
            <a:endParaRPr lang="en-US" dirty="0"/>
          </a:p>
        </p:txBody>
      </p:sp>
      <p:sp>
        <p:nvSpPr>
          <p:cNvPr id="5" name="Slide Number Placeholder 4"/>
          <p:cNvSpPr>
            <a:spLocks noGrp="1"/>
          </p:cNvSpPr>
          <p:nvPr>
            <p:ph type="sldNum" sz="quarter" idx="12"/>
          </p:nvPr>
        </p:nvSpPr>
        <p:spPr/>
        <p:txBody>
          <a:bodyPr/>
          <a:lstStyle/>
          <a:p>
            <a:pPr>
              <a:defRPr/>
            </a:pPr>
            <a:fld id="{48DACF16-E0F0-4B7F-BDAB-0ED6A37A383D}" type="slidenum">
              <a:rPr lang="en-US" smtClean="0"/>
              <a:pPr>
                <a:defRPr/>
              </a:pPr>
              <a:t>6</a:t>
            </a:fld>
            <a:endParaRPr lang="en-US"/>
          </a:p>
        </p:txBody>
      </p:sp>
    </p:spTree>
    <p:extLst>
      <p:ext uri="{BB962C8B-B14F-4D97-AF65-F5344CB8AC3E}">
        <p14:creationId xmlns:p14="http://schemas.microsoft.com/office/powerpoint/2010/main" val="735789523"/>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Main topic:  Managing complexity</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Abstraction and specification</a:t>
            </a:r>
          </a:p>
          <a:p>
            <a:pPr lvl="1"/>
            <a:r>
              <a:rPr lang="en-US" dirty="0" smtClean="0"/>
              <a:t>Procedural, data, and control flow abstractions</a:t>
            </a:r>
          </a:p>
          <a:p>
            <a:pPr lvl="1"/>
            <a:r>
              <a:rPr lang="en-US" dirty="0" smtClean="0"/>
              <a:t>Why they are useful and how to use them</a:t>
            </a:r>
          </a:p>
          <a:p>
            <a:r>
              <a:rPr lang="en-US" dirty="0" smtClean="0"/>
              <a:t>Writing, understanding, and reasoning about code</a:t>
            </a:r>
          </a:p>
          <a:p>
            <a:pPr lvl="1"/>
            <a:r>
              <a:rPr lang="en-US" dirty="0" smtClean="0"/>
              <a:t>Will use Java, but the issues apply everywhere</a:t>
            </a:r>
          </a:p>
          <a:p>
            <a:pPr lvl="1"/>
            <a:r>
              <a:rPr lang="en-US" dirty="0" smtClean="0"/>
              <a:t>Some focus on object-oriented programming</a:t>
            </a:r>
          </a:p>
          <a:p>
            <a:r>
              <a:rPr lang="en-US" dirty="0" smtClean="0"/>
              <a:t>Program design and documentation</a:t>
            </a:r>
          </a:p>
          <a:p>
            <a:pPr lvl="1"/>
            <a:r>
              <a:rPr lang="en-US" dirty="0" smtClean="0"/>
              <a:t>What makes a design good or bad (example: modularity)</a:t>
            </a:r>
          </a:p>
          <a:p>
            <a:pPr lvl="1"/>
            <a:r>
              <a:rPr lang="en-US" dirty="0" smtClean="0"/>
              <a:t>Design processes and tools</a:t>
            </a:r>
          </a:p>
          <a:p>
            <a:r>
              <a:rPr lang="en-US" dirty="0" smtClean="0"/>
              <a:t>Pragmatic considerations</a:t>
            </a:r>
          </a:p>
          <a:p>
            <a:pPr lvl="1"/>
            <a:r>
              <a:rPr lang="en-US" dirty="0" smtClean="0"/>
              <a:t>Testing</a:t>
            </a:r>
          </a:p>
          <a:p>
            <a:pPr lvl="1"/>
            <a:r>
              <a:rPr lang="en-US" dirty="0" smtClean="0"/>
              <a:t>Debugging and defensive programming</a:t>
            </a:r>
          </a:p>
          <a:p>
            <a:pPr lvl="1"/>
            <a:r>
              <a:rPr lang="en-US" dirty="0" smtClean="0"/>
              <a:t>Managing software projects (more in CSE 403, not here)</a:t>
            </a:r>
          </a:p>
        </p:txBody>
      </p:sp>
      <p:sp>
        <p:nvSpPr>
          <p:cNvPr id="6" name="Slide Number Placeholder 5"/>
          <p:cNvSpPr>
            <a:spLocks noGrp="1"/>
          </p:cNvSpPr>
          <p:nvPr>
            <p:ph type="sldNum" sz="quarter" idx="12"/>
          </p:nvPr>
        </p:nvSpPr>
        <p:spPr/>
        <p:txBody>
          <a:bodyPr/>
          <a:lstStyle/>
          <a:p>
            <a:pPr>
              <a:defRPr/>
            </a:pPr>
            <a:fld id="{48DACF16-E0F0-4B7F-BDAB-0ED6A37A383D}" type="slidenum">
              <a:rPr lang="en-US" smtClean="0"/>
              <a:pPr>
                <a:defRPr/>
              </a:pPr>
              <a:t>7</a:t>
            </a:fld>
            <a:endParaRPr lang="en-US"/>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extLst>
      <p:ext uri="{BB962C8B-B14F-4D97-AF65-F5344CB8AC3E}">
        <p14:creationId xmlns:p14="http://schemas.microsoft.com/office/powerpoint/2010/main" val="4238855348"/>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goal of system building</a:t>
            </a:r>
            <a:endParaRPr lang="en-US" dirty="0"/>
          </a:p>
        </p:txBody>
      </p:sp>
      <p:sp>
        <p:nvSpPr>
          <p:cNvPr id="3" name="Content Placeholder 2"/>
          <p:cNvSpPr>
            <a:spLocks noGrp="1"/>
          </p:cNvSpPr>
          <p:nvPr>
            <p:ph idx="1"/>
          </p:nvPr>
        </p:nvSpPr>
        <p:spPr/>
        <p:txBody>
          <a:bodyPr/>
          <a:lstStyle/>
          <a:p>
            <a:r>
              <a:rPr lang="en-US" dirty="0" smtClean="0"/>
              <a:t>To create a </a:t>
            </a:r>
            <a:r>
              <a:rPr lang="en-US" dirty="0" smtClean="0">
                <a:solidFill>
                  <a:srgbClr val="0000FF"/>
                </a:solidFill>
              </a:rPr>
              <a:t>correctly functioning artifact</a:t>
            </a:r>
            <a:endParaRPr lang="en-US" dirty="0" smtClean="0"/>
          </a:p>
          <a:p>
            <a:r>
              <a:rPr lang="en-US" dirty="0" smtClean="0"/>
              <a:t>All other matters are secondary</a:t>
            </a:r>
          </a:p>
          <a:p>
            <a:pPr lvl="1"/>
            <a:r>
              <a:rPr lang="en-US" dirty="0" smtClean="0"/>
              <a:t>Many of them are </a:t>
            </a:r>
            <a:r>
              <a:rPr lang="en-US" b="1" i="1" dirty="0" smtClean="0"/>
              <a:t>essential</a:t>
            </a:r>
            <a:r>
              <a:rPr lang="en-US" dirty="0" smtClean="0"/>
              <a:t> to producing a correct system</a:t>
            </a:r>
          </a:p>
          <a:p>
            <a:r>
              <a:rPr lang="en-US" dirty="0" smtClean="0"/>
              <a:t>We insist that you learn to create correct systems</a:t>
            </a:r>
          </a:p>
          <a:p>
            <a:pPr lvl="1"/>
            <a:r>
              <a:rPr lang="en-US" dirty="0" smtClean="0"/>
              <a:t>This is hard (but fun and rewarding!)</a:t>
            </a:r>
          </a:p>
          <a:p>
            <a:endParaRPr lang="en-US" dirty="0"/>
          </a:p>
          <a:p>
            <a:pPr marL="0" indent="0">
              <a:buNone/>
            </a:pPr>
            <a:r>
              <a:rPr lang="en-US" dirty="0" smtClean="0"/>
              <a:t>Related skill: </a:t>
            </a:r>
            <a:r>
              <a:rPr lang="en-US" i="1" dirty="0" smtClean="0"/>
              <a:t>communication</a:t>
            </a:r>
            <a:r>
              <a:rPr lang="en-US" dirty="0" smtClean="0"/>
              <a:t> </a:t>
            </a:r>
          </a:p>
          <a:p>
            <a:pPr lvl="1"/>
            <a:r>
              <a:rPr lang="en-US" dirty="0" smtClean="0"/>
              <a:t>Can you convince yourself </a:t>
            </a:r>
            <a:r>
              <a:rPr lang="en-US" i="1" dirty="0" smtClean="0"/>
              <a:t>and others </a:t>
            </a:r>
            <a:r>
              <a:rPr lang="en-US" dirty="0" smtClean="0"/>
              <a:t>something is correct via precise, coherent explanations?</a:t>
            </a:r>
          </a:p>
          <a:p>
            <a:endParaRPr lang="en-US" dirty="0"/>
          </a:p>
        </p:txBody>
      </p:sp>
      <p:sp>
        <p:nvSpPr>
          <p:cNvPr id="4" name="Slide Number Placeholder 3"/>
          <p:cNvSpPr>
            <a:spLocks noGrp="1"/>
          </p:cNvSpPr>
          <p:nvPr>
            <p:ph type="sldNum" sz="quarter" idx="12"/>
          </p:nvPr>
        </p:nvSpPr>
        <p:spPr/>
        <p:txBody>
          <a:bodyPr/>
          <a:lstStyle/>
          <a:p>
            <a:pPr>
              <a:defRPr/>
            </a:pPr>
            <a:fld id="{48DACF16-E0F0-4B7F-BDAB-0ED6A37A383D}" type="slidenum">
              <a:rPr lang="en-US" smtClean="0"/>
              <a:pPr>
                <a:defRPr/>
              </a:pPr>
              <a:t>8</a:t>
            </a:fld>
            <a:endParaRPr lang="en-US"/>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extLst>
      <p:ext uri="{BB962C8B-B14F-4D97-AF65-F5344CB8AC3E}">
        <p14:creationId xmlns:p14="http://schemas.microsoft.com/office/powerpoint/2010/main" val="1387748582"/>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Why is building good software hard?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Large software systems are enormously complex</a:t>
            </a:r>
          </a:p>
          <a:p>
            <a:pPr lvl="1"/>
            <a:r>
              <a:rPr lang="en-US" dirty="0" smtClean="0"/>
              <a:t>Millions of “moving parts”</a:t>
            </a:r>
          </a:p>
          <a:p>
            <a:r>
              <a:rPr lang="en-US" dirty="0" smtClean="0"/>
              <a:t>People expect software to be malleable</a:t>
            </a:r>
          </a:p>
          <a:p>
            <a:pPr lvl="1"/>
            <a:r>
              <a:rPr lang="en-US" dirty="0" smtClean="0"/>
              <a:t>After all, it’s “only software”</a:t>
            </a:r>
          </a:p>
          <a:p>
            <a:r>
              <a:rPr lang="en-US" dirty="0" smtClean="0"/>
              <a:t>We are always trying to do new things with software</a:t>
            </a:r>
          </a:p>
          <a:p>
            <a:pPr lvl="1"/>
            <a:r>
              <a:rPr lang="en-US" dirty="0" smtClean="0"/>
              <a:t>Relevant experience often missing</a:t>
            </a:r>
          </a:p>
          <a:p>
            <a:pPr lvl="1"/>
            <a:endParaRPr lang="en-US" dirty="0" smtClean="0"/>
          </a:p>
          <a:p>
            <a:r>
              <a:rPr lang="en-US" dirty="0" smtClean="0"/>
              <a:t>Software engineering is about:</a:t>
            </a:r>
          </a:p>
          <a:p>
            <a:pPr lvl="1"/>
            <a:r>
              <a:rPr lang="en-US" dirty="0" smtClean="0"/>
              <a:t>Managing complexity </a:t>
            </a:r>
          </a:p>
          <a:p>
            <a:pPr lvl="1"/>
            <a:r>
              <a:rPr lang="en-US" dirty="0" smtClean="0"/>
              <a:t>Managing change</a:t>
            </a:r>
          </a:p>
          <a:p>
            <a:pPr lvl="1"/>
            <a:r>
              <a:rPr lang="en-US" dirty="0" smtClean="0"/>
              <a:t>Coping with potential defects </a:t>
            </a:r>
          </a:p>
          <a:p>
            <a:pPr lvl="2"/>
            <a:r>
              <a:rPr lang="en-US" dirty="0" smtClean="0"/>
              <a:t>Customers, developers, environment, software</a:t>
            </a:r>
          </a:p>
          <a:p>
            <a:endParaRPr lang="en-US" dirty="0"/>
          </a:p>
        </p:txBody>
      </p:sp>
      <p:sp>
        <p:nvSpPr>
          <p:cNvPr id="4" name="Slide Number Placeholder 3"/>
          <p:cNvSpPr>
            <a:spLocks noGrp="1"/>
          </p:cNvSpPr>
          <p:nvPr>
            <p:ph type="sldNum" sz="quarter" idx="12"/>
          </p:nvPr>
        </p:nvSpPr>
        <p:spPr/>
        <p:txBody>
          <a:bodyPr/>
          <a:lstStyle/>
          <a:p>
            <a:fld id="{48DACF16-E0F0-4B7F-BDAB-0ED6A37A383D}" type="slidenum">
              <a:rPr lang="en-US" smtClean="0"/>
              <a:pPr/>
              <a:t>9</a:t>
            </a:fld>
            <a:endParaRPr lang="en-US"/>
          </a:p>
        </p:txBody>
      </p:sp>
      <p:sp>
        <p:nvSpPr>
          <p:cNvPr id="5" name="Footer Placeholder 4"/>
          <p:cNvSpPr>
            <a:spLocks noGrp="1"/>
          </p:cNvSpPr>
          <p:nvPr>
            <p:ph type="ftr" sz="quarter" idx="11"/>
          </p:nvPr>
        </p:nvSpPr>
        <p:spPr/>
        <p:txBody>
          <a:bodyPr/>
          <a:lstStyle/>
          <a:p>
            <a:pPr>
              <a:defRPr/>
            </a:pPr>
            <a:r>
              <a:rPr lang="en-US" dirty="0" smtClean="0"/>
              <a:t>CSE 331 Spring 2014</a:t>
            </a:r>
            <a:endParaRPr lang="en-US" dirty="0"/>
          </a:p>
        </p:txBody>
      </p:sp>
    </p:spTree>
    <p:extLst>
      <p:ext uri="{BB962C8B-B14F-4D97-AF65-F5344CB8AC3E}">
        <p14:creationId xmlns:p14="http://schemas.microsoft.com/office/powerpoint/2010/main" val="2516777181"/>
      </p:ext>
    </p:extLst>
  </p:cSld>
  <p:clrMapOvr>
    <a:masterClrMapping/>
  </p:clrMapOvr>
  <p:timing>
    <p:tnLst>
      <p:par>
        <p:cTn xmlns:p14="http://schemas.microsoft.com/office/powerpoint/2010/mai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0.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1.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1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2.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3.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4.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5.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6.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7.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8.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ags/tag9.xml><?xml version="1.0" encoding="utf-8"?>
<p:tagLst xmlns:a="http://schemas.openxmlformats.org/drawingml/2006/main" xmlns:r="http://schemas.openxmlformats.org/officeDocument/2006/relationships" xmlns:p="http://schemas.openxmlformats.org/presentationml/2006/main">
  <p:tag name="_INSTRUCTOR VIEW19C14C36-AC8E-43BC-9DB6-C2AAF774C7DC|PANE__TAG" val="_"/>
</p:tagLst>
</file>

<file path=ppt/theme/theme1.xml><?xml version="1.0" encoding="utf-8"?>
<a:theme xmlns:a="http://schemas.openxmlformats.org/drawingml/2006/main" name="simple">
  <a:themeElements>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simple</Template>
  <TotalTime>764</TotalTime>
  <Words>2089</Words>
  <Application>Microsoft Macintosh PowerPoint</Application>
  <PresentationFormat>On-screen Show (4:3)</PresentationFormat>
  <Paragraphs>332</Paragraphs>
  <Slides>26</Slides>
  <Notes>6</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simple</vt:lpstr>
      <vt:lpstr>CSE 331 Software Design &amp; Implementation</vt:lpstr>
      <vt:lpstr>Welcome!</vt:lpstr>
      <vt:lpstr>Concise to-do list</vt:lpstr>
      <vt:lpstr>Who: Course staff</vt:lpstr>
      <vt:lpstr>Acknowledgments</vt:lpstr>
      <vt:lpstr>Goals</vt:lpstr>
      <vt:lpstr>Main topic:  Managing complexity</vt:lpstr>
      <vt:lpstr>The goal of system building</vt:lpstr>
      <vt:lpstr>Why is building good software hard?</vt:lpstr>
      <vt:lpstr>Programming is hard</vt:lpstr>
      <vt:lpstr>Prerequisites</vt:lpstr>
      <vt:lpstr>Lectures and section</vt:lpstr>
      <vt:lpstr>Staying in touch</vt:lpstr>
      <vt:lpstr>Requirements</vt:lpstr>
      <vt:lpstr>Homeworks</vt:lpstr>
      <vt:lpstr>Deadlines</vt:lpstr>
      <vt:lpstr>Academic Integrity</vt:lpstr>
      <vt:lpstr>Resources – Books</vt:lpstr>
      <vt:lpstr>Readings (and quizzes)</vt:lpstr>
      <vt:lpstr>Books? In 2014?</vt:lpstr>
      <vt:lpstr>Exams</vt:lpstr>
      <vt:lpstr>You have homework!</vt:lpstr>
      <vt:lpstr>CSE 331 is hard!</vt:lpstr>
      <vt:lpstr>Example</vt:lpstr>
      <vt:lpstr>Example</vt:lpstr>
      <vt:lpstr>Moral</vt:lpstr>
    </vt:vector>
  </TitlesOfParts>
  <Company>uw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CSE 374 Programming Concepts &amp; Tools</dc:title>
  <dc:creator>Hal Perkins</dc:creator>
  <cp:lastModifiedBy>Hal Perkins</cp:lastModifiedBy>
  <cp:revision>109</cp:revision>
  <cp:lastPrinted>2014-03-31T16:31:08Z</cp:lastPrinted>
  <dcterms:created xsi:type="dcterms:W3CDTF">2012-01-13T04:41:44Z</dcterms:created>
  <dcterms:modified xsi:type="dcterms:W3CDTF">2014-03-31T16:31:12Z</dcterms:modified>
</cp:coreProperties>
</file>