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5" r:id="rId2"/>
    <p:sldId id="293" r:id="rId3"/>
    <p:sldId id="298" r:id="rId4"/>
    <p:sldId id="299" r:id="rId5"/>
    <p:sldId id="308" r:id="rId6"/>
    <p:sldId id="296" r:id="rId7"/>
    <p:sldId id="287" r:id="rId8"/>
    <p:sldId id="288" r:id="rId9"/>
    <p:sldId id="289" r:id="rId10"/>
    <p:sldId id="290" r:id="rId11"/>
    <p:sldId id="291" r:id="rId12"/>
    <p:sldId id="282" r:id="rId13"/>
    <p:sldId id="300" r:id="rId14"/>
    <p:sldId id="260" r:id="rId15"/>
    <p:sldId id="301" r:id="rId16"/>
    <p:sldId id="261" r:id="rId17"/>
    <p:sldId id="262" r:id="rId18"/>
    <p:sldId id="283" r:id="rId19"/>
    <p:sldId id="302" r:id="rId20"/>
    <p:sldId id="303" r:id="rId21"/>
    <p:sldId id="304" r:id="rId22"/>
    <p:sldId id="294" r:id="rId23"/>
    <p:sldId id="295" r:id="rId24"/>
    <p:sldId id="305" r:id="rId25"/>
    <p:sldId id="306" r:id="rId26"/>
    <p:sldId id="307" r:id="rId27"/>
  </p:sldIdLst>
  <p:sldSz cx="9144000" cy="6858000" type="screen4x3"/>
  <p:notesSz cx="6934200" cy="9220200"/>
  <p:custDataLst>
    <p:tags r:id="rId3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77" autoAdjust="0"/>
    <p:restoredTop sz="80060" autoAdjust="0"/>
  </p:normalViewPr>
  <p:slideViewPr>
    <p:cSldViewPr>
      <p:cViewPr varScale="1">
        <p:scale>
          <a:sx n="84" d="100"/>
          <a:sy n="84" d="100"/>
        </p:scale>
        <p:origin x="-512"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tags" Target="tags/tag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Spring 2014</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10</a:t>
            </a:fld>
            <a:endParaRPr lang="en-US"/>
          </a:p>
        </p:txBody>
      </p:sp>
    </p:spTree>
    <p:extLst>
      <p:ext uri="{BB962C8B-B14F-4D97-AF65-F5344CB8AC3E}">
        <p14:creationId xmlns:p14="http://schemas.microsoft.com/office/powerpoint/2010/main" val="137113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Discussion board:  bad: #17 what do they want?  Better: on #17, should we specify</a:t>
            </a:r>
            <a:r>
              <a:rPr lang="en-US" baseline="0" dirty="0" smtClean="0"/>
              <a:t> a precondition or is it ok to do …</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13</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late days for quizzes, exercises</a:t>
            </a:r>
          </a:p>
          <a:p>
            <a:endParaRPr lang="en-US" dirty="0" smtClean="0"/>
          </a:p>
          <a:p>
            <a:r>
              <a:rPr lang="en-US" dirty="0" smtClean="0"/>
              <a:t>Watch for details about how to report late days</a:t>
            </a:r>
            <a:r>
              <a:rPr lang="en-US" baseline="0" dirty="0" smtClean="0"/>
              <a:t> on programming projects to the staff</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16</a:t>
            </a:fld>
            <a:endParaRPr lang="en-US"/>
          </a:p>
        </p:txBody>
      </p:sp>
    </p:spTree>
    <p:extLst>
      <p:ext uri="{BB962C8B-B14F-4D97-AF65-F5344CB8AC3E}">
        <p14:creationId xmlns:p14="http://schemas.microsoft.com/office/powerpoint/2010/main" val="360862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18</a:t>
            </a:fld>
            <a:endParaRPr lang="en-US"/>
          </a:p>
        </p:txBody>
      </p:sp>
    </p:spTree>
    <p:extLst>
      <p:ext uri="{BB962C8B-B14F-4D97-AF65-F5344CB8AC3E}">
        <p14:creationId xmlns:p14="http://schemas.microsoft.com/office/powerpoint/2010/main" val="168981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 331 Spring 2014</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Spring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 331 Spring 2014</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2.xml"/><Relationship Id="rId2"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slideLayout" Target="../slideLayouts/slideLayout2.xml"/><Relationship Id="rId5" Type="http://schemas.openxmlformats.org/officeDocument/2006/relationships/notesSlide" Target="../notesSlides/notesSlide4.xml"/><Relationship Id="rId1" Type="http://schemas.openxmlformats.org/officeDocument/2006/relationships/tags" Target="../tags/tag5.xml"/><Relationship Id="rId2"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1" Type="http://schemas.openxmlformats.org/officeDocument/2006/relationships/tags" Target="../tags/tag8.xml"/><Relationship Id="rId2" Type="http://schemas.openxmlformats.org/officeDocument/2006/relationships/tags" Target="../tags/tag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slideLayout" Target="../slideLayouts/slideLayout2.xml"/><Relationship Id="rId5" Type="http://schemas.openxmlformats.org/officeDocument/2006/relationships/notesSlide" Target="../notesSlides/notesSlide5.xml"/><Relationship Id="rId1" Type="http://schemas.openxmlformats.org/officeDocument/2006/relationships/tags" Target="../tags/tag11.xml"/><Relationship Id="rId2"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slideLayout" Target="../slideLayouts/slideLayout2.xml"/><Relationship Id="rId1" Type="http://schemas.openxmlformats.org/officeDocument/2006/relationships/tags" Target="../tags/tag14.xml"/><Relationship Id="rId2"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slideLayout" Target="../slideLayouts/slideLayout2.xml"/><Relationship Id="rId1" Type="http://schemas.openxmlformats.org/officeDocument/2006/relationships/tags" Target="../tags/tag17.xml"/><Relationship Id="rId2" Type="http://schemas.openxmlformats.org/officeDocument/2006/relationships/tags" Target="../tags/tag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Hal Perkins</a:t>
            </a:r>
          </a:p>
          <a:p>
            <a:r>
              <a:rPr lang="en-US" dirty="0" smtClean="0"/>
              <a:t>Spring 2014</a:t>
            </a:r>
          </a:p>
          <a:p>
            <a:r>
              <a:rPr lang="en-US" dirty="0" smtClean="0"/>
              <a:t>Lecture 1 – Introduction &amp; Overview</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dirty="0" smtClean="0">
                <a:solidFill>
                  <a:srgbClr val="800080"/>
                </a:solidFill>
              </a:rPr>
              <a:t>CSE 331 Spring 2014</a:t>
            </a:r>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fontScale="92500" lnSpcReduction="10000"/>
          </a:bodyPr>
          <a:lstStyle/>
          <a:p>
            <a:pPr>
              <a:lnSpc>
                <a:spcPct val="90000"/>
              </a:lnSpc>
            </a:pPr>
            <a:r>
              <a:rPr lang="en-US" dirty="0" smtClean="0"/>
              <a:t>It is surprisingly difficult to specify, design, implement, test, debug, and maintain even a simple program</a:t>
            </a:r>
          </a:p>
          <a:p>
            <a:pPr>
              <a:lnSpc>
                <a:spcPct val="90000"/>
              </a:lnSpc>
            </a:pPr>
            <a:endParaRPr lang="en-US" dirty="0" smtClean="0"/>
          </a:p>
          <a:p>
            <a:pPr>
              <a:lnSpc>
                <a:spcPct val="90000"/>
              </a:lnSpc>
            </a:pPr>
            <a:r>
              <a:rPr lang="en-US" dirty="0" smtClean="0"/>
              <a:t>CSE 331 will challenge you </a:t>
            </a:r>
          </a:p>
          <a:p>
            <a:pPr>
              <a:lnSpc>
                <a:spcPct val="90000"/>
              </a:lnSpc>
            </a:pPr>
            <a:endParaRPr lang="en-US" dirty="0" smtClean="0"/>
          </a:p>
          <a:p>
            <a:pPr>
              <a:lnSpc>
                <a:spcPct val="90000"/>
              </a:lnSpc>
            </a:pPr>
            <a:r>
              <a:rPr lang="en-US" dirty="0" smtClean="0"/>
              <a:t>If you are having trouble, </a:t>
            </a:r>
            <a:r>
              <a:rPr lang="en-US" i="1" dirty="0" smtClean="0">
                <a:solidFill>
                  <a:srgbClr val="0000FF"/>
                </a:solidFill>
              </a:rPr>
              <a:t>think</a:t>
            </a:r>
            <a:r>
              <a:rPr lang="en-US" dirty="0" smtClean="0">
                <a:solidFill>
                  <a:srgbClr val="0000FF"/>
                </a:solidFill>
              </a:rPr>
              <a:t> </a:t>
            </a:r>
            <a:r>
              <a:rPr lang="en-US" dirty="0" smtClean="0"/>
              <a:t>before you act</a:t>
            </a:r>
          </a:p>
          <a:p>
            <a:pPr lvl="1">
              <a:lnSpc>
                <a:spcPct val="90000"/>
              </a:lnSpc>
            </a:pPr>
            <a:r>
              <a:rPr lang="en-US" b="0" dirty="0" smtClean="0">
                <a:solidFill>
                  <a:schemeClr val="tx1"/>
                </a:solidFill>
              </a:rPr>
              <a:t>Then, look for help</a:t>
            </a:r>
          </a:p>
          <a:p>
            <a:pPr lvl="1">
              <a:lnSpc>
                <a:spcPct val="90000"/>
              </a:lnSpc>
            </a:pPr>
            <a:endParaRPr lang="en-US" b="0" dirty="0" smtClean="0">
              <a:solidFill>
                <a:schemeClr val="tx1"/>
              </a:solidFill>
            </a:endParaRPr>
          </a:p>
          <a:p>
            <a:pPr>
              <a:lnSpc>
                <a:spcPct val="90000"/>
              </a:lnSpc>
            </a:pPr>
            <a:r>
              <a:rPr lang="en-US" dirty="0" smtClean="0"/>
              <a:t>We strive to create assignments that are reasonable if you apply the techniques taught in class…</a:t>
            </a:r>
          </a:p>
          <a:p>
            <a:pPr marL="457200" lvl="1" indent="0">
              <a:lnSpc>
                <a:spcPct val="90000"/>
              </a:lnSpc>
              <a:buNone/>
            </a:pPr>
            <a:r>
              <a:rPr lang="en-US" dirty="0" smtClean="0"/>
              <a:t>… but likely hard to do in a brute-force manner</a:t>
            </a:r>
          </a:p>
          <a:p>
            <a:pPr marL="457200" lvl="1" indent="0">
              <a:lnSpc>
                <a:spcPct val="90000"/>
              </a:lnSpc>
              <a:buNone/>
            </a:pPr>
            <a:r>
              <a:rPr lang="en-US" dirty="0"/>
              <a:t>	</a:t>
            </a:r>
            <a:r>
              <a:rPr lang="en-US" dirty="0" smtClean="0"/>
              <a:t>… and almost certainly impossible to finish if you</a:t>
            </a:r>
          </a:p>
          <a:p>
            <a:pPr marL="457200" lvl="1" indent="0">
              <a:lnSpc>
                <a:spcPct val="90000"/>
              </a:lnSpc>
              <a:buNone/>
            </a:pPr>
            <a:r>
              <a:rPr lang="en-US" dirty="0"/>
              <a:t>	 </a:t>
            </a:r>
            <a:r>
              <a:rPr lang="en-US" dirty="0" smtClean="0"/>
              <a:t>    put them off until a few days before they’re due</a:t>
            </a: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Knowing Java is a prerequisite</a:t>
            </a:r>
          </a:p>
          <a:p>
            <a:pPr lvl="1"/>
            <a:r>
              <a:rPr lang="en-US" dirty="0" smtClean="0"/>
              <a:t>We assume you have mastered 142 and 143</a:t>
            </a:r>
          </a:p>
          <a:p>
            <a:pPr marL="0" indent="0">
              <a:buNone/>
            </a:pPr>
            <a:endParaRPr lang="en-US" sz="1200" dirty="0" smtClean="0"/>
          </a:p>
          <a:p>
            <a:pPr marL="0" indent="0">
              <a:buNone/>
            </a:pPr>
            <a:r>
              <a:rPr lang="en-US" dirty="0" smtClean="0"/>
              <a:t>Examples:</a:t>
            </a:r>
          </a:p>
          <a:p>
            <a:r>
              <a:rPr lang="en-US" dirty="0" smtClean="0"/>
              <a:t>Sharing:</a:t>
            </a:r>
          </a:p>
          <a:p>
            <a:pPr lvl="1"/>
            <a:r>
              <a:rPr lang="en-US" dirty="0" smtClean="0"/>
              <a:t>Distinction between == and equals()</a:t>
            </a:r>
          </a:p>
          <a:p>
            <a:pPr lvl="1"/>
            <a:r>
              <a:rPr lang="en-US" dirty="0" smtClean="0"/>
              <a:t>Aliasing (multiple references to the same object)</a:t>
            </a:r>
          </a:p>
          <a:p>
            <a:r>
              <a:rPr lang="en-US" dirty="0" smtClean="0"/>
              <a:t>Object-oriented dispatch</a:t>
            </a:r>
          </a:p>
          <a:p>
            <a:pPr lvl="1"/>
            <a:r>
              <a:rPr lang="en-US" dirty="0" smtClean="0"/>
              <a:t>Inheritance and overriding</a:t>
            </a:r>
          </a:p>
          <a:p>
            <a:pPr lvl="1"/>
            <a:r>
              <a:rPr lang="en-US" dirty="0" smtClean="0"/>
              <a:t>Objects/values have a run-time type</a:t>
            </a:r>
          </a:p>
          <a:p>
            <a:r>
              <a:rPr lang="en-US" dirty="0"/>
              <a:t>Subtyping</a:t>
            </a:r>
          </a:p>
          <a:p>
            <a:pPr lvl="1"/>
            <a:r>
              <a:rPr lang="en-US" dirty="0" smtClean="0"/>
              <a:t>Expressions have a compile-time type</a:t>
            </a:r>
          </a:p>
          <a:p>
            <a:pPr lvl="1"/>
            <a:r>
              <a:rPr lang="en-US" dirty="0" smtClean="0"/>
              <a:t>Subtyping via </a:t>
            </a:r>
            <a:r>
              <a:rPr lang="en-US" dirty="0" smtClean="0">
                <a:latin typeface="Courier"/>
                <a:cs typeface="Courier"/>
              </a:rPr>
              <a:t>extends</a:t>
            </a:r>
            <a:r>
              <a:rPr lang="en-US" dirty="0" smtClean="0"/>
              <a:t> (classes) and </a:t>
            </a:r>
            <a:r>
              <a:rPr lang="en-US" dirty="0" smtClean="0">
                <a:latin typeface="Courier"/>
                <a:cs typeface="Courier"/>
              </a:rPr>
              <a:t>implements</a:t>
            </a:r>
            <a:r>
              <a:rPr lang="en-US" dirty="0" smtClean="0"/>
              <a:t> (</a:t>
            </a:r>
            <a:r>
              <a:rPr lang="en-US" dirty="0" err="1" smtClean="0"/>
              <a:t>intefaces</a:t>
            </a:r>
            <a:r>
              <a:rPr lang="en-US" dirty="0" smtClean="0"/>
              <a:t>)</a:t>
            </a:r>
          </a:p>
          <a:p>
            <a:endParaRPr lang="en-US" dirty="0"/>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11</a:t>
            </a:fld>
            <a:endParaRPr lang="en-US"/>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dirty="0" smtClean="0"/>
              <a:t>Lectures and section</a:t>
            </a:r>
          </a:p>
        </p:txBody>
      </p:sp>
      <p:sp>
        <p:nvSpPr>
          <p:cNvPr id="7171" name="Content Placeholder 2"/>
          <p:cNvSpPr>
            <a:spLocks noGrp="1"/>
          </p:cNvSpPr>
          <p:nvPr>
            <p:ph idx="1"/>
            <p:custDataLst>
              <p:tags r:id="rId2"/>
            </p:custDataLst>
          </p:nvPr>
        </p:nvSpPr>
        <p:spPr>
          <a:xfrm>
            <a:off x="685800" y="1600200"/>
            <a:ext cx="8305800" cy="4648200"/>
          </a:xfrm>
        </p:spPr>
        <p:txBody>
          <a:bodyPr>
            <a:normAutofit lnSpcReduction="10000"/>
          </a:bodyPr>
          <a:lstStyle/>
          <a:p>
            <a:pPr eaLnBrk="1" hangingPunct="1"/>
            <a:r>
              <a:rPr lang="en-US" dirty="0" smtClean="0"/>
              <a:t>3 lectures + 1 section each week</a:t>
            </a:r>
          </a:p>
          <a:p>
            <a:pPr lvl="1" eaLnBrk="1" hangingPunct="1"/>
            <a:r>
              <a:rPr lang="en-US" dirty="0" smtClean="0"/>
              <a:t>All required</a:t>
            </a:r>
          </a:p>
          <a:p>
            <a:pPr eaLnBrk="1" hangingPunct="1"/>
            <a:endParaRPr lang="en-US" dirty="0" smtClean="0"/>
          </a:p>
          <a:p>
            <a:pPr eaLnBrk="1" hangingPunct="1"/>
            <a:r>
              <a:rPr lang="en-US" dirty="0" smtClean="0"/>
              <a:t>Website: </a:t>
            </a:r>
            <a:r>
              <a:rPr lang="en-US" dirty="0" smtClean="0">
                <a:solidFill>
                  <a:srgbClr val="0000FF"/>
                </a:solidFill>
              </a:rPr>
              <a:t>http://</a:t>
            </a:r>
            <a:r>
              <a:rPr lang="en-US" dirty="0" err="1" smtClean="0">
                <a:solidFill>
                  <a:srgbClr val="0000FF"/>
                </a:solidFill>
              </a:rPr>
              <a:t>www.cs.washington.edu</a:t>
            </a:r>
            <a:r>
              <a:rPr lang="en-US" dirty="0" smtClean="0">
                <a:solidFill>
                  <a:srgbClr val="0000FF"/>
                </a:solidFill>
              </a:rPr>
              <a:t>/331 </a:t>
            </a:r>
          </a:p>
          <a:p>
            <a:pPr lvl="1" eaLnBrk="1" hangingPunct="1"/>
            <a:r>
              <a:rPr lang="en-US" dirty="0" smtClean="0"/>
              <a:t>Most course materials posted but these are visual aids</a:t>
            </a:r>
          </a:p>
          <a:p>
            <a:pPr lvl="1" eaLnBrk="1" hangingPunct="1"/>
            <a:r>
              <a:rPr lang="en-US" dirty="0" smtClean="0"/>
              <a:t>Arrive punctually and pay attention – take notes(!)</a:t>
            </a:r>
          </a:p>
          <a:p>
            <a:pPr lvl="1" eaLnBrk="1" hangingPunct="1"/>
            <a:r>
              <a:rPr lang="en-US" dirty="0" smtClean="0"/>
              <a:t>If doing so doesn’t save you time, one of us is messing up</a:t>
            </a:r>
          </a:p>
          <a:p>
            <a:pPr eaLnBrk="1" hangingPunct="1"/>
            <a:endParaRPr lang="en-US" dirty="0"/>
          </a:p>
          <a:p>
            <a:pPr eaLnBrk="1" hangingPunct="1"/>
            <a:r>
              <a:rPr lang="en-US" dirty="0" smtClean="0"/>
              <a:t>Section will often be more tools and homework details</a:t>
            </a:r>
          </a:p>
          <a:p>
            <a:pPr lvl="1" eaLnBrk="1" hangingPunct="1"/>
            <a:r>
              <a:rPr lang="en-US" dirty="0" smtClean="0"/>
              <a:t>Particularly next few weeks preparing for projects</a:t>
            </a:r>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D8F21C-4845-4F8A-98BA-33796040D76B}" type="slidenum">
              <a:rPr lang="en-US" sz="1400" smtClean="0">
                <a:solidFill>
                  <a:srgbClr val="800080"/>
                </a:solidFill>
              </a:rPr>
              <a:pPr eaLnBrk="1" hangingPunct="1"/>
              <a:t>12</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dirty="0" smtClean="0"/>
              <a:t>Staying in touch</a:t>
            </a:r>
          </a:p>
        </p:txBody>
      </p:sp>
      <p:sp>
        <p:nvSpPr>
          <p:cNvPr id="7171" name="Content Placeholder 2"/>
          <p:cNvSpPr>
            <a:spLocks noGrp="1"/>
          </p:cNvSpPr>
          <p:nvPr>
            <p:ph idx="1"/>
            <p:custDataLst>
              <p:tags r:id="rId2"/>
            </p:custDataLst>
          </p:nvPr>
        </p:nvSpPr>
        <p:spPr>
          <a:xfrm>
            <a:off x="685800" y="1600200"/>
            <a:ext cx="7772400" cy="4648200"/>
          </a:xfrm>
        </p:spPr>
        <p:txBody>
          <a:bodyPr>
            <a:normAutofit/>
          </a:bodyPr>
          <a:lstStyle/>
          <a:p>
            <a:pPr eaLnBrk="1" hangingPunct="1"/>
            <a:r>
              <a:rPr lang="en-US" dirty="0" smtClean="0"/>
              <a:t>Message (discussion board)</a:t>
            </a:r>
          </a:p>
          <a:p>
            <a:pPr lvl="1" eaLnBrk="1" hangingPunct="1"/>
            <a:r>
              <a:rPr lang="en-US" dirty="0" smtClean="0"/>
              <a:t>Keep in touch with colleagues and us </a:t>
            </a:r>
          </a:p>
          <a:p>
            <a:pPr lvl="1" eaLnBrk="1" hangingPunct="1"/>
            <a:r>
              <a:rPr lang="en-US" dirty="0" smtClean="0"/>
              <a:t>Post a reply now to the first message &amp; it will keep track of new messages for you</a:t>
            </a:r>
          </a:p>
          <a:p>
            <a:pPr eaLnBrk="1" hangingPunct="1"/>
            <a:endParaRPr lang="en-US" dirty="0" smtClean="0"/>
          </a:p>
          <a:p>
            <a:pPr eaLnBrk="1" hangingPunct="1"/>
            <a:r>
              <a:rPr lang="en-US" dirty="0" smtClean="0"/>
              <a:t>Course staff: cse331-staff@cs.washington.edu</a:t>
            </a:r>
          </a:p>
          <a:p>
            <a:pPr eaLnBrk="1" hangingPunct="1"/>
            <a:endParaRPr lang="en-US" dirty="0" smtClean="0"/>
          </a:p>
          <a:p>
            <a:pPr eaLnBrk="1" hangingPunct="1"/>
            <a:r>
              <a:rPr lang="en-US" dirty="0" smtClean="0"/>
              <a:t>Mailing list: messages from course staff to everyone (you are subscribed if you are enrolled; you are responsible for messages sent to this list)</a:t>
            </a:r>
          </a:p>
          <a:p>
            <a:pPr eaLnBrk="1" hangingPunct="1"/>
            <a:endParaRPr lang="en-US" dirty="0" smtClean="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D8F21C-4845-4F8A-98BA-33796040D76B}" type="slidenum">
              <a:rPr lang="en-US" sz="1400" smtClean="0">
                <a:solidFill>
                  <a:srgbClr val="800080"/>
                </a:solidFill>
              </a:rPr>
              <a:pPr eaLnBrk="1" hangingPunct="1"/>
              <a:t>13</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40244168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pPr eaLnBrk="1" hangingPunct="1"/>
            <a:r>
              <a:rPr lang="en-US" smtClean="0"/>
              <a:t>Requirements</a:t>
            </a:r>
          </a:p>
        </p:txBody>
      </p:sp>
      <p:sp>
        <p:nvSpPr>
          <p:cNvPr id="3" name="Content Placeholder 2"/>
          <p:cNvSpPr>
            <a:spLocks noGrp="1"/>
          </p:cNvSpPr>
          <p:nvPr>
            <p:ph idx="1"/>
            <p:custDataLst>
              <p:tags r:id="rId2"/>
            </p:custDataLst>
          </p:nvPr>
        </p:nvSpPr>
        <p:spPr/>
        <p:txBody>
          <a:bodyPr>
            <a:normAutofit fontScale="92500" lnSpcReduction="10000"/>
          </a:bodyPr>
          <a:lstStyle/>
          <a:p>
            <a:pPr eaLnBrk="1" hangingPunct="1">
              <a:defRPr/>
            </a:pPr>
            <a:r>
              <a:rPr lang="en-US" dirty="0" smtClean="0"/>
              <a:t>Primarily programming assignments but some written problem sets, approximately weekly (55%)</a:t>
            </a:r>
          </a:p>
          <a:p>
            <a:pPr eaLnBrk="1" hangingPunct="1">
              <a:defRPr/>
            </a:pPr>
            <a:r>
              <a:rPr lang="en-US" dirty="0" smtClean="0"/>
              <a:t>1 midterm (15%), 1 final (25%)</a:t>
            </a:r>
          </a:p>
          <a:p>
            <a:pPr eaLnBrk="1" hangingPunct="1">
              <a:defRPr/>
            </a:pPr>
            <a:r>
              <a:rPr lang="en-US" dirty="0" smtClean="0"/>
              <a:t>5% online quizzes, exercises, citizenship, etc.</a:t>
            </a:r>
          </a:p>
          <a:p>
            <a:pPr eaLnBrk="1" hangingPunct="1">
              <a:defRPr/>
            </a:pPr>
            <a:r>
              <a:rPr lang="en-US" dirty="0" smtClean="0"/>
              <a:t>Collaboration: individual work unless announced otherwise; </a:t>
            </a:r>
            <a:r>
              <a:rPr lang="en-US" i="1" dirty="0" smtClean="0"/>
              <a:t>never</a:t>
            </a:r>
            <a:r>
              <a:rPr lang="en-US" dirty="0" smtClean="0"/>
              <a:t> look at or show your code to others</a:t>
            </a:r>
          </a:p>
          <a:p>
            <a:pPr lvl="1" eaLnBrk="1" hangingPunct="1">
              <a:defRPr/>
            </a:pPr>
            <a:r>
              <a:rPr lang="en-US" dirty="0" smtClean="0"/>
              <a:t>But talk to people, bounce ideas, sketch designs, …</a:t>
            </a:r>
          </a:p>
          <a:p>
            <a:pPr eaLnBrk="1" hangingPunct="1">
              <a:defRPr/>
            </a:pPr>
            <a:r>
              <a:rPr lang="en-US" dirty="0" smtClean="0"/>
              <a:t>Extra credit: when available, small effect on your grade if you do it – no effect if you don’t</a:t>
            </a:r>
          </a:p>
          <a:p>
            <a:pPr eaLnBrk="1" hangingPunct="1">
              <a:defRPr/>
            </a:pPr>
            <a:endParaRPr lang="en-US" dirty="0"/>
          </a:p>
          <a:p>
            <a:pPr eaLnBrk="1" hangingPunct="1">
              <a:defRPr/>
            </a:pPr>
            <a:r>
              <a:rPr lang="en-US" dirty="0" smtClean="0"/>
              <a:t>We reserve the right to adjust percentages as the quarter evolves to reflect the workload</a:t>
            </a:r>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095995-0F31-47C5-9F0C-ACFE6A74E7D0}" type="slidenum">
              <a:rPr lang="en-US" sz="1400" smtClean="0">
                <a:solidFill>
                  <a:srgbClr val="800080"/>
                </a:solidFill>
              </a:rPr>
              <a:pPr eaLnBrk="1" hangingPunct="1"/>
              <a:t>14</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p:txBody>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2000" dirty="0"/>
          </a:p>
          <a:p>
            <a:r>
              <a:rPr lang="en-US" sz="2000" dirty="0" smtClean="0"/>
              <a:t>First couple assignments are “more on paper”, followed by software development that is increasingly substantial</a:t>
            </a:r>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21676375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pPr eaLnBrk="1" hangingPunct="1"/>
            <a:r>
              <a:rPr lang="en-US" smtClean="0"/>
              <a:t>Deadlines</a:t>
            </a:r>
          </a:p>
        </p:txBody>
      </p:sp>
      <p:sp>
        <p:nvSpPr>
          <p:cNvPr id="9219" name="Content Placeholder 2"/>
          <p:cNvSpPr>
            <a:spLocks noGrp="1"/>
          </p:cNvSpPr>
          <p:nvPr>
            <p:ph idx="1"/>
            <p:custDataLst>
              <p:tags r:id="rId2"/>
            </p:custDataLst>
          </p:nvPr>
        </p:nvSpPr>
        <p:spPr/>
        <p:txBody>
          <a:bodyPr/>
          <a:lstStyle/>
          <a:p>
            <a:pPr eaLnBrk="1" hangingPunct="1"/>
            <a:r>
              <a:rPr lang="en-US" dirty="0" smtClean="0"/>
              <a:t>Turn things in on time!</a:t>
            </a:r>
          </a:p>
          <a:p>
            <a:pPr eaLnBrk="1" hangingPunct="1"/>
            <a:r>
              <a:rPr lang="en-US" dirty="0" smtClean="0"/>
              <a:t>But things happen, so …</a:t>
            </a:r>
          </a:p>
          <a:p>
            <a:pPr lvl="1" eaLnBrk="1" hangingPunct="1"/>
            <a:r>
              <a:rPr lang="en-US" dirty="0" smtClean="0"/>
              <a:t>You have 4 late days for the quarter for assignments (not quizzes, exercises)</a:t>
            </a:r>
          </a:p>
          <a:p>
            <a:pPr lvl="1" eaLnBrk="1" hangingPunct="1"/>
            <a:r>
              <a:rPr lang="en-US" dirty="0" smtClean="0"/>
              <a:t>No more than 2 per assignment</a:t>
            </a:r>
          </a:p>
          <a:p>
            <a:pPr lvl="1" eaLnBrk="1" hangingPunct="1"/>
            <a:r>
              <a:rPr lang="en-US" dirty="0" smtClean="0"/>
              <a:t>Counted in 24 hour chunks (5 min = 24 hours late)</a:t>
            </a:r>
          </a:p>
          <a:p>
            <a:pPr eaLnBrk="1" hangingPunct="1"/>
            <a:endParaRPr lang="en-US" sz="900" dirty="0" smtClean="0"/>
          </a:p>
          <a:p>
            <a:pPr eaLnBrk="1" hangingPunct="1"/>
            <a:r>
              <a:rPr lang="en-US" dirty="0" smtClean="0"/>
              <a:t>That’s it.  No other extensions </a:t>
            </a:r>
            <a:r>
              <a:rPr lang="en-US" sz="1200" dirty="0" smtClean="0"/>
              <a:t>(but contact instructor if you are hospitalized)</a:t>
            </a:r>
          </a:p>
          <a:p>
            <a:pPr eaLnBrk="1" hangingPunct="1"/>
            <a:endParaRPr lang="en-US" sz="900" dirty="0" smtClean="0"/>
          </a:p>
          <a:p>
            <a:pPr eaLnBrk="1" hangingPunct="1"/>
            <a:r>
              <a:rPr lang="en-US" dirty="0" smtClean="0"/>
              <a:t>Advice: Save late days for the end of quarter when you (might) really need them</a:t>
            </a:r>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5AC553-42C4-487D-BA55-2C3D4D39DDD8}" type="slidenum">
              <a:rPr lang="en-US" sz="1400" smtClean="0">
                <a:solidFill>
                  <a:srgbClr val="800080"/>
                </a:solidFill>
              </a:rPr>
              <a:pPr eaLnBrk="1" hangingPunct="1"/>
              <a:t>16</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pPr eaLnBrk="1" hangingPunct="1"/>
            <a:r>
              <a:rPr lang="en-US" smtClean="0"/>
              <a:t>Academic Integrity</a:t>
            </a:r>
          </a:p>
        </p:txBody>
      </p:sp>
      <p:sp>
        <p:nvSpPr>
          <p:cNvPr id="10243" name="Content Placeholder 2"/>
          <p:cNvSpPr>
            <a:spLocks noGrp="1"/>
          </p:cNvSpPr>
          <p:nvPr>
            <p:ph idx="1"/>
            <p:custDataLst>
              <p:tags r:id="rId2"/>
            </p:custDataLst>
          </p:nvPr>
        </p:nvSpPr>
        <p:spPr/>
        <p:txBody>
          <a:bodyPr/>
          <a:lstStyle/>
          <a:p>
            <a:pPr eaLnBrk="1" hangingPunct="1"/>
            <a:r>
              <a:rPr lang="en-US" dirty="0" smtClean="0"/>
              <a:t>Policy on the course web.  </a:t>
            </a:r>
            <a:r>
              <a:rPr lang="en-US" b="1" dirty="0" smtClean="0">
                <a:solidFill>
                  <a:srgbClr val="FF0000"/>
                </a:solidFill>
              </a:rPr>
              <a:t>Read it!</a:t>
            </a:r>
          </a:p>
          <a:p>
            <a:pPr eaLnBrk="1" hangingPunct="1"/>
            <a:r>
              <a:rPr lang="en-US" dirty="0" smtClean="0"/>
              <a:t>Do your own work – always explain any unconventional action on your part</a:t>
            </a:r>
          </a:p>
          <a:p>
            <a:pPr eaLnBrk="1" hangingPunct="1"/>
            <a:r>
              <a:rPr lang="en-US" dirty="0" smtClean="0"/>
              <a:t>I trust you completely</a:t>
            </a:r>
          </a:p>
          <a:p>
            <a:pPr eaLnBrk="1" hangingPunct="1"/>
            <a:r>
              <a:rPr lang="en-US" dirty="0" smtClean="0"/>
              <a:t>I have no sympathy for trust violations – nor should you</a:t>
            </a:r>
          </a:p>
          <a:p>
            <a:pPr eaLnBrk="1" hangingPunct="1"/>
            <a:r>
              <a:rPr lang="en-US" dirty="0" smtClean="0"/>
              <a:t>Honest work is the most important feature of a university (or engineering, or business).  It shows respect for your colleagues </a:t>
            </a:r>
            <a:r>
              <a:rPr lang="en-US" i="1" dirty="0" smtClean="0">
                <a:solidFill>
                  <a:srgbClr val="0000FF"/>
                </a:solidFill>
              </a:rPr>
              <a:t>and yourself</a:t>
            </a:r>
            <a:r>
              <a:rPr lang="en-US" i="1" dirty="0" smtClean="0"/>
              <a:t>.</a:t>
            </a:r>
            <a:r>
              <a:rPr lang="en-US" dirty="0" smtClean="0"/>
              <a:t> </a:t>
            </a:r>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8F9B9C-829E-4690-B381-F5904AFFDC65}" type="slidenum">
              <a:rPr lang="en-US" sz="1400" smtClean="0">
                <a:solidFill>
                  <a:srgbClr val="800080"/>
                </a:solidFill>
              </a:rPr>
              <a:pPr eaLnBrk="1" hangingPunct="1"/>
              <a:t>17</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dirty="0" smtClean="0"/>
              <a:t>Required (assigned readings, short quizzes)</a:t>
            </a:r>
          </a:p>
          <a:p>
            <a:r>
              <a:rPr lang="en-US" i="1" dirty="0" smtClean="0"/>
              <a:t>Pragmatic Programmer</a:t>
            </a:r>
            <a:r>
              <a:rPr lang="en-US" dirty="0" smtClean="0"/>
              <a:t>, Hunt &amp; Thomas</a:t>
            </a:r>
          </a:p>
          <a:p>
            <a:r>
              <a:rPr lang="en-US" i="1" dirty="0" smtClean="0"/>
              <a:t>Effective Java</a:t>
            </a:r>
            <a:r>
              <a:rPr lang="en-US" dirty="0" smtClean="0"/>
              <a:t> 2nd </a:t>
            </a:r>
            <a:r>
              <a:rPr lang="en-US" dirty="0" err="1" smtClean="0"/>
              <a:t>ed</a:t>
            </a:r>
            <a:r>
              <a:rPr lang="en-US" dirty="0" smtClean="0"/>
              <a:t>, Bloch</a:t>
            </a:r>
          </a:p>
          <a:p>
            <a:pPr marL="0" indent="0">
              <a:buNone/>
            </a:pPr>
            <a:r>
              <a:rPr lang="en-US" dirty="0" smtClean="0"/>
              <a:t>Every serious programmer</a:t>
            </a:r>
            <a:br>
              <a:rPr lang="en-US" dirty="0" smtClean="0"/>
            </a:br>
            <a:r>
              <a:rPr lang="en-US" dirty="0" smtClean="0"/>
              <a:t>should study both of these</a:t>
            </a:r>
            <a:endParaRPr lang="en-US" dirty="0"/>
          </a:p>
          <a:p>
            <a:pPr marL="0" indent="0">
              <a:buNone/>
            </a:pPr>
            <a:endParaRPr lang="en-US" dirty="0" smtClean="0"/>
          </a:p>
          <a:p>
            <a:pPr marL="0" indent="0">
              <a:buNone/>
            </a:pPr>
            <a:endParaRPr lang="en-US" dirty="0" smtClean="0"/>
          </a:p>
          <a:p>
            <a:pPr marL="0" indent="0">
              <a:buNone/>
            </a:pPr>
            <a:r>
              <a:rPr lang="en-US" dirty="0" smtClean="0"/>
              <a:t>Decent “Java book” if you want one</a:t>
            </a:r>
          </a:p>
          <a:p>
            <a:r>
              <a:rPr lang="en-US" i="1" dirty="0" smtClean="0"/>
              <a:t>Core Java</a:t>
            </a:r>
            <a:r>
              <a:rPr lang="en-US" dirty="0" smtClean="0"/>
              <a:t> </a:t>
            </a:r>
            <a:r>
              <a:rPr lang="en-US" dirty="0" err="1" smtClean="0"/>
              <a:t>Vol</a:t>
            </a:r>
            <a:r>
              <a:rPr lang="en-US" dirty="0" smtClean="0"/>
              <a:t> I, </a:t>
            </a:r>
            <a:r>
              <a:rPr lang="en-US" dirty="0" err="1" smtClean="0"/>
              <a:t>Horstmann</a:t>
            </a:r>
            <a:endParaRPr lang="en-US" dirty="0" smtClean="0"/>
          </a:p>
          <a:p>
            <a:endParaRPr lang="en-US" dirty="0"/>
          </a:p>
          <a:p>
            <a:pPr marL="0" indent="0">
              <a:buNone/>
            </a:pPr>
            <a:r>
              <a:rPr lang="en-US" dirty="0" smtClean="0"/>
              <a:t>And use the Java API Docs</a:t>
            </a:r>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971800"/>
            <a:ext cx="1151046"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395358"/>
            <a:ext cx="1143000" cy="14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572000"/>
            <a:ext cx="1104236" cy="146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dirty="0" smtClean="0"/>
              <a:t>CSE 331 Spring 2014</a:t>
            </a:r>
            <a:endParaRPr lang="en-US" dirty="0"/>
          </a:p>
        </p:txBody>
      </p:sp>
      <p:pic>
        <p:nvPicPr>
          <p:cNvPr id="2" name="Picture 1"/>
          <p:cNvPicPr>
            <a:picLocks noChangeAspect="1"/>
          </p:cNvPicPr>
          <p:nvPr/>
        </p:nvPicPr>
        <p:blipFill>
          <a:blip r:embed="rId6"/>
          <a:stretch>
            <a:fillRect/>
          </a:stretch>
        </p:blipFill>
        <p:spPr>
          <a:xfrm>
            <a:off x="6172200" y="5029200"/>
            <a:ext cx="1065860" cy="14000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p:txBody>
          <a:bodyPr/>
          <a:lstStyle/>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seem expensive given your budget, but very cheap as a time-constrained professional</a:t>
            </a:r>
          </a:p>
          <a:p>
            <a:pPr lvl="1"/>
            <a:r>
              <a:rPr lang="en-US" sz="2000" dirty="0" smtClean="0"/>
              <a:t>Will have some simple online reading quizzes</a:t>
            </a:r>
          </a:p>
          <a:p>
            <a:pPr lvl="2"/>
            <a:r>
              <a:rPr lang="en-US" sz="2000" dirty="0" smtClean="0"/>
              <a:t>Frequency and schedule to-be-determined; no late days</a:t>
            </a:r>
          </a:p>
          <a:p>
            <a:pPr lvl="1"/>
            <a:r>
              <a:rPr lang="en-US" sz="2000" dirty="0" smtClean="0"/>
              <a:t>Material is fair-game for exams</a:t>
            </a:r>
            <a:endParaRPr lang="en-US" sz="2000" dirty="0"/>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726462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600200"/>
            <a:ext cx="7772400" cy="4648200"/>
          </a:xfrm>
        </p:spPr>
        <p:txBody>
          <a:bodyPr>
            <a:normAutofit lnSpcReduction="10000"/>
          </a:bodyPr>
          <a:lstStyle/>
          <a:p>
            <a:pPr marL="0" indent="0">
              <a:buNone/>
            </a:pPr>
            <a:r>
              <a:rPr lang="en-US" sz="2000" dirty="0" smtClean="0"/>
              <a:t>We have 10 weeks to move well beyond novice programmer:</a:t>
            </a:r>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a:t>Analogy: using hammers and saws vs. making cabinets (but not yet building houses</a:t>
            </a:r>
            <a:r>
              <a:rPr lang="en-US" sz="2000" dirty="0" smtClean="0"/>
              <a:t>)</a:t>
            </a:r>
          </a:p>
          <a:p>
            <a:endParaRPr lang="en-US" sz="500" dirty="0" smtClean="0"/>
          </a:p>
          <a:p>
            <a:r>
              <a:rPr lang="en-US" sz="2000" dirty="0" smtClean="0"/>
              <a:t>Principled, systematic software: </a:t>
            </a:r>
            <a:r>
              <a:rPr lang="en-US" sz="2000" dirty="0"/>
              <a:t>What does “it’s right” mean? How do we know “it’s right”?  What are best practices for “getting it right”</a:t>
            </a:r>
            <a:r>
              <a:rPr lang="en-US" sz="2000" dirty="0" smtClean="0"/>
              <a:t>?</a:t>
            </a:r>
          </a:p>
          <a:p>
            <a:endParaRPr lang="en-US" sz="5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Subversion, …</a:t>
            </a:r>
          </a:p>
          <a:p>
            <a:pPr lvl="1"/>
            <a:r>
              <a:rPr lang="en-US" sz="2000" dirty="0"/>
              <a:t>P</a:t>
            </a:r>
            <a:r>
              <a:rPr lang="en-US" sz="2000" dirty="0" smtClean="0"/>
              <a:t>rinciples are ultimately more important than details</a:t>
            </a:r>
            <a:endParaRPr lang="en-US" sz="2000" dirty="0"/>
          </a:p>
          <a:p>
            <a:pPr lvl="2"/>
            <a:r>
              <a:rPr lang="en-US" sz="2000" dirty="0" smtClean="0"/>
              <a:t>You will forever learn details of new tools/versions</a:t>
            </a:r>
          </a:p>
        </p:txBody>
      </p:sp>
      <p:sp>
        <p:nvSpPr>
          <p:cNvPr id="5" name="Footer Placeholder 4"/>
          <p:cNvSpPr>
            <a:spLocks noGrp="1"/>
          </p:cNvSpPr>
          <p:nvPr>
            <p:ph type="ftr" sz="quarter" idx="11"/>
          </p:nvPr>
        </p:nvSpPr>
        <p:spPr/>
        <p:txBody>
          <a:bodyPr/>
          <a:lstStyle/>
          <a:p>
            <a:r>
              <a:rPr lang="en-US" dirty="0" smtClean="0"/>
              <a:t>CSE 331 Spring 2014</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2</a:t>
            </a:fld>
            <a:endParaRPr lang="en-US" dirty="0"/>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2014?</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  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unstated version for no known reason</a:t>
            </a:r>
            <a:endParaRPr lang="en-US" sz="2000" dirty="0"/>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Tree>
    <p:extLst>
      <p:ext uri="{BB962C8B-B14F-4D97-AF65-F5344CB8AC3E}">
        <p14:creationId xmlns:p14="http://schemas.microsoft.com/office/powerpoint/2010/main" val="1710150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Exams</a:t>
            </a:r>
            <a:endParaRPr lang="en-US" dirty="0"/>
          </a:p>
        </p:txBody>
      </p:sp>
      <p:sp>
        <p:nvSpPr>
          <p:cNvPr id="3" name="Content Placeholder 2"/>
          <p:cNvSpPr>
            <a:spLocks noGrp="1"/>
          </p:cNvSpPr>
          <p:nvPr>
            <p:ph idx="1"/>
          </p:nvPr>
        </p:nvSpPr>
        <p:spPr/>
        <p:txBody>
          <a:bodyPr/>
          <a:lstStyle/>
          <a:p>
            <a:endParaRPr lang="en-US" smtClean="0"/>
          </a:p>
          <a:p>
            <a:r>
              <a:rPr lang="en-US" smtClean="0"/>
              <a:t>Midterm: date announced soon, in class</a:t>
            </a:r>
          </a:p>
          <a:p>
            <a:endParaRPr lang="en-US" smtClean="0"/>
          </a:p>
          <a:p>
            <a:r>
              <a:rPr lang="en-US" smtClean="0"/>
              <a:t>Final: Tuesday June 10, 2:30-4:20 pm</a:t>
            </a:r>
          </a:p>
          <a:p>
            <a:endParaRPr lang="en-US" smtClean="0"/>
          </a:p>
          <a:p>
            <a:r>
              <a:rPr lang="en-US" smtClean="0"/>
              <a:t>All the concepts, different format than homework</a:t>
            </a:r>
          </a:p>
          <a:p>
            <a:pPr lvl="1"/>
            <a:r>
              <a:rPr lang="en-US" smtClean="0"/>
              <a:t>Will post old exams from prior quarters later</a:t>
            </a:r>
            <a:endParaRPr lang="en-US" dirty="0"/>
          </a:p>
        </p:txBody>
      </p:sp>
      <p:sp>
        <p:nvSpPr>
          <p:cNvPr id="4" name="Footer Placeholder 3"/>
          <p:cNvSpPr>
            <a:spLocks noGrp="1"/>
          </p:cNvSpPr>
          <p:nvPr>
            <p:ph type="ftr" sz="quarter" idx="11"/>
          </p:nvPr>
        </p:nvSpPr>
        <p:spPr/>
        <p:txBody>
          <a:bodyPr/>
          <a:lstStyle/>
          <a:p>
            <a:r>
              <a:rPr lang="en-US" smtClean="0"/>
              <a:t>CSE 331 Spring 2014</a:t>
            </a:r>
            <a:endParaRPr lang="en-US" dirty="0"/>
          </a:p>
        </p:txBody>
      </p:sp>
      <p:sp>
        <p:nvSpPr>
          <p:cNvPr id="5" name="Slide Number Placeholder 4"/>
          <p:cNvSpPr>
            <a:spLocks noGrp="1"/>
          </p:cNvSpPr>
          <p:nvPr>
            <p:ph type="sldNum" sz="quarter" idx="12"/>
          </p:nvPr>
        </p:nvSpPr>
        <p:spPr/>
        <p:txBody>
          <a:bodyPr/>
          <a:lstStyle/>
          <a:p>
            <a:fld id="{48DACF16-E0F0-4B7F-BDAB-0ED6A37A383D}" type="slidenum">
              <a:rPr lang="en-US" smtClean="0"/>
              <a:pPr/>
              <a:t>21</a:t>
            </a:fld>
            <a:endParaRPr lang="en-US"/>
          </a:p>
        </p:txBody>
      </p:sp>
    </p:spTree>
    <p:extLst>
      <p:ext uri="{BB962C8B-B14F-4D97-AF65-F5344CB8AC3E}">
        <p14:creationId xmlns:p14="http://schemas.microsoft.com/office/powerpoint/2010/main" val="317379199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Exercise 0, due online by 10 am Wednesday</a:t>
            </a:r>
          </a:p>
          <a:p>
            <a:pPr lvl="2"/>
            <a:r>
              <a:rPr lang="en-US" dirty="0" smtClean="0"/>
              <a:t>Links went live right before class</a:t>
            </a:r>
          </a:p>
          <a:p>
            <a:pPr lvl="2"/>
            <a:r>
              <a:rPr lang="en-US" dirty="0" smtClean="0"/>
              <a:t>No late submissions</a:t>
            </a:r>
          </a:p>
          <a:p>
            <a:pPr lvl="1"/>
            <a:r>
              <a:rPr lang="en-US" dirty="0" smtClean="0"/>
              <a:t>Write (don’t run!) an algorithm to rearrange (swap) the elements of an array</a:t>
            </a:r>
          </a:p>
          <a:p>
            <a:pPr lvl="1"/>
            <a:r>
              <a:rPr lang="en-US" dirty="0" smtClean="0"/>
              <a:t>And argue (prove) in concise, convincing English that your solution is correct!</a:t>
            </a:r>
          </a:p>
          <a:p>
            <a:pPr lvl="1"/>
            <a:endParaRPr lang="en-US" sz="1100" dirty="0"/>
          </a:p>
          <a:p>
            <a:r>
              <a:rPr lang="en-US" dirty="0" smtClean="0"/>
              <a:t>Why?</a:t>
            </a:r>
          </a:p>
          <a:p>
            <a:pPr lvl="1"/>
            <a:r>
              <a:rPr lang="en-US" dirty="0" smtClean="0"/>
              <a:t>Great practice</a:t>
            </a:r>
          </a:p>
          <a:p>
            <a:pPr lvl="1"/>
            <a:r>
              <a:rPr lang="en-US" dirty="0" smtClean="0"/>
              <a:t>Surprisingly difficult</a:t>
            </a:r>
          </a:p>
          <a:p>
            <a:pPr lvl="1"/>
            <a:r>
              <a:rPr lang="en-US" dirty="0" smtClean="0"/>
              <a:t>Might find some of the things we learn helpful for this – as well as for much larger projects </a:t>
            </a:r>
            <a:r>
              <a:rPr lang="en-US" dirty="0" smtClean="0">
                <a:sym typeface="Wingdings"/>
              </a:rPr>
              <a:t></a:t>
            </a:r>
            <a:endParaRPr lang="en-US" dirty="0"/>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 331 is hard!</a:t>
            </a:r>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dirty="0" smtClean="0"/>
              <a:t>You will learn a lot!</a:t>
            </a:r>
          </a:p>
          <a:p>
            <a:pPr eaLnBrk="1" hangingPunct="1"/>
            <a:r>
              <a:rPr lang="en-US" dirty="0" smtClean="0"/>
              <a:t>Be prepared to work and to think</a:t>
            </a:r>
          </a:p>
          <a:p>
            <a:pPr eaLnBrk="1" hangingPunct="1"/>
            <a:r>
              <a:rPr lang="en-US" dirty="0" smtClean="0"/>
              <a:t>The staff will help you learn</a:t>
            </a:r>
          </a:p>
          <a:p>
            <a:pPr lvl="1" eaLnBrk="1" hangingPunct="1"/>
            <a:r>
              <a:rPr lang="en-US" dirty="0" smtClean="0"/>
              <a:t>And will be working hard, too</a:t>
            </a:r>
          </a:p>
          <a:p>
            <a:pPr lvl="1" eaLnBrk="1" hangingPunct="1"/>
            <a:endParaRPr lang="en-US" dirty="0"/>
          </a:p>
          <a:p>
            <a:pPr eaLnBrk="1" hangingPunct="1"/>
            <a:r>
              <a:rPr lang="en-US" dirty="0" smtClean="0"/>
              <a:t>So let’s get going…</a:t>
            </a:r>
          </a:p>
          <a:p>
            <a:pPr lvl="1" eaLnBrk="1" hangingPunct="1"/>
            <a:r>
              <a:rPr lang="en-US" dirty="0" smtClean="0"/>
              <a:t>Before we create masterpieces we need to hone our ability to reason very precisely about code….</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23</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35851426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n)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1085085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n)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r>
              <a:rPr lang="en-US" dirty="0" smtClean="0">
                <a:latin typeface="+mj-lt"/>
                <a:cs typeface="Courier New" panose="02070309020205020404" pitchFamily="49" charset="0"/>
              </a:rPr>
              <a:t>What questions do you have about the </a:t>
            </a:r>
            <a:r>
              <a:rPr lang="en-US" i="1" dirty="0" smtClean="0">
                <a:latin typeface="+mj-lt"/>
                <a:cs typeface="Courier New" panose="02070309020205020404" pitchFamily="49" charset="0"/>
              </a:rPr>
              <a:t>specification</a:t>
            </a:r>
            <a:r>
              <a:rPr lang="en-US" dirty="0" smtClean="0">
                <a:latin typeface="+mj-lt"/>
                <a:cs typeface="Courier New" panose="02070309020205020404" pitchFamily="49" charset="0"/>
              </a:rPr>
              <a:t>?</a:t>
            </a:r>
          </a:p>
          <a:p>
            <a:pPr marL="0" indent="0">
              <a:buNone/>
            </a:pPr>
            <a:endParaRPr lang="en-US" dirty="0">
              <a:latin typeface="+mj-lt"/>
              <a:cs typeface="Courier New" panose="02070309020205020404" pitchFamily="49" charset="0"/>
            </a:endParaRPr>
          </a:p>
          <a:p>
            <a:pPr marL="0" indent="0">
              <a:buNone/>
            </a:pPr>
            <a:r>
              <a:rPr lang="en-US" dirty="0" smtClean="0">
                <a:latin typeface="+mj-lt"/>
                <a:cs typeface="Courier New" panose="02070309020205020404" pitchFamily="49" charset="0"/>
              </a:rPr>
              <a:t>Given a (better) specification, is there 1 </a:t>
            </a:r>
            <a:r>
              <a:rPr lang="en-US" i="1" dirty="0" smtClean="0">
                <a:latin typeface="+mj-lt"/>
                <a:cs typeface="Courier New" panose="02070309020205020404" pitchFamily="49" charset="0"/>
              </a:rPr>
              <a:t>implementation</a:t>
            </a:r>
            <a:r>
              <a:rPr lang="en-US" dirty="0" smtClean="0">
                <a:latin typeface="+mj-lt"/>
                <a:cs typeface="Courier New" panose="02070309020205020404" pitchFamily="49" charset="0"/>
              </a:rPr>
              <a:t>?</a:t>
            </a:r>
            <a:endParaRPr lang="en-US" dirty="0">
              <a:latin typeface="+mj-lt"/>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254734608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dirty="0" smtClean="0"/>
              <a:t>You can all write the code</a:t>
            </a:r>
          </a:p>
          <a:p>
            <a:endParaRPr lang="en-US" dirty="0"/>
          </a:p>
          <a:p>
            <a:r>
              <a:rPr lang="en-US" dirty="0" smtClean="0"/>
              <a:t>More interesting in CSE331:</a:t>
            </a:r>
          </a:p>
          <a:p>
            <a:pPr lvl="1"/>
            <a:r>
              <a:rPr lang="en-US" dirty="0" smtClean="0"/>
              <a:t>What if n is 0?</a:t>
            </a:r>
          </a:p>
          <a:p>
            <a:pPr lvl="1"/>
            <a:r>
              <a:rPr lang="en-US" dirty="0" smtClean="0"/>
              <a:t>What if n is less than 0?</a:t>
            </a:r>
          </a:p>
          <a:p>
            <a:pPr lvl="1"/>
            <a:r>
              <a:rPr lang="en-US" dirty="0"/>
              <a:t>What if </a:t>
            </a:r>
            <a:r>
              <a:rPr lang="en-US" dirty="0" smtClean="0"/>
              <a:t>n is greater than array length</a:t>
            </a:r>
          </a:p>
          <a:p>
            <a:pPr lvl="1"/>
            <a:r>
              <a:rPr lang="en-US" dirty="0" smtClean="0"/>
              <a:t>What if there are “ties”?</a:t>
            </a:r>
          </a:p>
          <a:p>
            <a:pPr lvl="1"/>
            <a:r>
              <a:rPr lang="en-US" dirty="0" smtClean="0"/>
              <a:t>Ways to indicate errors: exceptions, return value, …</a:t>
            </a:r>
          </a:p>
          <a:p>
            <a:pPr lvl="1"/>
            <a:r>
              <a:rPr lang="en-US" dirty="0" smtClean="0">
                <a:solidFill>
                  <a:schemeClr val="accent2"/>
                </a:solidFill>
              </a:rPr>
              <a:t>Weaker  versus stronger specifications?</a:t>
            </a:r>
          </a:p>
          <a:p>
            <a:pPr lvl="1"/>
            <a:r>
              <a:rPr lang="en-US" dirty="0" smtClean="0">
                <a:solidFill>
                  <a:schemeClr val="accent2"/>
                </a:solidFill>
              </a:rPr>
              <a:t>Hard to write English specifications (n vs. n-1)</a:t>
            </a:r>
          </a:p>
          <a:p>
            <a:pPr lvl="1"/>
            <a:endParaRPr lang="en-US" dirty="0">
              <a:solidFill>
                <a:schemeClr val="accent2"/>
              </a:solidFill>
            </a:endParaRPr>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31509489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Concise to-do list</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dirty="0" smtClean="0"/>
              <a:t>By tomorrow night:</a:t>
            </a:r>
          </a:p>
          <a:p>
            <a:pPr marL="457200" indent="-457200">
              <a:lnSpc>
                <a:spcPct val="120000"/>
              </a:lnSpc>
              <a:buFont typeface="+mj-lt"/>
              <a:buAutoNum type="arabicPeriod"/>
            </a:pPr>
            <a:r>
              <a:rPr lang="en-US" dirty="0" smtClean="0"/>
              <a:t>Trying to add? Sign sheet before leaving today</a:t>
            </a:r>
          </a:p>
          <a:p>
            <a:pPr marL="457200" indent="-457200">
              <a:lnSpc>
                <a:spcPct val="120000"/>
              </a:lnSpc>
              <a:buFont typeface="+mj-lt"/>
              <a:buAutoNum type="arabicPeriod"/>
            </a:pPr>
            <a:r>
              <a:rPr lang="en-US" dirty="0" smtClean="0"/>
              <a:t>Familiarize yourself with website: </a:t>
            </a:r>
            <a:br>
              <a:rPr lang="en-US" dirty="0" smtClean="0"/>
            </a:br>
            <a:r>
              <a:rPr lang="en-US" sz="2000" dirty="0" smtClean="0"/>
              <a:t>http://courses.cs.washington.edu/courses/cse331/14sp/</a:t>
            </a:r>
            <a:endParaRPr lang="en-US" dirty="0" smtClean="0"/>
          </a:p>
          <a:p>
            <a:pPr marL="457200" indent="-457200">
              <a:lnSpc>
                <a:spcPct val="120000"/>
              </a:lnSpc>
              <a:buFont typeface="+mj-lt"/>
              <a:buAutoNum type="arabicPeriod"/>
            </a:pPr>
            <a:r>
              <a:rPr lang="en-US" dirty="0" smtClean="0"/>
              <a:t>Read syllabus and academic-integrity policy</a:t>
            </a:r>
          </a:p>
          <a:p>
            <a:pPr marL="457200" indent="-457200">
              <a:lnSpc>
                <a:spcPct val="120000"/>
              </a:lnSpc>
              <a:buFont typeface="+mj-lt"/>
              <a:buAutoNum type="arabicPeriod"/>
            </a:pPr>
            <a:r>
              <a:rPr lang="en-US" dirty="0" smtClean="0"/>
              <a:t>Fill in office hours doodle</a:t>
            </a:r>
          </a:p>
          <a:p>
            <a:pPr marL="457200" indent="-457200">
              <a:lnSpc>
                <a:spcPct val="120000"/>
              </a:lnSpc>
              <a:buFont typeface="+mj-lt"/>
              <a:buAutoNum type="arabicPeriod"/>
            </a:pPr>
            <a:r>
              <a:rPr lang="en-US" dirty="0" smtClean="0"/>
              <a:t>Post something to the discussion board (“welcome” </a:t>
            </a:r>
            <a:r>
              <a:rPr lang="en-US" dirty="0" err="1" smtClean="0"/>
              <a:t>followup</a:t>
            </a:r>
            <a:r>
              <a:rPr lang="en-US" dirty="0" smtClean="0"/>
              <a:t>)</a:t>
            </a:r>
          </a:p>
          <a:p>
            <a:pPr marL="457200" indent="-457200">
              <a:lnSpc>
                <a:spcPct val="120000"/>
              </a:lnSpc>
              <a:buFont typeface="+mj-lt"/>
              <a:buAutoNum type="arabicPeriod"/>
            </a:pPr>
            <a:r>
              <a:rPr lang="en-US" dirty="0" smtClean="0">
                <a:solidFill>
                  <a:srgbClr val="0000FF"/>
                </a:solidFill>
              </a:rPr>
              <a:t>Do Homework 0 (see homework calendar)</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CSE 331 Spring 2014</a:t>
            </a:r>
            <a:endParaRPr lang="en-US" dirty="0"/>
          </a:p>
        </p:txBody>
      </p:sp>
      <p:sp>
        <p:nvSpPr>
          <p:cNvPr id="5" name="Slide Number Placeholder 4"/>
          <p:cNvSpPr>
            <a:spLocks noGrp="1"/>
          </p:cNvSpPr>
          <p:nvPr>
            <p:ph type="sldNum" sz="quarter" idx="12"/>
          </p:nvPr>
        </p:nvSpPr>
        <p:spPr/>
        <p:txBody>
          <a:bodyPr/>
          <a:lstStyle/>
          <a:p>
            <a:fld id="{48DACF16-E0F0-4B7F-BDAB-0ED6A37A383D}" type="slidenum">
              <a:rPr lang="en-US" smtClean="0"/>
              <a:pPr/>
              <a:t>3</a:t>
            </a:fld>
            <a:endParaRPr lang="en-US"/>
          </a:p>
        </p:txBody>
      </p:sp>
    </p:spTree>
    <p:extLst>
      <p:ext uri="{BB962C8B-B14F-4D97-AF65-F5344CB8AC3E}">
        <p14:creationId xmlns:p14="http://schemas.microsoft.com/office/powerpoint/2010/main" val="26252563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Course staff</a:t>
            </a:r>
            <a:endParaRPr lang="en-US" dirty="0"/>
          </a:p>
        </p:txBody>
      </p:sp>
      <p:sp>
        <p:nvSpPr>
          <p:cNvPr id="3" name="Content Placeholder 2"/>
          <p:cNvSpPr>
            <a:spLocks noGrp="1"/>
          </p:cNvSpPr>
          <p:nvPr>
            <p:ph idx="1"/>
          </p:nvPr>
        </p:nvSpPr>
        <p:spPr/>
        <p:txBody>
          <a:bodyPr/>
          <a:lstStyle/>
          <a:p>
            <a:r>
              <a:rPr lang="en-US" sz="2000" dirty="0" smtClean="0"/>
              <a:t>Lecturer:</a:t>
            </a:r>
          </a:p>
          <a:p>
            <a:pPr lvl="1"/>
            <a:r>
              <a:rPr lang="en-US" sz="2000" dirty="0" smtClean="0"/>
              <a:t>Hal Perkins: CSE faculty since sometime during the last millennium, fifth time teaching CSE331</a:t>
            </a:r>
          </a:p>
          <a:p>
            <a:r>
              <a:rPr lang="en-US" sz="2000" dirty="0" smtClean="0"/>
              <a:t>TAs:</a:t>
            </a:r>
          </a:p>
          <a:p>
            <a:pPr lvl="1"/>
            <a:r>
              <a:rPr lang="en-US" sz="2000" dirty="0" smtClean="0"/>
              <a:t>Karina Jain</a:t>
            </a:r>
          </a:p>
          <a:p>
            <a:pPr lvl="1"/>
            <a:r>
              <a:rPr lang="en-US" sz="2000" dirty="0" smtClean="0"/>
              <a:t>Alex </a:t>
            </a:r>
            <a:r>
              <a:rPr lang="en-US" sz="2000" dirty="0" err="1" smtClean="0"/>
              <a:t>Mariakakis</a:t>
            </a:r>
            <a:r>
              <a:rPr lang="en-US" sz="2000" dirty="0" smtClean="0"/>
              <a:t>: 331-staff veteran, sections</a:t>
            </a:r>
          </a:p>
          <a:p>
            <a:pPr lvl="1"/>
            <a:r>
              <a:rPr lang="en-US" sz="2000" dirty="0" err="1" smtClean="0"/>
              <a:t>Vinod</a:t>
            </a:r>
            <a:r>
              <a:rPr lang="en-US" sz="2000" dirty="0" smtClean="0"/>
              <a:t> </a:t>
            </a:r>
            <a:r>
              <a:rPr lang="en-US" sz="2000" dirty="0" err="1" smtClean="0"/>
              <a:t>Rathman</a:t>
            </a:r>
            <a:r>
              <a:rPr lang="en-US" sz="2000" dirty="0" smtClean="0"/>
              <a:t>: 331-student veteran</a:t>
            </a:r>
          </a:p>
          <a:p>
            <a:pPr lvl="1"/>
            <a:r>
              <a:rPr lang="en-US" sz="2000" dirty="0" smtClean="0"/>
              <a:t>Sarah Wei: another 331-student veteran</a:t>
            </a:r>
          </a:p>
          <a:p>
            <a:pPr lvl="1"/>
            <a:endParaRPr lang="en-US" sz="1000" dirty="0" smtClean="0"/>
          </a:p>
          <a:p>
            <a:r>
              <a:rPr lang="en-US" sz="2000" dirty="0" smtClean="0"/>
              <a:t>Office hours will be figured out ASAP</a:t>
            </a:r>
          </a:p>
          <a:p>
            <a:pPr lvl="1"/>
            <a:endParaRPr lang="en-US" sz="800" dirty="0" smtClean="0"/>
          </a:p>
          <a:p>
            <a:pPr>
              <a:buNone/>
            </a:pPr>
            <a:r>
              <a:rPr lang="en-US" sz="2000" i="1" dirty="0" smtClean="0">
                <a:solidFill>
                  <a:srgbClr val="0000FF"/>
                </a:solidFill>
              </a:rPr>
              <a:t>Get to know us!</a:t>
            </a:r>
          </a:p>
          <a:p>
            <a:pPr lvl="1"/>
            <a:r>
              <a:rPr lang="en-US" sz="2000" dirty="0" smtClean="0">
                <a:solidFill>
                  <a:srgbClr val="0000FF"/>
                </a:solidFill>
              </a:rPr>
              <a:t>Make sure this </a:t>
            </a:r>
            <a:r>
              <a:rPr lang="en-US" sz="2000" i="1" dirty="0" smtClean="0">
                <a:solidFill>
                  <a:srgbClr val="0000FF"/>
                </a:solidFill>
              </a:rPr>
              <a:t>feels like</a:t>
            </a:r>
            <a:r>
              <a:rPr lang="en-US" sz="2000" dirty="0" smtClean="0">
                <a:solidFill>
                  <a:srgbClr val="0000FF"/>
                </a:solidFill>
              </a:rPr>
              <a:t> a 40-person class with 90 students</a:t>
            </a:r>
          </a:p>
          <a:p>
            <a:pPr lvl="1"/>
            <a:r>
              <a:rPr lang="en-US" sz="2000" dirty="0" smtClean="0">
                <a:solidFill>
                  <a:srgbClr val="0000FF"/>
                </a:solidFill>
              </a:rPr>
              <a:t>We’re here to help you succeed!</a:t>
            </a:r>
          </a:p>
          <a:p>
            <a:pPr lvl="1"/>
            <a:endParaRPr lang="en-US" sz="1000" dirty="0" smtClean="0"/>
          </a:p>
          <a:p>
            <a:pPr>
              <a:buNone/>
            </a:pPr>
            <a:endParaRPr lang="en-US" sz="2000" dirty="0" smtClean="0">
              <a:solidFill>
                <a:srgbClr val="FF0000"/>
              </a:solidFill>
            </a:endParaRPr>
          </a:p>
          <a:p>
            <a:pPr lvl="1"/>
            <a:endParaRPr lang="en-US" sz="2000" dirty="0"/>
          </a:p>
        </p:txBody>
      </p:sp>
      <p:sp>
        <p:nvSpPr>
          <p:cNvPr id="5" name="Footer Placeholder 4"/>
          <p:cNvSpPr>
            <a:spLocks noGrp="1"/>
          </p:cNvSpPr>
          <p:nvPr>
            <p:ph type="ftr" sz="quarter" idx="11"/>
          </p:nvPr>
        </p:nvSpPr>
        <p:spPr/>
        <p:txBody>
          <a:bodyPr/>
          <a:lstStyle/>
          <a:p>
            <a:pPr>
              <a:defRPr/>
            </a:pPr>
            <a:r>
              <a:rPr lang="en-US" smtClean="0"/>
              <a:t>CSE 331 Spring 2014</a:t>
            </a:r>
            <a:endParaRPr lang="en-US"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4</a:t>
            </a:fld>
            <a:endParaRPr lang="en-US" dirty="0"/>
          </a:p>
        </p:txBody>
      </p:sp>
    </p:spTree>
    <p:extLst>
      <p:ext uri="{BB962C8B-B14F-4D97-AF65-F5344CB8AC3E}">
        <p14:creationId xmlns:p14="http://schemas.microsoft.com/office/powerpoint/2010/main" val="30864775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Acknowledgments</a:t>
            </a:r>
            <a:endParaRPr lang="en-US" dirty="0"/>
          </a:p>
        </p:txBody>
      </p:sp>
      <p:sp>
        <p:nvSpPr>
          <p:cNvPr id="3" name="Content Placeholder 2"/>
          <p:cNvSpPr>
            <a:spLocks noGrp="1"/>
          </p:cNvSpPr>
          <p:nvPr>
            <p:ph idx="1"/>
          </p:nvPr>
        </p:nvSpPr>
        <p:spPr/>
        <p:txBody>
          <a:bodyPr/>
          <a:lstStyle/>
          <a:p>
            <a:endParaRPr lang="en-US" smtClean="0"/>
          </a:p>
          <a:p>
            <a:endParaRPr lang="en-US" smtClean="0"/>
          </a:p>
          <a:p>
            <a:r>
              <a:rPr lang="en-US" smtClean="0"/>
              <a:t>Course designed/created/evolved/edited by others</a:t>
            </a:r>
          </a:p>
          <a:p>
            <a:pPr lvl="1"/>
            <a:r>
              <a:rPr lang="en-US" smtClean="0"/>
              <a:t>Michael D. Ernst</a:t>
            </a:r>
          </a:p>
          <a:p>
            <a:pPr lvl="1"/>
            <a:r>
              <a:rPr lang="en-US" smtClean="0"/>
              <a:t>David Notkin</a:t>
            </a:r>
          </a:p>
          <a:p>
            <a:pPr lvl="1"/>
            <a:r>
              <a:rPr lang="en-US" smtClean="0"/>
              <a:t>Dan Grossman</a:t>
            </a:r>
          </a:p>
          <a:p>
            <a:pPr lvl="1"/>
            <a:r>
              <a:rPr lang="en-US" smtClean="0"/>
              <a:t>A couple dozen amazing TAs </a:t>
            </a:r>
            <a:endParaRPr lang="en-US" dirty="0" smtClean="0"/>
          </a:p>
        </p:txBody>
      </p:sp>
      <p:sp>
        <p:nvSpPr>
          <p:cNvPr id="4" name="Footer Placeholder 3"/>
          <p:cNvSpPr>
            <a:spLocks noGrp="1"/>
          </p:cNvSpPr>
          <p:nvPr>
            <p:ph type="ftr" sz="quarter" idx="11"/>
          </p:nvPr>
        </p:nvSpPr>
        <p:spPr/>
        <p:txBody>
          <a:bodyPr/>
          <a:lstStyle/>
          <a:p>
            <a:r>
              <a:rPr lang="en-US" smtClean="0"/>
              <a:t>CSE 331 Spring 2014</a:t>
            </a:r>
            <a:endParaRPr lang="en-US" dirty="0"/>
          </a:p>
        </p:txBody>
      </p:sp>
      <p:sp>
        <p:nvSpPr>
          <p:cNvPr id="5" name="Slide Number Placeholder 4"/>
          <p:cNvSpPr>
            <a:spLocks noGrp="1"/>
          </p:cNvSpPr>
          <p:nvPr>
            <p:ph type="sldNum" sz="quarter" idx="12"/>
          </p:nvPr>
        </p:nvSpPr>
        <p:spPr/>
        <p:txBody>
          <a:bodyPr/>
          <a:lstStyle/>
          <a:p>
            <a:fld id="{48DACF16-E0F0-4B7F-BDAB-0ED6A37A383D}" type="slidenum">
              <a:rPr lang="en-US" smtClean="0"/>
              <a:pPr/>
              <a:t>5</a:t>
            </a:fld>
            <a:endParaRPr lang="en-US"/>
          </a:p>
        </p:txBody>
      </p:sp>
    </p:spTree>
    <p:extLst>
      <p:ext uri="{BB962C8B-B14F-4D97-AF65-F5344CB8AC3E}">
        <p14:creationId xmlns:p14="http://schemas.microsoft.com/office/powerpoint/2010/main" val="27757867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lnSpcReduction="10000"/>
          </a:bodyPr>
          <a:lstStyle/>
          <a:p>
            <a:r>
              <a:rPr lang="en-US" dirty="0" smtClean="0"/>
              <a:t>CSE 331 will teach you to how to write correct programs</a:t>
            </a:r>
          </a:p>
          <a:p>
            <a:r>
              <a:rPr lang="en-US" dirty="0" smtClean="0"/>
              <a:t>What does it mean for a program to be </a:t>
            </a:r>
            <a:r>
              <a:rPr lang="en-US" dirty="0" smtClean="0">
                <a:solidFill>
                  <a:srgbClr val="0000FF"/>
                </a:solidFill>
              </a:rPr>
              <a:t>correct</a:t>
            </a:r>
            <a:r>
              <a:rPr lang="en-US" dirty="0" smtClean="0"/>
              <a:t>?</a:t>
            </a:r>
          </a:p>
          <a:p>
            <a:pPr lvl="1"/>
            <a:r>
              <a:rPr lang="en-US" dirty="0" smtClean="0"/>
              <a:t>Specifications</a:t>
            </a:r>
          </a:p>
          <a:p>
            <a:r>
              <a:rPr lang="en-US" dirty="0" smtClean="0"/>
              <a:t>What are ways to </a:t>
            </a:r>
            <a:r>
              <a:rPr lang="en-US" dirty="0" smtClean="0">
                <a:solidFill>
                  <a:srgbClr val="0000FF"/>
                </a:solidFill>
              </a:rPr>
              <a:t>achieve correctness</a:t>
            </a:r>
            <a:r>
              <a:rPr lang="en-US" dirty="0" smtClean="0"/>
              <a:t>?</a:t>
            </a:r>
          </a:p>
          <a:p>
            <a:pPr lvl="1"/>
            <a:r>
              <a:rPr lang="en-US" dirty="0" smtClean="0"/>
              <a:t>Principled design and development</a:t>
            </a:r>
          </a:p>
          <a:p>
            <a:pPr lvl="1"/>
            <a:r>
              <a:rPr lang="en-US" dirty="0" smtClean="0"/>
              <a:t>Abstraction and modularity</a:t>
            </a:r>
          </a:p>
          <a:p>
            <a:pPr lvl="1"/>
            <a:r>
              <a:rPr lang="en-US" dirty="0" smtClean="0"/>
              <a:t>Documentation</a:t>
            </a:r>
          </a:p>
          <a:p>
            <a:r>
              <a:rPr lang="en-US" dirty="0" smtClean="0"/>
              <a:t>What are ways to </a:t>
            </a:r>
            <a:r>
              <a:rPr lang="en-US" dirty="0" smtClean="0">
                <a:solidFill>
                  <a:srgbClr val="0000FF"/>
                </a:solidFill>
              </a:rPr>
              <a:t>verify correctness</a:t>
            </a:r>
            <a:r>
              <a:rPr lang="en-US" dirty="0" smtClean="0"/>
              <a:t>?</a:t>
            </a:r>
          </a:p>
          <a:p>
            <a:pPr lvl="1"/>
            <a:r>
              <a:rPr lang="en-US" dirty="0" smtClean="0"/>
              <a:t>Testing</a:t>
            </a:r>
          </a:p>
          <a:p>
            <a:pPr lvl="1"/>
            <a:r>
              <a:rPr lang="en-US" dirty="0" smtClean="0"/>
              <a:t>Reasoning and verification</a:t>
            </a:r>
            <a:endParaRPr lang="en-US" dirty="0"/>
          </a:p>
        </p:txBody>
      </p:sp>
      <p:sp>
        <p:nvSpPr>
          <p:cNvPr id="4" name="Footer Placeholder 3"/>
          <p:cNvSpPr>
            <a:spLocks noGrp="1"/>
          </p:cNvSpPr>
          <p:nvPr>
            <p:ph type="ftr" sz="quarter" idx="11"/>
          </p:nvPr>
        </p:nvSpPr>
        <p:spPr/>
        <p:txBody>
          <a:bodyPr/>
          <a:lstStyle/>
          <a:p>
            <a:pPr>
              <a:defRPr/>
            </a:pPr>
            <a:r>
              <a:rPr lang="en-US" dirty="0" smtClean="0"/>
              <a:t>CSE 331 Spring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Tree>
    <p:extLst>
      <p:ext uri="{BB962C8B-B14F-4D97-AF65-F5344CB8AC3E}">
        <p14:creationId xmlns:p14="http://schemas.microsoft.com/office/powerpoint/2010/main" val="7357895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r>
              <a:rPr lang="en-US" dirty="0" smtClean="0"/>
              <a:t>Writing, understanding, and reasoning about code</a:t>
            </a:r>
          </a:p>
          <a:p>
            <a:pPr lvl="1"/>
            <a:r>
              <a:rPr lang="en-US" dirty="0" smtClean="0"/>
              <a:t>Will use Java, but the issues apply everywhere</a:t>
            </a:r>
          </a:p>
          <a:p>
            <a:pPr lvl="1"/>
            <a:r>
              <a:rPr lang="en-US" dirty="0" smtClean="0"/>
              <a:t>Some focus on object-oriented programming</a:t>
            </a:r>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Managing software projects (more in CSE 403, not here)</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dirty="0" smtClean="0"/>
              <a:t>To create a </a:t>
            </a:r>
            <a:r>
              <a:rPr lang="en-US" dirty="0" smtClean="0">
                <a:solidFill>
                  <a:srgbClr val="0000FF"/>
                </a:solidFill>
              </a:rPr>
              <a:t>correctly functioning artifact</a:t>
            </a:r>
            <a:endParaRPr lang="en-US" dirty="0" smtClean="0"/>
          </a:p>
          <a:p>
            <a:r>
              <a:rPr lang="en-US" dirty="0" smtClean="0"/>
              <a:t>All other matters are secondary</a:t>
            </a:r>
          </a:p>
          <a:p>
            <a:pPr lvl="1"/>
            <a:r>
              <a:rPr lang="en-US" dirty="0" smtClean="0"/>
              <a:t>Many of them are </a:t>
            </a:r>
            <a:r>
              <a:rPr lang="en-US" b="1" i="1" dirty="0" smtClean="0"/>
              <a:t>essential</a:t>
            </a:r>
            <a:r>
              <a:rPr lang="en-US" dirty="0" smtClean="0"/>
              <a:t> to producing a correct system</a:t>
            </a:r>
          </a:p>
          <a:p>
            <a:r>
              <a:rPr lang="en-US" dirty="0" smtClean="0"/>
              <a:t>We insist that you learn to create correct systems</a:t>
            </a:r>
          </a:p>
          <a:p>
            <a:pPr lvl="1"/>
            <a:r>
              <a:rPr lang="en-US" dirty="0" smtClean="0"/>
              <a:t>This is hard (but fun and rewarding!)</a:t>
            </a:r>
          </a:p>
          <a:p>
            <a:endParaRPr lang="en-US" dirty="0"/>
          </a:p>
          <a:p>
            <a:pPr marL="0" indent="0">
              <a:buNone/>
            </a:pPr>
            <a:r>
              <a:rPr lang="en-US" dirty="0" smtClean="0"/>
              <a:t>Related skill: </a:t>
            </a:r>
            <a:r>
              <a:rPr lang="en-US" i="1" dirty="0" smtClean="0"/>
              <a:t>communication</a:t>
            </a:r>
            <a:r>
              <a:rPr lang="en-US" dirty="0" smtClean="0"/>
              <a:t> </a:t>
            </a:r>
          </a:p>
          <a:p>
            <a:pPr lvl="1"/>
            <a:r>
              <a:rPr lang="en-US" dirty="0" smtClean="0"/>
              <a:t>Can you convince yourself </a:t>
            </a:r>
            <a:r>
              <a:rPr lang="en-US" i="1" dirty="0" smtClean="0"/>
              <a:t>and others </a:t>
            </a:r>
            <a:r>
              <a:rPr lang="en-US" dirty="0" smtClean="0"/>
              <a:t>something is correct via precise, coherent explanations?</a:t>
            </a:r>
          </a:p>
          <a:p>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Large software systems are enormously complex</a:t>
            </a:r>
          </a:p>
          <a:p>
            <a:pPr lvl="1"/>
            <a:r>
              <a:rPr lang="en-US" dirty="0" smtClean="0"/>
              <a:t>Millions of “moving parts”</a:t>
            </a:r>
          </a:p>
          <a:p>
            <a:r>
              <a:rPr lang="en-US" dirty="0" smtClean="0"/>
              <a:t>People expect software to be malleable</a:t>
            </a:r>
          </a:p>
          <a:p>
            <a:pPr lvl="1"/>
            <a:r>
              <a:rPr lang="en-US" dirty="0" smtClean="0"/>
              <a:t>After all, it’s “only software”</a:t>
            </a:r>
          </a:p>
          <a:p>
            <a:r>
              <a:rPr lang="en-US" dirty="0" smtClean="0"/>
              <a:t>We are always trying to do new things with software</a:t>
            </a:r>
          </a:p>
          <a:p>
            <a:pPr lvl="1"/>
            <a:r>
              <a:rPr lang="en-US" dirty="0" smtClean="0"/>
              <a:t>Relevant experience often missing</a:t>
            </a:r>
          </a:p>
          <a:p>
            <a:pPr lvl="1"/>
            <a:endParaRPr lang="en-US" dirty="0" smtClean="0"/>
          </a:p>
          <a:p>
            <a:r>
              <a:rPr lang="en-US" dirty="0" smtClean="0"/>
              <a:t>Software engineering is about:</a:t>
            </a:r>
          </a:p>
          <a:p>
            <a:pPr lvl="1"/>
            <a:r>
              <a:rPr lang="en-US" dirty="0" smtClean="0"/>
              <a:t>Managing complexity </a:t>
            </a:r>
          </a:p>
          <a:p>
            <a:pPr lvl="1"/>
            <a:r>
              <a:rPr lang="en-US" dirty="0" smtClean="0"/>
              <a:t>Managing change</a:t>
            </a:r>
          </a:p>
          <a:p>
            <a:pPr lvl="1"/>
            <a:r>
              <a:rPr lang="en-US" dirty="0" smtClean="0"/>
              <a:t>Coping with potential defects </a:t>
            </a:r>
          </a:p>
          <a:p>
            <a:pPr lvl="2"/>
            <a:r>
              <a:rPr lang="en-US" dirty="0" smtClean="0"/>
              <a:t>Customers, developers, environment, software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9</a:t>
            </a:fld>
            <a:endParaRPr lang="en-US"/>
          </a:p>
        </p:txBody>
      </p:sp>
      <p:sp>
        <p:nvSpPr>
          <p:cNvPr id="5" name="Footer Placeholder 4"/>
          <p:cNvSpPr>
            <a:spLocks noGrp="1"/>
          </p:cNvSpPr>
          <p:nvPr>
            <p:ph type="ftr" sz="quarter" idx="11"/>
          </p:nvPr>
        </p:nvSpPr>
        <p:spPr/>
        <p:txBody>
          <a:bodyPr/>
          <a:lstStyle/>
          <a:p>
            <a:pPr>
              <a:defRPr/>
            </a:pPr>
            <a:r>
              <a:rPr lang="en-US" dirty="0" smtClean="0"/>
              <a:t>CSE 331 Spring 2014</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764</TotalTime>
  <Words>2089</Words>
  <Application>Microsoft Macintosh PowerPoint</Application>
  <PresentationFormat>On-screen Show (4:3)</PresentationFormat>
  <Paragraphs>332</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simple</vt:lpstr>
      <vt:lpstr>CSE 331 Software Design &amp; Implementation</vt:lpstr>
      <vt:lpstr>Welcome!</vt:lpstr>
      <vt:lpstr>Concise to-do list</vt:lpstr>
      <vt:lpstr>Who: Course staff</vt:lpstr>
      <vt:lpstr>Acknowledgments</vt:lpstr>
      <vt:lpstr>Goals</vt:lpstr>
      <vt:lpstr>Main topic:  Managing complexity</vt:lpstr>
      <vt:lpstr>The goal of system building</vt:lpstr>
      <vt:lpstr>Why is building good software hard?</vt:lpstr>
      <vt:lpstr>Programming is hard</vt:lpstr>
      <vt:lpstr>Prerequisites</vt:lpstr>
      <vt:lpstr>Lectures and section</vt:lpstr>
      <vt:lpstr>Staying in touch</vt:lpstr>
      <vt:lpstr>Requirements</vt:lpstr>
      <vt:lpstr>Homeworks</vt:lpstr>
      <vt:lpstr>Deadlines</vt:lpstr>
      <vt:lpstr>Academic Integrity</vt:lpstr>
      <vt:lpstr>Resources – Books</vt:lpstr>
      <vt:lpstr>Readings (and quizzes)</vt:lpstr>
      <vt:lpstr>Books? In 2014?</vt:lpstr>
      <vt:lpstr>Exams</vt:lpstr>
      <vt:lpstr>You have homework!</vt:lpstr>
      <vt:lpstr>CSE 331 is hard!</vt:lpstr>
      <vt:lpstr>Example</vt:lpstr>
      <vt:lpstr>Example</vt:lpstr>
      <vt:lpstr>Moral</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109</cp:revision>
  <cp:lastPrinted>2014-03-31T16:31:08Z</cp:lastPrinted>
  <dcterms:created xsi:type="dcterms:W3CDTF">2012-01-13T04:41:44Z</dcterms:created>
  <dcterms:modified xsi:type="dcterms:W3CDTF">2014-03-31T16:31:12Z</dcterms:modified>
</cp:coreProperties>
</file>