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5" r:id="rId2"/>
    <p:sldId id="293" r:id="rId3"/>
    <p:sldId id="286" r:id="rId4"/>
    <p:sldId id="288" r:id="rId5"/>
    <p:sldId id="287" r:id="rId6"/>
    <p:sldId id="289" r:id="rId7"/>
    <p:sldId id="290" r:id="rId8"/>
    <p:sldId id="291" r:id="rId9"/>
    <p:sldId id="292" r:id="rId10"/>
    <p:sldId id="294" r:id="rId11"/>
    <p:sldId id="295" r:id="rId12"/>
    <p:sldId id="299" r:id="rId13"/>
    <p:sldId id="300" r:id="rId14"/>
    <p:sldId id="296" r:id="rId15"/>
    <p:sldId id="297" r:id="rId16"/>
    <p:sldId id="298" r:id="rId17"/>
    <p:sldId id="302" r:id="rId18"/>
    <p:sldId id="301" r:id="rId19"/>
  </p:sldIdLst>
  <p:sldSz cx="9144000" cy="6858000" type="screen4x3"/>
  <p:notesSz cx="6934200" cy="9220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2" d="100"/>
          <a:sy n="122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GUI Event-Driven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ButtonDemo1.java defines a class that is only used once to create a listener for a single button</a:t>
            </a:r>
          </a:p>
          <a:p>
            <a:pPr marL="457200" lvl="1" indent="0">
              <a:buNone/>
            </a:pPr>
            <a:r>
              <a:rPr lang="en-US" dirty="0" smtClean="0"/>
              <a:t>Could have been a top-level class, but in this example it was an inner class since it wasn’t needed elsewhere</a:t>
            </a:r>
          </a:p>
          <a:p>
            <a:pPr marL="457200" lvl="1" indent="0">
              <a:buNone/>
            </a:pPr>
            <a:r>
              <a:rPr lang="en-US" dirty="0" smtClean="0"/>
              <a:t>But why a full-scale class when all we want is to create a method to be called after a button click</a:t>
            </a:r>
            <a:r>
              <a:rPr lang="en-US" dirty="0" smtClean="0"/>
              <a:t>?</a:t>
            </a:r>
          </a:p>
          <a:p>
            <a:pPr marL="857250" lvl="2" indent="0">
              <a:buNone/>
            </a:pPr>
            <a:r>
              <a:rPr lang="en-US" dirty="0" smtClean="0"/>
              <a:t>Alas, no lambdas (function closures) until Java 8 sometime next year – which is all we really need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</a:rPr>
              <a:t>Solution</a:t>
            </a:r>
            <a:r>
              <a:rPr lang="en-US" dirty="0" smtClean="0"/>
              <a:t>: anonymous inner classes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Warning</a:t>
            </a:r>
            <a:r>
              <a:rPr lang="en-US" dirty="0" smtClean="0"/>
              <a:t>: ghastly syntax ahead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inner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Idea: define a new class directly in the </a:t>
            </a:r>
            <a:r>
              <a:rPr lang="en-US" b="1" dirty="0" smtClean="0">
                <a:latin typeface="Courier New"/>
                <a:cs typeface="Courier New"/>
              </a:rPr>
              <a:t>new</a:t>
            </a:r>
            <a:r>
              <a:rPr lang="en-US" dirty="0" smtClean="0"/>
              <a:t> expression that creates an object of the (new) anonymous inner class</a:t>
            </a:r>
          </a:p>
          <a:p>
            <a:pPr marL="0" indent="0">
              <a:buNone/>
            </a:pPr>
            <a:r>
              <a:rPr lang="en-US" dirty="0" smtClean="0"/>
              <a:t>Specify the base class to be extended or interface to be implemented</a:t>
            </a:r>
          </a:p>
          <a:p>
            <a:pPr marL="0" indent="0">
              <a:buNone/>
            </a:pPr>
            <a:r>
              <a:rPr lang="en-US" dirty="0" smtClean="0"/>
              <a:t>Override or implement methods needed in the anonymous class instance</a:t>
            </a:r>
          </a:p>
          <a:p>
            <a:pPr marL="457200" lvl="1" indent="0">
              <a:buNone/>
            </a:pPr>
            <a:r>
              <a:rPr lang="en-US" dirty="0" smtClean="0"/>
              <a:t>Can have methods, fields, etc., but not constructors</a:t>
            </a:r>
          </a:p>
          <a:p>
            <a:pPr marL="457200" lvl="1" indent="0">
              <a:buNone/>
            </a:pPr>
            <a:r>
              <a:rPr lang="en-US" dirty="0" smtClean="0"/>
              <a:t>But if it starts to get complex, use an ordinary class for clarity (nested inner class if appropriate)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495800"/>
          </a:xfrm>
        </p:spPr>
        <p:txBody>
          <a:bodyPr/>
          <a:lstStyle/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button.addActionListener</a:t>
            </a:r>
            <a:r>
              <a:rPr lang="en-US" sz="2000" b="1" dirty="0">
                <a:solidFill>
                  <a:srgbClr val="660066"/>
                </a:solidFill>
                <a:latin typeface="Courier New"/>
                <a:cs typeface="Courier New"/>
              </a:rPr>
              <a:t>(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new </a:t>
            </a:r>
            <a:r>
              <a:rPr lang="en-US" sz="20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ActionListener</a:t>
            </a:r>
            <a:r>
              <a:rPr lang="en-US" sz="2000" b="1" dirty="0" smtClean="0">
                <a:solidFill>
                  <a:srgbClr val="FF6600"/>
                </a:solidFill>
                <a:latin typeface="Courier New"/>
                <a:cs typeface="Courier New"/>
              </a:rPr>
              <a:t>()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{</a:t>
            </a:r>
            <a:endParaRPr lang="en-US" sz="2000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public void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actionPerformed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ActionEvent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e) {</a:t>
            </a:r>
          </a:p>
          <a:p>
            <a:pPr marL="40005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model.doSomething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()</a:t>
            </a:r>
            <a:endParaRPr lang="en-US" sz="20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40005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      }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</a:p>
          <a:p>
            <a:pPr marL="400050" lvl="1" indent="0">
              <a:buNone/>
            </a:pPr>
            <a:r>
              <a:rPr lang="en-US" sz="2000" b="1" dirty="0" smtClean="0">
                <a:solidFill>
                  <a:srgbClr val="660066"/>
                </a:solidFill>
                <a:latin typeface="Courier New"/>
                <a:cs typeface="Courier New"/>
              </a:rPr>
              <a:t>)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67400" y="1447800"/>
            <a:ext cx="28252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Base class or interface being</a:t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>extended (constructor</a:t>
            </a:r>
            <a:br>
              <a:rPr lang="en-US" sz="1800" dirty="0" smtClean="0">
                <a:solidFill>
                  <a:srgbClr val="FF6600"/>
                </a:solidFill>
              </a:rPr>
            </a:br>
            <a:r>
              <a:rPr lang="en-US" sz="1800" dirty="0" smtClean="0">
                <a:solidFill>
                  <a:srgbClr val="FF6600"/>
                </a:solidFill>
              </a:rPr>
              <a:t>parameters ok if needed)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5715000"/>
            <a:ext cx="2165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9900"/>
                </a:solidFill>
              </a:rPr>
              <a:t>Brackets surrounding</a:t>
            </a:r>
            <a:br>
              <a:rPr lang="en-US" sz="1800" dirty="0" smtClean="0">
                <a:solidFill>
                  <a:srgbClr val="009900"/>
                </a:solidFill>
              </a:rPr>
            </a:br>
            <a:r>
              <a:rPr lang="en-US" sz="1800" dirty="0" smtClean="0">
                <a:solidFill>
                  <a:srgbClr val="009900"/>
                </a:solidFill>
              </a:rPr>
              <a:t>new</a:t>
            </a:r>
            <a:r>
              <a:rPr lang="en-US" sz="1800" dirty="0">
                <a:solidFill>
                  <a:srgbClr val="009900"/>
                </a:solidFill>
              </a:rPr>
              <a:t> </a:t>
            </a:r>
            <a:r>
              <a:rPr lang="en-US" sz="1800" dirty="0" smtClean="0">
                <a:solidFill>
                  <a:srgbClr val="009900"/>
                </a:solidFill>
              </a:rPr>
              <a:t>class definition</a:t>
            </a:r>
            <a:endParaRPr lang="en-US" sz="1800" dirty="0">
              <a:solidFill>
                <a:srgbClr val="009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1715869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66"/>
                </a:solidFill>
                <a:latin typeface="Courier New"/>
                <a:cs typeface="Courier New"/>
              </a:rPr>
              <a:t>new</a:t>
            </a:r>
            <a:r>
              <a:rPr lang="en-US" sz="1800" dirty="0" smtClean="0">
                <a:solidFill>
                  <a:srgbClr val="FF0066"/>
                </a:solidFill>
              </a:rPr>
              <a:t> expression to</a:t>
            </a:r>
            <a:br>
              <a:rPr lang="en-US" sz="1800" dirty="0" smtClean="0">
                <a:solidFill>
                  <a:srgbClr val="FF0066"/>
                </a:solidFill>
              </a:rPr>
            </a:br>
            <a:r>
              <a:rPr lang="en-US" sz="1800" dirty="0" smtClean="0">
                <a:solidFill>
                  <a:srgbClr val="FF0066"/>
                </a:solidFill>
              </a:rPr>
              <a:t>create class instance</a:t>
            </a:r>
            <a:endParaRPr lang="en-US" sz="1800" dirty="0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4293" y="4154269"/>
            <a:ext cx="2742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Implementation of method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for this anonymous class</a:t>
            </a:r>
            <a:endParaRPr lang="en-US" sz="1800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>
          <a:xfrm>
            <a:off x="3771687" y="2362200"/>
            <a:ext cx="876513" cy="6096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172200" y="2362200"/>
            <a:ext cx="762000" cy="6096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524000" y="4648200"/>
            <a:ext cx="5486400" cy="1066800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0"/>
          </p:cNvCxnSpPr>
          <p:nvPr/>
        </p:nvCxnSpPr>
        <p:spPr>
          <a:xfrm flipV="1">
            <a:off x="7026382" y="3352800"/>
            <a:ext cx="669818" cy="2362200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886200" y="4038600"/>
            <a:ext cx="457200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2057400"/>
            <a:ext cx="1447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660066"/>
                </a:solidFill>
              </a:rPr>
              <a:t>Method call</a:t>
            </a:r>
            <a:br>
              <a:rPr lang="en-US" sz="1800" dirty="0" smtClean="0">
                <a:solidFill>
                  <a:srgbClr val="660066"/>
                </a:solidFill>
              </a:rPr>
            </a:br>
            <a:r>
              <a:rPr lang="en-US" sz="1800" dirty="0" smtClean="0">
                <a:solidFill>
                  <a:srgbClr val="660066"/>
                </a:solidFill>
              </a:rPr>
              <a:t>parameter list</a:t>
            </a:r>
            <a:endParaRPr lang="en-US" sz="1800" dirty="0">
              <a:solidFill>
                <a:srgbClr val="660066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47800" y="2667000"/>
            <a:ext cx="2971800" cy="38100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4" idx="2"/>
          </p:cNvCxnSpPr>
          <p:nvPr/>
        </p:nvCxnSpPr>
        <p:spPr>
          <a:xfrm flipH="1">
            <a:off x="762000" y="2703731"/>
            <a:ext cx="723628" cy="2096869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2"/>
          </p:cNvCxnSpPr>
          <p:nvPr/>
        </p:nvCxnSpPr>
        <p:spPr>
          <a:xfrm>
            <a:off x="7280032" y="2371130"/>
            <a:ext cx="111368" cy="60067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20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ButtonDemo2.java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thread and UI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Recall that the program and user interface are running in concurrent threads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 UI actions happen in the UI thread – </a:t>
            </a:r>
            <a:r>
              <a:rPr lang="en-US" i="1" dirty="0" smtClean="0">
                <a:solidFill>
                  <a:srgbClr val="0000FF"/>
                </a:solidFill>
              </a:rPr>
              <a:t>even when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they execute callbacks to code like </a:t>
            </a:r>
            <a:r>
              <a:rPr lang="en-US" b="1" dirty="0" err="1" smtClean="0">
                <a:latin typeface="Courier New"/>
                <a:cs typeface="Courier New"/>
              </a:rPr>
              <a:t>actionListener</a:t>
            </a:r>
            <a:r>
              <a:rPr lang="en-US" dirty="0" smtClean="0"/>
              <a:t>, etc. defined in your 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/>
              <a:t>event </a:t>
            </a:r>
            <a:r>
              <a:rPr lang="en-US" dirty="0" smtClean="0"/>
              <a:t>handling and related work,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if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needs to run.  </a:t>
            </a:r>
            <a:r>
              <a:rPr lang="en-US" b="1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try to draw anything from inside the event handler itself (as in </a:t>
            </a:r>
            <a:r>
              <a:rPr lang="en-US" b="1" i="1" dirty="0" smtClean="0">
                <a:solidFill>
                  <a:srgbClr val="FF0000"/>
                </a:solidFill>
              </a:rPr>
              <a:t>you must not do this!!!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Remember that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must be able to do its job by reading data that is available whenever the window manager calls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handling and repainting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window manager (UI)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90600" y="3886200"/>
            <a:ext cx="4114800" cy="152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63070" y="3500735"/>
            <a:ext cx="1846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repaint()</a:t>
            </a:r>
            <a:endParaRPr lang="en-US" b="1" dirty="0">
              <a:solidFill>
                <a:srgbClr val="009900"/>
              </a:solidFill>
              <a:latin typeface="Courier New"/>
              <a:cs typeface="Courier New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90600" y="4038600"/>
            <a:ext cx="4114800" cy="1524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90600" y="4800600"/>
            <a:ext cx="411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54864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76686" y="4419600"/>
            <a:ext cx="332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(g)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5029200"/>
            <a:ext cx="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2209800"/>
            <a:ext cx="3091111" cy="40386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10000"/>
          </a:bodyPr>
          <a:lstStyle/>
          <a:p>
            <a:r>
              <a:rPr lang="en-US" dirty="0" smtClean="0"/>
              <a:t>Remember: your program and the window manager are running concurrently: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 smtClean="0"/>
              <a:t>ok to </a:t>
            </a:r>
            <a:r>
              <a:rPr lang="en-US" dirty="0" smtClean="0"/>
              <a:t>call </a:t>
            </a:r>
            <a:r>
              <a:rPr lang="en-US" b="1" dirty="0" smtClean="0">
                <a:latin typeface="Courier New"/>
                <a:cs typeface="Courier New"/>
              </a:rPr>
              <a:t>repaint</a:t>
            </a:r>
            <a:r>
              <a:rPr lang="en-US" dirty="0" smtClean="0"/>
              <a:t> from an event handler, but </a:t>
            </a:r>
            <a:r>
              <a:rPr lang="en-US" b="1" dirty="0" smtClean="0">
                <a:solidFill>
                  <a:srgbClr val="FF6600"/>
                </a:solidFill>
              </a:rPr>
              <a:t>never call 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paintComponent</a:t>
            </a:r>
            <a:r>
              <a:rPr lang="en-US" b="1" dirty="0">
                <a:solidFill>
                  <a:srgbClr val="FF6600"/>
                </a:solidFill>
              </a:rPr>
              <a:t> </a:t>
            </a:r>
            <a:r>
              <a:rPr lang="en-US" b="1" dirty="0" smtClean="0">
                <a:solidFill>
                  <a:srgbClr val="FF6600"/>
                </a:solidFill>
              </a:rPr>
              <a:t>yourself </a:t>
            </a:r>
            <a:r>
              <a:rPr lang="en-US" dirty="0" smtClean="0"/>
              <a:t>from either thread.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990600" y="2590800"/>
            <a:ext cx="4114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90600" y="3200400"/>
            <a:ext cx="4114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84338" y="2205335"/>
            <a:ext cx="3509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actionPerformed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990600" y="2814935"/>
            <a:ext cx="0" cy="3854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44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in the UI thread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Event handlers usually should not do a lot of work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If the event handler does a lot of </a:t>
            </a:r>
            <a:r>
              <a:rPr lang="en-US" dirty="0" smtClean="0"/>
              <a:t>computing, </a:t>
            </a:r>
            <a:r>
              <a:rPr lang="en-US" dirty="0" smtClean="0"/>
              <a:t>the </a:t>
            </a:r>
            <a:r>
              <a:rPr lang="en-US" dirty="0" smtClean="0"/>
              <a:t>user interface will </a:t>
            </a:r>
            <a:r>
              <a:rPr lang="en-US" dirty="0" smtClean="0"/>
              <a:t>appear to freeze up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If there’s lots to do, the event handler should set a bit that the program thread will notice.  Do the heavy work back in the program thread.</a:t>
            </a:r>
          </a:p>
          <a:p>
            <a:pPr marL="914400" lvl="2" indent="0">
              <a:buNone/>
            </a:pPr>
            <a:r>
              <a:rPr lang="en-US" dirty="0" smtClean="0"/>
              <a:t>(Don’t worry – finding a path for campus maps should be fast enough to do in the UI thread)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8722-9256-42EB-B779-63A99D304B0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9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issues?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Yes, there can be synchronization problems</a:t>
            </a:r>
          </a:p>
          <a:p>
            <a:pPr marL="0" indent="0">
              <a:buNone/>
            </a:pPr>
            <a:r>
              <a:rPr lang="en-US" dirty="0" smtClean="0"/>
              <a:t>Not usually an issue in well-behaved programs, but can happen if you work at it (deliberately or not)</a:t>
            </a:r>
          </a:p>
          <a:p>
            <a:pPr marL="0" indent="0">
              <a:buNone/>
            </a:pPr>
            <a:r>
              <a:rPr lang="en-US" dirty="0" smtClean="0"/>
              <a:t>Some advice:</a:t>
            </a:r>
          </a:p>
          <a:p>
            <a:pPr marL="457200" lvl="1" indent="0">
              <a:buNone/>
            </a:pPr>
            <a:r>
              <a:rPr lang="en-US" dirty="0" smtClean="0"/>
              <a:t>Keep event handling short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all repaint when data is ready, not when partially updated</a:t>
            </a:r>
          </a:p>
          <a:p>
            <a:pPr marL="457200" lvl="1" indent="0">
              <a:buNone/>
            </a:pPr>
            <a:r>
              <a:rPr lang="en-US" dirty="0"/>
              <a:t>D</a:t>
            </a:r>
            <a:r>
              <a:rPr lang="en-US" dirty="0" smtClean="0"/>
              <a:t>on’t update data in the UI and program threads at the same time (particularly for complex data)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Never </a:t>
            </a:r>
            <a:r>
              <a:rPr lang="en-US" b="1" dirty="0" smtClean="0">
                <a:solidFill>
                  <a:srgbClr val="FF0000"/>
                </a:solidFill>
              </a:rPr>
              <a:t>ever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</a:t>
            </a:r>
            <a:r>
              <a:rPr lang="en-US" dirty="0" smtClean="0"/>
              <a:t>directly</a:t>
            </a:r>
          </a:p>
          <a:p>
            <a:pPr marL="914400" lvl="2" indent="0">
              <a:buNone/>
            </a:pPr>
            <a:r>
              <a:rPr lang="en-US" dirty="0" smtClean="0"/>
              <a:t>(Have we mentioned you should never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?  And don’t create a new </a:t>
            </a:r>
            <a:r>
              <a:rPr lang="en-US" b="1" dirty="0" smtClean="0">
                <a:latin typeface="Courier New"/>
                <a:cs typeface="Courier New"/>
              </a:rPr>
              <a:t>Graphics</a:t>
            </a:r>
            <a:r>
              <a:rPr lang="en-US" dirty="0" smtClean="0"/>
              <a:t> object either.)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E8722-9256-42EB-B779-63A99D304B0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9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example – bouncing 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hand-crafted MVC application.  Origin is somewhere back in the CSE142/3 mists.  Illustrates how some swing GUI components can be put to 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Disclaimers: </a:t>
            </a:r>
          </a:p>
          <a:p>
            <a:pPr marL="400050" lvl="1" indent="0">
              <a:buNone/>
            </a:pPr>
            <a:r>
              <a:rPr lang="en-US" dirty="0" smtClean="0"/>
              <a:t>Might not be the very </a:t>
            </a:r>
            <a:r>
              <a:rPr lang="en-US" dirty="0" err="1" smtClean="0"/>
              <a:t>bestest</a:t>
            </a:r>
            <a:r>
              <a:rPr lang="en-US" dirty="0" smtClean="0"/>
              <a:t> design</a:t>
            </a:r>
          </a:p>
          <a:p>
            <a:pPr marL="400050" lvl="1" indent="0">
              <a:buNone/>
            </a:pPr>
            <a:r>
              <a:rPr lang="en-US" dirty="0" smtClean="0"/>
              <a:t>Unlikely to be directly appropriate for your project</a:t>
            </a:r>
          </a:p>
          <a:p>
            <a:pPr marL="400050" lvl="1" indent="0">
              <a:buNone/>
            </a:pPr>
            <a:r>
              <a:rPr lang="en-US" dirty="0" smtClean="0"/>
              <a:t>Use it for ideas and inspiration, and feel free to steal small bits if they </a:t>
            </a:r>
            <a:r>
              <a:rPr lang="en-US" i="1" dirty="0" smtClean="0">
                <a:solidFill>
                  <a:srgbClr val="009900"/>
                </a:solidFill>
              </a:rPr>
              <a:t>really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/>
              <a:t>fit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Have fun!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User events and callbacks</a:t>
            </a:r>
          </a:p>
          <a:p>
            <a:pPr marL="457200" lvl="1" indent="0">
              <a:buNone/>
            </a:pPr>
            <a:r>
              <a:rPr lang="en-US" dirty="0" smtClean="0"/>
              <a:t>Event objects</a:t>
            </a:r>
          </a:p>
          <a:p>
            <a:pPr marL="457200" lvl="1" indent="0">
              <a:buNone/>
            </a:pPr>
            <a:r>
              <a:rPr lang="en-US" dirty="0" smtClean="0"/>
              <a:t>Event listeners</a:t>
            </a:r>
          </a:p>
          <a:p>
            <a:pPr marL="457200" lvl="1" indent="0">
              <a:buNone/>
            </a:pPr>
            <a:r>
              <a:rPr lang="en-US" dirty="0" smtClean="0"/>
              <a:t>Registering listeners to handle events</a:t>
            </a:r>
          </a:p>
          <a:p>
            <a:pPr marL="0" indent="0">
              <a:buNone/>
            </a:pPr>
            <a:r>
              <a:rPr lang="en-US" dirty="0"/>
              <a:t>Anonymous inner classes</a:t>
            </a:r>
          </a:p>
          <a:p>
            <a:pPr marL="0" indent="0">
              <a:buNone/>
            </a:pPr>
            <a:r>
              <a:rPr lang="en-US" dirty="0" smtClean="0"/>
              <a:t>Proper interaction between UI and program threads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2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Event-driven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Modern applications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i="1" dirty="0" smtClean="0">
                <a:solidFill>
                  <a:srgbClr val="0000FF"/>
                </a:solidFill>
              </a:rPr>
              <a:t>event-driven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GUI programs:</a:t>
            </a:r>
          </a:p>
          <a:p>
            <a:pPr marL="57150" indent="0">
              <a:buNone/>
            </a:pPr>
            <a:r>
              <a:rPr lang="en-US" dirty="0" smtClean="0"/>
              <a:t>Program initializes itself on startup then enters an event loop.  Abstractly:</a:t>
            </a:r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do {</a:t>
            </a:r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e = </a:t>
            </a:r>
            <a:r>
              <a:rPr lang="en-US" b="1" dirty="0" err="1" smtClean="0">
                <a:latin typeface="Courier New"/>
                <a:cs typeface="Courier New"/>
              </a:rPr>
              <a:t>getNextEvent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process event </a:t>
            </a:r>
            <a:r>
              <a:rPr lang="en-US" b="1" dirty="0" smtClean="0">
                <a:latin typeface="Courier New"/>
                <a:cs typeface="Courier New"/>
              </a:rPr>
              <a:t>e;</a:t>
            </a:r>
            <a:endParaRPr lang="en-US" b="1" dirty="0" smtClean="0">
              <a:latin typeface="Courier New"/>
              <a:cs typeface="Courier New"/>
            </a:endParaRPr>
          </a:p>
          <a:p>
            <a:pPr marL="914400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 while (e != quit);</a:t>
            </a:r>
          </a:p>
          <a:p>
            <a:pPr marL="0" indent="0">
              <a:buNone/>
            </a:pPr>
            <a:r>
              <a:rPr lang="en-US" dirty="0" smtClean="0"/>
              <a:t>Contrast with application- or algorithm-driven control where program expects input data in a particular order</a:t>
            </a:r>
          </a:p>
          <a:p>
            <a:pPr marL="457200" lvl="1" indent="0">
              <a:buNone/>
            </a:pPr>
            <a:r>
              <a:rPr lang="en-US" dirty="0" smtClean="0"/>
              <a:t>Typical of large non-GUI applications like web crawling, payroll, batch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7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Typical events handled by a GUI program:</a:t>
            </a:r>
          </a:p>
          <a:p>
            <a:pPr marL="457200" lvl="1" indent="0">
              <a:buNone/>
            </a:pPr>
            <a:r>
              <a:rPr lang="en-US" dirty="0" smtClean="0"/>
              <a:t>Mouse move/drag</a:t>
            </a:r>
            <a:r>
              <a:rPr lang="en-US" dirty="0" smtClean="0"/>
              <a:t>/click/ button </a:t>
            </a:r>
            <a:r>
              <a:rPr lang="en-US" dirty="0" smtClean="0"/>
              <a:t>press</a:t>
            </a:r>
            <a:r>
              <a:rPr lang="en-US" dirty="0" smtClean="0"/>
              <a:t>/ button release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Keyboard: key press or release, sometimes with modifiers like shift/control/</a:t>
            </a:r>
            <a:r>
              <a:rPr lang="en-US" dirty="0" smtClean="0"/>
              <a:t>alt/meta/</a:t>
            </a:r>
            <a:r>
              <a:rPr lang="en-US" dirty="0" err="1" smtClean="0"/>
              <a:t>cokebottle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Finger tap or drag on a touchscreen</a:t>
            </a:r>
          </a:p>
          <a:p>
            <a:pPr marL="457200" lvl="1" indent="0">
              <a:buNone/>
            </a:pPr>
            <a:r>
              <a:rPr lang="en-US" dirty="0" smtClean="0"/>
              <a:t>Joystick, drawing tablet, other device inputs</a:t>
            </a:r>
          </a:p>
          <a:p>
            <a:pPr marL="457200" lvl="1" indent="0">
              <a:buNone/>
            </a:pPr>
            <a:r>
              <a:rPr lang="en-US" dirty="0" smtClean="0"/>
              <a:t>Window resize/minimize/restore/close</a:t>
            </a:r>
          </a:p>
          <a:p>
            <a:pPr marL="457200" lvl="1" indent="0">
              <a:buNone/>
            </a:pPr>
            <a:r>
              <a:rPr lang="en-US" dirty="0" smtClean="0"/>
              <a:t>Network activity or file I/O (start, done, error)</a:t>
            </a:r>
          </a:p>
          <a:p>
            <a:pPr marL="457200" lvl="1" indent="0">
              <a:buNone/>
            </a:pPr>
            <a:r>
              <a:rPr lang="en-US" dirty="0" smtClean="0"/>
              <a:t>Timer interrupt (including animations)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5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in Java AWT/Swing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(most?) of the GUI widgets can generate events (button clicks, menu picks, key press, etc.)</a:t>
            </a:r>
          </a:p>
          <a:p>
            <a:pPr marL="0" indent="0">
              <a:buNone/>
            </a:pPr>
            <a:r>
              <a:rPr lang="en-US" dirty="0" smtClean="0"/>
              <a:t>Handled using observer/observable pattern:</a:t>
            </a:r>
          </a:p>
          <a:p>
            <a:pPr lvl="1"/>
            <a:r>
              <a:rPr lang="en-US" dirty="0" smtClean="0"/>
              <a:t>Objects wishing to handle events register as observers with the objects that generates them</a:t>
            </a:r>
          </a:p>
          <a:p>
            <a:pPr lvl="1"/>
            <a:r>
              <a:rPr lang="en-US" dirty="0" smtClean="0"/>
              <a:t>When an event happens, appropriate method in each observer is called</a:t>
            </a:r>
          </a:p>
          <a:p>
            <a:pPr lvl="1"/>
            <a:r>
              <a:rPr lang="en-US" dirty="0" smtClean="0"/>
              <a:t>As with standard observer/observable pattern, many observers can watch for and be notified of an event generated by an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68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Java event is represented by an </a:t>
            </a:r>
            <a:r>
              <a:rPr lang="en-US" i="1" dirty="0" smtClean="0">
                <a:solidFill>
                  <a:srgbClr val="0000FF"/>
                </a:solidFill>
              </a:rPr>
              <a:t>event object</a:t>
            </a:r>
            <a:endParaRPr lang="en-US" dirty="0" smtClean="0">
              <a:solidFill>
                <a:srgbClr val="0000FF"/>
              </a:solidFill>
            </a:endParaRPr>
          </a:p>
          <a:p>
            <a:pPr marL="57150" indent="0">
              <a:buNone/>
            </a:pPr>
            <a:r>
              <a:rPr lang="en-US" dirty="0" smtClean="0"/>
              <a:t>Parent class is </a:t>
            </a:r>
            <a:r>
              <a:rPr lang="en-US" b="1" dirty="0" err="1" smtClean="0">
                <a:latin typeface="Courier New"/>
                <a:cs typeface="Courier New"/>
              </a:rPr>
              <a:t>AWTEvent</a:t>
            </a:r>
            <a:r>
              <a:rPr lang="en-US" dirty="0" smtClean="0"/>
              <a:t>.  Some subclasses: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ActionEvent</a:t>
            </a:r>
            <a:r>
              <a:rPr lang="en-US" dirty="0" smtClean="0"/>
              <a:t> – button press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KeyEvent</a:t>
            </a:r>
            <a:r>
              <a:rPr lang="en-US" dirty="0" smtClean="0"/>
              <a:t> – keyboard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MouseEvent</a:t>
            </a:r>
            <a:r>
              <a:rPr lang="en-US" dirty="0" smtClean="0"/>
              <a:t> – mouse move/drag/click/button</a:t>
            </a:r>
          </a:p>
          <a:p>
            <a:pPr marL="0" indent="0">
              <a:buNone/>
            </a:pPr>
            <a:r>
              <a:rPr lang="en-US" dirty="0" smtClean="0"/>
              <a:t>Event objects contain information about the event</a:t>
            </a:r>
          </a:p>
          <a:p>
            <a:pPr marL="457200" lvl="1" indent="0">
              <a:buNone/>
            </a:pPr>
            <a:r>
              <a:rPr lang="en-US" dirty="0" smtClean="0"/>
              <a:t>UI object that triggered the event</a:t>
            </a:r>
          </a:p>
          <a:p>
            <a:pPr marL="457200" lvl="1" indent="0">
              <a:buNone/>
            </a:pPr>
            <a:r>
              <a:rPr lang="en-US" dirty="0" smtClean="0"/>
              <a:t>Other information depending on event.  Examples: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ActionEvent</a:t>
            </a:r>
            <a:r>
              <a:rPr lang="en-US" dirty="0"/>
              <a:t> </a:t>
            </a:r>
            <a:r>
              <a:rPr lang="en-US" dirty="0" smtClean="0"/>
              <a:t>– text string from a button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MouseEvent</a:t>
            </a:r>
            <a:r>
              <a:rPr lang="en-US" dirty="0"/>
              <a:t> </a:t>
            </a:r>
            <a:r>
              <a:rPr lang="en-US" dirty="0" smtClean="0"/>
              <a:t>– mouse coordinates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35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Event listeners must implement the proper interface: </a:t>
            </a:r>
            <a:r>
              <a:rPr lang="en-US" b="1" dirty="0" err="1" smtClean="0">
                <a:latin typeface="Courier New"/>
                <a:cs typeface="Courier New"/>
              </a:rPr>
              <a:t>KeyListener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/>
                <a:cs typeface="Courier New"/>
              </a:rPr>
              <a:t>ActionListener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MouseListener</a:t>
            </a:r>
            <a:r>
              <a:rPr lang="en-US" dirty="0" smtClean="0"/>
              <a:t> (buttons), </a:t>
            </a:r>
            <a:r>
              <a:rPr lang="en-US" b="1" dirty="0" err="1" smtClean="0">
                <a:latin typeface="Courier New"/>
                <a:cs typeface="Courier New"/>
              </a:rPr>
              <a:t>MouseMotionListener</a:t>
            </a:r>
            <a:r>
              <a:rPr lang="en-US" dirty="0" smtClean="0"/>
              <a:t> (move/drag),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an event occurs the appropriate method specified in the interface is called: </a:t>
            </a:r>
            <a:r>
              <a:rPr lang="en-US" b="1" dirty="0" err="1">
                <a:latin typeface="Courier New"/>
                <a:cs typeface="Courier New"/>
              </a:rPr>
              <a:t>actionPerformed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keyPressed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mouseClicked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/>
                <a:cs typeface="Courier New"/>
              </a:rPr>
              <a:t>mouseDragged</a:t>
            </a:r>
            <a:r>
              <a:rPr lang="en-US" dirty="0" smtClean="0"/>
              <a:t>,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event object is passed as a parameter to the event listener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4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</a:t>
            </a:r>
            <a:r>
              <a:rPr lang="en-US" b="1" dirty="0" err="1" smtClean="0">
                <a:latin typeface="Courier New"/>
                <a:cs typeface="Courier New"/>
              </a:rPr>
              <a:t>JButton</a:t>
            </a:r>
            <a:r>
              <a:rPr lang="en-US" dirty="0" smtClean="0"/>
              <a:t> and add it to a window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Create an object that implements </a:t>
            </a:r>
            <a:r>
              <a:rPr lang="en-US" b="1" dirty="0" err="1" smtClean="0">
                <a:latin typeface="Courier New"/>
                <a:cs typeface="Courier New"/>
              </a:rPr>
              <a:t>ActionListener</a:t>
            </a:r>
            <a:r>
              <a:rPr lang="en-US" dirty="0" smtClean="0"/>
              <a:t> (containing an </a:t>
            </a:r>
            <a:r>
              <a:rPr lang="en-US" b="1" dirty="0" err="1" smtClean="0">
                <a:latin typeface="Courier New"/>
                <a:cs typeface="Courier New"/>
              </a:rPr>
              <a:t>actionPerformed</a:t>
            </a:r>
            <a:r>
              <a:rPr lang="en-US" dirty="0" smtClean="0"/>
              <a:t> method)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 the listener object to the button’s listeners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ButtonDemo1.java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2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button is which?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Q: A single button listener often handles several buttons.  How to tell which is which?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A: an </a:t>
            </a:r>
            <a:r>
              <a:rPr lang="en-US" b="1" dirty="0" err="1" smtClean="0">
                <a:latin typeface="Courier New"/>
                <a:cs typeface="Courier New"/>
              </a:rPr>
              <a:t>ActionEvent</a:t>
            </a:r>
            <a:r>
              <a:rPr lang="en-US" dirty="0" smtClean="0"/>
              <a:t> has a </a:t>
            </a:r>
            <a:r>
              <a:rPr lang="en-US" b="1" dirty="0" err="1" smtClean="0">
                <a:latin typeface="Courier New"/>
                <a:cs typeface="Courier New"/>
              </a:rPr>
              <a:t>getActionEvent</a:t>
            </a:r>
            <a:r>
              <a:rPr lang="en-US" dirty="0" smtClean="0"/>
              <a:t> method that returns (for a button) the “action command” string  </a:t>
            </a:r>
          </a:p>
          <a:p>
            <a:pPr marL="400050" lvl="1" indent="0">
              <a:buNone/>
            </a:pPr>
            <a:r>
              <a:rPr lang="en-US" dirty="0" smtClean="0"/>
              <a:t>Default is the button name, but usually better to set it to a particular string that will remain the same inside  the program code even if the UI is changed or translated.  See button example.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Similar mechanisms to decode other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2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938</TotalTime>
  <Words>1208</Words>
  <Application>Microsoft Macintosh PowerPoint</Application>
  <PresentationFormat>On-screen Show (4:3)</PresentationFormat>
  <Paragraphs>167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simple</vt:lpstr>
      <vt:lpstr>CSE 331 Software Design &amp; Implementation</vt:lpstr>
      <vt:lpstr>The plan</vt:lpstr>
      <vt:lpstr>Event-driven programming</vt:lpstr>
      <vt:lpstr>Kinds of events</vt:lpstr>
      <vt:lpstr>Events in Java AWT/Swing</vt:lpstr>
      <vt:lpstr>Event objects</vt:lpstr>
      <vt:lpstr>Event listeners</vt:lpstr>
      <vt:lpstr>Example: button</vt:lpstr>
      <vt:lpstr>Which button is which?</vt:lpstr>
      <vt:lpstr>Listener classes</vt:lpstr>
      <vt:lpstr>Anonymous inner classes</vt:lpstr>
      <vt:lpstr>Example</vt:lpstr>
      <vt:lpstr>Example</vt:lpstr>
      <vt:lpstr>Program thread and UI thread</vt:lpstr>
      <vt:lpstr>Event handling and repainting</vt:lpstr>
      <vt:lpstr>Working in the UI thread</vt:lpstr>
      <vt:lpstr>Synchronization issues?</vt:lpstr>
      <vt:lpstr>Larger example – bouncing balls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112</cp:revision>
  <cp:lastPrinted>2012-11-28T18:19:31Z</cp:lastPrinted>
  <dcterms:created xsi:type="dcterms:W3CDTF">2012-03-09T16:23:53Z</dcterms:created>
  <dcterms:modified xsi:type="dcterms:W3CDTF">2013-03-02T05:08:54Z</dcterms:modified>
</cp:coreProperties>
</file>