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286" r:id="rId3"/>
    <p:sldId id="287" r:id="rId4"/>
    <p:sldId id="288" r:id="rId5"/>
    <p:sldId id="289" r:id="rId6"/>
    <p:sldId id="296" r:id="rId7"/>
    <p:sldId id="290" r:id="rId8"/>
    <p:sldId id="291" r:id="rId9"/>
    <p:sldId id="293" r:id="rId10"/>
    <p:sldId id="295" r:id="rId11"/>
    <p:sldId id="294" r:id="rId12"/>
    <p:sldId id="299" r:id="rId13"/>
    <p:sldId id="297" r:id="rId14"/>
    <p:sldId id="298" r:id="rId15"/>
    <p:sldId id="302" r:id="rId16"/>
    <p:sldId id="301" r:id="rId17"/>
    <p:sldId id="303" r:id="rId18"/>
    <p:sldId id="300" r:id="rId19"/>
    <p:sldId id="304" r:id="rId20"/>
    <p:sldId id="305" r:id="rId21"/>
    <p:sldId id="307" r:id="rId22"/>
    <p:sldId id="311" r:id="rId23"/>
    <p:sldId id="306" r:id="rId24"/>
    <p:sldId id="308" r:id="rId25"/>
    <p:sldId id="313" r:id="rId26"/>
    <p:sldId id="309" r:id="rId27"/>
    <p:sldId id="310" r:id="rId28"/>
    <p:sldId id="312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4499" autoAdjust="0"/>
  </p:normalViewPr>
  <p:slideViewPr>
    <p:cSldViewPr>
      <p:cViewPr varScale="1">
        <p:scale>
          <a:sx n="119" d="100"/>
          <a:sy n="119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tutorial/uiswing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</a:p>
          <a:p>
            <a:r>
              <a:rPr lang="en-US" dirty="0" smtClean="0"/>
              <a:t>Java Graphics &amp; GUIs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&amp;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191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GUI-related class descends from </a:t>
            </a:r>
            <a:r>
              <a:rPr lang="en-US" dirty="0" smtClean="0">
                <a:solidFill>
                  <a:srgbClr val="0000FF"/>
                </a:solidFill>
              </a:rPr>
              <a:t>Component</a:t>
            </a:r>
            <a:r>
              <a:rPr lang="en-US" dirty="0" smtClean="0"/>
              <a:t>, which contains dozens of basic methods and fields</a:t>
            </a:r>
          </a:p>
          <a:p>
            <a:r>
              <a:rPr lang="en-US" dirty="0" smtClean="0"/>
              <a:t>“Atomic” components: labels, text fields, buttons, check boxes, icons, menu items…</a:t>
            </a:r>
          </a:p>
          <a:p>
            <a:r>
              <a:rPr lang="en-US" dirty="0" smtClean="0"/>
              <a:t>Many components are </a:t>
            </a:r>
            <a:r>
              <a:rPr lang="en-US" dirty="0" smtClean="0">
                <a:solidFill>
                  <a:srgbClr val="0000FF"/>
                </a:solidFill>
              </a:rPr>
              <a:t>Containers</a:t>
            </a:r>
            <a:r>
              <a:rPr lang="en-US" dirty="0" smtClean="0"/>
              <a:t> – things like panels that can hold nested subcomponents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10355" y="1829120"/>
            <a:ext cx="3652644" cy="4178585"/>
            <a:chOff x="5110355" y="1841215"/>
            <a:chExt cx="3652644" cy="417858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949957" y="1841215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Component</a:t>
              </a:r>
              <a:endParaRPr lang="en-US" sz="12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43604" y="2971801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Container</a:t>
              </a:r>
              <a:endParaRPr lang="en-US" sz="12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86466" y="419099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Jcomponent</a:t>
              </a:r>
              <a:endParaRPr lang="en-US" sz="12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Jpanel</a:t>
              </a:r>
              <a:endParaRPr lang="en-US" sz="12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064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JFileChooser</a:t>
              </a:r>
              <a:endParaRPr lang="en-US" sz="12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02554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Tons of </a:t>
              </a:r>
              <a:r>
                <a:rPr lang="en-US" sz="1200" kern="1200" dirty="0" err="1" smtClean="0"/>
                <a:t>Jcomponents</a:t>
              </a:r>
              <a:endParaRPr lang="en-US" sz="12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19099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Various AWT containers</a:t>
              </a:r>
              <a:endParaRPr lang="en-US" sz="12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Lots of AWT components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350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JButton</a:t>
            </a:r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JColorChooser</a:t>
            </a: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JFileChooser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JComboBox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JLabel</a:t>
            </a:r>
            <a:r>
              <a:rPr lang="en-US" b="1" dirty="0">
                <a:latin typeface="Courier New" charset="0"/>
              </a:rPr>
              <a:t>           </a:t>
            </a:r>
            <a:r>
              <a:rPr lang="en-US" b="1" dirty="0" err="1">
                <a:latin typeface="Courier New" charset="0"/>
              </a:rPr>
              <a:t>JList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JMenuBar</a:t>
            </a:r>
            <a:r>
              <a:rPr lang="en-US" b="1" dirty="0">
                <a:latin typeface="Courier New" charset="0"/>
              </a:rPr>
              <a:t>       </a:t>
            </a:r>
            <a:r>
              <a:rPr lang="en-US" b="1" dirty="0" err="1">
                <a:latin typeface="Courier New" charset="0"/>
              </a:rPr>
              <a:t>JOptionPane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JPanel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JPopupMenu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JProgressBar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JScrollbar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JScrollPane</a:t>
            </a: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JSlider</a:t>
            </a:r>
            <a:r>
              <a:rPr lang="en-US" b="1" dirty="0">
                <a:latin typeface="Courier New" charset="0"/>
              </a:rPr>
              <a:t>          </a:t>
            </a:r>
            <a:r>
              <a:rPr lang="en-US" b="1" dirty="0" err="1">
                <a:latin typeface="Courier New" charset="0"/>
              </a:rPr>
              <a:t>JSpinner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JSplitPane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JTabbedPane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JTable</a:t>
            </a:r>
            <a:r>
              <a:rPr lang="en-US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JToolbar</a:t>
            </a:r>
            <a:r>
              <a:rPr lang="en-US" b="1" dirty="0">
                <a:latin typeface="Courier New" charset="0"/>
              </a:rPr>
              <a:t>       </a:t>
            </a:r>
            <a:r>
              <a:rPr lang="en-US" b="1" dirty="0" err="1">
                <a:latin typeface="Courier New" charset="0"/>
              </a:rPr>
              <a:t>JTree</a:t>
            </a:r>
            <a:r>
              <a:rPr lang="en-US" b="1" dirty="0">
                <a:latin typeface="Courier New" charset="0"/>
              </a:rPr>
              <a:t>            </a:t>
            </a:r>
            <a:r>
              <a:rPr lang="en-US" b="1" dirty="0" err="1">
                <a:latin typeface="Courier New" charset="0"/>
              </a:rPr>
              <a:t>JTextArea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JTextField</a:t>
            </a:r>
            <a:r>
              <a:rPr lang="en-US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0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Zillions.  Each has a </a:t>
            </a:r>
            <a:r>
              <a:rPr lang="en-US" b="1" dirty="0" smtClean="0">
                <a:latin typeface="Courier New"/>
                <a:cs typeface="Courier New"/>
              </a:rPr>
              <a:t>get</a:t>
            </a:r>
            <a:r>
              <a:rPr lang="en-US" dirty="0" smtClean="0"/>
              <a:t> (or </a:t>
            </a:r>
            <a:r>
              <a:rPr lang="en-US" b="1" dirty="0" smtClean="0">
                <a:latin typeface="Courier New"/>
                <a:cs typeface="Courier New"/>
              </a:rPr>
              <a:t>is</a:t>
            </a:r>
            <a:r>
              <a:rPr lang="en-US" dirty="0" smtClean="0"/>
              <a:t>) </a:t>
            </a:r>
            <a:r>
              <a:rPr lang="en-US" dirty="0" err="1" smtClean="0"/>
              <a:t>accessor</a:t>
            </a:r>
            <a:r>
              <a:rPr lang="en-US" dirty="0" smtClean="0"/>
              <a:t> and a </a:t>
            </a:r>
            <a:r>
              <a:rPr lang="en-US" b="1" dirty="0" smtClean="0">
                <a:latin typeface="Courier New"/>
                <a:cs typeface="Courier New"/>
              </a:rPr>
              <a:t>set</a:t>
            </a:r>
            <a:r>
              <a:rPr lang="en-US" dirty="0" smtClean="0"/>
              <a:t> modifier. Ex: </a:t>
            </a:r>
            <a:r>
              <a:rPr lang="en-US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dirty="0" smtClean="0"/>
              <a:t>, …</a:t>
            </a:r>
            <a:endParaRPr lang="en-US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539"/>
              </p:ext>
            </p:extLst>
          </p:nvPr>
        </p:nvGraphicFramePr>
        <p:xfrm>
          <a:off x="228600" y="23622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55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Top-level containers: </a:t>
            </a:r>
            <a:r>
              <a:rPr lang="en-US" dirty="0" err="1" smtClean="0"/>
              <a:t>JFrame</a:t>
            </a:r>
            <a:r>
              <a:rPr lang="en-US" dirty="0" smtClean="0"/>
              <a:t>, </a:t>
            </a:r>
            <a:r>
              <a:rPr lang="en-US" dirty="0" err="1" smtClean="0"/>
              <a:t>JDialog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Often correspond to OS windows</a:t>
            </a:r>
          </a:p>
          <a:p>
            <a:pPr lvl="1"/>
            <a:r>
              <a:rPr lang="en-US" dirty="0" smtClean="0"/>
              <a:t>Can be used by themselves, but usually as a host for other components</a:t>
            </a:r>
          </a:p>
          <a:p>
            <a:pPr lvl="1"/>
            <a:r>
              <a:rPr lang="en-US" dirty="0" smtClean="0"/>
              <a:t>Live at top of UI hierarchy, not nested in anything else</a:t>
            </a:r>
          </a:p>
          <a:p>
            <a:r>
              <a:rPr lang="en-US" dirty="0" smtClean="0"/>
              <a:t>Mid-level containers: panels, scroll panes, tool bars</a:t>
            </a:r>
          </a:p>
          <a:p>
            <a:pPr lvl="1"/>
            <a:r>
              <a:rPr lang="en-US" dirty="0" smtClean="0"/>
              <a:t>Sometimes contain other containers, sometimes not</a:t>
            </a:r>
          </a:p>
          <a:p>
            <a:pPr lvl="1"/>
            <a:r>
              <a:rPr lang="en-US" dirty="0" err="1" smtClean="0"/>
              <a:t>JPanel</a:t>
            </a:r>
            <a:r>
              <a:rPr lang="en-US" dirty="0" smtClean="0"/>
              <a:t> is a general-purpose component for drawing or hosting other UI elements (buttons, etc.)</a:t>
            </a:r>
          </a:p>
          <a:p>
            <a:r>
              <a:rPr lang="en-US" dirty="0" smtClean="0"/>
              <a:t>Specialized containers: menus, list boxes, …</a:t>
            </a:r>
          </a:p>
          <a:p>
            <a:r>
              <a:rPr lang="en-US" dirty="0" smtClean="0"/>
              <a:t>Technically, all J-components are containers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Graphical window on the screen</a:t>
            </a:r>
          </a:p>
          <a:p>
            <a:pPr marL="0" indent="0">
              <a:buNone/>
            </a:pPr>
            <a:r>
              <a:rPr lang="en-US" dirty="0" smtClean="0"/>
              <a:t>Typically holds (hosts) other components</a:t>
            </a:r>
          </a:p>
          <a:p>
            <a:pPr marL="0" indent="0">
              <a:buNone/>
            </a:pPr>
            <a:r>
              <a:rPr lang="en-US" dirty="0" smtClean="0"/>
              <a:t>Common methods: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b="1" dirty="0" smtClean="0">
                <a:latin typeface="Courier New"/>
                <a:cs typeface="Courier New"/>
              </a:rPr>
              <a:t>(String</a:t>
            </a:r>
            <a:r>
              <a:rPr lang="en-US" dirty="0" smtClean="0"/>
              <a:t> </a:t>
            </a:r>
            <a:r>
              <a:rPr lang="en-US" i="1" dirty="0" smtClean="0"/>
              <a:t>title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– constructor, title optional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what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– what </a:t>
            </a:r>
            <a:r>
              <a:rPr lang="en-US" smtClean="0"/>
              <a:t>to on window close.  </a:t>
            </a:r>
            <a:r>
              <a:rPr lang="en-US" b="1" dirty="0" err="1" smtClean="0">
                <a:latin typeface="Courier New"/>
                <a:cs typeface="Courier New"/>
              </a:rPr>
              <a:t>JFrame.EXIT_ON_CLOSE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terminates application when window closed.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setSize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width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height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set size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add(Component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add component to window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setVisible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boolean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make window visible or not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SimpleFrameMain.java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3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r>
              <a:rPr lang="en-US" dirty="0" smtClean="0"/>
              <a:t>Needs to be added to a window or other container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frame.add</a:t>
            </a:r>
            <a:r>
              <a:rPr lang="en-US" b="1" dirty="0" smtClean="0">
                <a:latin typeface="Courier New"/>
                <a:cs typeface="Courier New"/>
              </a:rPr>
              <a:t>(new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dirty="0" err="1" smtClean="0"/>
              <a:t>s</a:t>
            </a:r>
            <a:r>
              <a:rPr lang="en-US" dirty="0" smtClean="0"/>
              <a:t> can be nested to any depth</a:t>
            </a:r>
          </a:p>
          <a:p>
            <a:pPr marL="0" indent="0">
              <a:buNone/>
            </a:pPr>
            <a:r>
              <a:rPr lang="en-US" dirty="0" smtClean="0"/>
              <a:t>Many methods/fields in common with </a:t>
            </a: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dirty="0" smtClean="0"/>
              <a:t> (since both inherit from Component)</a:t>
            </a:r>
          </a:p>
          <a:p>
            <a:pPr marL="457200" lvl="1" indent="0">
              <a:buNone/>
            </a:pPr>
            <a:r>
              <a:rPr lang="en-US" dirty="0" smtClean="0"/>
              <a:t>Advice: can’t find a method/field?  Check the superclass(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Some new methods.  Particularly useful: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setPreferredSize</a:t>
            </a:r>
            <a:r>
              <a:rPr lang="en-US" b="1" dirty="0" smtClean="0">
                <a:latin typeface="Courier New"/>
                <a:cs typeface="Courier New"/>
              </a:rPr>
              <a:t>(Dimension </a:t>
            </a:r>
            <a:r>
              <a:rPr lang="en-US" i="1" dirty="0" smtClean="0">
                <a:cs typeface="Courier New"/>
              </a:rPr>
              <a:t>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we add several components to a container?  How are they positioned relative to each other?</a:t>
            </a:r>
          </a:p>
          <a:p>
            <a:pPr marL="0" indent="0">
              <a:buNone/>
            </a:pPr>
            <a:r>
              <a:rPr lang="en-US" dirty="0" smtClean="0"/>
              <a:t>Answer: each container has a </a:t>
            </a:r>
            <a:r>
              <a:rPr lang="en-US" dirty="0" smtClean="0">
                <a:solidFill>
                  <a:srgbClr val="0000FF"/>
                </a:solidFill>
              </a:rPr>
              <a:t>layout manger</a:t>
            </a:r>
            <a:r>
              <a:rPr lang="en-US" dirty="0" smtClean="0"/>
              <a:t>.  Kinds: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FlowLayout</a:t>
            </a:r>
            <a:r>
              <a:rPr lang="en-US" dirty="0" smtClean="0"/>
              <a:t> (left to right, top to bottom) – default for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BorderLayout</a:t>
            </a:r>
            <a:r>
              <a:rPr lang="en-US" dirty="0" smtClean="0"/>
              <a:t> (“center”, “north”, “south”, “east”, “west”) – default for </a:t>
            </a: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GridLayout</a:t>
            </a:r>
            <a:r>
              <a:rPr lang="en-US" dirty="0" smtClean="0"/>
              <a:t> (regular 2-D grid)</a:t>
            </a:r>
          </a:p>
          <a:p>
            <a:pPr lvl="1"/>
            <a:r>
              <a:rPr lang="en-US" dirty="0" smtClean="0"/>
              <a:t>others... (some are incredibly complex) </a:t>
            </a:r>
          </a:p>
          <a:p>
            <a:pPr marL="0" indent="0">
              <a:buNone/>
            </a:pPr>
            <a:r>
              <a:rPr lang="en-US" dirty="0" smtClean="0"/>
              <a:t>The first two should be good enough for now….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all the components are added to their containers, do this to make the window visible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setVisible</a:t>
            </a:r>
            <a:r>
              <a:rPr lang="en-US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pack()</a:t>
            </a:r>
            <a:r>
              <a:rPr lang="en-US" dirty="0" smtClean="0"/>
              <a:t> figures out the sizes of all components and calls the layout manager to set locations in the container (recursively as needed)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your window doesn’t look right, you may have forgotten </a:t>
            </a:r>
            <a:r>
              <a:rPr lang="en-US" b="1" dirty="0">
                <a:latin typeface="Courier New"/>
                <a:cs typeface="Courier New"/>
              </a:rPr>
              <a:t>pack()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4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SimpleLayoutMain.java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Today: introduction to Java graphics and Swing/AWT class libraries</a:t>
            </a:r>
          </a:p>
          <a:p>
            <a:pPr marL="0" indent="0">
              <a:buNone/>
            </a:pPr>
            <a:r>
              <a:rPr lang="en-US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None of this is comprehensive – only an overview and guide to what you should expect to be out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Credits: material </a:t>
            </a:r>
            <a:r>
              <a:rPr lang="en-US" strike="sngStrike" dirty="0" smtClean="0"/>
              <a:t>stolen</a:t>
            </a:r>
            <a:r>
              <a:rPr lang="en-US" dirty="0" smtClean="0"/>
              <a:t> adapted from many places; including slides and materials by Ernst, </a:t>
            </a:r>
            <a:r>
              <a:rPr lang="en-US" dirty="0" err="1" smtClean="0"/>
              <a:t>Hotan</a:t>
            </a:r>
            <a:r>
              <a:rPr lang="en-US" dirty="0" smtClean="0"/>
              <a:t>, Mercer, </a:t>
            </a:r>
            <a:r>
              <a:rPr lang="en-US" dirty="0" err="1" smtClean="0"/>
              <a:t>Notkin</a:t>
            </a:r>
            <a:r>
              <a:rPr lang="en-US" dirty="0" smtClean="0"/>
              <a:t>, Perkins, </a:t>
            </a:r>
            <a:r>
              <a:rPr lang="en-US" dirty="0" err="1" smtClean="0"/>
              <a:t>Stepp</a:t>
            </a:r>
            <a:r>
              <a:rPr lang="en-US" dirty="0" smtClean="0"/>
              <a:t>; Regis, Sun/Oracle docs &amp; tutorial, </a:t>
            </a:r>
            <a:r>
              <a:rPr lang="en-US" dirty="0" err="1" smtClean="0"/>
              <a:t>Horstmann</a:t>
            </a:r>
            <a:r>
              <a:rPr lang="en-US" dirty="0" smtClean="0"/>
              <a:t>, Wikipedia, others, folklore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 so good – and very boring…</a:t>
            </a:r>
          </a:p>
          <a:p>
            <a:pPr marL="0" indent="0">
              <a:buNone/>
            </a:pPr>
            <a:r>
              <a:rPr lang="en-US" dirty="0" smtClean="0"/>
              <a:t>What if we want to actually draw something? A map, an image, a path, …?</a:t>
            </a:r>
          </a:p>
          <a:p>
            <a:pPr marL="0" indent="0">
              <a:buNone/>
            </a:pPr>
            <a:r>
              <a:rPr lang="en-US" dirty="0" smtClean="0"/>
              <a:t>Answer: Override method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endParaRPr lang="en-US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 smtClean="0"/>
              <a:t>Components like </a:t>
            </a:r>
            <a:r>
              <a:rPr lang="en-US" b="1" dirty="0" err="1" smtClean="0">
                <a:latin typeface="Courier New"/>
                <a:cs typeface="Courier New"/>
              </a:rPr>
              <a:t>JLabel</a:t>
            </a:r>
            <a:r>
              <a:rPr lang="en-US" dirty="0" smtClean="0"/>
              <a:t> provide a suitable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 err="1" smtClean="0"/>
              <a:t>that</a:t>
            </a:r>
            <a:r>
              <a:rPr lang="en-US" dirty="0" smtClean="0"/>
              <a:t> (in </a:t>
            </a:r>
            <a:r>
              <a:rPr lang="en-US" b="1" dirty="0" err="1" smtClean="0">
                <a:latin typeface="Courier New"/>
                <a:cs typeface="Courier New"/>
              </a:rPr>
              <a:t>JLabel</a:t>
            </a:r>
            <a:r>
              <a:rPr lang="en-US" dirty="0" err="1" smtClean="0"/>
              <a:t>’s</a:t>
            </a:r>
            <a:r>
              <a:rPr lang="en-US" dirty="0" smtClean="0"/>
              <a:t> case) draws the label text</a:t>
            </a:r>
          </a:p>
          <a:p>
            <a:pPr marL="457200" lvl="1" indent="0">
              <a:buNone/>
            </a:pPr>
            <a:r>
              <a:rPr lang="en-US" dirty="0" smtClean="0"/>
              <a:t>Other components typically inherit an empty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and can override it to draw</a:t>
            </a:r>
            <a:r>
              <a:rPr lang="en-US" dirty="0"/>
              <a:t>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5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SimplePaintMain.java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4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draw images (pictures, etc.).  Load the image file into an </a:t>
            </a:r>
            <a:r>
              <a:rPr lang="en-US" b="1" dirty="0" smtClean="0">
                <a:latin typeface="Courier New"/>
                <a:cs typeface="Courier New"/>
              </a:rPr>
              <a:t>Image</a:t>
            </a:r>
            <a:r>
              <a:rPr lang="en-US" dirty="0" smtClean="0"/>
              <a:t> object and use </a:t>
            </a:r>
            <a:r>
              <a:rPr lang="en-US" b="1" dirty="0" err="1" smtClean="0">
                <a:latin typeface="Courier New"/>
                <a:cs typeface="Courier New"/>
              </a:rPr>
              <a:t>g.drawImage</a:t>
            </a:r>
            <a:r>
              <a:rPr lang="en-US" b="1" dirty="0" smtClean="0">
                <a:latin typeface="Courier New"/>
                <a:cs typeface="Courier New"/>
              </a:rPr>
              <a:t>(…)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the program (</a:t>
            </a:r>
            <a:r>
              <a:rPr lang="en-US" b="1" i="1" dirty="0" smtClean="0"/>
              <a:t>not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 smtClean="0"/>
              <a:t>):</a:t>
            </a:r>
            <a:endParaRPr lang="en-US" dirty="0"/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Image pic =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          .</a:t>
            </a:r>
            <a:r>
              <a:rPr lang="en-US" b="1" dirty="0" err="1" smtClean="0">
                <a:latin typeface="Courier New"/>
                <a:cs typeface="Courier New"/>
              </a:rPr>
              <a:t>getImage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i="1" dirty="0" smtClean="0"/>
              <a:t>image path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Then in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:</a:t>
            </a:r>
          </a:p>
          <a:p>
            <a:pPr marL="91440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g.drawImage</a:t>
            </a:r>
            <a:r>
              <a:rPr lang="en-US" b="1" dirty="0" smtClean="0">
                <a:latin typeface="Courier New"/>
                <a:cs typeface="Courier New"/>
              </a:rPr>
              <a:t>(pic, ...);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</a:t>
            </a:r>
            <a:r>
              <a:rPr lang="en-US" dirty="0" err="1" smtClean="0"/>
              <a:t>vs</a:t>
            </a:r>
            <a:r>
              <a:rPr lang="en-US" dirty="0" smtClean="0"/>
              <a:t> Graphics2D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dirty="0" smtClean="0"/>
              <a:t>Has a procedural interface: </a:t>
            </a:r>
            <a:r>
              <a:rPr lang="en-US" b="1" dirty="0" err="1" smtClean="0">
                <a:latin typeface="Courier New"/>
                <a:cs typeface="Courier New"/>
              </a:rPr>
              <a:t>g.drawRect</a:t>
            </a:r>
            <a:r>
              <a:rPr lang="en-US" b="1" dirty="0" smtClean="0">
                <a:latin typeface="Courier New"/>
                <a:cs typeface="Courier New"/>
              </a:rPr>
              <a:t>(…),  </a:t>
            </a:r>
            <a:r>
              <a:rPr lang="en-US" b="1" dirty="0" err="1" smtClean="0">
                <a:latin typeface="Courier New"/>
                <a:cs typeface="Courier New"/>
              </a:rPr>
              <a:t>g.fillOval</a:t>
            </a:r>
            <a:r>
              <a:rPr lang="en-US" b="1" dirty="0" smtClean="0">
                <a:latin typeface="Courier New"/>
                <a:cs typeface="Courier New"/>
              </a:rPr>
              <a:t>(…)</a:t>
            </a:r>
          </a:p>
          <a:p>
            <a:pPr marL="0" indent="0">
              <a:buNone/>
            </a:pPr>
            <a:r>
              <a:rPr lang="en-US" dirty="0" smtClean="0"/>
              <a:t>Swing introduced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</a:p>
          <a:p>
            <a:pPr marL="457200" lvl="1" indent="0">
              <a:buNone/>
            </a:pPr>
            <a:r>
              <a:rPr lang="en-US" dirty="0" smtClean="0"/>
              <a:t>Added a object interface – create instances of </a:t>
            </a:r>
            <a:r>
              <a:rPr lang="en-US" b="1" dirty="0" smtClean="0">
                <a:latin typeface="Courier New"/>
                <a:cs typeface="Courier New"/>
              </a:rPr>
              <a:t>Shape</a:t>
            </a:r>
            <a:r>
              <a:rPr lang="en-US" dirty="0" smtClean="0"/>
              <a:t> like </a:t>
            </a:r>
            <a:r>
              <a:rPr lang="en-US" b="1" dirty="0" smtClean="0">
                <a:latin typeface="Courier New"/>
                <a:cs typeface="Courier New"/>
              </a:rPr>
              <a:t>Line2D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Rectangle2D</a:t>
            </a:r>
            <a:r>
              <a:rPr lang="en-US" dirty="0" smtClean="0"/>
              <a:t>, etc., and add these to the </a:t>
            </a:r>
            <a:r>
              <a:rPr lang="en-US" b="1" dirty="0" smtClean="0">
                <a:latin typeface="Courier New"/>
                <a:cs typeface="Courier New"/>
              </a:rPr>
              <a:t>Graphics2D </a:t>
            </a:r>
            <a:r>
              <a:rPr lang="en-US" dirty="0" smtClean="0"/>
              <a:t>object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arameter to </a:t>
            </a:r>
            <a:r>
              <a:rPr lang="en-US" dirty="0" err="1" smtClean="0"/>
              <a:t>paintComponent</a:t>
            </a:r>
            <a:r>
              <a:rPr lang="en-US" dirty="0" smtClean="0"/>
              <a:t> is always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  <a:r>
              <a:rPr lang="en-US" dirty="0" smtClean="0"/>
              <a:t>.  Can always cast it to that class. </a:t>
            </a:r>
            <a:r>
              <a:rPr lang="en-US" b="1" dirty="0" smtClean="0">
                <a:latin typeface="Courier New"/>
                <a:cs typeface="Courier New"/>
              </a:rPr>
              <a:t>Graphics2D </a:t>
            </a:r>
            <a:r>
              <a:rPr lang="en-US" dirty="0" smtClean="0"/>
              <a:t>supports both sets of graphics methods.</a:t>
            </a:r>
          </a:p>
          <a:p>
            <a:pPr marL="457200" lvl="1" indent="0">
              <a:buNone/>
            </a:pPr>
            <a:r>
              <a:rPr lang="en-US" dirty="0" smtClean="0"/>
              <a:t>Use whichever you like for CSE 331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6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dirty="0" err="1" smtClean="0"/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/>
              <a:t>whenever</a:t>
            </a:r>
            <a:r>
              <a:rPr lang="en-US" dirty="0"/>
              <a:t> </a:t>
            </a:r>
            <a:r>
              <a:rPr lang="en-US" i="1" dirty="0" smtClean="0"/>
              <a:t>it wants!!! </a:t>
            </a:r>
          </a:p>
          <a:p>
            <a:pPr lvl="1"/>
            <a:r>
              <a:rPr lang="en-US" dirty="0" smtClean="0"/>
              <a:t>When the window is first made visible, and whenever after that it is needed</a:t>
            </a:r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– regardless of what else is going on</a:t>
            </a:r>
          </a:p>
          <a:p>
            <a:pPr lvl="1"/>
            <a:r>
              <a:rPr lang="en-US" dirty="0" smtClean="0"/>
              <a:t>You have no control over when or how often – must store enough information to repaint on demand</a:t>
            </a:r>
          </a:p>
          <a:p>
            <a:r>
              <a:rPr lang="en-US" dirty="0" smtClean="0"/>
              <a:t>If you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0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FaceMain.java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window manager (UI)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90600" y="2438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63070" y="1976735"/>
            <a:ext cx="1846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repaint()</a:t>
            </a:r>
            <a:endParaRPr lang="en-US" b="1" dirty="0">
              <a:solidFill>
                <a:srgbClr val="009900"/>
              </a:solidFill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0600" y="2895600"/>
            <a:ext cx="4114800" cy="2286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90600" y="4267200"/>
            <a:ext cx="411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76686" y="3805535"/>
            <a:ext cx="332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(g)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4495800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concurrently: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8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painting – Obey!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override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(g)</a:t>
            </a:r>
            <a:r>
              <a:rPr lang="en-US" dirty="0" smtClean="0"/>
              <a:t> if you want to draw on a component</a:t>
            </a:r>
          </a:p>
          <a:p>
            <a:r>
              <a:rPr lang="en-US" dirty="0" smtClean="0"/>
              <a:t>Always call </a:t>
            </a:r>
            <a:r>
              <a:rPr lang="en-US" b="1" dirty="0" err="1" smtClean="0">
                <a:latin typeface="Courier New"/>
                <a:cs typeface="Courier New"/>
              </a:rPr>
              <a:t>super.paintComponent</a:t>
            </a:r>
            <a:r>
              <a:rPr lang="en-US" b="1" dirty="0" smtClean="0">
                <a:latin typeface="Courier New"/>
                <a:cs typeface="Courier New"/>
              </a:rPr>
              <a:t>(g)</a:t>
            </a:r>
            <a:r>
              <a:rPr lang="en-US" dirty="0" smtClean="0"/>
              <a:t> first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NEVER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call </a:t>
            </a:r>
            <a:r>
              <a:rPr lang="en-US" b="1" dirty="0" err="1" smtClean="0">
                <a:solidFill>
                  <a:srgbClr val="009900"/>
                </a:solidFill>
                <a:latin typeface="Courier New"/>
                <a:cs typeface="Courier New"/>
              </a:rPr>
              <a:t>paintComponent</a:t>
            </a:r>
            <a:r>
              <a:rPr lang="en-US" dirty="0" smtClean="0">
                <a:solidFill>
                  <a:srgbClr val="009900"/>
                </a:solidFill>
              </a:rPr>
              <a:t> yourself.</a:t>
            </a:r>
            <a:r>
              <a:rPr lang="en-US" dirty="0" smtClean="0"/>
              <a:t>  That means </a:t>
            </a:r>
            <a:r>
              <a:rPr lang="en-US" b="1" dirty="0" smtClean="0">
                <a:solidFill>
                  <a:srgbClr val="FF6600"/>
                </a:solidFill>
              </a:rPr>
              <a:t>ABSOLUTELY POSITIVELY NEVER!!!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Always paint the entire picture, from scratch</a:t>
            </a:r>
          </a:p>
          <a:p>
            <a:r>
              <a:rPr lang="en-US" dirty="0" smtClean="0"/>
              <a:t>Use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parameter to do all the drawing.  </a:t>
            </a:r>
            <a:r>
              <a:rPr lang="en-US" b="1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it for that.  Don’t copy it, try to replace it, or mess with it.  It is quick to anger.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create new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  <a:r>
              <a:rPr lang="en-US" dirty="0" smtClean="0"/>
              <a:t> objects</a:t>
            </a:r>
          </a:p>
          <a:p>
            <a:endParaRPr lang="en-US" sz="1800" dirty="0" smtClean="0"/>
          </a:p>
          <a:p>
            <a:r>
              <a:rPr lang="en-US" sz="1800" dirty="0" smtClean="0"/>
              <a:t>Fine print: Once you are a certified™ wizard, you may find reasons to do things differently, but you aren’t there yet. </a:t>
            </a:r>
            <a:endParaRPr lang="en-US" sz="18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5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topic next time is how to handle user interactions</a:t>
            </a:r>
          </a:p>
          <a:p>
            <a:pPr marL="457200" lvl="1" indent="0">
              <a:buNone/>
            </a:pPr>
            <a:r>
              <a:rPr lang="en-US" dirty="0" smtClean="0"/>
              <a:t>We already know the core idea – it’s a big-time application of the observer pattern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Beyond that you’re on your own to explore all the wonderful widgets in Swing/AWT.  Have fun!!!</a:t>
            </a:r>
          </a:p>
          <a:p>
            <a:pPr marL="400050" lvl="1" indent="0">
              <a:buNone/>
            </a:pPr>
            <a:endParaRPr lang="en-US" smtClean="0"/>
          </a:p>
          <a:p>
            <a:pPr marL="400050" lvl="1" indent="0">
              <a:buNone/>
            </a:pPr>
            <a:r>
              <a:rPr lang="en-US" smtClean="0"/>
              <a:t>(</a:t>
            </a:r>
            <a:r>
              <a:rPr lang="en-US" dirty="0" smtClean="0"/>
              <a:t>But don’t sink huge amounts of time into eye candy)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Very useful start: Sun/Oracle Java tutorials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://docs.oracle.com/javase/tutorial/uiswing/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Mike </a:t>
            </a:r>
            <a:r>
              <a:rPr lang="en-US" dirty="0" err="1" smtClean="0"/>
              <a:t>Hoton’s</a:t>
            </a:r>
            <a:r>
              <a:rPr lang="en-US" dirty="0" smtClean="0"/>
              <a:t> slides/sample code from CSE 331 Sp12 (lectures 23, 24 with more extensive widget examples)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good book that covers this (and much more): </a:t>
            </a:r>
            <a:r>
              <a:rPr lang="en-US" i="1" dirty="0" smtClean="0"/>
              <a:t>Core Java</a:t>
            </a:r>
            <a:r>
              <a:rPr lang="en-US" dirty="0" smtClean="0"/>
              <a:t> vol. I by </a:t>
            </a:r>
            <a:r>
              <a:rPr lang="en-US" dirty="0" err="1" smtClean="0"/>
              <a:t>Horstmann</a:t>
            </a:r>
            <a:r>
              <a:rPr lang="en-US" dirty="0" smtClean="0"/>
              <a:t> &amp; Cornell (but if you’ve got another favorite, </a:t>
            </a:r>
            <a:r>
              <a:rPr lang="en-US" dirty="0" smtClean="0"/>
              <a:t>go </a:t>
            </a:r>
            <a:r>
              <a:rPr lang="en-US" smtClean="0"/>
              <a:t>for 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It’s how the world works!!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Classic example of using inheritance to organize large class libraries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 with a </a:t>
            </a:r>
            <a:r>
              <a:rPr lang="en-US" strike="sngStrike" dirty="0" smtClean="0"/>
              <a:t>large</a:t>
            </a:r>
            <a:r>
              <a:rPr lang="en-US" dirty="0" smtClean="0"/>
              <a:t> huge API – and learn how (not</a:t>
            </a:r>
            <a:r>
              <a:rPr lang="en-US" dirty="0"/>
              <a:t>) </a:t>
            </a:r>
            <a:r>
              <a:rPr lang="en-US" dirty="0" smtClean="0"/>
              <a:t>to deal with all of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core design patterns show up here: </a:t>
            </a:r>
            <a:r>
              <a:rPr lang="en-US" dirty="0"/>
              <a:t>callbacks, </a:t>
            </a:r>
            <a:r>
              <a:rPr lang="en-US" dirty="0" smtClean="0"/>
              <a:t>listeners, event-driven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cool!!  It’s fun!!!!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4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There’s way too much to know all of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memorize – look things up as you need them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Focus on the main ideas, fundamental concepts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get bogged down implementing eye candy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3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(more detailed)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Organization of the AWT/Swing library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Graphics and drawing</a:t>
            </a:r>
          </a:p>
          <a:p>
            <a:pPr marL="457200" lvl="1" indent="0">
              <a:buNone/>
            </a:pPr>
            <a:r>
              <a:rPr lang="en-US" dirty="0" smtClean="0"/>
              <a:t>Repaint callbacks, layout managers,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Handling user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Building GUI applications</a:t>
            </a:r>
          </a:p>
          <a:p>
            <a:pPr marL="457200" lvl="1" indent="0">
              <a:buNone/>
            </a:pPr>
            <a:r>
              <a:rPr lang="en-US" dirty="0" smtClean="0"/>
              <a:t>MVC, user events, updates, &amp;c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Graphical user interfaces have existed in Java since the beginning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Original Java GUI: </a:t>
            </a:r>
            <a:r>
              <a:rPr lang="en-US" dirty="0" smtClean="0">
                <a:solidFill>
                  <a:srgbClr val="0000FF"/>
                </a:solidFill>
              </a:rPr>
              <a:t>AWT</a:t>
            </a:r>
            <a:r>
              <a:rPr lang="en-US" dirty="0" smtClean="0"/>
              <a:t> (Abstract Window Toolkit)</a:t>
            </a:r>
          </a:p>
          <a:p>
            <a:pPr marL="400050" lvl="1" indent="0">
              <a:buNone/>
            </a:pPr>
            <a:r>
              <a:rPr lang="en-US" dirty="0"/>
              <a:t>Limited set of user interface elements (widgets)</a:t>
            </a:r>
          </a:p>
          <a:p>
            <a:pPr marL="400050" lvl="1" indent="0">
              <a:buNone/>
            </a:pPr>
            <a:r>
              <a:rPr lang="en-US" dirty="0" smtClean="0"/>
              <a:t>Mapped Java UI to host system UI widgets</a:t>
            </a:r>
          </a:p>
          <a:p>
            <a:pPr marL="400050" lvl="1" indent="0">
              <a:buNone/>
            </a:pPr>
            <a:r>
              <a:rPr lang="en-US" dirty="0" smtClean="0"/>
              <a:t>Lowest common denominator</a:t>
            </a:r>
          </a:p>
          <a:p>
            <a:pPr marL="400050" lvl="1" indent="0">
              <a:buNone/>
            </a:pPr>
            <a:r>
              <a:rPr lang="en-US" dirty="0" smtClean="0"/>
              <a:t>“Write once, debug everywhere”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Swing</a:t>
            </a:r>
            <a:r>
              <a:rPr lang="en-US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Basic idea: underlying system only provides a blank window.  Swing draws all UI components directly; doesn’t use underlying system widgets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a total replacement for AWT.  Swing is implemented on top of core AWT classes and both still coexist.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window</a:t>
            </a:r>
            <a:r>
              <a:rPr lang="en-US" dirty="0" smtClean="0"/>
              <a:t>: A first-class citizen of the graphical desktop</a:t>
            </a:r>
          </a:p>
          <a:p>
            <a:pPr marL="457200" lvl="1" indent="0">
              <a:buNone/>
            </a:pPr>
            <a:r>
              <a:rPr lang="en-US" dirty="0" smtClean="0"/>
              <a:t>Also called a top-level container</a:t>
            </a:r>
          </a:p>
          <a:p>
            <a:pPr marL="457200" lvl="1" indent="0">
              <a:buNone/>
            </a:pPr>
            <a:r>
              <a:rPr lang="en-US" dirty="0" smtClean="0"/>
              <a:t>examples: frame, dialog box, applet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component</a:t>
            </a:r>
            <a:r>
              <a:rPr lang="en-US" dirty="0" smtClean="0"/>
              <a:t>: A GUI widget that resides in a window</a:t>
            </a:r>
          </a:p>
          <a:p>
            <a:pPr marL="457200" lvl="1" indent="0">
              <a:buNone/>
            </a:pPr>
            <a:r>
              <a:rPr lang="en-US" dirty="0" smtClean="0"/>
              <a:t>Also called controls in many other languages</a:t>
            </a:r>
          </a:p>
          <a:p>
            <a:pPr marL="457200" lvl="1" indent="0">
              <a:buNone/>
            </a:pPr>
            <a:r>
              <a:rPr lang="en-US" dirty="0" smtClean="0"/>
              <a:t>examples: button, text box, label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container</a:t>
            </a:r>
            <a:r>
              <a:rPr lang="en-US" dirty="0" smtClean="0"/>
              <a:t>: A component that hosts (holds) components</a:t>
            </a:r>
          </a:p>
          <a:p>
            <a:pPr marL="457200" lvl="1" indent="0">
              <a:buNone/>
            </a:pPr>
            <a:r>
              <a:rPr lang="en-US" dirty="0" smtClean="0"/>
              <a:t>examples: panel, box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48275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00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822</TotalTime>
  <Words>1783</Words>
  <Application>Microsoft Macintosh PowerPoint</Application>
  <PresentationFormat>On-screen Show (4:3)</PresentationFormat>
  <Paragraphs>289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The (more detailed) plan</vt:lpstr>
      <vt:lpstr>A very short history (1)</vt:lpstr>
      <vt:lpstr>A very short history (2)</vt:lpstr>
      <vt:lpstr>GUI terminology</vt:lpstr>
      <vt:lpstr>Component &amp;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Rules for painting – Obey!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123</cp:revision>
  <cp:lastPrinted>2012-11-26T18:13:22Z</cp:lastPrinted>
  <dcterms:created xsi:type="dcterms:W3CDTF">2012-03-09T16:23:53Z</dcterms:created>
  <dcterms:modified xsi:type="dcterms:W3CDTF">2013-03-01T02:47:25Z</dcterms:modified>
</cp:coreProperties>
</file>