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324" r:id="rId10"/>
    <p:sldId id="294" r:id="rId11"/>
    <p:sldId id="295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32" r:id="rId30"/>
    <p:sldId id="309" r:id="rId31"/>
    <p:sldId id="333" r:id="rId32"/>
    <p:sldId id="334" r:id="rId33"/>
    <p:sldId id="312" r:id="rId34"/>
    <p:sldId id="314" r:id="rId35"/>
    <p:sldId id="315" r:id="rId36"/>
    <p:sldId id="316" r:id="rId37"/>
    <p:sldId id="317" r:id="rId38"/>
    <p:sldId id="318" r:id="rId39"/>
    <p:sldId id="335" r:id="rId40"/>
    <p:sldId id="336" r:id="rId41"/>
    <p:sldId id="337" r:id="rId42"/>
    <p:sldId id="338" r:id="rId43"/>
    <p:sldId id="339" r:id="rId44"/>
  </p:sldIdLst>
  <p:sldSz cx="9144000" cy="6858000" type="screen4x3"/>
  <p:notesSz cx="6934200" cy="9220200"/>
  <p:custDataLst>
    <p:tags r:id="rId4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9900"/>
    <a:srgbClr val="FF0066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-2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19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20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26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29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33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36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37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38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39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43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FC745-84D2-483F-9BB3-188E6682E365}" type="slidenum">
              <a:rPr lang="en-US"/>
              <a:pPr/>
              <a:t>10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</a:t>
            </a:r>
            <a:r>
              <a:rPr lang="en-US" baseline="0" dirty="0" smtClean="0"/>
              <a:t>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Design Patterns I</a:t>
            </a:r>
          </a:p>
          <a:p>
            <a:r>
              <a:rPr lang="en-US" sz="2000" dirty="0" smtClean="0"/>
              <a:t>(Slides by Mike 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(not) to use design patterns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Rule 1:  delay</a:t>
            </a:r>
          </a:p>
          <a:p>
            <a:pPr marL="457200" lvl="1" indent="0">
              <a:buNone/>
            </a:pPr>
            <a:r>
              <a:rPr lang="en-US" dirty="0" smtClean="0"/>
              <a:t>Get something basic working first</a:t>
            </a:r>
          </a:p>
          <a:p>
            <a:pPr marL="457200" lvl="1" indent="0">
              <a:buNone/>
            </a:pPr>
            <a:r>
              <a:rPr lang="en-US" dirty="0" smtClean="0"/>
              <a:t>Improve it once you understand it</a:t>
            </a:r>
          </a:p>
          <a:p>
            <a:pPr marL="0" indent="0">
              <a:buNone/>
            </a:pPr>
            <a:r>
              <a:rPr lang="en-US" dirty="0" smtClean="0"/>
              <a:t>Design patterns can increase or decrease understandability</a:t>
            </a:r>
          </a:p>
          <a:p>
            <a:pPr marL="457200" lvl="1" indent="0">
              <a:buNone/>
            </a:pPr>
            <a:r>
              <a:rPr lang="en-US" dirty="0" smtClean="0"/>
              <a:t>Add indirection, increase code size</a:t>
            </a:r>
          </a:p>
          <a:p>
            <a:pPr marL="457200" lvl="1" indent="0">
              <a:buNone/>
            </a:pPr>
            <a:r>
              <a:rPr lang="en-US" dirty="0" smtClean="0"/>
              <a:t>Improve modularity, separate concerns, ease description</a:t>
            </a:r>
          </a:p>
          <a:p>
            <a:pPr marL="0" indent="0">
              <a:buNone/>
            </a:pPr>
            <a:r>
              <a:rPr lang="en-US" dirty="0" smtClean="0"/>
              <a:t>If your design or implementation has a problem, consider design patterns that address that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6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could come up with these solutions on your own</a:t>
            </a:r>
          </a:p>
          <a:p>
            <a:pPr marL="457200" lvl="1" indent="0">
              <a:buNone/>
            </a:pPr>
            <a:r>
              <a:rPr lang="en-US" dirty="0" smtClean="0"/>
              <a:t>You shouldn't have to!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design pattern is a known solution to a known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Whence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Gang of Four (</a:t>
            </a:r>
            <a:r>
              <a:rPr lang="en-US" sz="2800" dirty="0" err="1" smtClean="0"/>
              <a:t>GoF</a:t>
            </a:r>
            <a:r>
              <a:rPr lang="en-US" sz="2800" dirty="0" smtClean="0"/>
              <a:t>)</a:t>
            </a:r>
            <a:r>
              <a:rPr lang="en-US" sz="2800" dirty="0" smtClean="0">
                <a:sym typeface="Webdings"/>
              </a:rPr>
              <a:t> </a:t>
            </a:r>
            <a:r>
              <a:rPr lang="en-US" sz="2800" dirty="0">
                <a:sym typeface="Webdings"/>
              </a:rPr>
              <a:t>–</a:t>
            </a:r>
            <a:r>
              <a:rPr lang="en-US" sz="2800" dirty="0" smtClean="0">
                <a:sym typeface="Webdings"/>
              </a:rPr>
              <a:t> Gamma, </a:t>
            </a:r>
            <a:br>
              <a:rPr lang="en-US" sz="2800" dirty="0" smtClean="0">
                <a:sym typeface="Webdings"/>
              </a:rPr>
            </a:br>
            <a:r>
              <a:rPr lang="en-US" sz="2800" dirty="0" smtClean="0">
                <a:sym typeface="Webdings"/>
              </a:rPr>
              <a:t>Helm, Johnson, </a:t>
            </a:r>
            <a:r>
              <a:rPr lang="en-US" sz="2800" dirty="0" err="1" smtClean="0">
                <a:sym typeface="Webdings"/>
              </a:rPr>
              <a:t>Vlissides</a:t>
            </a:r>
            <a:endParaRPr lang="en-US" sz="2800" dirty="0" smtClean="0">
              <a:sym typeface="Webdings"/>
            </a:endParaRPr>
          </a:p>
          <a:p>
            <a:pPr marL="0" indent="0">
              <a:buNone/>
            </a:pPr>
            <a:r>
              <a:rPr lang="en-US" sz="2800" dirty="0" smtClean="0">
                <a:sym typeface="Webdings"/>
              </a:rPr>
              <a:t>Each an aggressive and thoughtful </a:t>
            </a:r>
            <a:r>
              <a:rPr lang="en-US" sz="2800" dirty="0" smtClean="0">
                <a:sym typeface="Webdings"/>
              </a:rPr>
              <a:t/>
            </a:r>
            <a:br>
              <a:rPr lang="en-US" sz="2800" dirty="0" smtClean="0">
                <a:sym typeface="Webdings"/>
              </a:rPr>
            </a:br>
            <a:r>
              <a:rPr lang="en-US" sz="2800" dirty="0" smtClean="0">
                <a:sym typeface="Webdings"/>
              </a:rPr>
              <a:t>programmer</a:t>
            </a:r>
            <a:endParaRPr lang="en-US" sz="2800" dirty="0" smtClean="0">
              <a:sym typeface="Webdings"/>
            </a:endParaRPr>
          </a:p>
          <a:p>
            <a:pPr marL="0" indent="0">
              <a:buNone/>
            </a:pPr>
            <a:r>
              <a:rPr lang="en-US" sz="2800" dirty="0" smtClean="0">
                <a:sym typeface="Webdings"/>
              </a:rPr>
              <a:t>Empiricists, not theoreticians</a:t>
            </a:r>
          </a:p>
          <a:p>
            <a:pPr marL="0" indent="0">
              <a:buNone/>
            </a:pPr>
            <a:r>
              <a:rPr lang="en-US" sz="2800" dirty="0" smtClean="0">
                <a:sym typeface="Webdings"/>
              </a:rPr>
              <a:t>Found they shared a number of “tricks” and decided to codify them – a key rule was that nothing could become a pattern unless they could identify at least three real examples</a:t>
            </a:r>
            <a:endParaRPr lang="en-US" sz="28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768" y="11430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22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phrase “pattern” has been wildly overused since the </a:t>
            </a:r>
            <a:r>
              <a:rPr lang="en-US" dirty="0" err="1" smtClean="0"/>
              <a:t>GoF</a:t>
            </a:r>
            <a:r>
              <a:rPr lang="en-US" dirty="0" smtClean="0"/>
              <a:t> patterns have been introduced</a:t>
            </a:r>
          </a:p>
          <a:p>
            <a:pPr marL="0" indent="0">
              <a:buNone/>
            </a:pPr>
            <a:r>
              <a:rPr lang="en-US" dirty="0" smtClean="0"/>
              <a:t>“pattern”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good way to write programs.”</a:t>
            </a:r>
          </a:p>
          <a:p>
            <a:pPr marL="457200" lvl="1" indent="0">
              <a:buNone/>
            </a:pPr>
            <a:r>
              <a:rPr lang="en-US" dirty="0" smtClean="0"/>
              <a:t>And “anti-pattern”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/>
              <a:t> is a bad way to write programs.”</a:t>
            </a:r>
          </a:p>
          <a:p>
            <a:pPr marL="0" indent="0">
              <a:buNone/>
            </a:pPr>
            <a:r>
              <a:rPr lang="en-US" dirty="0" smtClean="0"/>
              <a:t>A graduate student recently studied so-called “security patterns” and found that very few of them were really </a:t>
            </a:r>
            <a:r>
              <a:rPr lang="en-US" dirty="0" err="1" smtClean="0"/>
              <a:t>GoF</a:t>
            </a:r>
            <a:r>
              <a:rPr lang="en-US" dirty="0" smtClean="0"/>
              <a:t>-style patterns</a:t>
            </a:r>
          </a:p>
          <a:p>
            <a:pPr marL="0" indent="0">
              <a:buNone/>
            </a:pPr>
            <a:r>
              <a:rPr lang="en-US" dirty="0" err="1" smtClean="0"/>
              <a:t>GoF</a:t>
            </a:r>
            <a:r>
              <a:rPr lang="en-US" dirty="0" smtClean="0"/>
              <a:t>-style patterns have richness, history, language-independence, documentation and thus (most likely) far more staying power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of a GoF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class C, what if you want to guarantee that there is precisely one instance of C in your program? 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And </a:t>
            </a:r>
            <a:r>
              <a:rPr lang="en-US" dirty="0" smtClean="0"/>
              <a:t>you want that instance globally available?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 smtClean="0"/>
              <a:t>, why might you want this?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Second</a:t>
            </a:r>
            <a:r>
              <a:rPr lang="en-US" dirty="0" smtClean="0"/>
              <a:t>, how might you achieve this?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1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dirty="0" smtClean="0"/>
              <a:t> generator</a:t>
            </a:r>
          </a:p>
          <a:p>
            <a:pPr marL="0" indent="0">
              <a:buNone/>
            </a:pPr>
            <a:r>
              <a:rPr lang="en-US" dirty="0" smtClean="0"/>
              <a:t>One graph model object</a:t>
            </a:r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dirty="0" smtClean="0"/>
              <a:t>, etc…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 smtClean="0"/>
              <a:t>it easier to ensure some key invariants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 smtClean="0"/>
              <a:t>it easier to control when that single instance is created – can be important for large objects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58532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Singleton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final Singleton instance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= new Singleton(); // Private constructor prevents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         // instantiation from other classes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Singleton() {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Singleton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solutions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4078575"/>
            <a:ext cx="8610600" cy="250196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Singleton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Singleton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Singleton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Singleton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2819400"/>
            <a:ext cx="1828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Eager allocation of instance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5316319"/>
            <a:ext cx="1828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Lazy allocation of instance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2662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Creational Patterns </a:t>
            </a:r>
            <a:r>
              <a:rPr lang="en-US" dirty="0" smtClean="0"/>
              <a:t>– these abstract the object-instantiation process</a:t>
            </a:r>
          </a:p>
          <a:p>
            <a:pPr marL="457200" lvl="1" indent="0">
              <a:buNone/>
            </a:pPr>
            <a:r>
              <a:rPr lang="en-US" dirty="0" smtClean="0"/>
              <a:t>Factory Method, Abstract Factory, </a:t>
            </a:r>
            <a:r>
              <a:rPr lang="en-US" dirty="0" smtClean="0">
                <a:solidFill>
                  <a:srgbClr val="0000FF"/>
                </a:solidFill>
              </a:rPr>
              <a:t>Singleton</a:t>
            </a:r>
            <a:r>
              <a:rPr lang="en-US" dirty="0" smtClean="0"/>
              <a:t>, Builder, Prototype, 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Structural Patterns </a:t>
            </a:r>
            <a:r>
              <a:rPr lang="en-US" dirty="0" smtClean="0"/>
              <a:t>– these abstract how objects/classes can be combined</a:t>
            </a:r>
          </a:p>
          <a:p>
            <a:pPr marL="457200" lvl="1" indent="0">
              <a:buNone/>
            </a:pPr>
            <a:r>
              <a:rPr lang="en-US" dirty="0" smtClean="0"/>
              <a:t>Adapter, Bridge, </a:t>
            </a:r>
            <a:r>
              <a:rPr lang="en-US" dirty="0" smtClean="0">
                <a:solidFill>
                  <a:srgbClr val="0000FF"/>
                </a:solidFill>
              </a:rPr>
              <a:t>Composite</a:t>
            </a:r>
            <a:r>
              <a:rPr lang="en-US" dirty="0" smtClean="0"/>
              <a:t>, Decorator, Façade, Flyweight, Proxy, 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Behavioral Patterns </a:t>
            </a:r>
            <a:r>
              <a:rPr lang="en-US" dirty="0" smtClean="0"/>
              <a:t>– these abstract communication between objects</a:t>
            </a:r>
          </a:p>
          <a:p>
            <a:pPr marL="457200" lvl="1" indent="0">
              <a:buNone/>
            </a:pPr>
            <a:r>
              <a:rPr lang="en-US" dirty="0" smtClean="0"/>
              <a:t>Command, Interpreter, </a:t>
            </a:r>
            <a:r>
              <a:rPr lang="en-US" dirty="0" smtClean="0">
                <a:solidFill>
                  <a:srgbClr val="0000FF"/>
                </a:solidFill>
              </a:rPr>
              <a:t>Iterator</a:t>
            </a:r>
            <a:r>
              <a:rPr lang="en-US" dirty="0" smtClean="0"/>
              <a:t>, Mediator, </a:t>
            </a:r>
            <a:r>
              <a:rPr lang="en-US" dirty="0" smtClean="0">
                <a:solidFill>
                  <a:srgbClr val="0000FF"/>
                </a:solidFill>
              </a:rPr>
              <a:t>Observer</a:t>
            </a:r>
            <a:r>
              <a:rPr lang="en-US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1946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946" dirty="0" smtClean="0">
                <a:solidFill>
                  <a:srgbClr val="0000FF"/>
                </a:solidFill>
              </a:rPr>
              <a:t>Blue = ones we’ve seen already</a:t>
            </a:r>
            <a:r>
              <a:rPr lang="en-US" sz="1946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874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Constructors in Java are inflexible</a:t>
            </a:r>
          </a:p>
          <a:p>
            <a:pPr marL="457200" lvl="1" indent="0">
              <a:buNone/>
            </a:pPr>
            <a:r>
              <a:rPr lang="en-GB" dirty="0" smtClean="0"/>
              <a:t>Can't return a subtype of the class they belong to</a:t>
            </a:r>
          </a:p>
          <a:p>
            <a:pPr marL="457200" lvl="1" indent="0">
              <a:buNone/>
            </a:pPr>
            <a:r>
              <a:rPr lang="en-GB" dirty="0" smtClean="0"/>
              <a:t>Always return a fresh new object, never re-use one</a:t>
            </a:r>
          </a:p>
          <a:p>
            <a:pPr marL="0" indent="0">
              <a:buNone/>
            </a:pPr>
            <a:r>
              <a:rPr lang="en-US" dirty="0" smtClean="0"/>
              <a:t>Problem:  client desires control over object creation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Factory method</a:t>
            </a:r>
          </a:p>
          <a:p>
            <a:pPr marL="457200" lvl="1" indent="0">
              <a:buNone/>
            </a:pPr>
            <a:r>
              <a:rPr lang="en-US" dirty="0" smtClean="0"/>
              <a:t>Hides decisions about object creation</a:t>
            </a:r>
          </a:p>
          <a:p>
            <a:pPr marL="457200" lvl="1" indent="0">
              <a:buNone/>
            </a:pPr>
            <a:r>
              <a:rPr lang="en-US" dirty="0" smtClean="0"/>
              <a:t>Implementation:  put code in methods in client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Factory object</a:t>
            </a:r>
          </a:p>
          <a:p>
            <a:pPr marL="457200" lvl="1" indent="0">
              <a:buNone/>
            </a:pPr>
            <a:r>
              <a:rPr lang="en-US" dirty="0" smtClean="0"/>
              <a:t>Bundles factory methods for a family of types</a:t>
            </a:r>
          </a:p>
          <a:p>
            <a:pPr marL="457200" lvl="1" indent="0">
              <a:buNone/>
            </a:pPr>
            <a:r>
              <a:rPr lang="en-US" dirty="0" smtClean="0"/>
              <a:t>Implementation:  put code in a separate object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Prototype</a:t>
            </a:r>
          </a:p>
          <a:p>
            <a:pPr marL="457200" lvl="1" indent="0">
              <a:buNone/>
            </a:pPr>
            <a:r>
              <a:rPr lang="en-US" dirty="0" smtClean="0"/>
              <a:t>Every object is a factory, can create more objects like itself</a:t>
            </a:r>
          </a:p>
          <a:p>
            <a:pPr marL="457200" lvl="1" indent="0">
              <a:buNone/>
            </a:pPr>
            <a:r>
              <a:rPr lang="en-US" dirty="0" smtClean="0"/>
              <a:t>Implementation:  put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0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Supertypes</a:t>
            </a:r>
            <a:r>
              <a:rPr lang="en-US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Clients use the </a:t>
            </a:r>
            <a:r>
              <a:rPr lang="en-GB" dirty="0" err="1" smtClean="0"/>
              <a:t>supertype</a:t>
            </a:r>
            <a:r>
              <a:rPr lang="en-GB" dirty="0" smtClean="0"/>
              <a:t> (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dirty="0" smtClean="0"/>
              <a:t>)</a:t>
            </a:r>
          </a:p>
          <a:p>
            <a:pPr marL="457200" lvl="1" indent="0">
              <a:buNone/>
            </a:pPr>
            <a:r>
              <a:rPr lang="en-GB" dirty="0" smtClean="0"/>
              <a:t>Still need to use a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dirty="0" smtClean="0"/>
              <a:t> 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9900"/>
                </a:solidFill>
              </a:rPr>
              <a:t>constructor</a:t>
            </a:r>
          </a:p>
          <a:p>
            <a:pPr marL="457200" lvl="1" indent="0">
              <a:buNone/>
            </a:pPr>
            <a:r>
              <a:rPr lang="en-GB" dirty="0" smtClean="0"/>
              <a:t>Switching implementations requires </a:t>
            </a:r>
            <a:r>
              <a:rPr lang="en-GB" dirty="0" smtClean="0">
                <a:solidFill>
                  <a:srgbClr val="009900"/>
                </a:solidFill>
              </a:rPr>
              <a:t>code changes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5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Introduction to design patterns</a:t>
            </a:r>
          </a:p>
          <a:p>
            <a:pPr marL="0" indent="0">
              <a:buNone/>
            </a:pPr>
            <a:r>
              <a:rPr lang="en-US" dirty="0" smtClean="0"/>
              <a:t>Creational patterns (constructing objects)</a:t>
            </a:r>
          </a:p>
          <a:p>
            <a:pPr marL="0" indent="0">
              <a:buNone/>
            </a:pPr>
            <a:r>
              <a:rPr lang="en-US" dirty="0" smtClean="0"/>
              <a:t>Structural patterns (controlling heap layout)</a:t>
            </a:r>
          </a:p>
          <a:p>
            <a:pPr marL="0" indent="0">
              <a:buNone/>
            </a:pPr>
            <a:r>
              <a:rPr lang="en-US" dirty="0" smtClean="0"/>
              <a:t>Behavioral patterns (affecting object semantics)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 </a:t>
            </a:r>
            <a:r>
              <a:rPr lang="en-US" dirty="0" smtClean="0"/>
              <a:t>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dirty="0" smtClean="0"/>
              <a:t>, not a particular constructor</a:t>
            </a:r>
          </a:p>
          <a:p>
            <a:pPr marL="0" indent="0">
              <a:buNone/>
            </a:pPr>
            <a:r>
              <a:rPr lang="en-US" dirty="0" smtClean="0"/>
              <a:t>Advantages</a:t>
            </a:r>
          </a:p>
          <a:p>
            <a:pPr marL="457200" lvl="1" indent="0">
              <a:buNone/>
            </a:pPr>
            <a:r>
              <a:rPr lang="en-US" dirty="0" smtClean="0"/>
              <a:t>To switch the implementation, only change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place</a:t>
            </a:r>
          </a:p>
          <a:p>
            <a:pPr marL="457200" lvl="1" indent="0">
              <a:buNone/>
            </a:pPr>
            <a:r>
              <a:rPr lang="en-US" dirty="0" smtClean="0"/>
              <a:t>Can decide what type of matrix to create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4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Example:  bicycle 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</a:t>
            </a:r>
            <a:r>
              <a:rPr lang="en-US" sz="2000" b="1" dirty="0" smtClean="0">
                <a:latin typeface="Courier New" pitchFamily="49" charset="0"/>
              </a:rPr>
              <a:t>method for bicycle race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</a:t>
            </a:r>
            <a:r>
              <a:rPr lang="en-US" sz="2000" b="1" dirty="0" smtClean="0">
                <a:latin typeface="Courier New" pitchFamily="49" charset="0"/>
              </a:rPr>
              <a:t>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bike1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bike2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chemeClr val="accent6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extends </a:t>
            </a:r>
            <a:r>
              <a:rPr lang="en-US" sz="2000" b="1" dirty="0">
                <a:latin typeface="Courier New" pitchFamily="49" charset="0"/>
              </a:rPr>
              <a:t>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bike1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bike2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9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chemeClr val="accent6"/>
                </a:solidFill>
              </a:rPr>
              <a:t>Cyclocross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extends </a:t>
            </a:r>
            <a:r>
              <a:rPr lang="en-US" sz="2000" b="1" dirty="0">
                <a:latin typeface="Courier New" pitchFamily="49" charset="0"/>
              </a:rPr>
              <a:t>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bike1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bike2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7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dirty="0">
                <a:solidFill>
                  <a:srgbClr val="FF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class Race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Bicycle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 { ...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Race </a:t>
            </a:r>
            <a:r>
              <a:rPr lang="en-US" sz="1900" b="1" kern="1200" dirty="0" err="1">
                <a:latin typeface="Courier New" pitchFamily="49" charset="0"/>
              </a:rPr>
              <a:t>createRace</a:t>
            </a:r>
            <a:r>
              <a:rPr lang="en-US" sz="1900" b="1" kern="1200" dirty="0">
                <a:latin typeface="Courier New" pitchFamily="49" charset="0"/>
              </a:rPr>
              <a:t>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Bicycle bike1 =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Bicycle bike2 =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a factory method to avoid dependence on specific new kind of bicycle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using </a:t>
            </a:r>
            <a:r>
              <a:rPr lang="en-US" dirty="0" smtClean="0"/>
              <a:t>Bicycle factory </a:t>
            </a:r>
            <a:r>
              <a:rPr lang="en-US" dirty="0"/>
              <a:t>methods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(Frame)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dirty="0">
                <a:solidFill>
                  <a:srgbClr val="FF0000"/>
                </a:solidFill>
              </a:rPr>
              <a:t>objects</a:t>
            </a:r>
            <a:r>
              <a:rPr lang="en-US" sz="3200" dirty="0"/>
              <a:t>/classes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</a:t>
            </a:r>
            <a:r>
              <a:rPr lang="en-US" sz="3200" dirty="0"/>
              <a:t>factory methods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Frame </a:t>
            </a:r>
            <a:r>
              <a:rPr lang="en-US" sz="2000" b="1" dirty="0" err="1">
                <a:latin typeface="Courier New" pitchFamily="49" charset="0"/>
              </a:rPr>
              <a:t>createFrame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Wheel </a:t>
            </a:r>
            <a:r>
              <a:rPr lang="en-US" sz="2000" b="1" dirty="0" err="1">
                <a:latin typeface="Courier New" pitchFamily="49" charset="0"/>
              </a:rPr>
              <a:t>createWheel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Race() {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(); </a:t>
            </a: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Bicycle bike1 =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 err="1">
                <a:latin typeface="Courier New" pitchFamily="49" charset="0"/>
              </a:rPr>
              <a:t>.createBicycle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Bicycle bike2 =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 err="1">
                <a:latin typeface="Courier New" pitchFamily="49" charset="0"/>
              </a:rPr>
              <a:t>.createBicycle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TourDeFrance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Cyclocross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2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BicycleFactory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Race(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	{ </a:t>
            </a:r>
            <a:r>
              <a:rPr lang="en-US" sz="1800" b="1" dirty="0" err="1">
                <a:latin typeface="Courier New" pitchFamily="49" charset="0"/>
              </a:rPr>
              <a:t>this.bfactory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bike1 = </a:t>
            </a:r>
            <a:r>
              <a:rPr lang="en-US" sz="1800" b="1" dirty="0" err="1">
                <a:latin typeface="Courier New" pitchFamily="49" charset="0"/>
              </a:rPr>
              <a:t>bfactory.completeBicycle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bike2 = </a:t>
            </a:r>
            <a:r>
              <a:rPr lang="en-US" sz="1800" b="1" dirty="0" err="1">
                <a:latin typeface="Courier New" pitchFamily="49" charset="0"/>
              </a:rPr>
              <a:t>bfactory.completeBicycle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// No special constructor for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or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// for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endParaRPr lang="en-US" sz="1800" b="1" dirty="0">
              <a:solidFill>
                <a:schemeClr val="accent6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     </a:t>
            </a:r>
          </a:p>
          <a:p>
            <a:pPr>
              <a:buNone/>
            </a:pPr>
            <a:r>
              <a:rPr lang="en-US" dirty="0"/>
              <a:t>     Now we can specify the race and the bicycle separately:</a:t>
            </a:r>
          </a:p>
          <a:p>
            <a:pPr>
              <a:buNone/>
            </a:pP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latin typeface="Courier New" pitchFamily="49" charset="0"/>
              </a:rPr>
              <a:t>(new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TricycleFactory</a:t>
            </a:r>
            <a:r>
              <a:rPr lang="en-US" sz="18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4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DateFormat factory methods</a:t>
            </a: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 err="1" smtClean="0"/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Instead of passing all options to constructor, use factories.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The subtype created doesn't need to be specified.</a:t>
            </a:r>
          </a:p>
          <a:p>
            <a:pPr>
              <a:lnSpc>
                <a:spcPct val="116000"/>
              </a:lnSpc>
              <a:buNone/>
            </a:pPr>
            <a:endParaRPr lang="en-GB" sz="16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df1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DateFormat.getDateInstance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df2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DateFormat.getTimeInstance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df3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DateFormat.getDateInstance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Date today = new Date();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(df1.format(today));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“Jul 4, 1776"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(df2.format(today));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"10:15:00 AM"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(df3.format(today));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“</a:t>
            </a:r>
            <a:r>
              <a:rPr lang="en-GB" sz="1600" b="1" i="1" dirty="0" err="1" smtClean="0">
                <a:solidFill>
                  <a:schemeClr val="tx1"/>
                </a:solidFill>
                <a:latin typeface="Courier New" pitchFamily="49" charset="0"/>
              </a:rPr>
              <a:t>juedi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 4 </a:t>
            </a:r>
            <a:r>
              <a:rPr lang="en-GB" sz="1600" b="1" i="1" dirty="0" err="1" smtClean="0">
                <a:solidFill>
                  <a:schemeClr val="tx1"/>
                </a:solidFill>
                <a:latin typeface="Courier New" pitchFamily="49" charset="0"/>
              </a:rPr>
              <a:t>juillet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standard solution to a common programming problem</a:t>
            </a:r>
          </a:p>
          <a:p>
            <a:pPr marL="457200" lvl="1" indent="0">
              <a:buNone/>
            </a:pPr>
            <a:r>
              <a:rPr lang="en-US" dirty="0" smtClean="0"/>
              <a:t>a design or implementation structure that achieves a particular purpose</a:t>
            </a:r>
          </a:p>
          <a:p>
            <a:pPr marL="457200" lvl="1" indent="0">
              <a:buNone/>
            </a:pPr>
            <a:r>
              <a:rPr lang="en-US" dirty="0" smtClean="0"/>
              <a:t>a high-level programming idiom </a:t>
            </a:r>
          </a:p>
          <a:p>
            <a:pPr marL="0" indent="0">
              <a:buNone/>
            </a:pPr>
            <a:r>
              <a:rPr lang="en-US" dirty="0" smtClean="0"/>
              <a:t>A technique for making code more flexible</a:t>
            </a:r>
          </a:p>
          <a:p>
            <a:pPr marL="457200" lvl="1" indent="0">
              <a:buNone/>
            </a:pPr>
            <a:r>
              <a:rPr lang="en-US" dirty="0" smtClean="0"/>
              <a:t>reduce coupling among program components</a:t>
            </a:r>
          </a:p>
          <a:p>
            <a:pPr marL="0" indent="0">
              <a:buNone/>
            </a:pPr>
            <a:r>
              <a:rPr lang="en-US" dirty="0" smtClean="0"/>
              <a:t>Shorthand for describing program design</a:t>
            </a:r>
          </a:p>
          <a:p>
            <a:pPr marL="457200" lvl="1" indent="0">
              <a:buNone/>
            </a:pPr>
            <a:r>
              <a:rPr lang="en-US" dirty="0" smtClean="0"/>
              <a:t>a description of connections among program components (static structure)</a:t>
            </a:r>
          </a:p>
          <a:p>
            <a:pPr marL="457200" lvl="1" indent="0">
              <a:buNone/>
            </a:pPr>
            <a:r>
              <a:rPr lang="en-US" dirty="0" smtClean="0"/>
              <a:t>the shape of a heap snapshot or object model (dynamic structure)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few simple examples….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4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Every object is itself a factory</a:t>
            </a:r>
          </a:p>
          <a:p>
            <a:pPr marL="0" indent="0">
              <a:buNone/>
            </a:pPr>
            <a:r>
              <a:rPr lang="en-US" dirty="0" smtClean="0"/>
              <a:t>Each class contains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/>
              <a:t>method that creates a copy of the receiver object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Bicycle clone()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Often,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the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/>
              <a:t>is declared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Design flaw in Java 1.4 and earlier:  the return type may not change </a:t>
            </a:r>
            <a:r>
              <a:rPr lang="en-US" dirty="0" err="1" smtClean="0"/>
              <a:t>covariantly</a:t>
            </a:r>
            <a:r>
              <a:rPr lang="en-US" dirty="0" smtClean="0"/>
              <a:t> in an overridden method</a:t>
            </a:r>
          </a:p>
          <a:p>
            <a:pPr marL="914400" lvl="2" indent="0">
              <a:buNone/>
            </a:pPr>
            <a:r>
              <a:rPr lang="en-US" dirty="0" smtClean="0"/>
              <a:t>i.e., return type could not be made more restrictive</a:t>
            </a:r>
          </a:p>
          <a:p>
            <a:pPr marL="914400" lvl="2" indent="0">
              <a:buNone/>
            </a:pPr>
            <a:r>
              <a:rPr lang="en-US" dirty="0" smtClean="0"/>
              <a:t>This is a problem for achieving true subtyping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Bicycle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Race(Bicycle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) { </a:t>
            </a:r>
            <a:r>
              <a:rPr lang="en-US" sz="1800" b="1" dirty="0" err="1">
                <a:latin typeface="Courier New" pitchFamily="49" charset="0"/>
              </a:rPr>
              <a:t>this.bproto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bike1 = (Bicycle) </a:t>
            </a:r>
            <a:r>
              <a:rPr lang="en-US" sz="1800" b="1" dirty="0" err="1">
                <a:latin typeface="Courier New" pitchFamily="49" charset="0"/>
              </a:rPr>
              <a:t>bproto.clone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bike2 = (Bicycle) </a:t>
            </a:r>
            <a:r>
              <a:rPr lang="en-US" sz="1800" b="1" dirty="0" err="1">
                <a:latin typeface="Courier New" pitchFamily="49" charset="0"/>
              </a:rPr>
              <a:t>bproto.clone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Again, we can specify the race and the bicycle separately: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900" b="1" dirty="0">
                <a:latin typeface="Courier New" pitchFamily="49" charset="0"/>
              </a:rPr>
              <a:t>new </a:t>
            </a:r>
            <a:r>
              <a:rPr lang="en-US" sz="1900" b="1" dirty="0" err="1">
                <a:solidFill>
                  <a:srgbClr val="0000FF"/>
                </a:solidFill>
                <a:latin typeface="Courier New" pitchFamily="49" charset="0"/>
              </a:rPr>
              <a:t>TourDeFrance</a:t>
            </a:r>
            <a:r>
              <a:rPr lang="en-US" sz="1900" b="1" dirty="0">
                <a:latin typeface="Courier New" pitchFamily="49" charset="0"/>
              </a:rPr>
              <a:t>(new </a:t>
            </a:r>
            <a:r>
              <a:rPr lang="en-US" sz="1900" b="1" dirty="0">
                <a:solidFill>
                  <a:srgbClr val="0000FF"/>
                </a:solidFill>
                <a:latin typeface="Courier New" pitchFamily="49" charset="0"/>
              </a:rPr>
              <a:t>Tricycle</a:t>
            </a:r>
            <a:r>
              <a:rPr lang="en-US" sz="19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Change the factory without changing the code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</a:rPr>
              <a:t> f =</a:t>
            </a:r>
            <a:r>
              <a:rPr lang="en-US" sz="2600" b="1" dirty="0">
                <a:latin typeface="Courier New" pitchFamily="49" charset="0"/>
              </a:rPr>
              <a:t> new </a:t>
            </a:r>
            <a:r>
              <a:rPr lang="en-US" sz="2600" b="1" dirty="0" err="1">
                <a:solidFill>
                  <a:srgbClr val="0000FF"/>
                </a:solidFill>
                <a:latin typeface="Courier New" pitchFamily="49" charset="0"/>
              </a:rPr>
              <a:t>TricycleFactory</a:t>
            </a:r>
            <a:r>
              <a:rPr lang="en-US" sz="2600" b="1" dirty="0" smtClean="0">
                <a:latin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</a:rPr>
              <a:t>Race r = new </a:t>
            </a:r>
            <a:r>
              <a:rPr lang="en-US" sz="2600" b="1" dirty="0" err="1" smtClean="0">
                <a:solidFill>
                  <a:srgbClr val="0000FF"/>
                </a:solidFill>
                <a:latin typeface="Courier New" pitchFamily="49" charset="0"/>
              </a:rPr>
              <a:t>TourDeFrance</a:t>
            </a:r>
            <a:r>
              <a:rPr lang="en-US" sz="2600" b="1" dirty="0" smtClean="0">
                <a:latin typeface="Courier New" pitchFamily="49" charset="0"/>
              </a:rPr>
              <a:t>(f)</a:t>
            </a:r>
            <a:endParaRPr lang="en-US" sz="2600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f</a:t>
            </a:r>
            <a:br>
              <a:rPr lang="en-US" sz="2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= ((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Race r = new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pPr marL="0" indent="0">
              <a:buNone/>
            </a:pPr>
            <a:r>
              <a:rPr lang="en-US" sz="2600" dirty="0" smtClean="0"/>
              <a:t>plus an external file:</a:t>
            </a:r>
          </a:p>
          <a:p>
            <a:pPr marL="400050" lvl="1" indent="0">
              <a:buNone/>
            </a:pPr>
            <a:r>
              <a:rPr lang="en-US" sz="2600" dirty="0" smtClean="0"/>
              <a:t>&lt;</a:t>
            </a:r>
            <a:r>
              <a:rPr lang="en-US" sz="2600" dirty="0"/>
              <a:t>service-point id</a:t>
            </a:r>
            <a:r>
              <a:rPr lang="en-US" sz="2600" dirty="0" smtClean="0"/>
              <a:t>=“</a:t>
            </a:r>
            <a:r>
              <a:rPr lang="en-US" sz="2600" dirty="0" err="1" smtClean="0"/>
              <a:t>BicycleFactory</a:t>
            </a:r>
            <a:r>
              <a:rPr lang="en-US" sz="2600" dirty="0" smtClean="0"/>
              <a:t>"&gt;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 smtClean="0"/>
              <a:t>  &lt;</a:t>
            </a:r>
            <a:r>
              <a:rPr lang="en-US" sz="2600" dirty="0"/>
              <a:t>invoke-factory</a:t>
            </a:r>
            <a:r>
              <a:rPr lang="en-US" sz="2600" dirty="0" smtClean="0"/>
              <a:t>&gt;</a:t>
            </a:r>
          </a:p>
          <a:p>
            <a:pPr marL="400050" lvl="1" indent="0">
              <a:buNone/>
            </a:pPr>
            <a:r>
              <a:rPr lang="en-US" sz="2600" dirty="0" smtClean="0"/>
              <a:t>    &lt;</a:t>
            </a:r>
            <a:r>
              <a:rPr lang="en-US" sz="2600" dirty="0"/>
              <a:t>construct class</a:t>
            </a:r>
            <a:r>
              <a:rPr lang="en-US" sz="2600" dirty="0" smtClean="0"/>
              <a:t>=“Bicycle"&gt;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 smtClean="0"/>
              <a:t>      &lt;service&gt;Tricycle&lt;/</a:t>
            </a:r>
            <a:r>
              <a:rPr lang="en-US" sz="2600" dirty="0"/>
              <a:t>service&gt; </a:t>
            </a: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    &lt;/construct&gt;</a:t>
            </a:r>
          </a:p>
          <a:p>
            <a:pPr marL="400050" lvl="1" indent="0">
              <a:buNone/>
            </a:pPr>
            <a:r>
              <a:rPr lang="en-US" sz="2600" dirty="0" smtClean="0"/>
              <a:t>  &lt;/invoke-factory&gt;</a:t>
            </a:r>
          </a:p>
          <a:p>
            <a:pPr marL="400050" lvl="1" indent="0">
              <a:buNone/>
            </a:pPr>
            <a:r>
              <a:rPr lang="en-US" sz="2600" dirty="0" smtClean="0"/>
              <a:t>&lt;/</a:t>
            </a:r>
            <a:r>
              <a:rPr lang="en-US" sz="2600" dirty="0"/>
              <a:t>service-point&gt;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5410200"/>
            <a:ext cx="406486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+ Change the factory without recompiling</a:t>
            </a:r>
          </a:p>
          <a:p>
            <a:r>
              <a:rPr lang="en-US" sz="1800" dirty="0" smtClean="0"/>
              <a:t>-  Harder to understand</a:t>
            </a:r>
          </a:p>
          <a:p>
            <a:r>
              <a:rPr lang="en-US" sz="1800" dirty="0" smtClean="0"/>
              <a:t>-  Easier to make mistakes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dirty="0"/>
              <a:t>Java constructors always return a </a:t>
            </a:r>
            <a:r>
              <a:rPr lang="en-US" dirty="0">
                <a:solidFill>
                  <a:srgbClr val="FF0000"/>
                </a:solidFill>
              </a:rPr>
              <a:t>new object</a:t>
            </a:r>
            <a:r>
              <a:rPr lang="en-US" dirty="0"/>
              <a:t>, never a pre-existing </a:t>
            </a:r>
            <a:r>
              <a:rPr lang="en-US" dirty="0" smtClean="0"/>
              <a:t>object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Singleton</a:t>
            </a:r>
            <a:r>
              <a:rPr lang="en-US" dirty="0"/>
              <a:t>:  only one object exists at runtime</a:t>
            </a:r>
          </a:p>
          <a:p>
            <a:pPr marL="457200" lvl="1" indent="0">
              <a:buNone/>
            </a:pPr>
            <a:r>
              <a:rPr lang="en-US" dirty="0"/>
              <a:t>Factory method returns the same object every </a:t>
            </a:r>
            <a:r>
              <a:rPr lang="en-US" dirty="0" smtClean="0"/>
              <a:t>time (we’ve seen this already)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Interning</a:t>
            </a:r>
            <a:r>
              <a:rPr lang="en-US" dirty="0"/>
              <a:t>:  only one object with a particular (abstract) value exists at runtime</a:t>
            </a:r>
          </a:p>
          <a:p>
            <a:pPr marL="457200" lvl="1" indent="0">
              <a:buNone/>
            </a:pPr>
            <a:r>
              <a:rPr lang="en-US" dirty="0"/>
              <a:t>Factory method returns an existing object, not a new one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Flyweight</a:t>
            </a:r>
            <a:r>
              <a:rPr lang="en-US" dirty="0"/>
              <a:t>:  separate intrinsic and extrinsic state, represent them separately, and intern the intrinsic state</a:t>
            </a:r>
          </a:p>
          <a:p>
            <a:pPr marL="457200" lvl="1" indent="0">
              <a:buNone/>
            </a:pPr>
            <a:r>
              <a:rPr lang="en-US" dirty="0"/>
              <a:t>Implicit representation uses no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Reuse existing objects instead of creating new ones</a:t>
            </a:r>
          </a:p>
          <a:p>
            <a:pPr marL="457200" lvl="1" indent="0">
              <a:buNone/>
            </a:pPr>
            <a:r>
              <a:rPr lang="en-US" sz="2000" dirty="0"/>
              <a:t>Less space</a:t>
            </a:r>
          </a:p>
          <a:p>
            <a:pPr marL="457200" lvl="1" indent="0">
              <a:buNone/>
            </a:pPr>
            <a:r>
              <a:rPr lang="en-US" sz="2000" dirty="0"/>
              <a:t>May compare with </a:t>
            </a:r>
            <a:r>
              <a:rPr lang="en-US" sz="16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1600" b="1" dirty="0">
                <a:latin typeface="Courier New" pitchFamily="49" charset="0"/>
              </a:rPr>
              <a:t>equals()</a:t>
            </a:r>
          </a:p>
          <a:p>
            <a:pPr marL="0" indent="0">
              <a:buNone/>
            </a:pPr>
            <a:r>
              <a:rPr lang="en-US" dirty="0"/>
              <a:t>Permitted only for </a:t>
            </a:r>
            <a:r>
              <a:rPr lang="en-US" dirty="0">
                <a:solidFill>
                  <a:srgbClr val="FF0000"/>
                </a:solidFill>
              </a:rPr>
              <a:t>immutable</a:t>
            </a:r>
            <a:r>
              <a:rPr lang="en-US" dirty="0"/>
              <a:t> objects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213104"/>
              </p:ext>
            </p:extLst>
          </p:nvPr>
        </p:nvGraphicFramePr>
        <p:xfrm>
          <a:off x="762000" y="3089275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89275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446481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228600" y="4537075"/>
            <a:ext cx="1736725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StreetSegment without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648200" y="3717925"/>
            <a:ext cx="1584325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with interning</a:t>
            </a:r>
          </a:p>
        </p:txBody>
      </p:sp>
    </p:spTree>
    <p:extLst>
      <p:ext uri="{BB962C8B-B14F-4D97-AF65-F5344CB8AC3E}">
        <p14:creationId xmlns:p14="http://schemas.microsoft.com/office/powerpoint/2010/main" val="123600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Maintain a collection of all objects</a:t>
            </a:r>
          </a:p>
          <a:p>
            <a:pPr marL="0" indent="0">
              <a:buNone/>
            </a:pPr>
            <a:r>
              <a:rPr lang="en-US" dirty="0"/>
              <a:t>If an object already appears, return that instead</a:t>
            </a:r>
          </a:p>
          <a:p>
            <a:pPr lvl="1">
              <a:buNone/>
            </a:pPr>
            <a:r>
              <a:rPr lang="en-US" sz="1800" b="1" dirty="0" err="1">
                <a:latin typeface="Courier New" pitchFamily="49" charset="0"/>
              </a:rPr>
              <a:t>HashMap</a:t>
            </a:r>
            <a:r>
              <a:rPr lang="en-US" sz="1800" b="1" dirty="0">
                <a:latin typeface="Courier New" pitchFamily="49" charset="0"/>
              </a:rPr>
              <a:t>&lt;String, String&gt;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	// </a:t>
            </a:r>
            <a:r>
              <a:rPr lang="en-US" sz="1800" b="1" dirty="0">
                <a:latin typeface="Courier New" pitchFamily="49" charset="0"/>
              </a:rPr>
              <a:t>why not Set&lt;String&gt;?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String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if (</a:t>
            </a:r>
            <a:r>
              <a:rPr lang="en-US" sz="1800" b="1" dirty="0" err="1">
                <a:latin typeface="Courier New" pitchFamily="49" charset="0"/>
              </a:rPr>
              <a:t>segnames.containsKey</a:t>
            </a:r>
            <a:r>
              <a:rPr lang="en-US" sz="1800" b="1" dirty="0">
                <a:latin typeface="Courier New" pitchFamily="49" charset="0"/>
              </a:rPr>
              <a:t>(n))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</a:rPr>
              <a:t>segnames.get</a:t>
            </a:r>
            <a:r>
              <a:rPr lang="en-US" sz="1800" b="1" dirty="0">
                <a:latin typeface="Courier New" pitchFamily="49" charset="0"/>
              </a:rPr>
              <a:t>(n);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segnames.put</a:t>
            </a:r>
            <a:r>
              <a:rPr lang="en-US" sz="1800" b="1" dirty="0">
                <a:latin typeface="Courier New" pitchFamily="49" charset="0"/>
              </a:rPr>
              <a:t>(n, n);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return n;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Java builds this in for strings:  </a:t>
            </a:r>
            <a:r>
              <a:rPr lang="en-US" b="1" dirty="0" err="1">
                <a:latin typeface="Courier New" pitchFamily="49" charset="0"/>
              </a:rPr>
              <a:t>String.intern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/>
              <a:t>Two approaches:</a:t>
            </a:r>
          </a:p>
          <a:p>
            <a:pPr marL="457200" lvl="1" indent="0">
              <a:buNone/>
            </a:pPr>
            <a:r>
              <a:rPr lang="en-US" dirty="0"/>
              <a:t>create the object, but perhaps discard it and return another</a:t>
            </a:r>
          </a:p>
          <a:p>
            <a:pPr marL="457200" lvl="1" indent="0">
              <a:buNone/>
            </a:pPr>
            <a:r>
              <a:rPr lang="en-US" dirty="0"/>
              <a:t>check against the arguments before creating the new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6248400" y="3067050"/>
            <a:ext cx="22860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49001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java.lang.Boolean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public class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private final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 a new Boolean value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this.value</a:t>
            </a:r>
            <a:r>
              <a:rPr lang="en-US" sz="1800" b="1" dirty="0">
                <a:latin typeface="Courier New" pitchFamily="49" charset="0"/>
              </a:rPr>
              <a:t> = value;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Boolean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1800" b="1" dirty="0">
                <a:latin typeface="Courier New" pitchFamily="49" charset="0"/>
              </a:rPr>
              <a:t> = new Boolean(false);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Boolean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1800" b="1" dirty="0">
                <a:latin typeface="Courier New" pitchFamily="49" charset="0"/>
              </a:rPr>
              <a:t> = new Boolean(true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factory method that uses interning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value)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(value)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TRUE;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FALSE;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7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FF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FF0000"/>
                </a:solidFill>
              </a:rPr>
              <a:t>static factory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/>
              <a:t>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type </a:t>
            </a:r>
            <a:r>
              <a:rPr lang="en-GB" dirty="0" smtClean="0"/>
              <a:t>should not have had public constructors.  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</a:t>
            </a:r>
            <a:r>
              <a:rPr lang="en-GB" dirty="0" smtClean="0">
                <a:solidFill>
                  <a:srgbClr val="FF0000"/>
                </a:solidFill>
              </a:rPr>
              <a:t>millions of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>
                <a:solidFill>
                  <a:srgbClr val="FF0000"/>
                </a:solidFill>
              </a:rPr>
              <a:t>s and </a:t>
            </a:r>
            <a:r>
              <a:rPr lang="en-GB" dirty="0" smtClean="0">
                <a:solidFill>
                  <a:srgbClr val="FF0000"/>
                </a:solidFill>
              </a:rPr>
              <a:t>millions of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>
                <a:solidFill>
                  <a:srgbClr val="FF0000"/>
                </a:solidFill>
              </a:rPr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in the case of </a:t>
            </a:r>
            <a:r>
              <a:rPr lang="en-GB" dirty="0" err="1" smtClean="0"/>
              <a:t>immutables</a:t>
            </a:r>
            <a:r>
              <a:rPr lang="en-GB" dirty="0" smtClean="0"/>
              <a:t>, I think factory methods are great.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Good when many objects are mostly the same</a:t>
            </a:r>
          </a:p>
          <a:p>
            <a:pPr marL="457200" lvl="1" indent="0">
              <a:buNone/>
            </a:pPr>
            <a:r>
              <a:rPr lang="en-US" dirty="0"/>
              <a:t>Interning works only if objects are </a:t>
            </a:r>
            <a:r>
              <a:rPr lang="en-US" dirty="0">
                <a:solidFill>
                  <a:srgbClr val="FF0000"/>
                </a:solidFill>
              </a:rPr>
              <a:t>entirely</a:t>
            </a:r>
            <a:r>
              <a:rPr lang="en-US" dirty="0"/>
              <a:t> the same (and </a:t>
            </a:r>
            <a:r>
              <a:rPr lang="en-US" dirty="0">
                <a:solidFill>
                  <a:srgbClr val="FF0000"/>
                </a:solidFill>
              </a:rPr>
              <a:t>immutable</a:t>
            </a:r>
            <a:r>
              <a:rPr lang="en-US" dirty="0"/>
              <a:t>!)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Intrinsic state</a:t>
            </a:r>
            <a:r>
              <a:rPr lang="en-US" dirty="0"/>
              <a:t>:  same across all objects</a:t>
            </a:r>
          </a:p>
          <a:p>
            <a:pPr marL="457200" lvl="1" indent="0">
              <a:buNone/>
            </a:pPr>
            <a:r>
              <a:rPr lang="en-US" dirty="0"/>
              <a:t>Technique: intern </a:t>
            </a:r>
            <a:r>
              <a:rPr lang="en-US" dirty="0" smtClean="0"/>
              <a:t>it  (interning </a:t>
            </a:r>
            <a:r>
              <a:rPr lang="en-US" dirty="0"/>
              <a:t>requires </a:t>
            </a:r>
            <a:r>
              <a:rPr lang="en-US" dirty="0" smtClean="0"/>
              <a:t>immutability)</a:t>
            </a:r>
            <a:endParaRPr lang="en-US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Extrinsic state</a:t>
            </a:r>
            <a:r>
              <a:rPr lang="en-US" dirty="0"/>
              <a:t>:  different for different objects</a:t>
            </a:r>
          </a:p>
          <a:p>
            <a:pPr marL="457200" lvl="1" indent="0">
              <a:buNone/>
            </a:pPr>
            <a:r>
              <a:rPr lang="en-US" dirty="0" smtClean="0"/>
              <a:t>Represent it explicitly</a:t>
            </a:r>
          </a:p>
          <a:p>
            <a:pPr marL="457200" lvl="1" indent="0">
              <a:buNone/>
            </a:pPr>
            <a:r>
              <a:rPr lang="en-US" dirty="0" smtClean="0"/>
              <a:t>Advanced technique:  </a:t>
            </a:r>
            <a:r>
              <a:rPr lang="en-US" dirty="0"/>
              <a:t>make it implicit (don’t even represent it!)</a:t>
            </a:r>
          </a:p>
          <a:p>
            <a:pPr marL="914400" lvl="2" indent="0">
              <a:buNone/>
            </a:pPr>
            <a:r>
              <a:rPr lang="en-US" dirty="0"/>
              <a:t>Making it implicit </a:t>
            </a:r>
            <a:r>
              <a:rPr lang="en-US" dirty="0" smtClean="0"/>
              <a:t>requires immutability (or other properties)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[] spokes;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length;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diameter;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</a:t>
            </a:r>
            <a:r>
              <a:rPr lang="en-US" sz="1800" b="1" dirty="0">
                <a:latin typeface="Courier New" pitchFamily="49" charset="0"/>
              </a:rPr>
              <a:t> tapered;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Metal material;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weight;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threading;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</a:t>
            </a:r>
            <a:r>
              <a:rPr lang="en-US" sz="1800" b="1" dirty="0">
                <a:latin typeface="Courier New" pitchFamily="49" charset="0"/>
              </a:rPr>
              <a:t> crimped;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   // rim and hub holes this is installed in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 </a:t>
            </a:r>
            <a:r>
              <a:rPr lang="en-US" dirty="0"/>
              <a:t>32 or 36 spokes per </a:t>
            </a:r>
            <a:r>
              <a:rPr lang="en-US" dirty="0" smtClean="0"/>
              <a:t>wheel</a:t>
            </a:r>
          </a:p>
          <a:p>
            <a:pPr lvl="1">
              <a:buNone/>
            </a:pPr>
            <a:r>
              <a:rPr lang="en-US" dirty="0" smtClean="0"/>
              <a:t>but </a:t>
            </a:r>
            <a:r>
              <a:rPr lang="en-US" dirty="0"/>
              <a:t>only 3 varieties per bicycle.</a:t>
            </a:r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a bike race, hundreds of spoke varieties, millions of instances</a:t>
            </a: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Problem:  Exposed fields can be directly manipulated</a:t>
            </a:r>
          </a:p>
          <a:p>
            <a:pPr marL="457200" lvl="1" indent="0">
              <a:buNone/>
            </a:pPr>
            <a:r>
              <a:rPr lang="en-US" dirty="0" smtClean="0"/>
              <a:t>Violations of the representation invariant</a:t>
            </a:r>
          </a:p>
          <a:p>
            <a:pPr marL="457200" lvl="1" indent="0">
              <a:buNone/>
            </a:pPr>
            <a:r>
              <a:rPr lang="en-US" dirty="0" smtClean="0"/>
              <a:t>Dependences prevent changing the implementation</a:t>
            </a:r>
          </a:p>
          <a:p>
            <a:pPr marL="0" indent="0">
              <a:buNone/>
            </a:pPr>
            <a:r>
              <a:rPr lang="en-US" dirty="0" smtClean="0"/>
              <a:t>Solution:  Hide some components</a:t>
            </a:r>
          </a:p>
          <a:p>
            <a:pPr marL="457200" lvl="1" indent="0">
              <a:buNone/>
            </a:pPr>
            <a:r>
              <a:rPr lang="en-US" dirty="0" smtClean="0"/>
              <a:t>Permit only stylized access to the object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457200" lvl="1" indent="0">
              <a:buNone/>
            </a:pPr>
            <a:r>
              <a:rPr lang="en-US" dirty="0" smtClean="0"/>
              <a:t>Interface may not (efficiently) provide all desired operations</a:t>
            </a:r>
          </a:p>
          <a:p>
            <a:pPr marL="457200" lvl="1" indent="0">
              <a:buNone/>
            </a:pPr>
            <a:r>
              <a:rPr lang="en-US" dirty="0" smtClean="0"/>
              <a:t>Indirection may reduce performance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1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Alternatives to FullSpoke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length;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diameter;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tapered;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Metal material;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weight;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threading;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crimped;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This doesn't </a:t>
            </a:r>
            <a:r>
              <a:rPr lang="en-US" dirty="0" smtClean="0"/>
              <a:t>save space:  </a:t>
            </a:r>
            <a:r>
              <a:rPr lang="en-US" dirty="0"/>
              <a:t>it's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as </a:t>
            </a:r>
            <a:r>
              <a:rPr lang="en-US" dirty="0" err="1"/>
              <a:t>FullSpoke</a:t>
            </a: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InstalledSpokeFull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This </a:t>
            </a:r>
            <a:r>
              <a:rPr lang="en-US" dirty="0" smtClean="0"/>
              <a:t>saves space</a:t>
            </a: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InstalledSpokeWrapper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s;     // refer to interned object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dirty="0" smtClean="0"/>
              <a:t>… but flyweight version uses even less space</a:t>
            </a:r>
            <a:endParaRPr lang="en-US" b="1" dirty="0">
              <a:latin typeface="Courier New" pitchFamily="49" charset="0"/>
            </a:endParaRP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0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Tension </a:t>
            </a:r>
            <a:r>
              <a:rPr lang="en-US" sz="1800" b="1" dirty="0" smtClean="0">
                <a:latin typeface="Courier New" pitchFamily="49" charset="0"/>
              </a:rPr>
              <a:t>the </a:t>
            </a:r>
            <a:r>
              <a:rPr lang="en-US" sz="1800" b="1" dirty="0">
                <a:latin typeface="Courier New" pitchFamily="49" charset="0"/>
              </a:rPr>
              <a:t>spoke by </a:t>
            </a:r>
            <a:r>
              <a:rPr lang="en-US" sz="1800" b="1" dirty="0" smtClean="0">
                <a:latin typeface="Courier New" pitchFamily="49" charset="0"/>
              </a:rPr>
              <a:t>turning the nipple the</a:t>
            </a: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</a:t>
            </a:r>
            <a:r>
              <a:rPr lang="en-US" sz="1800" b="1" dirty="0" smtClean="0">
                <a:latin typeface="Courier New" pitchFamily="49" charset="0"/>
              </a:rPr>
              <a:t>specified </a:t>
            </a:r>
            <a:r>
              <a:rPr lang="en-US" sz="1800" b="1" dirty="0">
                <a:latin typeface="Courier New" pitchFamily="49" charset="0"/>
              </a:rPr>
              <a:t>number of turns.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tighten(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turns)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 location ...    // location is a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field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[] spokes;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align()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while (</a:t>
            </a:r>
            <a:r>
              <a:rPr lang="en-US" sz="1800" b="1" i="1" dirty="0">
                <a:latin typeface="Courier New" pitchFamily="49" charset="0"/>
              </a:rPr>
              <a:t>wheel is misaligned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// tension the </a:t>
            </a:r>
            <a:r>
              <a:rPr lang="en-US" sz="1800" b="1" i="1" dirty="0" err="1">
                <a:latin typeface="Courier New" pitchFamily="49" charset="0"/>
              </a:rPr>
              <a:t>i</a:t>
            </a:r>
            <a:r>
              <a:rPr lang="en-US" sz="1800" b="1" baseline="30000" dirty="0" err="1">
                <a:latin typeface="Courier New" pitchFamily="49" charset="0"/>
              </a:rPr>
              <a:t>th</a:t>
            </a:r>
            <a:r>
              <a:rPr lang="en-US" sz="1800" b="1" dirty="0">
                <a:latin typeface="Courier New" pitchFamily="49" charset="0"/>
              </a:rPr>
              <a:t> spoke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... spokes[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].tighten(</a:t>
            </a:r>
            <a:r>
              <a:rPr lang="en-US" sz="1800" b="1" dirty="0" err="1">
                <a:latin typeface="Courier New" pitchFamily="49" charset="0"/>
              </a:rPr>
              <a:t>numturns</a:t>
            </a:r>
            <a:r>
              <a:rPr lang="en-US" sz="1800" b="1" dirty="0">
                <a:latin typeface="Courier New" pitchFamily="49" charset="0"/>
              </a:rPr>
              <a:t>)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715000"/>
            <a:ext cx="3657600" cy="765048"/>
          </a:xfrm>
          <a:prstGeom prst="wedgeRectCallout">
            <a:avLst>
              <a:gd name="adj1" fmla="val -44718"/>
              <a:gd name="adj2" fmla="val -1129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1600" dirty="0" smtClean="0">
                <a:solidFill>
                  <a:schemeClr val="tx1"/>
                </a:solidFill>
              </a:rPr>
              <a:t>field in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IntrinsicSpoke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tighten(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turns,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location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 location ...    // location is a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parameter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IntrinsicSpoke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[] </a:t>
            </a:r>
            <a:r>
              <a:rPr lang="en-US" sz="1800" b="1" dirty="0">
                <a:latin typeface="Courier New" pitchFamily="49" charset="0"/>
              </a:rPr>
              <a:t>spokes;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align()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while (wheel is misaligned)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// tension the </a:t>
            </a:r>
            <a:r>
              <a:rPr lang="en-US" sz="1800" b="1" i="1" dirty="0" err="1">
                <a:latin typeface="Courier New" pitchFamily="49" charset="0"/>
              </a:rPr>
              <a:t>i</a:t>
            </a:r>
            <a:r>
              <a:rPr lang="en-US" sz="1800" b="1" baseline="30000" dirty="0" err="1">
                <a:latin typeface="Courier New" pitchFamily="49" charset="0"/>
              </a:rPr>
              <a:t>th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spoke, which affects the wheel</a:t>
            </a: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... spokes[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].tighten(</a:t>
            </a:r>
            <a:r>
              <a:rPr lang="en-US" sz="1800" b="1" dirty="0" err="1">
                <a:latin typeface="Courier New" pitchFamily="49" charset="0"/>
              </a:rPr>
              <a:t>numturns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)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What if </a:t>
            </a:r>
            <a:r>
              <a:rPr lang="en-US" sz="2800" b="1" dirty="0" err="1">
                <a:latin typeface="Courier New" pitchFamily="49" charset="0"/>
              </a:rPr>
              <a:t>FullSpoke</a:t>
            </a:r>
            <a:r>
              <a:rPr lang="en-US" sz="2800" dirty="0"/>
              <a:t> contains a </a:t>
            </a:r>
            <a:r>
              <a:rPr lang="en-US" sz="2800" b="1" dirty="0">
                <a:latin typeface="Courier New" pitchFamily="49" charset="0"/>
              </a:rPr>
              <a:t>wheel</a:t>
            </a:r>
            <a:r>
              <a:rPr lang="en-US" sz="2800" dirty="0"/>
              <a:t> field pointing at the </a:t>
            </a:r>
            <a:r>
              <a:rPr lang="en-US" sz="2800" b="1" dirty="0">
                <a:latin typeface="Courier New" pitchFamily="49" charset="0"/>
              </a:rPr>
              <a:t>Wheel</a:t>
            </a:r>
            <a:r>
              <a:rPr lang="en-US" sz="2800" dirty="0"/>
              <a:t> containing it?</a:t>
            </a:r>
          </a:p>
          <a:p>
            <a:pPr marL="0" indent="0">
              <a:buNone/>
            </a:pPr>
            <a:r>
              <a:rPr lang="en-US" sz="2800" dirty="0"/>
              <a:t>What if </a:t>
            </a:r>
            <a:r>
              <a:rPr lang="en-US" sz="2800" b="1" dirty="0" err="1">
                <a:latin typeface="Courier New" pitchFamily="49" charset="0"/>
              </a:rPr>
              <a:t>FullSpoke</a:t>
            </a:r>
            <a:r>
              <a:rPr lang="en-US" sz="2800" dirty="0"/>
              <a:t> contains a </a:t>
            </a:r>
            <a:r>
              <a:rPr lang="en-US" sz="2800" b="1" dirty="0" err="1">
                <a:latin typeface="Courier New" pitchFamily="49" charset="0"/>
              </a:rPr>
              <a:t>boolean</a:t>
            </a:r>
            <a:r>
              <a:rPr lang="en-US" sz="2800" dirty="0"/>
              <a:t> broken field?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Flyweight is manageable only if there are very few mutable (extrinsic) fields.</a:t>
            </a:r>
          </a:p>
          <a:p>
            <a:pPr marL="0" indent="0">
              <a:buNone/>
            </a:pPr>
            <a:r>
              <a:rPr lang="en-US" sz="2800" dirty="0"/>
              <a:t>Flyweight complicates the code.</a:t>
            </a:r>
          </a:p>
          <a:p>
            <a:pPr marL="0" indent="0">
              <a:buNone/>
            </a:pPr>
            <a:r>
              <a:rPr lang="en-US" sz="2800" dirty="0"/>
              <a:t>Use flyweight only when profiling has determined that space is a </a:t>
            </a:r>
            <a:r>
              <a:rPr lang="en-US" sz="2800" i="1" dirty="0">
                <a:solidFill>
                  <a:srgbClr val="FF6600"/>
                </a:solidFill>
              </a:rPr>
              <a:t>serious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/>
              <a:t>problem.</a:t>
            </a:r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5257800" y="933450"/>
            <a:ext cx="35814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4953000" y="3048000"/>
            <a:ext cx="35814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 in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Spokes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8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Problem:  Repetition in implementations</a:t>
            </a:r>
          </a:p>
          <a:p>
            <a:pPr marL="457200" lvl="1" indent="0">
              <a:buNone/>
            </a:pPr>
            <a:r>
              <a:rPr lang="en-US" dirty="0" smtClean="0"/>
              <a:t>Similar abstractions have similar components (fields, methods)</a:t>
            </a:r>
          </a:p>
          <a:p>
            <a:pPr marL="0" indent="0">
              <a:buNone/>
            </a:pPr>
            <a:r>
              <a:rPr lang="en-US" dirty="0" smtClean="0"/>
              <a:t>Solution:  Inherit default members from a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Select an implementation via run-time dispatching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457200" lvl="1" indent="0">
              <a:buNone/>
            </a:pPr>
            <a:r>
              <a:rPr lang="en-US" dirty="0" smtClean="0"/>
              <a:t>Code for a class is spread out, and thus less understandable</a:t>
            </a:r>
          </a:p>
          <a:p>
            <a:pPr marL="457200" lvl="1" indent="0">
              <a:buNone/>
            </a:pPr>
            <a:r>
              <a:rPr lang="en-US" dirty="0" smtClean="0"/>
              <a:t> Run-time dispatching introduces overhead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Problem:  To access all members of a collection, must perform a specialized traversal for each data structure  </a:t>
            </a:r>
          </a:p>
          <a:p>
            <a:pPr marL="457200" lvl="1" indent="0">
              <a:buNone/>
            </a:pPr>
            <a:r>
              <a:rPr lang="en-US" dirty="0" smtClean="0"/>
              <a:t>Introduces undesirable dependences</a:t>
            </a:r>
          </a:p>
          <a:p>
            <a:pPr marL="457200" lvl="1" indent="0">
              <a:buNone/>
            </a:pPr>
            <a:r>
              <a:rPr lang="en-US" dirty="0" smtClean="0"/>
              <a:t>Does not generalize to other collections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457200" lvl="1" indent="0">
              <a:buNone/>
            </a:pPr>
            <a:r>
              <a:rPr lang="en-US" dirty="0" smtClean="0"/>
              <a:t>The implementation performs traversals, does bookkeeping</a:t>
            </a:r>
          </a:p>
          <a:p>
            <a:pPr marL="914400" lvl="2" indent="0">
              <a:buNone/>
            </a:pPr>
            <a:r>
              <a:rPr lang="en-US" dirty="0" smtClean="0"/>
              <a:t>The implementation has knowledge about the representation</a:t>
            </a:r>
          </a:p>
          <a:p>
            <a:pPr marL="457200" lvl="1" indent="0">
              <a:buNone/>
            </a:pPr>
            <a:r>
              <a:rPr lang="en-US" dirty="0" smtClean="0"/>
              <a:t>Results are communicated to clients via a standard interface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(), next()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457200" lvl="1" indent="0">
              <a:buNone/>
            </a:pPr>
            <a:r>
              <a:rPr lang="en-US" dirty="0" smtClean="0"/>
              <a:t>Iteration order is fixed by the implementation and not under the control of the client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457200" lvl="1" indent="0">
              <a:buNone/>
            </a:pPr>
            <a:r>
              <a:rPr lang="en-US" dirty="0" smtClean="0"/>
              <a:t>Errors in one part of the code should be handled </a:t>
            </a:r>
            <a:r>
              <a:rPr lang="en-US" dirty="0" smtClean="0"/>
              <a:t>elsewhere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Code should not be cluttered with error-handling </a:t>
            </a:r>
            <a:r>
              <a:rPr lang="en-US" dirty="0" smtClean="0"/>
              <a:t>code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Return values should not be preempted by error </a:t>
            </a:r>
            <a:r>
              <a:rPr lang="en-US" dirty="0" smtClean="0"/>
              <a:t>codes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 Language structures for throwing and catching exceptions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457200" lvl="1" indent="0">
              <a:buNone/>
            </a:pPr>
            <a:r>
              <a:rPr lang="en-US" dirty="0" smtClean="0"/>
              <a:t>Code may still be </a:t>
            </a:r>
            <a:r>
              <a:rPr lang="en-US" dirty="0" smtClean="0"/>
              <a:t>cluttered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It may be hard to know where an exception will be </a:t>
            </a:r>
            <a:r>
              <a:rPr lang="en-US" dirty="0" smtClean="0"/>
              <a:t>handled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Use of exceptions for normal control flow may be confusing and </a:t>
            </a:r>
            <a:r>
              <a:rPr lang="en-US" dirty="0" smtClean="0"/>
              <a:t>inefficient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457200" lvl="1" indent="0">
              <a:buNone/>
            </a:pPr>
            <a:r>
              <a:rPr lang="en-US" dirty="0" smtClean="0"/>
              <a:t>Well-designed data structures hold one type of object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457200" lvl="1" indent="0">
              <a:buNone/>
            </a:pPr>
            <a:r>
              <a:rPr lang="en-US" dirty="0" smtClean="0"/>
              <a:t>Programming language checks for errors in contents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dirty="0" smtClean="0"/>
              <a:t> instead of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marL="457200" lvl="1" indent="0">
              <a:buNone/>
            </a:pPr>
            <a:r>
              <a:rPr lang="en-US" dirty="0" smtClean="0"/>
              <a:t>More verbose types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4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Advanced programming languages like Java provide lots of powerful constructs – subtyping, interfaces, rich types and libraries,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the nature of programming languages, they can’t make everything easy to </a:t>
            </a:r>
            <a:r>
              <a:rPr lang="en-US" dirty="0" smtClean="0"/>
              <a:t>solve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the first order, design patterns are intended to overcome common problems that arise in even advanced object-oriented programming languages</a:t>
            </a:r>
          </a:p>
          <a:p>
            <a:pPr marL="0" indent="0">
              <a:buNone/>
            </a:pPr>
            <a:r>
              <a:rPr lang="en-US" dirty="0" smtClean="0"/>
              <a:t>They increase your vocabulary and your intellectual toolset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3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542</TotalTime>
  <Words>3213</Words>
  <Application>Microsoft Macintosh PowerPoint</Application>
  <PresentationFormat>On-screen Show (4:3)</PresentationFormat>
  <Paragraphs>586</Paragraphs>
  <Slides>43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design patterns?</vt:lpstr>
      <vt:lpstr>When (not) to use design patterns</vt:lpstr>
      <vt:lpstr>Why should you care?</vt:lpstr>
      <vt:lpstr>Whence design patterns?</vt:lpstr>
      <vt:lpstr>Patterns vs. patterns</vt:lpstr>
      <vt:lpstr>An example of a GoF pattern</vt:lpstr>
      <vt:lpstr>Possible reasons for Singleton</vt:lpstr>
      <vt:lpstr>Several solutions</vt:lpstr>
      <vt:lpstr>GoF patterns: three categories</vt:lpstr>
      <vt:lpstr>Creational patterns</vt:lpstr>
      <vt:lpstr>Motivation for factories: Changing implementations</vt:lpstr>
      <vt:lpstr>Use of factories</vt:lpstr>
      <vt:lpstr>Example:  bicycle race</vt:lpstr>
      <vt:lpstr>Example:  Tour de France</vt:lpstr>
      <vt:lpstr>Example:  Cyclocross</vt:lpstr>
      <vt:lpstr>Factory method for Bicycle</vt:lpstr>
      <vt:lpstr>Code using Bicycle factory methods</vt:lpstr>
      <vt:lpstr>Factory objects/classes  encapsulate factory methods</vt:lpstr>
      <vt:lpstr>Using a factory object</vt:lpstr>
      <vt:lpstr>Separate control over bicycles and races</vt:lpstr>
      <vt:lpstr>DateFormat factory methods</vt:lpstr>
      <vt:lpstr>Prototype pattern</vt:lpstr>
      <vt:lpstr>Using prototypes</vt:lpstr>
      <vt:lpstr>Dependency injection</vt:lpstr>
      <vt:lpstr>Sharing</vt:lpstr>
      <vt:lpstr>Interning pattern</vt:lpstr>
      <vt:lpstr>Interning mechanism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Flyweight discussion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87</cp:revision>
  <cp:lastPrinted>2012-11-16T03:41:43Z</cp:lastPrinted>
  <dcterms:created xsi:type="dcterms:W3CDTF">2012-03-02T18:29:57Z</dcterms:created>
  <dcterms:modified xsi:type="dcterms:W3CDTF">2013-03-11T01:30:07Z</dcterms:modified>
</cp:coreProperties>
</file>