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1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8" r:id="rId32"/>
    <p:sldId id="353" r:id="rId33"/>
    <p:sldId id="354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80008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6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Subtypes and Subclasses</a:t>
            </a:r>
          </a:p>
          <a:p>
            <a:r>
              <a:rPr lang="en-US" sz="2000" dirty="0" smtClean="0"/>
              <a:t>(Slides </a:t>
            </a:r>
            <a:r>
              <a:rPr lang="en-US" sz="2000" dirty="0" err="1"/>
              <a:t>byMike</a:t>
            </a:r>
            <a:r>
              <a:rPr lang="en-US" sz="2000" dirty="0"/>
              <a:t>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 square is a rectangle </a:t>
            </a:r>
            <a:r>
              <a:rPr lang="en-US" sz="1800" dirty="0" smtClean="0"/>
              <a:t>(elementary school)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w,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Rectangle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Which is the best option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Square.setSize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requires: w = h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Square and rectangle are unrelated </a:t>
            </a:r>
            <a:r>
              <a:rPr lang="en-GB" sz="2400" dirty="0"/>
              <a:t>(Java)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Square is not a (true subtype of) Rectangle:</a:t>
            </a:r>
          </a:p>
          <a:p>
            <a:pPr marL="457200" lvl="1" indent="0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Rectangles are expected to have a width and </a:t>
            </a:r>
            <a:r>
              <a:rPr lang="en-GB" sz="2000" dirty="0" smtClean="0"/>
              <a:t>height</a:t>
            </a:r>
            <a:br>
              <a:rPr lang="en-GB" sz="2000" dirty="0" smtClean="0"/>
            </a:br>
            <a:r>
              <a:rPr lang="en-GB" sz="2000" dirty="0" smtClean="0"/>
              <a:t>that </a:t>
            </a:r>
            <a:r>
              <a:rPr lang="en-GB" sz="2000" dirty="0"/>
              <a:t>can be changed independently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Squares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Rectangle is not a (true subtype of) Square: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Squares are expected to have equal widths and heights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Rectangles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200" dirty="0" smtClean="0"/>
              <a:t>Inheritance isn't always intuitive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1800" dirty="0" smtClean="0"/>
              <a:t>Benefit: 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 smtClean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Solutions: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M</a:t>
            </a:r>
            <a:r>
              <a:rPr lang="en-GB" sz="1800" dirty="0" smtClean="0"/>
              <a:t>ake them unrelated (or siblings under a common parent)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Make them immutable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683380" y="1425151"/>
            <a:ext cx="1037127" cy="1243768"/>
            <a:chOff x="5334" y="1086"/>
            <a:chExt cx="720" cy="864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5334" y="1086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334" y="171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5694" y="132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5622" y="1470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5622" y="1470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344873" y="4876800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Arial Unicode MS" pitchFamily="34" charset="-128"/>
              </a:rPr>
              <a:t>Shape</a:t>
            </a: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81800" y="5750509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Arial Unicode MS" pitchFamily="34" charset="-128"/>
              </a:rPr>
              <a:t>Square</a:t>
            </a:r>
            <a:endParaRPr lang="en-US" sz="1800" dirty="0">
              <a:latin typeface="Arial Unicode MS" pitchFamily="34" charset="-128"/>
            </a:endParaRPr>
          </a:p>
        </p:txBody>
      </p:sp>
      <p:cxnSp>
        <p:nvCxnSpPr>
          <p:cNvPr id="25" name="AutoShape 14"/>
          <p:cNvCxnSpPr>
            <a:cxnSpLocks noChangeShapeType="1"/>
            <a:stCxn id="24" idx="0"/>
          </p:cNvCxnSpPr>
          <p:nvPr/>
        </p:nvCxnSpPr>
        <p:spPr bwMode="auto">
          <a:xfrm flipV="1">
            <a:off x="7300364" y="5222291"/>
            <a:ext cx="383016" cy="5282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981938" y="5750509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Arial Unicode MS" pitchFamily="34" charset="-128"/>
              </a:rPr>
              <a:t>Rectangle</a:t>
            </a:r>
          </a:p>
        </p:txBody>
      </p:sp>
      <p:cxnSp>
        <p:nvCxnSpPr>
          <p:cNvPr id="29" name="AutoShape 14"/>
          <p:cNvCxnSpPr>
            <a:cxnSpLocks noChangeShapeType="1"/>
            <a:stCxn id="28" idx="0"/>
          </p:cNvCxnSpPr>
          <p:nvPr/>
        </p:nvCxnSpPr>
        <p:spPr bwMode="auto">
          <a:xfrm flipH="1" flipV="1">
            <a:off x="8098231" y="5222291"/>
            <a:ext cx="402271" cy="5282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14800" y="914400"/>
            <a:ext cx="4953000" cy="8705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Properties </a:t>
            </a:r>
            <a:r>
              <a:rPr lang="en-GB" sz="1800" dirty="0">
                <a:solidFill>
                  <a:srgbClr val="000000"/>
                </a:solidFill>
                <a:latin typeface="Arial" charset="0"/>
                <a:cs typeface="Arial" charset="0"/>
              </a:rPr>
              <a:t>class stores string key-value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pairs.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 extends </a:t>
            </a:r>
            <a:r>
              <a:rPr lang="en-GB" sz="1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Hashtable</a:t>
            </a:r>
            <a:r>
              <a:rPr lang="en-GB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functionality.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What’s </a:t>
            </a:r>
            <a:r>
              <a:rPr lang="en-GB" sz="1800" dirty="0">
                <a:solidFill>
                  <a:srgbClr val="000000"/>
                </a:solidFill>
                <a:latin typeface="Arial" charset="0"/>
                <a:cs typeface="Arial" charset="0"/>
              </a:rPr>
              <a:t>the problem?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5334000"/>
          </a:xfrm>
        </p:spPr>
        <p:txBody>
          <a:bodyPr>
            <a:normAutofit fontScale="92500"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4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&lt;K,V&gt;</a:t>
            </a: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(K key, V value);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value with which the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specified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(K key);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{  // simplified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(String key, String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) { put(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the string with which the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(String key) { return (String)get(key);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572000" y="2514600"/>
            <a:ext cx="4419600" cy="9426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</a:rPr>
              <a:t>tbl.put</a:t>
            </a:r>
            <a:r>
              <a:rPr lang="en-GB" sz="1600" b="1" dirty="0" smtClean="0">
                <a:latin typeface="Courier New" pitchFamily="49" charset="0"/>
              </a:rPr>
              <a:t>(“One”, new Integer(1));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</a:rPr>
              <a:t>tbl.getProperty</a:t>
            </a:r>
            <a:r>
              <a:rPr lang="en-GB" sz="1600" b="1" dirty="0" smtClean="0">
                <a:latin typeface="Courier New" pitchFamily="49" charset="0"/>
              </a:rPr>
              <a:t>(“One”);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</a:rPr>
              <a:t>// crash!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600200" y="59436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352800" y="51054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495800" y="51054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715000" y="59436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</a:t>
            </a:r>
            <a:r>
              <a:rPr lang="en-GB" dirty="0" err="1" smtClean="0"/>
              <a:t>superclass</a:t>
            </a:r>
            <a:r>
              <a:rPr lang="en-GB" dirty="0" smtClean="0"/>
              <a:t> specification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Properties class has a simple rep </a:t>
            </a:r>
            <a:r>
              <a:rPr lang="en-GB" dirty="0" smtClean="0"/>
              <a:t>invariant:</a:t>
            </a:r>
            <a:endParaRPr lang="en-GB" dirty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keys and </a:t>
            </a:r>
            <a:r>
              <a:rPr lang="en-GB" dirty="0"/>
              <a:t>values are </a:t>
            </a:r>
            <a:r>
              <a:rPr lang="en-GB" dirty="0" smtClean="0"/>
              <a:t>Strings</a:t>
            </a: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client can treat Properties as a </a:t>
            </a:r>
            <a:r>
              <a:rPr lang="en-GB" dirty="0" err="1"/>
              <a:t>Hashtable</a:t>
            </a:r>
            <a:endParaRPr lang="en-GB" dirty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From </a:t>
            </a:r>
            <a:r>
              <a:rPr lang="en-GB" dirty="0" err="1"/>
              <a:t>Javadoc</a:t>
            </a:r>
            <a:r>
              <a:rPr lang="en-GB" dirty="0"/>
              <a:t>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Because Properties inherits from </a:t>
            </a:r>
            <a:r>
              <a:rPr lang="en-GB" i="1" dirty="0" err="1"/>
              <a:t>Hashtable</a:t>
            </a:r>
            <a:r>
              <a:rPr lang="en-GB" i="1" dirty="0"/>
              <a:t>, the put and </a:t>
            </a:r>
            <a:r>
              <a:rPr lang="en-GB" i="1" dirty="0" err="1"/>
              <a:t>putAll</a:t>
            </a:r>
            <a:r>
              <a:rPr lang="en-GB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i="1" dirty="0">
                <a:solidFill>
                  <a:srgbClr val="FF0000"/>
                </a:solidFill>
              </a:rPr>
              <a:t>the call will fail</a:t>
            </a:r>
            <a:r>
              <a:rPr lang="en-GB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Also, </a:t>
            </a:r>
            <a:r>
              <a:rPr lang="en-GB" dirty="0" smtClean="0"/>
              <a:t>the semantics </a:t>
            </a:r>
            <a:r>
              <a:rPr lang="en-GB" dirty="0"/>
              <a:t>are more confusing than </a:t>
            </a:r>
            <a:r>
              <a:rPr lang="en-GB" dirty="0" smtClean="0"/>
              <a:t>we've </a:t>
            </a:r>
            <a:r>
              <a:rPr lang="en-GB" dirty="0"/>
              <a:t>shown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("prop")</a:t>
            </a:r>
            <a:r>
              <a:rPr lang="en-GB" sz="2400" b="1" dirty="0"/>
              <a:t> </a:t>
            </a:r>
            <a:r>
              <a:rPr lang="en-GB" dirty="0"/>
              <a:t>works differently than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("prop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GB" dirty="0" smtClean="0"/>
              <a:t>!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Bad choice:</a:t>
            </a:r>
          </a:p>
          <a:p>
            <a:pPr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&gt; { ... }</a:t>
            </a:r>
            <a:endParaRPr lang="en-US" dirty="0"/>
          </a:p>
          <a:p>
            <a:pPr>
              <a:buNone/>
            </a:pPr>
            <a:r>
              <a:rPr lang="en-US" dirty="0"/>
              <a:t>Better choice:</a:t>
            </a:r>
          </a:p>
          <a:p>
            <a:pPr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&gt; { ... 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JDK designers deliberately didn’t do this.  Why?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(postpone for now – we’ll get to </a:t>
            </a:r>
            <a:r>
              <a:rPr lang="en-US" smtClean="0"/>
              <a:t>generics shortly)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{ 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 “extends” clause!</a:t>
            </a:r>
            <a:endParaRPr lang="en-GB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1600" b="1" i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;   // the “delegate”</a:t>
            </a: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requires: key and value are not null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modifies: this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effects: associates specified value with specified key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(String key, String value)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effects: returns string with which key is associated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(String key)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    return (String)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B is a subtype of A, a B can always be substituted for an A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Any property guaranteed by the </a:t>
            </a:r>
            <a:r>
              <a:rPr lang="en-GB" dirty="0" err="1" smtClean="0"/>
              <a:t>supertype</a:t>
            </a:r>
            <a:r>
              <a:rPr lang="en-GB" dirty="0" smtClean="0"/>
              <a:t> must be guaranteed by the subtype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 subtype is permitted to strengthen &amp; add properties</a:t>
            </a:r>
          </a:p>
          <a:p>
            <a:pPr marL="457200" lvl="1" indent="0">
              <a:buNone/>
            </a:pPr>
            <a:r>
              <a:rPr lang="en-US" dirty="0" smtClean="0"/>
              <a:t>Anything provable about an A is provable about a B</a:t>
            </a:r>
          </a:p>
          <a:p>
            <a:pPr marL="457200" lvl="1" indent="0">
              <a:buNone/>
            </a:pPr>
            <a:r>
              <a:rPr lang="en-GB" dirty="0" smtClean="0"/>
              <a:t>If instance of subtype is treated purely as </a:t>
            </a:r>
            <a:r>
              <a:rPr lang="en-GB" dirty="0" err="1" smtClean="0"/>
              <a:t>supertype</a:t>
            </a:r>
            <a:r>
              <a:rPr lang="en-GB" dirty="0" smtClean="0"/>
              <a:t> – i.e., only </a:t>
            </a:r>
            <a:r>
              <a:rPr lang="en-GB" dirty="0" err="1" smtClean="0"/>
              <a:t>supertype</a:t>
            </a:r>
            <a:r>
              <a:rPr lang="en-GB" dirty="0" smtClean="0"/>
              <a:t> methods and fields queried – then result should be consistent with an object of the </a:t>
            </a:r>
            <a:r>
              <a:rPr lang="en-GB" dirty="0" err="1" smtClean="0"/>
              <a:t>supertype</a:t>
            </a:r>
            <a:r>
              <a:rPr lang="en-GB" dirty="0" smtClean="0"/>
              <a:t> being manipulated</a:t>
            </a:r>
          </a:p>
          <a:p>
            <a:pPr marL="0" indent="0">
              <a:buNone/>
            </a:pPr>
            <a:r>
              <a:rPr lang="en-US" dirty="0" smtClean="0"/>
              <a:t>No specification weakening</a:t>
            </a:r>
          </a:p>
          <a:p>
            <a:pPr marL="457200" lvl="1" indent="0">
              <a:buNone/>
            </a:pPr>
            <a:r>
              <a:rPr lang="en-US" dirty="0" smtClean="0"/>
              <a:t>No method removal</a:t>
            </a:r>
          </a:p>
          <a:p>
            <a:pPr marL="457200" lvl="1" indent="0">
              <a:buNone/>
            </a:pPr>
            <a:r>
              <a:rPr lang="en-US" dirty="0" smtClean="0"/>
              <a:t>An overriding method has</a:t>
            </a:r>
          </a:p>
          <a:p>
            <a:pPr marL="914400" lvl="2" indent="0">
              <a:buNone/>
            </a:pPr>
            <a:r>
              <a:rPr lang="en-US" dirty="0" smtClean="0"/>
              <a:t>a weaker precondition</a:t>
            </a:r>
          </a:p>
          <a:p>
            <a:pPr marL="914400" lvl="2" indent="0">
              <a:buNone/>
            </a:pPr>
            <a:r>
              <a:rPr lang="en-US" dirty="0" smtClean="0"/>
              <a:t>a stronger </a:t>
            </a:r>
            <a:r>
              <a:rPr lang="en-US" dirty="0" err="1" smtClean="0"/>
              <a:t>postcondition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</a:t>
            </a:r>
            <a:r>
              <a:rPr lang="en-GB" dirty="0"/>
              <a:t>principle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/>
              <a:t>Constraints on methods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For each method in </a:t>
            </a:r>
            <a:r>
              <a:rPr lang="en-GB" sz="2400" dirty="0" err="1"/>
              <a:t>supertype</a:t>
            </a:r>
            <a:r>
              <a:rPr lang="en-GB" sz="2400" dirty="0"/>
              <a:t>, subtype must have a corresponding </a:t>
            </a:r>
            <a:r>
              <a:rPr lang="en-GB" sz="2400" dirty="0" smtClean="0"/>
              <a:t>overriding method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may also introduce </a:t>
            </a:r>
            <a:r>
              <a:rPr lang="en-GB" sz="2000" dirty="0"/>
              <a:t>new </a:t>
            </a:r>
            <a:r>
              <a:rPr lang="en-GB" sz="2000" dirty="0" smtClean="0"/>
              <a:t>methods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Each overriding method must:</a:t>
            </a:r>
            <a:endParaRPr lang="en-GB" sz="2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Ask nothing extra of client (“weaker precondition”)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Guarantee at least as much (“stronger </a:t>
            </a:r>
            <a:r>
              <a:rPr lang="en-GB" sz="2400" dirty="0" err="1"/>
              <a:t>postcondition</a:t>
            </a:r>
            <a:r>
              <a:rPr lang="en-GB" sz="2400" dirty="0"/>
              <a:t>”)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</a:t>
            </a:r>
            <a:r>
              <a:rPr lang="en-GB" sz="2000" dirty="0"/>
              <a:t>clause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Substitution:  spec weakening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 smtClean="0"/>
              <a:t>Method inputs:</a:t>
            </a:r>
            <a:endParaRPr lang="en-GB" sz="24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/>
              <a:t>Argument types may be replaced with </a:t>
            </a:r>
            <a:r>
              <a:rPr lang="en-GB" sz="2200" dirty="0" err="1"/>
              <a:t>supertypes</a:t>
            </a:r>
            <a:r>
              <a:rPr lang="en-GB" sz="2200" dirty="0"/>
              <a:t> (“</a:t>
            </a:r>
            <a:r>
              <a:rPr lang="en-GB" sz="2200" dirty="0" err="1"/>
              <a:t>contravariance</a:t>
            </a:r>
            <a:r>
              <a:rPr lang="en-GB" sz="2200" dirty="0" smtClean="0"/>
              <a:t>”)</a:t>
            </a:r>
            <a:endParaRPr lang="en-GB" sz="22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/>
              <a:t>This </a:t>
            </a:r>
            <a:r>
              <a:rPr lang="en-GB" sz="2200" dirty="0" smtClean="0"/>
              <a:t>places no </a:t>
            </a:r>
            <a:r>
              <a:rPr lang="en-GB" sz="2200" dirty="0"/>
              <a:t>extra demand on the </a:t>
            </a:r>
            <a:r>
              <a:rPr lang="en-GB" sz="22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Java </a:t>
            </a:r>
            <a:r>
              <a:rPr lang="en-GB" sz="2200" dirty="0" smtClean="0">
                <a:solidFill>
                  <a:srgbClr val="FF0000"/>
                </a:solidFill>
              </a:rPr>
              <a:t>forbids</a:t>
            </a:r>
            <a:r>
              <a:rPr lang="en-GB" sz="2200" dirty="0" smtClean="0"/>
              <a:t> any change (Why?)</a:t>
            </a:r>
            <a:endParaRPr lang="en-GB" sz="22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 smtClean="0"/>
              <a:t>Method results: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Result </a:t>
            </a:r>
            <a:r>
              <a:rPr lang="en-GB" sz="2200" dirty="0"/>
              <a:t>type may be replaced with a subtype (“covariance</a:t>
            </a:r>
            <a:r>
              <a:rPr lang="en-GB" sz="2200" dirty="0" smtClean="0"/>
              <a:t>”)</a:t>
            </a:r>
            <a:endParaRPr lang="en-GB" sz="22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/>
              <a:t>This doesn't violate any expectation of the </a:t>
            </a:r>
            <a:r>
              <a:rPr lang="en-GB" sz="1800" dirty="0" smtClean="0"/>
              <a:t>client</a:t>
            </a:r>
            <a:endParaRPr lang="en-GB" sz="1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No </a:t>
            </a:r>
            <a:r>
              <a:rPr lang="en-GB" sz="2200" dirty="0"/>
              <a:t>new </a:t>
            </a:r>
            <a:r>
              <a:rPr lang="en-GB" sz="2200" dirty="0" smtClean="0"/>
              <a:t>exceptions (for values in the domain)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Existing </a:t>
            </a:r>
            <a:r>
              <a:rPr lang="en-GB" sz="2200" dirty="0"/>
              <a:t>exceptions can be replaced with </a:t>
            </a:r>
            <a:r>
              <a:rPr lang="en-GB" sz="2200" dirty="0" smtClean="0"/>
              <a:t>subtypes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 smtClean="0"/>
              <a:t>This </a:t>
            </a:r>
            <a:r>
              <a:rPr lang="en-GB" sz="1800" dirty="0"/>
              <a:t>doesn't violate any expectation of the </a:t>
            </a:r>
            <a:r>
              <a:rPr lang="en-GB" sz="1800" dirty="0" smtClean="0"/>
              <a:t>client</a:t>
            </a:r>
            <a:endParaRPr lang="en-GB" sz="1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Suppose we have a method </a:t>
            </a:r>
            <a:r>
              <a:rPr lang="en-GB" dirty="0" smtClean="0"/>
              <a:t>which, </a:t>
            </a:r>
            <a:r>
              <a:rPr lang="en-GB" dirty="0"/>
              <a:t>when given one product, recommends another: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>
                <a:latin typeface="Comic Sans MS" pitchFamily="64" charset="0"/>
              </a:rPr>
              <a:t>   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Product </a:t>
            </a:r>
            <a:r>
              <a:rPr lang="en-GB" sz="16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}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Which of these are possible forms of method in </a:t>
            </a:r>
            <a:r>
              <a:rPr lang="en-GB" dirty="0" err="1" smtClean="0"/>
              <a:t>SaleProduct</a:t>
            </a:r>
            <a:r>
              <a:rPr lang="en-GB" dirty="0" smtClean="0"/>
              <a:t> (a true subtype of Product)?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(Object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throws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Same </a:t>
            </a:r>
            <a:r>
              <a:rPr lang="en-GB" dirty="0"/>
              <a:t>kind of reasoning for exception subtyping, and modifies clause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>
                <a:latin typeface="Comic Sans MS" pitchFamily="6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0911" y="4168914"/>
            <a:ext cx="839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099413" y="4538246"/>
            <a:ext cx="3892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is Java overloading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7924800" y="4843046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867400" y="3829110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dirty="0"/>
              <a:t>Sometimes </a:t>
            </a:r>
            <a:r>
              <a:rPr lang="en-US" dirty="0">
                <a:solidFill>
                  <a:srgbClr val="FF0000"/>
                </a:solidFill>
              </a:rPr>
              <a:t>every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an A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a library </a:t>
            </a:r>
            <a:r>
              <a:rPr lang="en-US" dirty="0" smtClean="0"/>
              <a:t>database:</a:t>
            </a:r>
          </a:p>
          <a:p>
            <a:pPr marL="914400" lvl="2" indent="0">
              <a:lnSpc>
                <a:spcPct val="83000"/>
              </a:lnSpc>
              <a:buNone/>
            </a:pPr>
            <a:r>
              <a:rPr lang="en-US" dirty="0" smtClean="0"/>
              <a:t>every </a:t>
            </a:r>
            <a:r>
              <a:rPr lang="en-US" dirty="0"/>
              <a:t>book is a library holding</a:t>
            </a:r>
          </a:p>
          <a:p>
            <a:pPr marL="914400" lvl="2" indent="0">
              <a:lnSpc>
                <a:spcPct val="83000"/>
              </a:lnSpc>
              <a:buNone/>
            </a:pPr>
            <a:r>
              <a:rPr lang="en-US" dirty="0" smtClean="0"/>
              <a:t>every </a:t>
            </a:r>
            <a:r>
              <a:rPr lang="en-US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r>
              <a:rPr lang="en-US" dirty="0"/>
              <a:t>Subtyping expresses </a:t>
            </a:r>
            <a:r>
              <a:rPr lang="en-US" dirty="0" smtClean="0"/>
              <a:t>this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is a subtype of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every object that satisfies interface </a:t>
            </a:r>
            <a:r>
              <a:rPr lang="en-US" dirty="0" smtClean="0"/>
              <a:t>B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     also </a:t>
            </a:r>
            <a:r>
              <a:rPr lang="en-US" dirty="0"/>
              <a:t>satisfies interface </a:t>
            </a:r>
            <a:r>
              <a:rPr lang="en-US" dirty="0" smtClean="0"/>
              <a:t>A"</a:t>
            </a:r>
            <a:endParaRPr lang="en-US" dirty="0"/>
          </a:p>
          <a:p>
            <a:pPr marL="457200" lvl="1" indent="0">
              <a:lnSpc>
                <a:spcPct val="83000"/>
              </a:lnSpc>
              <a:buNone/>
            </a:pPr>
            <a:endParaRPr lang="en-US" dirty="0"/>
          </a:p>
          <a:p>
            <a:pPr marL="0" indent="0">
              <a:lnSpc>
                <a:spcPct val="83000"/>
              </a:lnSpc>
              <a:buNone/>
            </a:pPr>
            <a:r>
              <a:rPr lang="en-US" dirty="0"/>
              <a:t>Goal: code written using </a:t>
            </a:r>
            <a:r>
              <a:rPr lang="en-US" dirty="0" smtClean="0"/>
              <a:t>A's </a:t>
            </a:r>
            <a:r>
              <a:rPr lang="en-US" dirty="0"/>
              <a:t>specification operates correctly even if given </a:t>
            </a:r>
            <a:r>
              <a:rPr lang="en-US" dirty="0" smtClean="0"/>
              <a:t>a B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Plus:  clarify design, share tests, (sometimes) share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1919" y="1524000"/>
            <a:ext cx="20072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LibraryHolding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57753" y="2298510"/>
            <a:ext cx="8146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Book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112952" y="2328122"/>
            <a:ext cx="5373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7365077" y="1985665"/>
            <a:ext cx="0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8381616" y="1985665"/>
            <a:ext cx="0" cy="3424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800" y="1507025"/>
            <a:ext cx="362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97022" y="2281535"/>
            <a:ext cx="35137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0"/>
            <a:endCxn id="19" idx="2"/>
          </p:cNvCxnSpPr>
          <p:nvPr/>
        </p:nvCxnSpPr>
        <p:spPr>
          <a:xfrm flipH="1" flipV="1">
            <a:off x="6067100" y="1968690"/>
            <a:ext cx="5611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57753" y="3048000"/>
            <a:ext cx="15004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Shape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822510"/>
            <a:ext cx="8758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Circle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3805535"/>
            <a:ext cx="1364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Rhombus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flipV="1">
            <a:off x="7143541" y="3509665"/>
            <a:ext cx="9324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8378438" y="3509665"/>
            <a:ext cx="0" cy="29587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522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9" tIns="42452" rIns="81639" bIns="42452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i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class is somewhat simplified (generics omitted)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(Object key, Object value);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value with which the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specified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Object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(Object key);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i="1" dirty="0" smtClean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600" b="1" i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String key, String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super.put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the string with which the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(String key) { 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String)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super.get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(key);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JDK example:  not a stronger spec</a:t>
            </a:r>
            <a:endParaRPr lang="en-GB" dirty="0"/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 flipV="1">
            <a:off x="4848567" y="6054733"/>
            <a:ext cx="3941081" cy="690982"/>
          </a:xfrm>
          <a:prstGeom prst="wedgeRectCallout">
            <a:avLst>
              <a:gd name="adj1" fmla="val -17069"/>
              <a:gd name="adj2" fmla="val 78954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82945" tIns="41473" rIns="82945" bIns="41473"/>
          <a:lstStyle/>
          <a:p>
            <a:pPr algn="ctr"/>
            <a:r>
              <a:rPr lang="en-US" sz="2000" dirty="0">
                <a:latin typeface="Arial Unicode MS" pitchFamily="34" charset="-128"/>
              </a:rPr>
              <a:t>Can throw an exception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</a:rPr>
              <a:t>New exception = weaker spec!</a:t>
            </a:r>
            <a:endParaRPr lang="en-US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auto">
          <a:xfrm flipV="1">
            <a:off x="207425" y="6054733"/>
            <a:ext cx="3941081" cy="690982"/>
          </a:xfrm>
          <a:prstGeom prst="wedgeRectCallout">
            <a:avLst>
              <a:gd name="adj1" fmla="val -4023"/>
              <a:gd name="adj2" fmla="val 78954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82945" tIns="41473" rIns="82945" bIns="41473"/>
          <a:lstStyle/>
          <a:p>
            <a:pPr algn="ctr"/>
            <a:r>
              <a:rPr lang="en-US" sz="2000" dirty="0">
                <a:latin typeface="Arial Unicode MS" pitchFamily="34" charset="-128"/>
              </a:rPr>
              <a:t>Result type is a subtype</a:t>
            </a:r>
          </a:p>
          <a:p>
            <a:pPr algn="ctr"/>
            <a:r>
              <a:rPr lang="en-US" sz="2000" dirty="0" smtClean="0">
                <a:solidFill>
                  <a:srgbClr val="008000"/>
                </a:solidFill>
                <a:latin typeface="Arial Unicode MS" pitchFamily="34" charset="-128"/>
              </a:rPr>
              <a:t>Stronger guarantee = OK</a:t>
            </a:r>
            <a:endParaRPr lang="en-US" sz="2000" dirty="0">
              <a:solidFill>
                <a:srgbClr val="008000"/>
              </a:solidFill>
              <a:latin typeface="Arial Unicode MS" pitchFamily="34" charset="-128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34873" y="3221705"/>
            <a:ext cx="5047350" cy="2487537"/>
            <a:chOff x="2454" y="2238"/>
            <a:chExt cx="3504" cy="1728"/>
          </a:xfrm>
        </p:grpSpPr>
        <p:sp>
          <p:nvSpPr>
            <p:cNvPr id="77836" name="Freeform 12"/>
            <p:cNvSpPr>
              <a:spLocks/>
            </p:cNvSpPr>
            <p:nvPr/>
          </p:nvSpPr>
          <p:spPr bwMode="auto">
            <a:xfrm>
              <a:off x="2838" y="2958"/>
              <a:ext cx="1728" cy="1008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0" y="1008"/>
                </a:cxn>
                <a:cxn ang="0">
                  <a:pos x="1728" y="0"/>
                </a:cxn>
              </a:cxnLst>
              <a:rect l="0" t="0" r="r" b="b"/>
              <a:pathLst>
                <a:path w="1728" h="1008">
                  <a:moveTo>
                    <a:pt x="1152" y="0"/>
                  </a:moveTo>
                  <a:lnTo>
                    <a:pt x="0" y="1008"/>
                  </a:lnTo>
                  <a:lnTo>
                    <a:pt x="1728" y="0"/>
                  </a:lnTo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AutoShape 8"/>
            <p:cNvSpPr>
              <a:spLocks noChangeArrowheads="1"/>
            </p:cNvSpPr>
            <p:nvPr/>
          </p:nvSpPr>
          <p:spPr bwMode="auto">
            <a:xfrm>
              <a:off x="3606" y="2238"/>
              <a:ext cx="2352" cy="720"/>
            </a:xfrm>
            <a:prstGeom prst="wedgeRectCallout">
              <a:avLst>
                <a:gd name="adj1" fmla="val -64500"/>
                <a:gd name="adj2" fmla="val 10611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 dirty="0">
                  <a:latin typeface="Arial Unicode MS" pitchFamily="34" charset="-128"/>
                </a:rPr>
                <a:t>Arguments are subtypes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Arial Unicode MS" pitchFamily="34" charset="-128"/>
                </a:rPr>
                <a:t>Stronger requirement = weaker specification!</a:t>
              </a:r>
              <a:endParaRPr lang="en-US" sz="2000" dirty="0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auto">
            <a:xfrm>
              <a:off x="2454" y="2958"/>
              <a:ext cx="2112" cy="432"/>
            </a:xfrm>
            <a:custGeom>
              <a:avLst/>
              <a:gdLst/>
              <a:ahLst/>
              <a:cxnLst>
                <a:cxn ang="0">
                  <a:pos x="1536" y="0"/>
                </a:cxn>
                <a:cxn ang="0">
                  <a:pos x="0" y="432"/>
                </a:cxn>
                <a:cxn ang="0">
                  <a:pos x="2112" y="0"/>
                </a:cxn>
              </a:cxnLst>
              <a:rect l="0" t="0" r="r" b="b"/>
              <a:pathLst>
                <a:path w="2112" h="432">
                  <a:moveTo>
                    <a:pt x="1536" y="0"/>
                  </a:moveTo>
                  <a:lnTo>
                    <a:pt x="0" y="432"/>
                  </a:lnTo>
                  <a:lnTo>
                    <a:pt x="2112" y="0"/>
                  </a:lnTo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2918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animBg="1"/>
      <p:bldP spid="778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 types: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Defined by classes, interfaces, primitives</a:t>
            </a:r>
          </a:p>
          <a:p>
            <a:pPr marL="0" indent="0">
              <a:buNone/>
            </a:pPr>
            <a:r>
              <a:rPr lang="en-US" dirty="0" smtClean="0"/>
              <a:t>Java subtyping stems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b="1" dirty="0" smtClean="0"/>
              <a:t>  </a:t>
            </a:r>
            <a:r>
              <a:rPr lang="en-US" dirty="0" smtClean="0"/>
              <a:t>and 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dirty="0" smtClean="0"/>
              <a:t>  declarations</a:t>
            </a:r>
          </a:p>
          <a:p>
            <a:pPr marL="0" indent="0">
              <a:buNone/>
            </a:pPr>
            <a:r>
              <a:rPr lang="en-US" dirty="0" smtClean="0"/>
              <a:t>In a Java subtype, each corresponding method has:</a:t>
            </a:r>
          </a:p>
          <a:p>
            <a:pPr marL="457200" lvl="1" indent="0">
              <a:buNone/>
            </a:pPr>
            <a:r>
              <a:rPr lang="en-US" dirty="0" smtClean="0"/>
              <a:t>same argument types</a:t>
            </a:r>
          </a:p>
          <a:p>
            <a:pPr marL="914400" lvl="2" indent="0">
              <a:buNone/>
            </a:pPr>
            <a:r>
              <a:rPr lang="en-US" dirty="0" smtClean="0"/>
              <a:t>if different, </a:t>
            </a:r>
            <a:r>
              <a:rPr lang="en-US" i="1" dirty="0" smtClean="0"/>
              <a:t>overloading</a:t>
            </a:r>
            <a:r>
              <a:rPr lang="en-US" dirty="0" smtClean="0"/>
              <a:t>:  unrelated methods</a:t>
            </a:r>
          </a:p>
          <a:p>
            <a:pPr marL="457200" lvl="1" indent="0">
              <a:buNone/>
            </a:pPr>
            <a:r>
              <a:rPr lang="en-US" dirty="0" smtClean="0"/>
              <a:t>compatible (covariant) return types</a:t>
            </a:r>
          </a:p>
          <a:p>
            <a:pPr marL="914400" lvl="2" indent="0">
              <a:buNone/>
            </a:pPr>
            <a:r>
              <a:rPr lang="en-GB" dirty="0" smtClean="0"/>
              <a:t>a </a:t>
            </a:r>
            <a:r>
              <a:rPr lang="en-GB" smtClean="0"/>
              <a:t>(somewhat) recent </a:t>
            </a:r>
            <a:r>
              <a:rPr lang="en-GB" dirty="0" smtClean="0"/>
              <a:t>language feature, not reflected in (e.g.)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 additional declared exceptions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9530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variable’s run-time </a:t>
            </a:r>
            <a:r>
              <a:rPr lang="en-US" dirty="0" smtClean="0"/>
              <a:t>type (= the class of its run-time value) </a:t>
            </a:r>
            <a:r>
              <a:rPr lang="en-US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 = new Date();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new 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If </a:t>
            </a:r>
            <a:r>
              <a:rPr lang="en-GB" dirty="0"/>
              <a:t>a variable of </a:t>
            </a:r>
            <a:r>
              <a:rPr lang="en-GB" i="1" dirty="0"/>
              <a:t>declared (compile-time) </a:t>
            </a:r>
            <a:r>
              <a:rPr lang="en-GB" dirty="0"/>
              <a:t>type T holds a reference to an object of </a:t>
            </a:r>
            <a:r>
              <a:rPr lang="en-GB" i="1" dirty="0"/>
              <a:t>actual</a:t>
            </a:r>
            <a:r>
              <a:rPr lang="en-GB" dirty="0"/>
              <a:t> (</a:t>
            </a:r>
            <a:r>
              <a:rPr lang="en-GB" i="1" dirty="0"/>
              <a:t>runtime) </a:t>
            </a:r>
            <a:r>
              <a:rPr lang="en-GB" dirty="0"/>
              <a:t>type T', then T' is a (Java) subtype of T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Corollaries: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Objects always have implementations of the methods specified by their declared 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all subtypes are true subtypes, then all objects meet the specification of their declared </a:t>
            </a:r>
            <a:r>
              <a:rPr lang="en-GB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This rules out a huge class of bugs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public class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&lt;E&gt; </a:t>
            </a:r>
            <a:r>
              <a:rPr lang="en-GB" sz="1800" b="1" i="1" dirty="0">
                <a:latin typeface="Courier New" pitchFamily="49" charset="0"/>
              </a:rPr>
              <a:t>extends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</a:t>
            </a:r>
            <a:r>
              <a:rPr lang="en-GB" sz="1800" b="1" i="1" dirty="0" err="1">
                <a:latin typeface="Courier New" pitchFamily="49" charset="0"/>
              </a:rPr>
              <a:t>int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0;  </a:t>
            </a:r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count attempted insertions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super(c);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8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++;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800" b="1" i="1" dirty="0">
                <a:latin typeface="Courier New" pitchFamily="49" charset="0"/>
              </a:rPr>
              <a:t>return </a:t>
            </a:r>
            <a:r>
              <a:rPr lang="en-GB" sz="1800" b="1" i="1" dirty="0" err="1">
                <a:latin typeface="Courier New" pitchFamily="49" charset="0"/>
              </a:rPr>
              <a:t>super.add</a:t>
            </a:r>
            <a:r>
              <a:rPr lang="en-GB" sz="18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 +=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c.size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return </a:t>
            </a:r>
            <a:r>
              <a:rPr lang="en-GB" sz="1800" b="1" i="1" dirty="0" err="1">
                <a:latin typeface="Courier New" pitchFamily="49" charset="0"/>
              </a:rPr>
              <a:t>super.addAll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int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800" b="1" i="1" dirty="0">
                <a:latin typeface="Courier New" pitchFamily="49" charset="0"/>
              </a:rPr>
              <a:t>() { return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>
                <a:latin typeface="Comic Sans MS" pitchFamily="66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&lt;String&gt; s =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        new </a:t>
            </a:r>
            <a:r>
              <a:rPr lang="en-GB" sz="1800" b="1" i="1" dirty="0" err="1"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&lt;String</a:t>
            </a:r>
            <a:r>
              <a:rPr lang="en-GB" sz="1800" b="1" i="1" dirty="0" smtClean="0">
                <a:latin typeface="Courier New" pitchFamily="49" charset="0"/>
              </a:rPr>
              <a:t>&gt;();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>
                <a:latin typeface="Courier New" pitchFamily="49" charset="0"/>
              </a:rPr>
              <a:t>System.out.println</a:t>
            </a:r>
            <a:r>
              <a:rPr lang="en-GB" sz="1800" b="1" i="1" dirty="0"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s.getAddCount</a:t>
            </a:r>
            <a:r>
              <a:rPr lang="en-GB" sz="1800" b="1" i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 smtClean="0">
                <a:latin typeface="Courier New" pitchFamily="49" charset="0"/>
              </a:rPr>
              <a:t>s.addAll</a:t>
            </a:r>
            <a:r>
              <a:rPr lang="en-GB" sz="1800" b="1" i="1" dirty="0" smtClean="0">
                <a:latin typeface="Courier New" pitchFamily="49" charset="0"/>
              </a:rPr>
              <a:t>(</a:t>
            </a:r>
            <a:r>
              <a:rPr lang="en-GB" sz="1800" b="1" i="1" dirty="0" err="1" smtClean="0">
                <a:latin typeface="Courier New" pitchFamily="49" charset="0"/>
              </a:rPr>
              <a:t>Arrays.asList</a:t>
            </a:r>
            <a:r>
              <a:rPr lang="en-GB" sz="1800" b="1" i="1" dirty="0" smtClean="0">
                <a:latin typeface="Courier New" pitchFamily="49" charset="0"/>
              </a:rPr>
              <a:t>("CSE", "331”));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>
                <a:latin typeface="Courier New" pitchFamily="49" charset="0"/>
              </a:rPr>
              <a:t>System.out.println</a:t>
            </a:r>
            <a:r>
              <a:rPr lang="en-GB" sz="1800" b="1" i="1" dirty="0"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s.getAddCount</a:t>
            </a:r>
            <a:r>
              <a:rPr lang="en-GB" sz="1800" b="1" i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Answer depends on </a:t>
            </a:r>
            <a:r>
              <a:rPr lang="en-GB" sz="2200" dirty="0">
                <a:solidFill>
                  <a:srgbClr val="FF0000"/>
                </a:solidFill>
              </a:rPr>
              <a:t>implementation</a:t>
            </a:r>
            <a:r>
              <a:rPr lang="en-GB" sz="2200" dirty="0"/>
              <a:t> of </a:t>
            </a:r>
            <a:r>
              <a:rPr lang="en-GB" sz="2200" dirty="0" err="1"/>
              <a:t>addAll</a:t>
            </a:r>
            <a:r>
              <a:rPr lang="en-GB" sz="2200" dirty="0"/>
              <a:t>() in </a:t>
            </a:r>
            <a:r>
              <a:rPr lang="en-GB" sz="2200" dirty="0" err="1" smtClean="0"/>
              <a:t>HashSet</a:t>
            </a:r>
            <a:endParaRPr lang="en-GB" sz="2200" dirty="0" smtClean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Different implementations may behave differently!</a:t>
            </a:r>
            <a:endParaRPr lang="en-GB" sz="18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err="1"/>
              <a:t>HashSet.addAll</a:t>
            </a:r>
            <a:r>
              <a:rPr lang="en-GB" sz="1800" dirty="0"/>
              <a:t>() </a:t>
            </a:r>
            <a:r>
              <a:rPr lang="en-GB" sz="1800" dirty="0" smtClean="0"/>
              <a:t>calls add() </a:t>
            </a:r>
            <a:r>
              <a:rPr lang="en-GB" sz="1800" dirty="0" smtClean="0">
                <a:sym typeface="Symbol"/>
              </a:rPr>
              <a:t> </a:t>
            </a:r>
            <a:r>
              <a:rPr lang="en-GB" sz="1800" dirty="0" smtClean="0"/>
              <a:t>double-counting</a:t>
            </a:r>
          </a:p>
          <a:p>
            <a:r>
              <a:rPr lang="en-US" sz="2200" dirty="0" err="1" smtClean="0"/>
              <a:t>AbstractCollection.addAll</a:t>
            </a:r>
            <a:r>
              <a:rPr lang="en-US" sz="2200" dirty="0" smtClean="0"/>
              <a:t> specification states:</a:t>
            </a:r>
          </a:p>
          <a:p>
            <a:pPr lvl="1"/>
            <a:r>
              <a:rPr lang="en-US" sz="1900" dirty="0" smtClean="0"/>
              <a:t>“Adds all of the elements in the specified collection to this collection.”</a:t>
            </a:r>
          </a:p>
          <a:p>
            <a:pPr lvl="1"/>
            <a:r>
              <a:rPr lang="en-US" sz="1900" dirty="0" smtClean="0"/>
              <a:t>Does not specify whether it calls add()</a:t>
            </a:r>
          </a:p>
          <a:p>
            <a:r>
              <a:rPr lang="en-US" sz="2200" dirty="0" smtClean="0"/>
              <a:t>Lesson:  designers should plan for their classes to be extended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257169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441243" y="3276600"/>
            <a:ext cx="890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spec of </a:t>
            </a:r>
            <a:r>
              <a:rPr lang="en-US" dirty="0" err="1" smtClean="0"/>
              <a:t>HashSet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Indicate all self-calls</a:t>
            </a:r>
          </a:p>
          <a:p>
            <a:pPr marL="914400" lvl="1" indent="-514350">
              <a:buNone/>
            </a:pPr>
            <a:r>
              <a:rPr lang="en-US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Eliminate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“Re-implement” methods such as </a:t>
            </a:r>
            <a:r>
              <a:rPr lang="en-US" dirty="0" err="1" smtClean="0"/>
              <a:t>addAll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Use a wrapper</a:t>
            </a:r>
          </a:p>
          <a:p>
            <a:pPr marL="1314450" lvl="2" indent="-514350">
              <a:buNone/>
            </a:pPr>
            <a:r>
              <a:rPr lang="en-US" dirty="0" smtClean="0"/>
              <a:t>No longer a subtype (unless an interface is handy)</a:t>
            </a:r>
          </a:p>
          <a:p>
            <a:pPr marL="1314450" lvl="2" indent="-514350">
              <a:buNone/>
            </a:pPr>
            <a:r>
              <a:rPr lang="en-US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50292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public class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&lt;E&gt;</a:t>
            </a:r>
            <a:r>
              <a:rPr lang="en-GB" sz="1800" b="1" i="1" dirty="0">
                <a:latin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final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1800" b="1" i="1" dirty="0">
                <a:latin typeface="Courier New" pitchFamily="49" charset="0"/>
              </a:rPr>
              <a:t> = new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int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1800" b="1" i="1" dirty="0">
                <a:latin typeface="Courier New" pitchFamily="49" charset="0"/>
              </a:rPr>
              <a:t>= 0;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 lvl="2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</a:rPr>
              <a:t>  </a:t>
            </a:r>
            <a:r>
              <a:rPr lang="en-GB" sz="1800" b="1" i="1" dirty="0" err="1">
                <a:latin typeface="Courier New" pitchFamily="49" charset="0"/>
              </a:rPr>
              <a:t>this.addAll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8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++;   return </a:t>
            </a:r>
            <a:r>
              <a:rPr lang="en-GB" sz="1800" b="1" i="1" dirty="0" err="1">
                <a:latin typeface="Courier New" pitchFamily="49" charset="0"/>
              </a:rPr>
              <a:t>s.add</a:t>
            </a:r>
            <a:r>
              <a:rPr lang="en-GB" sz="18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 += </a:t>
            </a:r>
            <a:r>
              <a:rPr lang="en-GB" sz="1800" b="1" i="1" dirty="0" err="1">
                <a:latin typeface="Courier New" pitchFamily="49" charset="0"/>
              </a:rPr>
              <a:t>c.size</a:t>
            </a:r>
            <a:r>
              <a:rPr lang="en-GB" sz="1800" b="1" i="1" dirty="0">
                <a:latin typeface="Courier New" pitchFamily="49" charset="0"/>
              </a:rPr>
              <a:t>();   return </a:t>
            </a:r>
            <a:r>
              <a:rPr lang="en-GB" sz="1800" b="1" i="1" dirty="0" err="1">
                <a:latin typeface="Courier New" pitchFamily="49" charset="0"/>
              </a:rPr>
              <a:t>s.addAll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latin typeface="Courier New" pitchFamily="49" charset="0"/>
              </a:rPr>
              <a:t>    </a:t>
            </a:r>
            <a:r>
              <a:rPr lang="en-GB" sz="1800" b="1" i="1" dirty="0">
                <a:latin typeface="Courier New" pitchFamily="49" charset="0"/>
              </a:rPr>
              <a:t>public int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800" b="1" i="1" dirty="0">
                <a:latin typeface="Courier New" pitchFamily="49" charset="0"/>
              </a:rPr>
              <a:t>() {  return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    // ... and every other method specified by </a:t>
            </a:r>
            <a:r>
              <a:rPr lang="en-GB" sz="1800" b="1" i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latin typeface="Courier New" pitchFamily="49" charset="0"/>
              </a:rPr>
              <a:t>}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800" b="1" i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477000" y="3657600"/>
            <a:ext cx="2286000" cy="609600"/>
          </a:xfrm>
          <a:prstGeom prst="wedgeRectCallout">
            <a:avLst>
              <a:gd name="adj1" fmla="val -52896"/>
              <a:gd name="adj2" fmla="val 1470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implementation no longer matters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1430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>
                <a:solidFill>
                  <a:srgbClr val="FF0000"/>
                </a:solidFill>
              </a:rPr>
              <a:t>Implementation </a:t>
            </a:r>
            <a:r>
              <a:rPr lang="en-GB" sz="2800" b="1" i="1" dirty="0" smtClean="0">
                <a:solidFill>
                  <a:srgbClr val="FF0000"/>
                </a:solidFill>
              </a:rPr>
              <a:t>reuse</a:t>
            </a:r>
            <a:r>
              <a:rPr lang="en-GB" sz="2800" dirty="0" smtClean="0">
                <a:solidFill>
                  <a:srgbClr val="FF0000"/>
                </a:solidFill>
              </a:rPr>
              <a:t> without </a:t>
            </a:r>
            <a:r>
              <a:rPr lang="en-GB" sz="2800" b="1" i="1" dirty="0" smtClean="0">
                <a:solidFill>
                  <a:srgbClr val="FF0000"/>
                </a:solidFill>
              </a:rPr>
              <a:t>inheritance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Easy </a:t>
            </a:r>
            <a:r>
              <a:rPr lang="en-GB" sz="2800" dirty="0"/>
              <a:t>to reason </a:t>
            </a:r>
            <a:r>
              <a:rPr lang="en-GB" sz="2800" dirty="0" smtClean="0"/>
              <a:t>about; self-calls are irrelevant</a:t>
            </a:r>
            <a:endParaRPr lang="en-GB" sz="2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Example </a:t>
            </a:r>
            <a:r>
              <a:rPr lang="en-GB" sz="2800" dirty="0"/>
              <a:t>of a “wrapper” class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Works around badly-designed classes</a:t>
            </a:r>
            <a:endParaRPr lang="en-GB" sz="2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Disadvantages (may be a worthwhile price to pay):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May </a:t>
            </a:r>
            <a:r>
              <a:rPr lang="en-GB" sz="2400" dirty="0"/>
              <a:t>be hard to apply </a:t>
            </a:r>
            <a:r>
              <a:rPr lang="en-GB" sz="2400" dirty="0" smtClean="0"/>
              <a:t>to </a:t>
            </a:r>
            <a:r>
              <a:rPr lang="en-GB" sz="2400" dirty="0" err="1" smtClean="0"/>
              <a:t>callbacks</a:t>
            </a:r>
            <a:r>
              <a:rPr lang="en-GB" sz="2400" dirty="0" smtClean="0"/>
              <a:t>, equality tests</a:t>
            </a:r>
            <a:endParaRPr lang="en-GB" sz="24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Tedious </a:t>
            </a:r>
            <a:r>
              <a:rPr lang="en-GB" sz="2400" dirty="0"/>
              <a:t>to write </a:t>
            </a:r>
            <a:r>
              <a:rPr lang="en-GB" sz="2400" dirty="0" smtClean="0"/>
              <a:t>(your IDE will help you)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Does not preserve </a:t>
            </a:r>
            <a:r>
              <a:rPr lang="en-GB" sz="2400" dirty="0" err="1" smtClean="0"/>
              <a:t>subtyping</a:t>
            </a:r>
            <a:endParaRPr lang="en-GB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err="1">
                <a:latin typeface="Courier New"/>
                <a:cs typeface="Courier New"/>
              </a:rPr>
              <a:t>InstrumentedHashSet</a:t>
            </a:r>
            <a:r>
              <a:rPr lang="en-GB" dirty="0"/>
              <a:t> is not a </a:t>
            </a:r>
            <a:r>
              <a:rPr lang="en-GB" b="1" dirty="0" err="1">
                <a:latin typeface="Courier New"/>
                <a:cs typeface="Courier New"/>
              </a:rPr>
              <a:t>HashSet</a:t>
            </a:r>
            <a:r>
              <a:rPr lang="en-GB" dirty="0"/>
              <a:t> anymore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 can't easily substitute it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It may be a true subtype of </a:t>
            </a:r>
            <a:r>
              <a:rPr lang="en-GB" b="1" dirty="0" err="1">
                <a:latin typeface="Courier New"/>
                <a:cs typeface="Courier New"/>
              </a:rPr>
              <a:t>HashSet</a:t>
            </a:r>
            <a:endParaRPr lang="en-GB" b="1" dirty="0">
              <a:latin typeface="Courier New"/>
              <a:cs typeface="Courier New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Java doesn't know that!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 requires declared relationships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Not enough to just meet 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Interfaces to the rescue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declare that we implement interface </a:t>
            </a:r>
            <a:r>
              <a:rPr lang="en-GB" b="1" dirty="0" smtClean="0">
                <a:latin typeface="Courier New"/>
                <a:cs typeface="Courier New"/>
              </a:rPr>
              <a:t>Set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If such an interface exists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4864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public class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&lt;E&gt;</a:t>
            </a:r>
            <a:r>
              <a:rPr lang="en-GB" sz="1600" b="1" i="1" dirty="0">
                <a:latin typeface="Courier New" pitchFamily="49" charset="0"/>
              </a:rPr>
              <a:t> implements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private final </a:t>
            </a:r>
            <a:r>
              <a:rPr lang="en-GB" sz="1600" b="1" i="1" dirty="0" smtClean="0">
                <a:latin typeface="Courier New" pitchFamily="49" charset="0"/>
              </a:rPr>
              <a:t>Set&lt;E</a:t>
            </a:r>
            <a:r>
              <a:rPr lang="en-GB" sz="1600" b="1" i="1" dirty="0">
                <a:latin typeface="Courier New" pitchFamily="49" charset="0"/>
              </a:rPr>
              <a:t>&gt;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1600" b="1" i="1" dirty="0">
                <a:latin typeface="Courier New" pitchFamily="49" charset="0"/>
              </a:rPr>
              <a:t> = new </a:t>
            </a:r>
            <a:r>
              <a:rPr lang="en-GB" sz="1600" b="1" i="1" dirty="0" err="1">
                <a:latin typeface="Courier New" pitchFamily="49" charset="0"/>
              </a:rPr>
              <a:t>HashSet</a:t>
            </a:r>
            <a:r>
              <a:rPr lang="en-GB" sz="1600" b="1" i="1" dirty="0">
                <a:latin typeface="Courier New" pitchFamily="49" charset="0"/>
              </a:rPr>
              <a:t>&lt;E&gt;();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private int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</a:rPr>
              <a:t>= 0;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600" b="1" i="1" dirty="0">
                <a:latin typeface="Courier New" pitchFamily="49" charset="0"/>
              </a:rPr>
              <a:t>(Collection&lt;? extends E&gt; c) {</a:t>
            </a:r>
          </a:p>
          <a:p>
            <a:pPr lvl="2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</a:t>
            </a:r>
            <a:r>
              <a:rPr lang="en-GB" sz="1600" b="1" i="1" dirty="0" err="1">
                <a:latin typeface="Courier New" pitchFamily="49" charset="0"/>
              </a:rPr>
              <a:t>this.addAll</a:t>
            </a:r>
            <a:r>
              <a:rPr lang="en-GB" sz="16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boolean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6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++;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return </a:t>
            </a:r>
            <a:r>
              <a:rPr lang="en-GB" sz="1600" b="1" i="1" dirty="0" err="1">
                <a:latin typeface="Courier New" pitchFamily="49" charset="0"/>
              </a:rPr>
              <a:t>s.add</a:t>
            </a:r>
            <a:r>
              <a:rPr lang="en-GB" sz="16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boolean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6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 += </a:t>
            </a:r>
            <a:r>
              <a:rPr lang="en-GB" sz="1600" b="1" i="1" dirty="0" err="1">
                <a:latin typeface="Courier New" pitchFamily="49" charset="0"/>
              </a:rPr>
              <a:t>c.size</a:t>
            </a:r>
            <a:r>
              <a:rPr lang="en-GB" sz="1600" b="1" i="1" dirty="0"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return </a:t>
            </a:r>
            <a:r>
              <a:rPr lang="en-GB" sz="1600" b="1" i="1" dirty="0" err="1">
                <a:latin typeface="Courier New" pitchFamily="49" charset="0"/>
              </a:rPr>
              <a:t>s.addAll</a:t>
            </a:r>
            <a:r>
              <a:rPr lang="en-GB" sz="16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int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600" b="1" i="1" dirty="0">
                <a:latin typeface="Courier New" pitchFamily="49" charset="0"/>
              </a:rPr>
              <a:t>() {  return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</a:rPr>
              <a:t>    // ... and every other method specified by Set&lt;E&gt;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}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043172" y="1371600"/>
            <a:ext cx="2500628" cy="414589"/>
          </a:xfrm>
          <a:prstGeom prst="roundRect">
            <a:avLst>
              <a:gd name="adj" fmla="val 347"/>
            </a:avLst>
          </a:prstGeom>
          <a:noFill/>
          <a:ln w="54720">
            <a:solidFill>
              <a:srgbClr val="FF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4495800" y="1981200"/>
            <a:ext cx="3886200" cy="361950"/>
          </a:xfrm>
          <a:prstGeom prst="wedgeRectCallout">
            <a:avLst>
              <a:gd name="adj1" fmla="val -81225"/>
              <a:gd name="adj2" fmla="val -581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3328" y="2866072"/>
            <a:ext cx="400171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What about this constructor?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(Set&lt;E&gt; s)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 err="1" smtClean="0">
                <a:latin typeface="Courier New" pitchFamily="49" charset="0"/>
              </a:rPr>
              <a:t>addCount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= </a:t>
            </a:r>
            <a:r>
              <a:rPr lang="en-GB" sz="1600" b="1" dirty="0" err="1">
                <a:latin typeface="Courier New" pitchFamily="49" charset="0"/>
              </a:rPr>
              <a:t>s.size</a:t>
            </a:r>
            <a:r>
              <a:rPr lang="en-GB" sz="1600" b="1" dirty="0">
                <a:latin typeface="Courier New" pitchFamily="49" charset="0"/>
              </a:rPr>
              <a:t>();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Subtypes are </a:t>
            </a:r>
            <a:r>
              <a:rPr lang="en-GB" b="1" i="1" dirty="0"/>
              <a:t>substitutable </a:t>
            </a:r>
            <a:r>
              <a:rPr lang="en-GB" dirty="0"/>
              <a:t>for </a:t>
            </a:r>
            <a:r>
              <a:rPr lang="en-GB" dirty="0" err="1"/>
              <a:t>supertypes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Instances of subtype won't surprise </a:t>
            </a:r>
            <a:r>
              <a:rPr lang="en-GB" dirty="0" smtClean="0"/>
              <a:t>client</a:t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/>
              <a:t>failing to </a:t>
            </a:r>
            <a:r>
              <a:rPr lang="en-GB" dirty="0" smtClean="0"/>
              <a:t>satisfy the </a:t>
            </a:r>
            <a:r>
              <a:rPr lang="en-GB" dirty="0" err="1"/>
              <a:t>supertype's</a:t>
            </a:r>
            <a:r>
              <a:rPr lang="en-GB" dirty="0"/>
              <a:t> specification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Instances of subtype won't surprise </a:t>
            </a:r>
            <a:r>
              <a:rPr lang="en-GB" dirty="0" smtClean="0"/>
              <a:t>client</a:t>
            </a:r>
            <a:br>
              <a:rPr lang="en-GB" dirty="0" smtClean="0"/>
            </a:br>
            <a:r>
              <a:rPr lang="en-GB" dirty="0" smtClean="0"/>
              <a:t>by having more </a:t>
            </a:r>
            <a:r>
              <a:rPr lang="en-GB" dirty="0"/>
              <a:t>expectations </a:t>
            </a:r>
            <a:r>
              <a:rPr lang="en-GB" dirty="0" smtClean="0"/>
              <a:t>than the </a:t>
            </a:r>
            <a:r>
              <a:rPr lang="en-GB" dirty="0" err="1" smtClean="0"/>
              <a:t>supertype's</a:t>
            </a:r>
            <a:r>
              <a:rPr lang="en-GB" dirty="0" smtClean="0"/>
              <a:t> </a:t>
            </a:r>
            <a:r>
              <a:rPr lang="en-GB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 say that </a:t>
            </a:r>
            <a:r>
              <a:rPr lang="en-GB" dirty="0" smtClean="0"/>
              <a:t>B </a:t>
            </a:r>
            <a:r>
              <a:rPr lang="en-GB" dirty="0"/>
              <a:t>is a </a:t>
            </a:r>
            <a:r>
              <a:rPr lang="en-GB" b="1" dirty="0"/>
              <a:t>true subtype </a:t>
            </a:r>
            <a:r>
              <a:rPr lang="en-GB" dirty="0"/>
              <a:t>of </a:t>
            </a:r>
            <a:r>
              <a:rPr lang="en-GB" dirty="0" smtClean="0"/>
              <a:t>A </a:t>
            </a:r>
            <a:r>
              <a:rPr lang="en-GB" dirty="0"/>
              <a:t>if </a:t>
            </a:r>
            <a:r>
              <a:rPr lang="en-GB" dirty="0" smtClean="0"/>
              <a:t>B </a:t>
            </a:r>
            <a:r>
              <a:rPr lang="en-GB" dirty="0"/>
              <a:t>has a stronger specification than </a:t>
            </a:r>
            <a:r>
              <a:rPr lang="en-GB" dirty="0" smtClean="0"/>
              <a:t>A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is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the same as a </a:t>
            </a:r>
            <a:r>
              <a:rPr lang="en-GB" b="1" i="1" dirty="0"/>
              <a:t>Java </a:t>
            </a:r>
            <a:r>
              <a:rPr lang="en-GB" b="1" dirty="0"/>
              <a:t>subtype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 subtypes that are not true subtypes are </a:t>
            </a:r>
            <a:r>
              <a:rPr lang="en-GB" dirty="0" smtClean="0">
                <a:solidFill>
                  <a:srgbClr val="FF0000"/>
                </a:solidFill>
              </a:rPr>
              <a:t>confusing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dangerous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Provide interfaces for your functionality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 </a:t>
            </a:r>
            <a:r>
              <a:rPr lang="en-GB" dirty="0"/>
              <a:t>client </a:t>
            </a:r>
            <a:r>
              <a:rPr lang="en-GB" dirty="0" smtClean="0"/>
              <a:t>codes </a:t>
            </a:r>
            <a:r>
              <a:rPr lang="en-GB" dirty="0"/>
              <a:t>to interfaces rather than concrete classes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Allows different implementations later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Facilitates composition, wrapper classes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Basis of lots of useful, clever tricks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We'll see more of these later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Consider providing helper/template abstract classes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minimize number of methods that new implementation must provide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Makes writing new implementations much easier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Using them is entirely optional, so they don't limit freedom to create radically different implementations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hierarchy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interface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b="1" dirty="0" smtClean="0">
                <a:latin typeface="Courier New"/>
                <a:cs typeface="Courier New"/>
              </a:rPr>
              <a:t>&lt;E&gt;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&gt; 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abstract </a:t>
            </a:r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b="1" dirty="0">
                <a:latin typeface="Courier New"/>
                <a:cs typeface="Courier New"/>
              </a:rPr>
              <a:t>&lt;E&gt; </a:t>
            </a:r>
            <a:r>
              <a:rPr lang="en-US" b="1" dirty="0" smtClean="0">
                <a:latin typeface="Courier New"/>
                <a:cs typeface="Courier New"/>
              </a:rPr>
              <a:t/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	implements </a:t>
            </a:r>
            <a:r>
              <a:rPr lang="en-US" b="1" dirty="0">
                <a:latin typeface="Courier New"/>
                <a:cs typeface="Courier New"/>
              </a:rPr>
              <a:t>Collection&lt;E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type of all ordered 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collections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interface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b="1" dirty="0" smtClean="0">
                <a:latin typeface="Courier New"/>
                <a:cs typeface="Courier New"/>
              </a:rPr>
              <a:t>&lt;E&gt; extends Collection&lt;E&gt; 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skeletal implementation of List&lt;E&gt;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Abstract class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b="1" dirty="0" smtClean="0">
                <a:latin typeface="Courier New"/>
                <a:cs typeface="Courier New"/>
              </a:rPr>
              <a:t>&lt;E&gt; extends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AbstractCollection</a:t>
            </a:r>
            <a:r>
              <a:rPr lang="en-US" b="1" dirty="0" smtClean="0">
                <a:latin typeface="Courier New"/>
                <a:cs typeface="Courier New"/>
              </a:rPr>
              <a:t>&lt;E&gt; implements List&lt;E&gt;</a:t>
            </a:r>
          </a:p>
          <a:p>
            <a:pPr marL="57150" indent="0">
              <a:buNone/>
            </a:pP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// an old friend...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b="1" dirty="0" smtClean="0">
                <a:latin typeface="Courier New"/>
                <a:cs typeface="Courier New"/>
              </a:rPr>
              <a:t>&lt;E&gt; extends </a:t>
            </a:r>
            <a:r>
              <a:rPr lang="en-US" b="1" dirty="0" err="1" smtClean="0">
                <a:latin typeface="Courier New"/>
                <a:cs typeface="Courier New"/>
              </a:rPr>
              <a:t>AbstractList</a:t>
            </a:r>
            <a:r>
              <a:rPr lang="en-US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of classes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 design decisions:</a:t>
            </a:r>
          </a:p>
          <a:p>
            <a:pPr marL="457200" lvl="1" indent="0">
              <a:buNone/>
            </a:pPr>
            <a:r>
              <a:rPr lang="en-US" dirty="0"/>
              <a:t>A class has exactly one </a:t>
            </a:r>
            <a:r>
              <a:rPr lang="en-US" dirty="0" err="1"/>
              <a:t>superclass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 class may implement multiple interfaces</a:t>
            </a:r>
          </a:p>
          <a:p>
            <a:pPr marL="457200" lvl="1" indent="0">
              <a:buNone/>
            </a:pPr>
            <a:r>
              <a:rPr lang="en-US" dirty="0"/>
              <a:t>An interface may extend multiple interfaces</a:t>
            </a:r>
          </a:p>
          <a:p>
            <a:pPr marL="0" indent="0">
              <a:buNone/>
            </a:pPr>
            <a:r>
              <a:rPr lang="en-US" dirty="0"/>
              <a:t>Observation:</a:t>
            </a:r>
          </a:p>
          <a:p>
            <a:pPr marL="457200" lvl="1" indent="0">
              <a:buNone/>
            </a:pPr>
            <a:r>
              <a:rPr lang="en-US" dirty="0"/>
              <a:t>multiple </a:t>
            </a:r>
            <a:r>
              <a:rPr lang="en-US" dirty="0" err="1"/>
              <a:t>superclasses</a:t>
            </a:r>
            <a:r>
              <a:rPr lang="en-US" dirty="0"/>
              <a:t> are difficult to use and to implement</a:t>
            </a:r>
          </a:p>
          <a:p>
            <a:pPr marL="457200" lvl="1" indent="0">
              <a:buNone/>
            </a:pPr>
            <a:r>
              <a:rPr lang="en-US" dirty="0"/>
              <a:t>multiple interfaces, single </a:t>
            </a:r>
            <a:r>
              <a:rPr lang="en-US" dirty="0" err="1"/>
              <a:t>superclass</a:t>
            </a:r>
            <a:r>
              <a:rPr lang="en-US" dirty="0"/>
              <a:t>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Inheritance is a powerful way to achieve code reuse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Inheritance can break encapsulation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A subclass may need to depend on unspecified details of the implementation of its </a:t>
            </a:r>
            <a:r>
              <a:rPr lang="en-GB" sz="2400" dirty="0" err="1"/>
              <a:t>superclass</a:t>
            </a:r>
            <a:endParaRPr lang="en-GB" sz="24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e.g</a:t>
            </a:r>
            <a:r>
              <a:rPr lang="en-GB" sz="2000" dirty="0" smtClean="0"/>
              <a:t>., </a:t>
            </a:r>
            <a:r>
              <a:rPr lang="en-GB" sz="2000" dirty="0"/>
              <a:t>pattern of self-calls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Subclass may need to evolve in tandem with </a:t>
            </a:r>
            <a:r>
              <a:rPr lang="en-GB" sz="2400" dirty="0" err="1"/>
              <a:t>superclass</a:t>
            </a:r>
            <a:endParaRPr lang="en-GB" sz="24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Safe 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Authors of </a:t>
            </a:r>
            <a:r>
              <a:rPr lang="en-GB" sz="2800" dirty="0" err="1"/>
              <a:t>superclass</a:t>
            </a:r>
            <a:r>
              <a:rPr lang="en-GB" sz="2800" dirty="0"/>
              <a:t> should design and document </a:t>
            </a:r>
            <a:r>
              <a:rPr lang="en-GB" sz="2800" dirty="0" smtClean="0"/>
              <a:t>self-use, to simplify extension</a:t>
            </a:r>
            <a:endParaRPr lang="en-GB" sz="2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</a:t>
            </a:r>
            <a:r>
              <a:rPr lang="en-US" dirty="0" err="1" smtClean="0">
                <a:solidFill>
                  <a:srgbClr val="FF0000"/>
                </a:solidFill>
              </a:rPr>
              <a:t>typing</a:t>
            </a:r>
            <a:r>
              <a:rPr lang="en-US" dirty="0" smtClean="0"/>
              <a:t> and </a:t>
            </a:r>
            <a:r>
              <a:rPr lang="en-US" dirty="0" err="1" smtClean="0"/>
              <a:t>sub</a:t>
            </a:r>
            <a:r>
              <a:rPr lang="en-US" dirty="0" err="1" smtClean="0">
                <a:solidFill>
                  <a:srgbClr val="FF0000"/>
                </a:solidFill>
              </a:rPr>
              <a:t>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dirty="0"/>
              <a:t>Substitution </a:t>
            </a:r>
            <a:r>
              <a:rPr lang="en-US" dirty="0" smtClean="0"/>
              <a:t>(subtype) — a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 notion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is a subtype of </a:t>
            </a:r>
            <a:r>
              <a:rPr lang="en-US" dirty="0" smtClean="0"/>
              <a:t>A </a:t>
            </a:r>
            <a:r>
              <a:rPr lang="en-US" dirty="0" err="1"/>
              <a:t>iff</a:t>
            </a:r>
            <a:r>
              <a:rPr lang="en-US" dirty="0"/>
              <a:t> an object of </a:t>
            </a:r>
            <a:r>
              <a:rPr lang="en-US" dirty="0" smtClean="0"/>
              <a:t>B </a:t>
            </a:r>
            <a:r>
              <a:rPr lang="en-US" dirty="0"/>
              <a:t>can masquerade as an object of A</a:t>
            </a:r>
            <a:r>
              <a:rPr lang="en-US" dirty="0" smtClean="0"/>
              <a:t> </a:t>
            </a:r>
            <a:r>
              <a:rPr lang="en-US" dirty="0"/>
              <a:t>in any </a:t>
            </a:r>
            <a:r>
              <a:rPr lang="en-US" dirty="0" smtClean="0"/>
              <a:t>context</a:t>
            </a:r>
          </a:p>
          <a:p>
            <a:pPr marL="457200" lvl="1" indent="0">
              <a:buNone/>
            </a:pPr>
            <a:r>
              <a:rPr lang="en-US" dirty="0" smtClean="0"/>
              <a:t>Similarities to </a:t>
            </a:r>
            <a:r>
              <a:rPr lang="en-US" dirty="0" err="1" smtClean="0"/>
              <a:t>satisfiability</a:t>
            </a:r>
            <a:r>
              <a:rPr lang="en-US" dirty="0" smtClean="0"/>
              <a:t> (behavior of P is a subset of S)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Inheritance </a:t>
            </a:r>
            <a:r>
              <a:rPr lang="en-US" dirty="0" smtClean="0"/>
              <a:t>(subclass) — an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r>
              <a:rPr lang="en-US" dirty="0" smtClean="0"/>
              <a:t> notion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Abstract out repeated code </a:t>
            </a:r>
          </a:p>
          <a:p>
            <a:pPr marL="457200" lvl="1" indent="0">
              <a:buNone/>
            </a:pPr>
            <a:r>
              <a:rPr lang="en-US" dirty="0" smtClean="0"/>
              <a:t>To create a new class, just write the differences</a:t>
            </a:r>
          </a:p>
          <a:p>
            <a:pPr marL="457200" lvl="1" indent="0">
              <a:buNone/>
            </a:pPr>
            <a:r>
              <a:rPr lang="en-US" dirty="0" smtClean="0"/>
              <a:t>Every </a:t>
            </a:r>
            <a:r>
              <a:rPr lang="en-US" dirty="0"/>
              <a:t>subclass is a Java subtype</a:t>
            </a:r>
          </a:p>
          <a:p>
            <a:pPr marL="914400" lvl="2" indent="0">
              <a:buNone/>
            </a:pPr>
            <a:r>
              <a:rPr lang="en-US" dirty="0"/>
              <a:t>But not necessarily a true </a:t>
            </a:r>
            <a:r>
              <a:rPr lang="en-US" dirty="0" smtClean="0"/>
              <a:t>subtype</a:t>
            </a:r>
          </a:p>
          <a:p>
            <a:pPr marL="0" indent="0">
              <a:buNone/>
            </a:pPr>
            <a:r>
              <a:rPr lang="en-US" dirty="0" smtClean="0"/>
              <a:t>Outline of this lecture:</a:t>
            </a:r>
          </a:p>
          <a:p>
            <a:pPr marL="457200" lvl="1" indent="0">
              <a:buNone/>
            </a:pPr>
            <a:r>
              <a:rPr lang="en-US" dirty="0" smtClean="0"/>
              <a:t>Specification</a:t>
            </a:r>
          </a:p>
          <a:p>
            <a:pPr marL="457200" lvl="1" indent="0">
              <a:buNone/>
            </a:pPr>
            <a:r>
              <a:rPr lang="en-US" dirty="0" smtClean="0"/>
              <a:t>implementation (&amp; Java details)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Subclasses support inheritance</a:t>
            </a:r>
            <a:br>
              <a:rPr lang="en-GB" sz="2800" dirty="0" smtClean="0"/>
            </a:br>
            <a:r>
              <a:rPr lang="en-GB" sz="2800" dirty="0" smtClean="0"/>
              <a:t>Inheritance makes it easy to add functionality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Suppose we run a web store with a class for Products...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class </a:t>
            </a:r>
            <a:r>
              <a:rPr lang="en-GB" sz="22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200" b="1" dirty="0">
                <a:latin typeface="Courier New"/>
                <a:cs typeface="Courier New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200" b="1" dirty="0" smtClean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</a:t>
            </a:r>
            <a:r>
              <a:rPr lang="en-GB" sz="2200" b="1" dirty="0">
                <a:latin typeface="Courier New"/>
                <a:cs typeface="Courier New"/>
              </a:rPr>
              <a:t>private </a:t>
            </a:r>
            <a:r>
              <a:rPr lang="en-GB" sz="2200" b="1" dirty="0" smtClean="0">
                <a:latin typeface="Courier New"/>
                <a:cs typeface="Courier New"/>
              </a:rPr>
              <a:t>String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200" b="1" dirty="0">
                <a:latin typeface="Courier New"/>
                <a:cs typeface="Courier New"/>
              </a:rPr>
              <a:t>;</a:t>
            </a:r>
            <a:endParaRPr lang="en-GB" sz="2200" b="1" dirty="0" smtClean="0">
              <a:latin typeface="Courier New"/>
              <a:cs typeface="Courier New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private float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200" b="1" dirty="0" smtClean="0">
                <a:latin typeface="Courier New"/>
                <a:cs typeface="Courier New"/>
              </a:rPr>
              <a:t>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</a:t>
            </a:r>
            <a:r>
              <a:rPr lang="en-GB" sz="2200" b="1" dirty="0">
                <a:latin typeface="Courier New"/>
                <a:cs typeface="Courier New"/>
              </a:rPr>
              <a:t>public float </a:t>
            </a:r>
            <a:r>
              <a:rPr lang="en-GB" sz="22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200" b="1" dirty="0">
                <a:latin typeface="Courier New"/>
                <a:cs typeface="Courier New"/>
              </a:rPr>
              <a:t>() { return price;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    public float </a:t>
            </a:r>
            <a:r>
              <a:rPr lang="en-GB" sz="22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200" b="1" dirty="0">
                <a:latin typeface="Courier New"/>
                <a:cs typeface="Courier New"/>
              </a:rPr>
              <a:t>() </a:t>
            </a:r>
            <a:r>
              <a:rPr lang="en-GB" sz="2200" b="1" dirty="0" smtClean="0">
                <a:latin typeface="Courier New"/>
                <a:cs typeface="Courier New"/>
              </a:rPr>
              <a:t/>
            </a:r>
            <a:br>
              <a:rPr lang="en-GB" sz="2200" b="1" dirty="0" smtClean="0">
                <a:latin typeface="Courier New"/>
                <a:cs typeface="Courier New"/>
              </a:rPr>
            </a:br>
            <a:r>
              <a:rPr lang="en-GB" sz="2200" b="1" dirty="0" smtClean="0">
                <a:latin typeface="Courier New"/>
                <a:cs typeface="Courier New"/>
              </a:rPr>
              <a:t>            { </a:t>
            </a:r>
            <a:r>
              <a:rPr lang="en-GB" sz="2200" b="1" dirty="0">
                <a:latin typeface="Courier New"/>
                <a:cs typeface="Courier New"/>
              </a:rPr>
              <a:t>return </a:t>
            </a:r>
            <a:r>
              <a:rPr lang="en-GB" sz="2200" b="1" dirty="0" err="1">
                <a:latin typeface="Courier New"/>
                <a:cs typeface="Courier New"/>
              </a:rPr>
              <a:t>getPrice</a:t>
            </a:r>
            <a:r>
              <a:rPr lang="en-GB" sz="2200" b="1" dirty="0">
                <a:latin typeface="Courier New"/>
                <a:cs typeface="Courier New"/>
              </a:rPr>
              <a:t>() * </a:t>
            </a:r>
            <a:r>
              <a:rPr lang="en-GB" sz="2200" b="1" dirty="0" smtClean="0">
                <a:latin typeface="Courier New"/>
                <a:cs typeface="Courier New"/>
              </a:rPr>
              <a:t>0.095f</a:t>
            </a:r>
            <a:r>
              <a:rPr lang="en-GB" sz="2200" b="1" dirty="0">
                <a:latin typeface="Courier New"/>
                <a:cs typeface="Courier New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    </a:t>
            </a:r>
            <a:r>
              <a:rPr lang="en-GB" sz="2200" b="1" i="1" dirty="0">
                <a:latin typeface="Courier New"/>
                <a:cs typeface="Courier New"/>
              </a:rPr>
              <a:t>// 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... and </a:t>
            </a:r>
            <a:r>
              <a:rPr lang="en-GB" dirty="0"/>
              <a:t>we </a:t>
            </a:r>
            <a:r>
              <a:rPr lang="en-GB" dirty="0" smtClean="0"/>
              <a:t>need a class </a:t>
            </a:r>
            <a:r>
              <a:rPr lang="en-GB" dirty="0"/>
              <a:t>for 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Code copying is a bad way to add functionality</a:t>
            </a:r>
            <a:endParaRPr lang="en-GB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 would never dream of cutting and pasting like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float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float factor;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(){ return price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*factor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          { return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* .095;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i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It’s much </a:t>
            </a:r>
            <a:r>
              <a:rPr lang="en-GB" dirty="0"/>
              <a:t>better to do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2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extends Product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2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GB" sz="22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()*factor;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Don’t repeat unchanged fields and methods</a:t>
            </a:r>
          </a:p>
          <a:p>
            <a:pPr marL="457200" lvl="1" indent="0">
              <a:buNone/>
            </a:pPr>
            <a:r>
              <a:rPr lang="en-GB" dirty="0" smtClean="0"/>
              <a:t>In implementation</a:t>
            </a:r>
          </a:p>
          <a:p>
            <a:pPr marL="914400" lvl="2" indent="0">
              <a:buNone/>
            </a:pPr>
            <a:r>
              <a:rPr lang="en-GB" dirty="0" smtClean="0"/>
              <a:t>Simpler maintenance:  just fix bugs once</a:t>
            </a:r>
          </a:p>
          <a:p>
            <a:pPr marL="457200" lvl="1" indent="0">
              <a:buNone/>
            </a:pPr>
            <a:r>
              <a:rPr lang="en-US" dirty="0" smtClean="0"/>
              <a:t>In s</a:t>
            </a:r>
            <a:r>
              <a:rPr lang="en-GB" dirty="0" err="1" smtClean="0"/>
              <a:t>pecification</a:t>
            </a:r>
            <a:endParaRPr lang="en-GB" dirty="0" smtClean="0"/>
          </a:p>
          <a:p>
            <a:pPr marL="914400" lvl="2" indent="0">
              <a:buNone/>
            </a:pPr>
            <a:r>
              <a:rPr lang="en-GB" dirty="0" smtClean="0"/>
              <a:t>Clients who understand the superclass specification need only study novel parts of the subclass</a:t>
            </a:r>
          </a:p>
          <a:p>
            <a:pPr marL="457200" lvl="1" indent="0">
              <a:buNone/>
            </a:pPr>
            <a:r>
              <a:rPr lang="en-US" dirty="0" smtClean="0"/>
              <a:t>Modularity:  can ignore private fields and methods of superclass (if properly defined)</a:t>
            </a:r>
          </a:p>
          <a:p>
            <a:pPr marL="457200" lvl="1" indent="0">
              <a:buNone/>
            </a:pPr>
            <a:r>
              <a:rPr lang="en-GB" dirty="0" smtClean="0"/>
              <a:t>Differences are not buried under mass of similarities</a:t>
            </a:r>
          </a:p>
          <a:p>
            <a:pPr marL="0" indent="0">
              <a:buNone/>
            </a:pPr>
            <a:r>
              <a:rPr lang="en-GB" dirty="0" smtClean="0"/>
              <a:t>Ability to substitute new implementations</a:t>
            </a:r>
          </a:p>
          <a:p>
            <a:pPr marL="457200" lvl="1" indent="0">
              <a:buNone/>
            </a:pPr>
            <a:r>
              <a:rPr lang="en-GB" dirty="0" smtClean="0"/>
              <a:t>Clients need not change their code to use new subclasses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Poor planning leads to muddled inheritance hierarchy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Relationships may not match untutored intuition</a:t>
            </a: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subclass </a:t>
            </a:r>
            <a:r>
              <a:rPr lang="en-GB" dirty="0" smtClean="0"/>
              <a:t>is tightly </a:t>
            </a:r>
            <a:r>
              <a:rPr lang="en-GB" dirty="0"/>
              <a:t>coupled with </a:t>
            </a:r>
            <a:r>
              <a:rPr lang="en-GB" dirty="0" err="1"/>
              <a:t>superclass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depend on implementation details of </a:t>
            </a:r>
            <a:r>
              <a:rPr lang="en-GB" dirty="0" err="1" smtClean="0"/>
              <a:t>superclass</a:t>
            </a:r>
            <a:endParaRPr lang="en-GB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Changes </a:t>
            </a:r>
            <a:r>
              <a:rPr lang="en-GB" dirty="0"/>
              <a:t>in superclass can break </a:t>
            </a:r>
            <a:r>
              <a:rPr lang="en-GB" dirty="0" smtClean="0"/>
              <a:t>subclass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“fragile </a:t>
            </a:r>
            <a:r>
              <a:rPr lang="en-GB" dirty="0"/>
              <a:t>base </a:t>
            </a:r>
            <a:r>
              <a:rPr lang="en-GB" dirty="0" smtClean="0"/>
              <a:t>class problem”</a:t>
            </a:r>
            <a:endParaRPr lang="en-GB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Subtyping</a:t>
            </a:r>
            <a:r>
              <a:rPr lang="en-GB" dirty="0" smtClean="0"/>
              <a:t> and implementation </a:t>
            </a:r>
            <a:r>
              <a:rPr lang="en-GB" dirty="0" smtClean="0">
                <a:solidFill>
                  <a:srgbClr val="FF0000"/>
                </a:solidFill>
              </a:rPr>
              <a:t>inheritance</a:t>
            </a:r>
            <a:r>
              <a:rPr lang="en-GB" dirty="0" smtClean="0"/>
              <a:t> are orthogonal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 smtClean="0"/>
              <a:t>Subclassing</a:t>
            </a:r>
            <a:r>
              <a:rPr lang="en-GB" dirty="0" smtClean="0"/>
              <a:t> gives you both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Sometimes you want just one (interfaces, composition)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Subtyping is the source of most benefits of </a:t>
            </a:r>
            <a:r>
              <a:rPr lang="en-GB" dirty="0" err="1" smtClean="0"/>
              <a:t>subclassing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587</TotalTime>
  <Words>2686</Words>
  <Application>Microsoft Macintosh PowerPoint</Application>
  <PresentationFormat>On-screen Show (4:3)</PresentationFormat>
  <Paragraphs>452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What is subtyping?</vt:lpstr>
      <vt:lpstr>Subtypes are substitutable</vt:lpstr>
      <vt:lpstr>Subtyping and subclassing</vt:lpstr>
      <vt:lpstr>Subclasses support inheritance Inheritance makes it easy to add functionality</vt:lpstr>
      <vt:lpstr>Code copying is a bad way to add functionality</vt:lpstr>
      <vt:lpstr>Inheritance makes small extensions small</vt:lpstr>
      <vt:lpstr>Benefits of subclassing &amp; inheritance</vt:lpstr>
      <vt:lpstr>Subclassing can be misused</vt:lpstr>
      <vt:lpstr>Every square is a rectangle (elementary school)</vt:lpstr>
      <vt:lpstr>Square and rectangle are unrelated (Java)</vt:lpstr>
      <vt:lpstr>Inappropriate subtyping in the JDK</vt:lpstr>
      <vt:lpstr>Violation of superclass specification</vt:lpstr>
      <vt:lpstr>Solution 1:  Generics</vt:lpstr>
      <vt:lpstr>Solution 2:  Composition</vt:lpstr>
      <vt:lpstr>Substitution principle</vt:lpstr>
      <vt:lpstr>Substitution principle</vt:lpstr>
      <vt:lpstr>Substitution:  spec weakening</vt:lpstr>
      <vt:lpstr>Substitution exercise</vt:lpstr>
      <vt:lpstr>JDK example:  not a stronger spec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94</cp:revision>
  <cp:lastPrinted>2012-02-17T03:58:18Z</cp:lastPrinted>
  <dcterms:created xsi:type="dcterms:W3CDTF">2012-02-17T18:07:42Z</dcterms:created>
  <dcterms:modified xsi:type="dcterms:W3CDTF">2013-02-11T06:12:24Z</dcterms:modified>
</cp:coreProperties>
</file>