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30" d="100"/>
          <a:sy n="130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Events, Listeners, and Callbacks</a:t>
            </a:r>
          </a:p>
          <a:p>
            <a:r>
              <a:rPr lang="en-US" sz="2000" dirty="0" smtClean="0"/>
              <a:t>(slides by Mike Ernst and David Notkin)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</a:t>
            </a:r>
            <a:r>
              <a:rPr lang="en-GB" dirty="0" smtClean="0"/>
              <a:t>odule dependency diagram </a:t>
            </a:r>
            <a:r>
              <a:rPr lang="en-GB" dirty="0"/>
              <a:t>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dirty="0"/>
              <a:t> </a:t>
            </a:r>
            <a:r>
              <a:rPr lang="en-GB" dirty="0" smtClean="0"/>
              <a:t>still depends </a:t>
            </a:r>
            <a:r>
              <a:rPr lang="en-GB" dirty="0"/>
              <a:t>on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</a:t>
            </a:r>
            <a:r>
              <a:rPr lang="en-GB" dirty="0" smtClean="0"/>
              <a:t>(is this necessary?</a:t>
            </a:r>
            <a:r>
              <a:rPr lang="en-GB" dirty="0" smtClean="0"/>
              <a:t>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dirty="0" smtClean="0"/>
              <a:t> depends on the constructor for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 smtClean="0"/>
              <a:t> </a:t>
            </a:r>
            <a:r>
              <a:rPr lang="en-GB" dirty="0"/>
              <a:t>depends on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dirty="0"/>
              <a:t>, not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Unaffected by implementation details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Now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is much easier to reuse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903955" y="601154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30185" y="4975073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51977" y="4145894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6390" name="AutoShape 6"/>
          <p:cNvCxnSpPr>
            <a:cxnSpLocks noChangeShapeType="1"/>
            <a:stCxn id="16388" idx="1"/>
            <a:endCxn id="16391" idx="3"/>
          </p:cNvCxnSpPr>
          <p:nvPr/>
        </p:nvCxnSpPr>
        <p:spPr bwMode="auto">
          <a:xfrm flipH="1">
            <a:off x="4770782" y="5286015"/>
            <a:ext cx="1659403" cy="14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903955" y="4975073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6392" name="AutoShape 8"/>
          <p:cNvCxnSpPr>
            <a:cxnSpLocks noChangeShapeType="1"/>
            <a:stCxn id="16387" idx="0"/>
            <a:endCxn id="16391" idx="2"/>
          </p:cNvCxnSpPr>
          <p:nvPr/>
        </p:nvCxnSpPr>
        <p:spPr bwMode="auto">
          <a:xfrm flipV="1">
            <a:off x="3837369" y="5596957"/>
            <a:ext cx="1441" cy="41458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390364" y="6218842"/>
            <a:ext cx="1440" cy="41458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182938" y="5988514"/>
            <a:ext cx="355792" cy="14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97789" y="6218841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Subclassing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22276" y="5804252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Dependence</a:t>
            </a:r>
          </a:p>
        </p:txBody>
      </p:sp>
      <p:cxnSp>
        <p:nvCxnSpPr>
          <p:cNvPr id="16397" name="AutoShape 13"/>
          <p:cNvCxnSpPr>
            <a:cxnSpLocks noChangeShapeType="1"/>
            <a:stCxn id="16389" idx="3"/>
            <a:endCxn id="16388" idx="0"/>
          </p:cNvCxnSpPr>
          <p:nvPr/>
        </p:nvCxnSpPr>
        <p:spPr bwMode="auto">
          <a:xfrm>
            <a:off x="3318805" y="4456836"/>
            <a:ext cx="4044794" cy="5182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6398" name="AutoShape 14"/>
          <p:cNvCxnSpPr>
            <a:cxnSpLocks noChangeShapeType="1"/>
            <a:stCxn id="16389" idx="2"/>
            <a:endCxn id="16387" idx="1"/>
          </p:cNvCxnSpPr>
          <p:nvPr/>
        </p:nvCxnSpPr>
        <p:spPr bwMode="auto">
          <a:xfrm>
            <a:off x="2385391" y="4767779"/>
            <a:ext cx="518563" cy="15547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89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 err="1" smtClean="0"/>
              <a:t>callback</a:t>
            </a:r>
            <a:r>
              <a:rPr lang="en-GB" dirty="0" smtClean="0"/>
              <a:t> design pattern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800" dirty="0" smtClean="0"/>
              <a:t> creates a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800" dirty="0" smtClean="0"/>
              <a:t>, and passes in a reference to itself so the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800" dirty="0" smtClean="0"/>
              <a:t> can </a:t>
            </a:r>
            <a:r>
              <a:rPr lang="en-GB" sz="2800" i="1" dirty="0" smtClean="0"/>
              <a:t>call it back.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This is a </a:t>
            </a:r>
            <a:r>
              <a:rPr lang="en-GB" sz="2800" i="1" dirty="0" err="1" smtClean="0">
                <a:solidFill>
                  <a:srgbClr val="FF0000"/>
                </a:solidFill>
              </a:rPr>
              <a:t>callback</a:t>
            </a:r>
            <a:r>
              <a:rPr lang="en-GB" sz="2800" dirty="0" smtClean="0"/>
              <a:t> – a method call from a module to a client that it notifies about some condition.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/>
              <a:t>Use a </a:t>
            </a:r>
            <a:r>
              <a:rPr lang="en-GB" sz="2800" dirty="0" err="1"/>
              <a:t>callback</a:t>
            </a:r>
            <a:r>
              <a:rPr lang="en-GB" sz="2800" dirty="0"/>
              <a:t> to invert a </a:t>
            </a:r>
            <a:r>
              <a:rPr lang="en-GB" sz="2800" dirty="0" smtClean="0"/>
              <a:t>dependency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Inverted dependency:  </a:t>
            </a: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800" dirty="0" smtClean="0"/>
              <a:t> </a:t>
            </a:r>
            <a:r>
              <a:rPr lang="en-GB" sz="2800" dirty="0"/>
              <a:t>depends on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800" dirty="0" smtClean="0"/>
              <a:t> (not vice versa).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Side benefit:  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800" dirty="0"/>
              <a:t> does not depend on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Timer</a:t>
            </a:r>
            <a:endParaRPr lang="en-GB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976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800" dirty="0" smtClean="0"/>
              <a:t>Synchronous </a:t>
            </a:r>
            <a:r>
              <a:rPr lang="en-GB" sz="2800" dirty="0" err="1" smtClean="0"/>
              <a:t>callbacks</a:t>
            </a:r>
            <a:r>
              <a:rPr lang="en-GB" sz="2800" dirty="0" smtClean="0"/>
              <a:t>:</a:t>
            </a:r>
          </a:p>
          <a:p>
            <a:pPr marL="400050" lvl="2" indent="0">
              <a:buNone/>
            </a:pPr>
            <a:r>
              <a:rPr lang="en-GB" sz="2000" dirty="0" smtClean="0"/>
              <a:t>Examples: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 smtClean="0"/>
              <a:t> calls its client’s</a:t>
            </a:r>
            <a:br>
              <a:rPr lang="en-GB" sz="2000" dirty="0" smtClean="0"/>
            </a:b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 smtClean="0"/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400050" lvl="2" indent="0">
              <a:buNone/>
            </a:pPr>
            <a:r>
              <a:rPr lang="en-GB" sz="2000" dirty="0" smtClean="0"/>
              <a:t>Useful when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result is</a:t>
            </a:r>
            <a:br>
              <a:rPr lang="en-GB" sz="2000" dirty="0" smtClean="0"/>
            </a:br>
            <a:r>
              <a:rPr lang="en-GB" sz="2000" dirty="0" smtClean="0"/>
              <a:t>needed immediately by the library</a:t>
            </a:r>
          </a:p>
          <a:p>
            <a:pPr marL="0" lvl="1" indent="0">
              <a:buNone/>
            </a:pPr>
            <a:r>
              <a:rPr lang="en-GB" sz="2800" dirty="0" smtClean="0"/>
              <a:t>Asynchronous </a:t>
            </a:r>
            <a:r>
              <a:rPr lang="en-GB" sz="2800" dirty="0" err="1" smtClean="0"/>
              <a:t>callbacks</a:t>
            </a:r>
            <a:r>
              <a:rPr lang="en-GB" sz="2800" dirty="0" smtClean="0"/>
              <a:t>:</a:t>
            </a:r>
          </a:p>
          <a:p>
            <a:pPr marL="400050" lvl="2" indent="0">
              <a:buNone/>
            </a:pPr>
            <a:r>
              <a:rPr lang="en-GB" sz="2000" dirty="0" smtClean="0"/>
              <a:t>Examples:  GUI listeners</a:t>
            </a:r>
          </a:p>
          <a:p>
            <a:pPr marL="400050" lvl="2" indent="0">
              <a:buNone/>
            </a:pPr>
            <a:r>
              <a:rPr lang="en-GB" sz="2000" i="1" dirty="0" smtClean="0"/>
              <a:t>Register</a:t>
            </a:r>
            <a:r>
              <a:rPr lang="en-GB" sz="2000" dirty="0" smtClean="0"/>
              <a:t> to </a:t>
            </a:r>
            <a:r>
              <a:rPr lang="en-GB" sz="2000" dirty="0"/>
              <a:t>indicate </a:t>
            </a:r>
            <a:r>
              <a:rPr lang="en-GB" sz="2000" dirty="0" smtClean="0"/>
              <a:t>interest</a:t>
            </a:r>
            <a:br>
              <a:rPr lang="en-GB" sz="2000" dirty="0" smtClean="0"/>
            </a:br>
            <a:r>
              <a:rPr lang="en-GB" sz="2000" dirty="0" smtClean="0"/>
              <a:t>and </a:t>
            </a:r>
            <a:r>
              <a:rPr lang="en-GB" sz="2000" dirty="0"/>
              <a:t>where to call </a:t>
            </a:r>
            <a:r>
              <a:rPr lang="en-GB" sz="2000" dirty="0" smtClean="0"/>
              <a:t>back</a:t>
            </a:r>
          </a:p>
          <a:p>
            <a:pPr marL="400050" lvl="2" indent="0">
              <a:buNone/>
            </a:pPr>
            <a:r>
              <a:rPr lang="en-GB" sz="2000" dirty="0" smtClean="0"/>
              <a:t>Useful when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should be performed later, when some interesting event occurs</a:t>
            </a:r>
            <a:endParaRPr lang="en-US" sz="2000" dirty="0"/>
          </a:p>
        </p:txBody>
      </p:sp>
      <p:pic>
        <p:nvPicPr>
          <p:cNvPr id="4" name="Picture 2" descr="http://www.uml-diagrams.org/notation/sequence-execution-spec-callb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2898566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22766" y="3657600"/>
            <a:ext cx="26579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A synchronous callback.</a:t>
            </a:r>
          </a:p>
          <a:p>
            <a:r>
              <a:rPr lang="en-US" sz="1800" dirty="0" smtClean="0"/>
              <a:t>Time increases downward.</a:t>
            </a:r>
          </a:p>
          <a:p>
            <a:r>
              <a:rPr lang="en-US" sz="1800" dirty="0" smtClean="0"/>
              <a:t>Solid lines:  calls</a:t>
            </a:r>
          </a:p>
          <a:p>
            <a:r>
              <a:rPr lang="en-US" sz="1800" dirty="0" smtClean="0"/>
              <a:t>Dotted lines:  returns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8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Timer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timer = new Timer(this);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324600" y="2057400"/>
            <a:ext cx="1828800" cy="533400"/>
          </a:xfrm>
          <a:prstGeom prst="wedgeRectCallout">
            <a:avLst>
              <a:gd name="adj1" fmla="val -96334"/>
              <a:gd name="adj2" fmla="val 832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Register interest with the timer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029200" y="3657600"/>
            <a:ext cx="2057400" cy="457200"/>
          </a:xfrm>
          <a:prstGeom prst="wedgeRectCallout">
            <a:avLst>
              <a:gd name="adj1" fmla="val -104960"/>
              <a:gd name="adj2" fmla="val 11488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allback entry point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27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Main 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Use a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to invert a dependency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This diagram shows the inversion of the </a:t>
            </a:r>
            <a:r>
              <a:rPr lang="en-GB" sz="2000" dirty="0"/>
              <a:t>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(compared to ver. 1)</a:t>
            </a:r>
            <a:endParaRPr lang="en-GB" sz="2000" dirty="0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</a:t>
            </a:r>
            <a:r>
              <a:rPr lang="en-GB" sz="2000" dirty="0" smtClean="0"/>
              <a:t>Timer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2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Decoupling and design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 good design has dependences (coupling) only where it makes sense.</a:t>
            </a:r>
          </a:p>
          <a:p>
            <a:pPr marL="0" indent="0">
              <a:buNone/>
            </a:pPr>
            <a:r>
              <a:rPr lang="en-GB" dirty="0" smtClean="0"/>
              <a:t>While you design (</a:t>
            </a:r>
            <a:r>
              <a:rPr lang="en-GB" i="1" dirty="0" smtClean="0"/>
              <a:t>before</a:t>
            </a:r>
            <a:r>
              <a:rPr lang="en-GB" dirty="0" smtClean="0"/>
              <a:t> you code), examine dependences.</a:t>
            </a:r>
          </a:p>
          <a:p>
            <a:pPr marL="0" indent="0">
              <a:buNone/>
            </a:pPr>
            <a:r>
              <a:rPr lang="en-GB" dirty="0" smtClean="0"/>
              <a:t>Don’t introduce unnecessary coupling.</a:t>
            </a:r>
          </a:p>
          <a:p>
            <a:pPr marL="0" indent="0">
              <a:buNone/>
            </a:pPr>
            <a:r>
              <a:rPr lang="en-GB" dirty="0" smtClean="0"/>
              <a:t>Coupling is an easy temptation if you code first. </a:t>
            </a:r>
          </a:p>
          <a:p>
            <a:pPr marL="457200" lvl="1" indent="0">
              <a:buNone/>
            </a:pPr>
            <a:r>
              <a:rPr lang="en-GB" dirty="0" smtClean="0"/>
              <a:t>Suppose a method needs information from another object:</a:t>
            </a:r>
          </a:p>
          <a:p>
            <a:pPr marL="457200" lvl="1" indent="0">
              <a:buNone/>
            </a:pPr>
            <a:r>
              <a:rPr lang="en-GB" dirty="0" smtClean="0"/>
              <a:t>If you hack in a way to get it:</a:t>
            </a:r>
          </a:p>
          <a:p>
            <a:pPr marL="914400" lvl="2" indent="0">
              <a:buNone/>
            </a:pPr>
            <a:r>
              <a:rPr lang="en-GB" dirty="0" smtClean="0"/>
              <a:t>The hack might be easy to write.</a:t>
            </a:r>
          </a:p>
          <a:p>
            <a:pPr marL="914400" lvl="2" indent="0">
              <a:buNone/>
            </a:pPr>
            <a:r>
              <a:rPr lang="en-GB" dirty="0" smtClean="0"/>
              <a:t>It will damage the code’s modularity and reusability.</a:t>
            </a:r>
          </a:p>
          <a:p>
            <a:pPr marL="914400" lvl="2" indent="0">
              <a:buNone/>
            </a:pPr>
            <a:r>
              <a:rPr lang="en-GB" dirty="0" smtClean="0"/>
              <a:t>More complex code is harder to understand.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433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Design </a:t>
            </a:r>
            <a:r>
              <a:rPr lang="en-GB" dirty="0"/>
              <a:t>exercise #2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</a:t>
            </a:r>
            <a:r>
              <a:rPr lang="en-GB" dirty="0"/>
              <a:t>program to </a:t>
            </a:r>
            <a:r>
              <a:rPr lang="en-GB" dirty="0" smtClean="0"/>
              <a:t>display information </a:t>
            </a:r>
            <a:r>
              <a:rPr lang="en-GB" dirty="0"/>
              <a:t>about </a:t>
            </a:r>
            <a:r>
              <a:rPr lang="en-GB" dirty="0" smtClean="0"/>
              <a:t>stocks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stock tickers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err="1" smtClean="0"/>
              <a:t>spreadsheets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graphs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Naive design: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Make a class to represent stock information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That class updates </a:t>
            </a:r>
            <a:r>
              <a:rPr lang="en-GB" dirty="0"/>
              <a:t>all views of that information (tickers, graphs, </a:t>
            </a:r>
            <a:r>
              <a:rPr lang="en-GB" dirty="0" smtClean="0"/>
              <a:t>etc.) </a:t>
            </a:r>
            <a:r>
              <a:rPr lang="en-GB" dirty="0"/>
              <a:t>when it changes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34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1679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00484" y="467660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600484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00484" y="407487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2535" name="AutoShape 7"/>
          <p:cNvCxnSpPr>
            <a:cxnSpLocks noChangeShapeType="1"/>
            <a:stCxn id="22531" idx="3"/>
            <a:endCxn id="22533" idx="1"/>
          </p:cNvCxnSpPr>
          <p:nvPr/>
        </p:nvCxnSpPr>
        <p:spPr bwMode="auto">
          <a:xfrm>
            <a:off x="3526231" y="3714990"/>
            <a:ext cx="2074253" cy="14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81679" y="2667000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2537" name="AutoShape 9"/>
          <p:cNvCxnSpPr>
            <a:cxnSpLocks noChangeShapeType="1"/>
            <a:stCxn id="22536" idx="2"/>
            <a:endCxn id="22531" idx="0"/>
          </p:cNvCxnSpPr>
          <p:nvPr/>
        </p:nvCxnSpPr>
        <p:spPr bwMode="auto">
          <a:xfrm>
            <a:off x="2903955" y="3081589"/>
            <a:ext cx="1441" cy="42610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8" name="AutoShape 10"/>
          <p:cNvCxnSpPr>
            <a:cxnSpLocks noChangeShapeType="1"/>
            <a:endCxn id="22534" idx="1"/>
          </p:cNvCxnSpPr>
          <p:nvPr/>
        </p:nvCxnSpPr>
        <p:spPr bwMode="auto">
          <a:xfrm>
            <a:off x="3526231" y="3714990"/>
            <a:ext cx="2074253" cy="5686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9" name="AutoShape 11"/>
          <p:cNvCxnSpPr>
            <a:cxnSpLocks noChangeShapeType="1"/>
            <a:endCxn id="22532" idx="1"/>
          </p:cNvCxnSpPr>
          <p:nvPr/>
        </p:nvCxnSpPr>
        <p:spPr bwMode="auto">
          <a:xfrm>
            <a:off x="3526231" y="3714990"/>
            <a:ext cx="2074253" cy="1168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Module dependency diagram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Main class gathers information and stores in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 smtClean="0"/>
              <a:t> class updates viewers when necessary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Problem: To add/change a viewer, must change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dirty="0" smtClean="0"/>
              <a:t>Better: insulate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 smtClean="0"/>
              <a:t> from the vagaries of the viewers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256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Stocks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update method to call when things change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978208" y="2902126"/>
            <a:ext cx="3733656" cy="3316715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List&lt;Observer&gt; </a:t>
            </a:r>
            <a:r>
              <a:rPr lang="en-GB" sz="2000" dirty="0">
                <a:solidFill>
                  <a:srgbClr val="0000FF"/>
                </a:solidFill>
                <a:ea typeface="msmincho" charset="0"/>
                <a:cs typeface="msmincho" charset="0"/>
              </a:rPr>
              <a:t>observers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void </a:t>
            </a:r>
            <a:r>
              <a:rPr lang="en-GB" sz="2000" dirty="0" err="1">
                <a:solidFill>
                  <a:srgbClr val="0000FF"/>
                </a:solidFill>
                <a:ea typeface="msmincho" charset="0"/>
                <a:cs typeface="msmincho" charset="0"/>
              </a:rPr>
              <a:t>notifyObserver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for (Observer </a:t>
            </a:r>
            <a:r>
              <a:rPr lang="en-GB" sz="2000" dirty="0" err="1">
                <a:solidFill>
                  <a:srgbClr val="0000FF"/>
                </a:solidFill>
                <a:ea typeface="msmincho" charset="0"/>
                <a:cs typeface="msmincho" charset="0"/>
              </a:rPr>
              <a:t>obs</a:t>
            </a:r>
            <a:r>
              <a:rPr lang="en-GB" sz="2000" dirty="0">
                <a:solidFill>
                  <a:srgbClr val="0000FF"/>
                </a:solidFill>
                <a:ea typeface="msmincho" charset="0"/>
                <a:cs typeface="msmincho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: observers)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    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obs.</a:t>
            </a:r>
            <a:r>
              <a:rPr lang="en-GB" sz="2000" dirty="0" err="1">
                <a:solidFill>
                  <a:srgbClr val="FF0000"/>
                </a:solidFill>
                <a:ea typeface="msmincho" charset="0"/>
                <a:cs typeface="msmincho" charset="0"/>
              </a:rPr>
              <a:t>update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newPrice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interface </a:t>
            </a:r>
            <a:r>
              <a:rPr lang="en-GB" sz="2000" dirty="0">
                <a:solidFill>
                  <a:srgbClr val="0000FF"/>
                </a:solidFill>
                <a:ea typeface="msmincho" charset="0"/>
                <a:cs typeface="msmincho" charset="0"/>
              </a:rPr>
              <a:t>Observer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void </a:t>
            </a:r>
            <a:r>
              <a:rPr lang="en-GB" sz="2000" dirty="0">
                <a:solidFill>
                  <a:srgbClr val="FF0000"/>
                </a:solidFill>
                <a:ea typeface="msmincho" charset="0"/>
                <a:cs typeface="msmincho" charset="0"/>
              </a:rPr>
              <a:t>update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(...);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}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829701" y="2902126"/>
            <a:ext cx="3941081" cy="2280242"/>
          </a:xfrm>
          <a:prstGeom prst="roundRect">
            <a:avLst>
              <a:gd name="adj" fmla="val 6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void </a:t>
            </a:r>
            <a:r>
              <a:rPr lang="en-GB" sz="2000" dirty="0" err="1">
                <a:solidFill>
                  <a:srgbClr val="0000FF"/>
                </a:solidFill>
                <a:ea typeface="msmincho" charset="0"/>
                <a:cs typeface="msmincho" charset="0"/>
              </a:rPr>
              <a:t>updateViewers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icker.update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newPrice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preadsheet.update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newPrice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g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raph.update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newPrice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</a:t>
            </a:r>
            <a:r>
              <a:rPr lang="en-GB" sz="2000" dirty="0">
                <a:solidFill>
                  <a:srgbClr val="FF0000"/>
                </a:solidFill>
                <a:ea typeface="msmincho" charset="0"/>
                <a:cs typeface="msmincho" charset="0"/>
              </a:rPr>
              <a:t>// Edit this method whenever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FF0000"/>
                </a:solidFill>
                <a:ea typeface="msmincho" charset="0"/>
                <a:cs typeface="msmincho" charset="0"/>
              </a:rPr>
              <a:t>    // different viewers are desired</a:t>
            </a:r>
            <a:r>
              <a:rPr lang="en-GB" sz="2000" dirty="0" smtClean="0">
                <a:solidFill>
                  <a:srgbClr val="FF0000"/>
                </a:solidFill>
                <a:ea typeface="msmincho" charset="0"/>
                <a:cs typeface="msmincho" charset="0"/>
              </a:rPr>
              <a:t>. </a:t>
            </a:r>
            <a:r>
              <a:rPr lang="en-GB" sz="2000" dirty="0" smtClean="0">
                <a:solidFill>
                  <a:srgbClr val="FF0000"/>
                </a:solidFill>
                <a:ea typeface="msmincho" charset="0"/>
                <a:cs typeface="msmincho" charset="0"/>
                <a:sym typeface="Wingdings" pitchFamily="2" charset="2"/>
              </a:rPr>
              <a:t></a:t>
            </a:r>
            <a:endParaRPr lang="en-GB" sz="2000" dirty="0">
              <a:solidFill>
                <a:srgbClr val="FF0000"/>
              </a:solidFill>
              <a:ea typeface="msmincho" charset="0"/>
              <a:cs typeface="msmincho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}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29701" y="2487537"/>
            <a:ext cx="622276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GB" sz="2000" dirty="0">
                <a:solidFill>
                  <a:srgbClr val="000000"/>
                </a:solidFill>
                <a:latin typeface="+mn-lt"/>
                <a:ea typeface="msmincho" charset="0"/>
                <a:cs typeface="msmincho" charset="0"/>
              </a:rPr>
              <a:t>Old: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978208" y="2487537"/>
            <a:ext cx="3439803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latin typeface="+mn-lt"/>
                <a:ea typeface="msmincho" charset="0"/>
                <a:cs typeface="msmincho" charset="0"/>
              </a:rPr>
              <a:t>New (uses “observer pattern”):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018541" y="6318458"/>
            <a:ext cx="307104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2000" dirty="0">
                <a:solidFill>
                  <a:srgbClr val="000000"/>
                </a:solidFill>
                <a:latin typeface="+mn-lt"/>
                <a:ea typeface="msmincho" charset="0"/>
                <a:cs typeface="msmincho" charset="0"/>
              </a:rPr>
              <a:t>How are observers created?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810000" y="5486400"/>
            <a:ext cx="1066800" cy="381000"/>
          </a:xfrm>
          <a:prstGeom prst="wedgeRectCallout">
            <a:avLst>
              <a:gd name="adj1" fmla="val 181208"/>
              <a:gd name="adj2" fmla="val -3413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Callback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115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/>
              <a:t>observer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/>
              <a:t> </a:t>
            </a:r>
            <a:r>
              <a:rPr lang="en-GB" dirty="0" smtClean="0"/>
              <a:t>not responsible </a:t>
            </a:r>
            <a:r>
              <a:rPr lang="en-GB" dirty="0"/>
              <a:t>for viewer creation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dirty="0"/>
              <a:t> passes </a:t>
            </a:r>
            <a:r>
              <a:rPr lang="en-GB" dirty="0" smtClean="0"/>
              <a:t>viewers to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/>
              <a:t> as Observers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 smtClean="0"/>
              <a:t> keeps list of Observers, notifies them of changes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Problem</a:t>
            </a:r>
            <a:r>
              <a:rPr lang="en-GB" dirty="0"/>
              <a:t>: doesn't know what info each Observer needs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866828" y="4066432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015335" y="552901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15335" y="4981984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866828" y="312784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4584" name="AutoShape 8"/>
          <p:cNvCxnSpPr>
            <a:cxnSpLocks noChangeShapeType="1"/>
            <a:stCxn id="24583" idx="2"/>
            <a:endCxn id="24579" idx="0"/>
          </p:cNvCxnSpPr>
          <p:nvPr/>
        </p:nvCxnSpPr>
        <p:spPr bwMode="auto">
          <a:xfrm>
            <a:off x="2489104" y="3542437"/>
            <a:ext cx="1441" cy="52399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85" name="AutoShape 9"/>
          <p:cNvCxnSpPr>
            <a:cxnSpLocks noChangeShapeType="1"/>
            <a:stCxn id="24583" idx="3"/>
            <a:endCxn id="24587" idx="3"/>
          </p:cNvCxnSpPr>
          <p:nvPr/>
        </p:nvCxnSpPr>
        <p:spPr bwMode="auto">
          <a:xfrm>
            <a:off x="3111380" y="3335142"/>
            <a:ext cx="4148507" cy="1232252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838200" y="3601938"/>
            <a:ext cx="1484675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>
              <a:tabLst>
                <a:tab pos="656650" algn="l"/>
              </a:tabLst>
            </a:pP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Stocks.register</a:t>
            </a: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Obs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015335" y="436009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563357" y="353092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Observer</a:t>
            </a:r>
          </a:p>
        </p:txBody>
      </p:sp>
      <p:cxnSp>
        <p:nvCxnSpPr>
          <p:cNvPr id="24589" name="AutoShape 13"/>
          <p:cNvCxnSpPr>
            <a:cxnSpLocks noChangeShapeType="1"/>
            <a:endCxn id="24581" idx="3"/>
          </p:cNvCxnSpPr>
          <p:nvPr/>
        </p:nvCxnSpPr>
        <p:spPr bwMode="auto">
          <a:xfrm>
            <a:off x="3111380" y="3335142"/>
            <a:ext cx="4148507" cy="1826785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3111380" y="3335142"/>
            <a:ext cx="4148507" cy="2401164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1" name="AutoShape 15"/>
          <p:cNvCxnSpPr>
            <a:cxnSpLocks noChangeShapeType="1"/>
            <a:stCxn id="24587" idx="1"/>
            <a:endCxn id="24588" idx="2"/>
          </p:cNvCxnSpPr>
          <p:nvPr/>
        </p:nvCxnSpPr>
        <p:spPr bwMode="auto">
          <a:xfrm rot="10800000">
            <a:off x="5185633" y="3945510"/>
            <a:ext cx="829702" cy="621884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1" idx="1"/>
            <a:endCxn id="24588" idx="2"/>
          </p:cNvCxnSpPr>
          <p:nvPr/>
        </p:nvCxnSpPr>
        <p:spPr bwMode="auto">
          <a:xfrm rot="10800000">
            <a:off x="5185633" y="3945510"/>
            <a:ext cx="829702" cy="1216418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0" idx="1"/>
            <a:endCxn id="24588" idx="2"/>
          </p:cNvCxnSpPr>
          <p:nvPr/>
        </p:nvCxnSpPr>
        <p:spPr bwMode="auto">
          <a:xfrm rot="10800000">
            <a:off x="5185633" y="3945510"/>
            <a:ext cx="829702" cy="1790796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6430185" y="3014124"/>
            <a:ext cx="1244552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new(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 rot="20391645">
            <a:off x="3178062" y="3823268"/>
            <a:ext cx="1322480" cy="207295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Observer.update</a:t>
            </a: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4582" name="AutoShape 6"/>
          <p:cNvCxnSpPr>
            <a:cxnSpLocks noChangeShapeType="1"/>
            <a:stCxn id="24579" idx="3"/>
            <a:endCxn id="24588" idx="1"/>
          </p:cNvCxnSpPr>
          <p:nvPr/>
        </p:nvCxnSpPr>
        <p:spPr bwMode="auto">
          <a:xfrm flipV="1">
            <a:off x="3111380" y="3738215"/>
            <a:ext cx="1451977" cy="53551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522659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design exercise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Write a typing break reminder program</a:t>
            </a:r>
          </a:p>
          <a:p>
            <a:pPr marL="457200" lvl="1" indent="0">
              <a:buNone/>
            </a:pPr>
            <a:r>
              <a:rPr lang="en-GB" dirty="0" smtClean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Naive design:</a:t>
            </a:r>
          </a:p>
          <a:p>
            <a:pPr marL="457200" lvl="1" indent="0">
              <a:buNone/>
            </a:pPr>
            <a:r>
              <a:rPr lang="en-GB" dirty="0" smtClean="0"/>
              <a:t>Write a method to display messages and offer exercises.</a:t>
            </a:r>
          </a:p>
          <a:p>
            <a:pPr marL="457200" lvl="1" indent="0">
              <a:buNone/>
            </a:pPr>
            <a:r>
              <a:rPr lang="en-GB" dirty="0" smtClean="0"/>
              <a:t>Write a loop to call that method from time to time.</a:t>
            </a:r>
          </a:p>
          <a:p>
            <a:pPr marL="457200" lvl="1" indent="0">
              <a:buNone/>
            </a:pPr>
            <a:r>
              <a:rPr lang="en-GB" dirty="0" smtClean="0"/>
              <a:t>	</a:t>
            </a:r>
          </a:p>
          <a:p>
            <a:pPr marL="457200" lvl="1" indent="0">
              <a:buNone/>
            </a:pPr>
            <a:r>
              <a:rPr lang="en-GB" dirty="0" smtClean="0"/>
              <a:t>(Let's ignore multi-threaded solutions for this discussion</a:t>
            </a:r>
            <a:r>
              <a:rPr lang="en-GB" dirty="0" smtClean="0"/>
              <a:t>)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191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</a:t>
            </a:r>
            <a:r>
              <a:rPr lang="en-GB" dirty="0"/>
              <a:t>different design:  pull versus push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Observer pattern implements  </a:t>
            </a:r>
            <a:r>
              <a:rPr lang="en-GB" sz="2000" i="1" dirty="0">
                <a:solidFill>
                  <a:srgbClr val="FF0000"/>
                </a:solidFill>
              </a:rPr>
              <a:t>push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functionality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</a:t>
            </a:r>
            <a:r>
              <a:rPr lang="en-GB" sz="2000" i="1" dirty="0" smtClean="0">
                <a:solidFill>
                  <a:srgbClr val="FF0000"/>
                </a:solidFill>
              </a:rPr>
              <a:t>pull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/>
              <a:t>model:  give viewers access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, </a:t>
            </a:r>
            <a:r>
              <a:rPr lang="en-GB" sz="2000" dirty="0"/>
              <a:t>let them extract the data they </a:t>
            </a:r>
            <a:r>
              <a:rPr lang="en-GB" sz="2000" dirty="0" smtClean="0"/>
              <a:t>need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Usually need way for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to </a:t>
            </a:r>
            <a:r>
              <a:rPr lang="en-GB" sz="2000" dirty="0" smtClean="0"/>
              <a:t>tell viewers when changes happen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The </a:t>
            </a:r>
            <a:r>
              <a:rPr lang="en-GB" sz="2000" dirty="0"/>
              <a:t>best design depends on frequency of operations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/>
              <a:t>(It's also possible to use both patterns simultaneously.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866828" y="394790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15335" y="541048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15335" y="4863460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866828" y="3009324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5607" name="AutoShape 7"/>
          <p:cNvCxnSpPr>
            <a:cxnSpLocks noChangeShapeType="1"/>
            <a:stCxn id="25606" idx="2"/>
            <a:endCxn id="25603" idx="0"/>
          </p:cNvCxnSpPr>
          <p:nvPr/>
        </p:nvCxnSpPr>
        <p:spPr bwMode="auto">
          <a:xfrm>
            <a:off x="2489104" y="3423913"/>
            <a:ext cx="1441" cy="52399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08" name="AutoShape 8"/>
          <p:cNvCxnSpPr>
            <a:cxnSpLocks noChangeShapeType="1"/>
            <a:stCxn id="25606" idx="3"/>
            <a:endCxn id="25610" idx="3"/>
          </p:cNvCxnSpPr>
          <p:nvPr/>
        </p:nvCxnSpPr>
        <p:spPr bwMode="auto">
          <a:xfrm>
            <a:off x="3111380" y="3216619"/>
            <a:ext cx="4148507" cy="1232252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553925" y="3445507"/>
            <a:ext cx="1071698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015335" y="4241576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1" name="AutoShape 11"/>
          <p:cNvCxnSpPr>
            <a:cxnSpLocks noChangeShapeType="1"/>
            <a:endCxn id="25605" idx="3"/>
          </p:cNvCxnSpPr>
          <p:nvPr/>
        </p:nvCxnSpPr>
        <p:spPr bwMode="auto">
          <a:xfrm>
            <a:off x="3111380" y="3216619"/>
            <a:ext cx="4148507" cy="1826785"/>
          </a:xfrm>
          <a:prstGeom prst="bentConnector3">
            <a:avLst>
              <a:gd name="adj1" fmla="val 10423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2" name="AutoShape 12"/>
          <p:cNvCxnSpPr>
            <a:cxnSpLocks noChangeShapeType="1"/>
            <a:endCxn id="25604" idx="3"/>
          </p:cNvCxnSpPr>
          <p:nvPr/>
        </p:nvCxnSpPr>
        <p:spPr bwMode="auto">
          <a:xfrm>
            <a:off x="3111380" y="3216619"/>
            <a:ext cx="4148507" cy="2401164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30185" y="2895600"/>
            <a:ext cx="1244552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new(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Stocks)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4" name="AutoShape 14"/>
          <p:cNvCxnSpPr>
            <a:cxnSpLocks noChangeShapeType="1"/>
            <a:stCxn id="25610" idx="1"/>
            <a:endCxn id="25603" idx="3"/>
          </p:cNvCxnSpPr>
          <p:nvPr/>
        </p:nvCxnSpPr>
        <p:spPr bwMode="auto">
          <a:xfrm flipH="1" flipV="1">
            <a:off x="3111380" y="4155203"/>
            <a:ext cx="2903955" cy="29366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5" name="AutoShape 15"/>
          <p:cNvCxnSpPr>
            <a:cxnSpLocks noChangeShapeType="1"/>
            <a:stCxn id="25604" idx="1"/>
          </p:cNvCxnSpPr>
          <p:nvPr/>
        </p:nvCxnSpPr>
        <p:spPr bwMode="auto">
          <a:xfrm flipH="1" flipV="1">
            <a:off x="3111380" y="4155204"/>
            <a:ext cx="2903955" cy="14611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6" name="AutoShape 16"/>
          <p:cNvCxnSpPr>
            <a:cxnSpLocks noChangeShapeType="1"/>
            <a:stCxn id="25605" idx="1"/>
          </p:cNvCxnSpPr>
          <p:nvPr/>
        </p:nvCxnSpPr>
        <p:spPr bwMode="auto">
          <a:xfrm flipH="1" flipV="1">
            <a:off x="3111380" y="4155203"/>
            <a:ext cx="2903955" cy="88820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18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Another </a:t>
            </a:r>
            <a:r>
              <a:rPr lang="en-GB" dirty="0"/>
              <a:t>example of Observer pattern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// Represents a sign-up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sheet of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students</a:t>
            </a:r>
            <a:endParaRPr lang="en-GB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Observable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List&lt;String&gt;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		=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students.add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(student);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391400" y="1371600"/>
            <a:ext cx="1600200" cy="381000"/>
          </a:xfrm>
          <a:prstGeom prst="wedgeRectCallout">
            <a:avLst>
              <a:gd name="adj1" fmla="val -51672"/>
              <a:gd name="adj2" fmla="val 1196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Part of the JDK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327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 Observer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5814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called whenever the observed object is changed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(Observable 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("Signup count: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   </a:t>
            </a:r>
            <a:endParaRPr lang="en-GB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)o).size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ea typeface="OpenSymbol" charset="2"/>
                <a:cs typeface="Courier New" pitchFamily="49" charset="0"/>
              </a:rPr>
              <a:t>‏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400" dirty="0"/>
          </a:p>
        </p:txBody>
      </p:sp>
      <p:sp>
        <p:nvSpPr>
          <p:cNvPr id="4" name="Rectangular Callout 3"/>
          <p:cNvSpPr/>
          <p:nvPr/>
        </p:nvSpPr>
        <p:spPr>
          <a:xfrm>
            <a:off x="6629400" y="1600200"/>
            <a:ext cx="1600200" cy="381000"/>
          </a:xfrm>
          <a:prstGeom prst="wedgeRectCallout">
            <a:avLst>
              <a:gd name="adj1" fmla="val -51672"/>
              <a:gd name="adj2" fmla="val 1196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Part of the JDK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7162800" y="3429000"/>
            <a:ext cx="1905000" cy="381000"/>
          </a:xfrm>
          <a:prstGeom prst="wedgeRectCallout">
            <a:avLst>
              <a:gd name="adj1" fmla="val -74094"/>
              <a:gd name="adj2" fmla="val -860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Not relevant to us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096000" y="4724400"/>
            <a:ext cx="1600200" cy="838200"/>
          </a:xfrm>
          <a:prstGeom prst="wedgeRectCallout">
            <a:avLst>
              <a:gd name="adj1" fmla="val -80917"/>
              <a:gd name="adj2" fmla="val -12840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cast because Observable is non-generic ☹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398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Using the observer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solidFill>
                  <a:srgbClr val="000000"/>
                </a:solidFill>
                <a:latin typeface="Comic Sans MS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billg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nothing visible happens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torvalds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now text appears:  "Signup count: 2"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	Java's </a:t>
            </a:r>
            <a:r>
              <a:rPr lang="en-GB" dirty="0"/>
              <a:t>“Listeners” (particularly in GUI classes) are examples of the Observer </a:t>
            </a:r>
            <a:r>
              <a:rPr lang="en-GB" dirty="0" smtClean="0"/>
              <a:t>pattern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Feel free to use the Java observer classes in your designs – if they are a good fit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54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User interfaces:  appearance vs. content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It is easy to tangle up appearance and content.</a:t>
            </a:r>
          </a:p>
          <a:p>
            <a:pPr marL="457200" lvl="1" indent="0">
              <a:buNone/>
            </a:pPr>
            <a:r>
              <a:rPr lang="en-GB" dirty="0" smtClean="0"/>
              <a:t>Particularly when supporting direct manipulation (e.g., dragging line endpoints in a drawing program)</a:t>
            </a:r>
          </a:p>
          <a:p>
            <a:pPr marL="457200" lvl="1" indent="0">
              <a:buNone/>
            </a:pPr>
            <a:r>
              <a:rPr lang="en-GB" dirty="0" smtClean="0"/>
              <a:t>Another example:  program state stored in widgets in dialog boxes</a:t>
            </a:r>
          </a:p>
          <a:p>
            <a:pPr marL="0" indent="0">
              <a:buNone/>
            </a:pPr>
            <a:r>
              <a:rPr lang="en-GB" dirty="0" smtClean="0"/>
              <a:t>Neither can be understood easily or changed easily</a:t>
            </a:r>
          </a:p>
          <a:p>
            <a:pPr marL="0" indent="0">
              <a:buNone/>
            </a:pPr>
            <a:r>
              <a:rPr lang="en-GB" dirty="0" smtClean="0"/>
              <a:t>This destroys modularity and reusability</a:t>
            </a:r>
          </a:p>
          <a:p>
            <a:pPr marL="457200" lvl="1" indent="0">
              <a:buNone/>
            </a:pPr>
            <a:r>
              <a:rPr lang="en-GB" dirty="0" smtClean="0"/>
              <a:t>Over time, it leads to bizarre hacks and huge complexity</a:t>
            </a:r>
          </a:p>
          <a:p>
            <a:pPr marL="457200" lvl="1" indent="0">
              <a:buNone/>
            </a:pPr>
            <a:r>
              <a:rPr lang="en-GB" dirty="0" smtClean="0"/>
              <a:t>Code must be discarded</a:t>
            </a:r>
          </a:p>
          <a:p>
            <a:pPr marL="0" indent="0">
              <a:buNone/>
            </a:pPr>
            <a:r>
              <a:rPr lang="en-GB" dirty="0" err="1" smtClean="0"/>
              <a:t>Callbacks</a:t>
            </a:r>
            <a:r>
              <a:rPr lang="en-GB" dirty="0" smtClean="0"/>
              <a:t>, listeners, and other patterns can help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208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 smtClean="0"/>
              <a:t> suggests exercises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089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 smtClean="0"/>
              <a:t> calls run() periodically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enoughTimeHasPassed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tts.run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697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Main class puts it together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GB" sz="2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Timer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This will work...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we can do better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819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Module </a:t>
            </a:r>
            <a:r>
              <a:rPr lang="en-GB" dirty="0"/>
              <a:t>dependency diagram (</a:t>
            </a:r>
            <a:r>
              <a:rPr lang="en-GB" dirty="0" smtClean="0"/>
              <a:t>MDD)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0292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	An </a:t>
            </a:r>
            <a:r>
              <a:rPr lang="en-GB" dirty="0"/>
              <a:t>arrow in a module dependency diagram (MDD) indicates “depends on” or “knows about</a:t>
            </a:r>
            <a:r>
              <a:rPr lang="en-GB" dirty="0" smtClean="0"/>
              <a:t>” – simplistically, “any name mentioned in the source code”</a:t>
            </a: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Does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really need to depend on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/>
              <a:t>?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Is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re-usable in a new context?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9104" y="446798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93059" y="384609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51977" y="306874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1270" name="AutoShape 6"/>
          <p:cNvCxnSpPr>
            <a:cxnSpLocks noChangeShapeType="1"/>
            <a:stCxn id="11269" idx="2"/>
            <a:endCxn id="11268" idx="1"/>
          </p:cNvCxnSpPr>
          <p:nvPr/>
        </p:nvCxnSpPr>
        <p:spPr bwMode="auto">
          <a:xfrm>
            <a:off x="2385391" y="3690626"/>
            <a:ext cx="3007667" cy="4664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2"/>
            <a:endCxn id="11267" idx="3"/>
          </p:cNvCxnSpPr>
          <p:nvPr/>
        </p:nvCxnSpPr>
        <p:spPr bwMode="auto">
          <a:xfrm flipH="1">
            <a:off x="4355932" y="4467981"/>
            <a:ext cx="1970541" cy="310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Rectangular Callout 1"/>
          <p:cNvSpPr/>
          <p:nvPr/>
        </p:nvSpPr>
        <p:spPr>
          <a:xfrm>
            <a:off x="7010400" y="4623452"/>
            <a:ext cx="1905000" cy="642625"/>
          </a:xfrm>
          <a:prstGeom prst="wedgeRectCallout">
            <a:avLst>
              <a:gd name="adj1" fmla="val -130444"/>
              <a:gd name="adj2" fmla="val -500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600" dirty="0">
                <a:solidFill>
                  <a:schemeClr val="tx1"/>
                </a:solidFill>
              </a:rPr>
              <a:t>Timer depends on </a:t>
            </a:r>
            <a:r>
              <a:rPr lang="en-GB" sz="1600" dirty="0" err="1">
                <a:solidFill>
                  <a:schemeClr val="tx1"/>
                </a:solidFill>
              </a:rPr>
              <a:t>TimeToStretch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533900" y="3048000"/>
            <a:ext cx="2895600" cy="320311"/>
          </a:xfrm>
          <a:prstGeom prst="wedgeRectCallout">
            <a:avLst>
              <a:gd name="adj1" fmla="val -74093"/>
              <a:gd name="adj2" fmla="val 19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600" dirty="0">
                <a:solidFill>
                  <a:schemeClr val="tx1"/>
                </a:solidFill>
              </a:rPr>
              <a:t>Main class depends on Timer</a:t>
            </a:r>
          </a:p>
        </p:txBody>
      </p:sp>
    </p:spTree>
    <p:extLst>
      <p:ext uri="{BB962C8B-B14F-4D97-AF65-F5344CB8AC3E}">
        <p14:creationId xmlns:p14="http://schemas.microsoft.com/office/powerpoint/2010/main" val="12388783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Decoupling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needs to call the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dirty="0"/>
              <a:t> method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doesn't need to know what the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dirty="0"/>
              <a:t> method does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Weaken the dependency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on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Introduce a weaker specification, in the form of an interface or abstract class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abstract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Timer</a:t>
            </a:r>
            <a:r>
              <a:rPr lang="en-GB" dirty="0" smtClean="0"/>
              <a:t> </a:t>
            </a:r>
            <a:r>
              <a:rPr lang="en-GB" dirty="0"/>
              <a:t>only needs to know that something (e.g.,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/>
              <a:t>) meets the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dirty="0"/>
              <a:t> specification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183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u="sng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370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Timer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task;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start()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task.run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600" dirty="0" smtClean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600" dirty="0" smtClean="0"/>
              <a:t>Main creates the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600" dirty="0" smtClean="0"/>
              <a:t> object and passes it to 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600" dirty="0" smtClean="0"/>
              <a:t>:</a:t>
            </a:r>
            <a:endParaRPr lang="en-GB" sz="2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Timer(new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892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471</TotalTime>
  <Words>1376</Words>
  <Application>Microsoft Macintosh PowerPoint</Application>
  <PresentationFormat>On-screen Show (4:3)</PresentationFormat>
  <Paragraphs>327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simple</vt:lpstr>
      <vt:lpstr>CSE 331 Software Design &amp; Implementation</vt:lpstr>
      <vt:lpstr>A design exercise</vt:lpstr>
      <vt:lpstr>TimeToStretch suggests exercises</vt:lpstr>
      <vt:lpstr>Timer calls run() periodically</vt:lpstr>
      <vt:lpstr>Main class puts it together</vt:lpstr>
      <vt:lpstr>Module dependency diagram (MDD)</vt:lpstr>
      <vt:lpstr>Decoupling</vt:lpstr>
      <vt:lpstr>TimeToStretch (version 2)</vt:lpstr>
      <vt:lpstr>Timer (version 2)</vt:lpstr>
      <vt:lpstr>Module dependency diagram (version 2)</vt:lpstr>
      <vt:lpstr>The callback design pattern</vt:lpstr>
      <vt:lpstr>Callbacks</vt:lpstr>
      <vt:lpstr>TimeToStretch (version 3)</vt:lpstr>
      <vt:lpstr>Main (version 3)</vt:lpstr>
      <vt:lpstr>Decoupling and design</vt:lpstr>
      <vt:lpstr>Design exercise #2</vt:lpstr>
      <vt:lpstr>Module dependency diagram</vt:lpstr>
      <vt:lpstr>Weaken the coupling</vt:lpstr>
      <vt:lpstr>The observer pattern</vt:lpstr>
      <vt:lpstr>A different design:  pull versus push</vt:lpstr>
      <vt:lpstr>Another example of Observer pattern</vt:lpstr>
      <vt:lpstr>An Observer</vt:lpstr>
      <vt:lpstr>Using the observer</vt:lpstr>
      <vt:lpstr>User interfaces:  appearance vs. content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89</cp:revision>
  <cp:lastPrinted>2012-11-09T05:17:53Z</cp:lastPrinted>
  <dcterms:created xsi:type="dcterms:W3CDTF">2012-02-15T17:39:32Z</dcterms:created>
  <dcterms:modified xsi:type="dcterms:W3CDTF">2013-02-25T02:21:57Z</dcterms:modified>
</cp:coreProperties>
</file>