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85" r:id="rId2"/>
    <p:sldId id="286" r:id="rId3"/>
    <p:sldId id="288" r:id="rId4"/>
    <p:sldId id="289" r:id="rId5"/>
    <p:sldId id="290" r:id="rId6"/>
    <p:sldId id="291" r:id="rId7"/>
    <p:sldId id="292" r:id="rId8"/>
    <p:sldId id="293" r:id="rId9"/>
    <p:sldId id="325" r:id="rId10"/>
    <p:sldId id="324" r:id="rId11"/>
    <p:sldId id="294" r:id="rId12"/>
    <p:sldId id="295" r:id="rId13"/>
    <p:sldId id="296" r:id="rId14"/>
    <p:sldId id="32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319" r:id="rId37"/>
    <p:sldId id="320" r:id="rId38"/>
    <p:sldId id="321" r:id="rId39"/>
    <p:sldId id="322" r:id="rId40"/>
    <p:sldId id="323" r:id="rId41"/>
  </p:sldIdLst>
  <p:sldSz cx="9144000" cy="6858000" type="screen4x3"/>
  <p:notesSz cx="6934200" cy="9220200"/>
  <p:custDataLst>
    <p:tags r:id="rId4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009900"/>
    <a:srgbClr val="FF0066"/>
    <a:srgbClr val="800080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4" autoAdjust="0"/>
    <p:restoredTop sz="84499" autoAdjust="0"/>
  </p:normalViewPr>
  <p:slideViewPr>
    <p:cSldViewPr>
      <p:cViewPr varScale="1">
        <p:scale>
          <a:sx n="122" d="100"/>
          <a:sy n="122" d="100"/>
        </p:scale>
        <p:origin x="-5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1908" y="-84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00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 dirty="0"/>
            </a:lvl1pPr>
          </a:lstStyle>
          <a:p>
            <a:pPr>
              <a:defRPr/>
            </a:pPr>
            <a:r>
              <a:rPr lang="en-US" dirty="0"/>
              <a:t>CSE </a:t>
            </a:r>
            <a:r>
              <a:rPr lang="en-US" dirty="0" smtClean="0"/>
              <a:t>331 </a:t>
            </a:r>
            <a:r>
              <a:rPr lang="en-US" dirty="0" smtClean="0"/>
              <a:t>Wi13</a:t>
            </a:r>
            <a:endParaRPr lang="en-US" dirty="0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80" y="8759800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r>
              <a:rPr lang="en-US" dirty="0"/>
              <a:t>4</a:t>
            </a:r>
            <a:r>
              <a:rPr lang="en-US" dirty="0" smtClean="0"/>
              <a:t>-</a:t>
            </a:r>
            <a:fld id="{4490ECC9-DBDA-4236-ABEF-47C2FD79D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599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80" y="1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58" y="4379901"/>
            <a:ext cx="5086284" cy="41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00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80" y="8759800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5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GO QUICKLY through these intro slides; don’t get bogged down in details.  Spending too much time on them distracts from the more important content.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9392" y="4390571"/>
            <a:ext cx="4824446" cy="35078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35" tIns="41418" rIns="82835" bIns="41418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9392" y="4390571"/>
            <a:ext cx="4824446" cy="35078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35" tIns="41418" rIns="82835" bIns="41418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4301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9392" y="4390571"/>
            <a:ext cx="4824446" cy="35078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35" tIns="41418" rIns="82835" bIns="41418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4505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79450"/>
            <a:ext cx="4648200" cy="3486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7406" y="4392097"/>
            <a:ext cx="5069730" cy="41603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52" tIns="45427" rIns="90852" bIns="45427"/>
          <a:lstStyle/>
          <a:p>
            <a:r>
              <a:rPr lang="en-US" dirty="0" smtClean="0"/>
              <a:t>(But, can think about doing this many tests today)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4710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59392" y="4390571"/>
            <a:ext cx="4824446" cy="35078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59392" y="4390571"/>
            <a:ext cx="4824446" cy="35078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59392" y="4390571"/>
            <a:ext cx="4824446" cy="35078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762000" y="12954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762000" y="57912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80008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1F6C098-13F0-41FA-8110-EA5113992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10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3ACDB-C1BA-4139-A3B5-ECE71C1D9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27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5BC84-1DEC-4E9D-8DD0-2C203C730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16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396"/>
            <a:ext cx="9122394" cy="84645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71252" y="1451063"/>
            <a:ext cx="3834488" cy="23176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4023" y="1451063"/>
            <a:ext cx="3834488" cy="23176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71251" y="3906930"/>
            <a:ext cx="7807259" cy="23176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968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ACF16-E0F0-4B7F-BDAB-0ED6A37A3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20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C4CED-1F2F-4C0D-A4F7-58F3EB91B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48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EBA81-96FB-474D-A3C6-C60125E85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5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9CD30-6C9D-46DE-B266-6B0D81F43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9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E8722-9256-42EB-B779-63A99D304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7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983B7-E459-4701-B580-D0BD95C5F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4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E64B7-D971-4815-8FF7-96068F85D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3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15EA6-3B7E-4A7B-BCDE-0EB3FFF82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3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fld id="{12A14B3B-27EA-4853-B4FC-2EDFCA059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762000" y="12954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wmf"/><Relationship Id="rId5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CSE 331</a:t>
            </a:r>
            <a:br>
              <a:rPr lang="en-US" dirty="0" smtClean="0"/>
            </a:br>
            <a:r>
              <a:rPr lang="en-US" dirty="0" smtClean="0"/>
              <a:t>Software Design &amp; Implementation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Hal Perkins</a:t>
            </a:r>
          </a:p>
          <a:p>
            <a:r>
              <a:rPr lang="en-US" dirty="0" smtClean="0"/>
              <a:t>Winter 2013</a:t>
            </a:r>
            <a:endParaRPr lang="en-US" dirty="0" smtClean="0"/>
          </a:p>
          <a:p>
            <a:r>
              <a:rPr lang="en-US" dirty="0" smtClean="0"/>
              <a:t>Testing</a:t>
            </a:r>
          </a:p>
          <a:p>
            <a:r>
              <a:rPr lang="en-US" sz="2000" dirty="0"/>
              <a:t>(Slides by Mike Ernst)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F6C098-13F0-41FA-8110-EA511399211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91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you learn from testing?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572000" cy="3962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“Program testing can be used to show the presence of bugs, but never to show their absence!”</a:t>
            </a:r>
          </a:p>
          <a:p>
            <a:pPr marL="0" indent="0" algn="r">
              <a:buNone/>
            </a:pPr>
            <a:r>
              <a:rPr lang="en-US" i="1" dirty="0" err="1" smtClean="0"/>
              <a:t>Edsgar</a:t>
            </a:r>
            <a:r>
              <a:rPr lang="en-US" i="1" dirty="0" smtClean="0"/>
              <a:t> </a:t>
            </a:r>
            <a:r>
              <a:rPr lang="en-US" i="1" dirty="0" err="1" smtClean="0"/>
              <a:t>Dijkstra</a:t>
            </a:r>
            <a:endParaRPr lang="en-US" i="1" dirty="0" smtClean="0"/>
          </a:p>
          <a:p>
            <a:pPr marL="0" indent="0" algn="r">
              <a:buNone/>
            </a:pPr>
            <a:r>
              <a:rPr lang="en-US" i="1" dirty="0" smtClean="0"/>
              <a:t>Notes on Structured Programming, </a:t>
            </a:r>
            <a:r>
              <a:rPr lang="en-US" dirty="0" smtClean="0"/>
              <a:t>1970</a:t>
            </a:r>
            <a:endParaRPr lang="en-US" i="1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52625"/>
            <a:ext cx="19050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85800" y="5862935"/>
            <a:ext cx="5734262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Nevertheless testing is essential.  Why?</a:t>
            </a:r>
            <a:endParaRPr lang="en-US" dirty="0">
              <a:latin typeface="+mn-lt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FEBA81-96FB-474D-A3C6-C60125E85AA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75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mtClean="0"/>
              <a:t>What Is Testing For?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>
                <a:solidFill>
                  <a:schemeClr val="accent6"/>
                </a:solidFill>
              </a:rPr>
              <a:t>Validation = reasoning + testing</a:t>
            </a:r>
          </a:p>
          <a:p>
            <a:pPr marL="457200" lvl="1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Make sure module does what it is specified to do</a:t>
            </a:r>
          </a:p>
          <a:p>
            <a:pPr marL="457200" lvl="1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Uncover problems, increase confidence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Two rules: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>
                <a:solidFill>
                  <a:schemeClr val="accent6"/>
                </a:solidFill>
              </a:rPr>
              <a:t>1. Do it </a:t>
            </a:r>
            <a:r>
              <a:rPr lang="en-GB" dirty="0" smtClean="0">
                <a:solidFill>
                  <a:srgbClr val="FF0000"/>
                </a:solidFill>
              </a:rPr>
              <a:t>early</a:t>
            </a:r>
            <a:r>
              <a:rPr lang="en-GB" dirty="0" smtClean="0"/>
              <a:t> </a:t>
            </a:r>
            <a:r>
              <a:rPr lang="en-GB" dirty="0" smtClean="0">
                <a:solidFill>
                  <a:schemeClr val="accent6"/>
                </a:solidFill>
              </a:rPr>
              <a:t>and do it </a:t>
            </a:r>
            <a:r>
              <a:rPr lang="en-GB" dirty="0" smtClean="0">
                <a:solidFill>
                  <a:srgbClr val="FF0000"/>
                </a:solidFill>
              </a:rPr>
              <a:t>often</a:t>
            </a:r>
            <a:endParaRPr lang="en-GB" dirty="0" smtClean="0"/>
          </a:p>
          <a:p>
            <a:pPr marL="457200" lvl="1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Catch bugs quickly, before they have a chance to hide</a:t>
            </a:r>
          </a:p>
          <a:p>
            <a:pPr marL="457200" lvl="1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>
                <a:solidFill>
                  <a:srgbClr val="FF0000"/>
                </a:solidFill>
              </a:rPr>
              <a:t>Automate</a:t>
            </a:r>
            <a:r>
              <a:rPr lang="en-GB" dirty="0" smtClean="0"/>
              <a:t> the process if you can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>
                <a:solidFill>
                  <a:schemeClr val="accent6"/>
                </a:solidFill>
              </a:rPr>
              <a:t>2. Be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FF0000"/>
                </a:solidFill>
              </a:rPr>
              <a:t>systematic</a:t>
            </a:r>
            <a:endParaRPr lang="en-GB" dirty="0" smtClean="0"/>
          </a:p>
          <a:p>
            <a:pPr marL="457200" lvl="1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If you thrash about randomly, the bugs will hide in the corner until you're gone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 smtClean="0"/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9357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Phases of Testing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Unit Testing</a:t>
            </a:r>
          </a:p>
          <a:p>
            <a:pPr marL="457200" lvl="1" indent="0">
              <a:buNone/>
            </a:pPr>
            <a:r>
              <a:rPr lang="en-US" dirty="0" smtClean="0"/>
              <a:t>Does each module do what it supposed to do?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Integration Testing</a:t>
            </a:r>
          </a:p>
          <a:p>
            <a:pPr marL="457200" lvl="1" indent="0">
              <a:buNone/>
            </a:pPr>
            <a:r>
              <a:rPr lang="en-US" dirty="0" smtClean="0"/>
              <a:t>Do you get the expected results when the parts are put together?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Validation Testing</a:t>
            </a:r>
          </a:p>
          <a:p>
            <a:pPr marL="457200" lvl="1" indent="0">
              <a:buNone/>
            </a:pPr>
            <a:r>
              <a:rPr lang="en-US" dirty="0" smtClean="0"/>
              <a:t>Does the program satisfy the requirements?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System Testing</a:t>
            </a:r>
          </a:p>
          <a:p>
            <a:pPr marL="457200" lvl="1" indent="0">
              <a:buNone/>
            </a:pPr>
            <a:r>
              <a:rPr lang="en-US" dirty="0" smtClean="0"/>
              <a:t>Does it work within the overall system?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957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Unit Testing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A unit test focuses on one method, class, interface, or module</a:t>
            </a:r>
          </a:p>
          <a:p>
            <a:pPr marL="0" indent="0">
              <a:buNone/>
            </a:pPr>
            <a:endParaRPr lang="en-US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Test a single unit in isolation from all others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9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look at the code?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chemeClr val="accent6"/>
                </a:solidFill>
              </a:rPr>
              <a:t>Black box </a:t>
            </a:r>
            <a:r>
              <a:rPr lang="en-GB" dirty="0" smtClean="0">
                <a:solidFill>
                  <a:schemeClr val="accent6"/>
                </a:solidFill>
              </a:rPr>
              <a:t>testing</a:t>
            </a:r>
          </a:p>
          <a:p>
            <a:pPr marL="457200" lvl="1" indent="0">
              <a:buNone/>
            </a:pPr>
            <a:r>
              <a:rPr lang="en-GB" dirty="0" smtClean="0"/>
              <a:t>Choose test data </a:t>
            </a:r>
            <a:r>
              <a:rPr lang="en-GB" i="1" dirty="0" smtClean="0">
                <a:solidFill>
                  <a:srgbClr val="009900"/>
                </a:solidFill>
              </a:rPr>
              <a:t>without</a:t>
            </a:r>
            <a:r>
              <a:rPr lang="en-GB" dirty="0" smtClean="0">
                <a:solidFill>
                  <a:srgbClr val="009900"/>
                </a:solidFill>
              </a:rPr>
              <a:t> </a:t>
            </a:r>
            <a:r>
              <a:rPr lang="en-GB" dirty="0" smtClean="0"/>
              <a:t>looking at implementation</a:t>
            </a:r>
          </a:p>
          <a:p>
            <a:pPr marL="457200" lvl="1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>
                <a:solidFill>
                  <a:schemeClr val="accent6"/>
                </a:solidFill>
              </a:rPr>
              <a:t>Glass box </a:t>
            </a:r>
            <a:r>
              <a:rPr lang="en-GB" dirty="0" smtClean="0">
                <a:solidFill>
                  <a:schemeClr val="accent6"/>
                </a:solidFill>
              </a:rPr>
              <a:t>(</a:t>
            </a:r>
            <a:r>
              <a:rPr lang="en-GB" b="1" dirty="0" smtClean="0">
                <a:solidFill>
                  <a:schemeClr val="accent6"/>
                </a:solidFill>
              </a:rPr>
              <a:t>white box, clear box</a:t>
            </a:r>
            <a:r>
              <a:rPr lang="en-GB" dirty="0" smtClean="0">
                <a:solidFill>
                  <a:schemeClr val="accent6"/>
                </a:solidFill>
              </a:rPr>
              <a:t>) testing</a:t>
            </a:r>
          </a:p>
          <a:p>
            <a:pPr marL="457200" lvl="1" indent="0">
              <a:buNone/>
            </a:pPr>
            <a:r>
              <a:rPr lang="en-GB" dirty="0" smtClean="0"/>
              <a:t>Choose test data </a:t>
            </a:r>
            <a:r>
              <a:rPr lang="en-GB" i="1" dirty="0" smtClean="0">
                <a:solidFill>
                  <a:srgbClr val="009900"/>
                </a:solidFill>
              </a:rPr>
              <a:t>with</a:t>
            </a:r>
            <a:r>
              <a:rPr lang="en-GB" dirty="0" smtClean="0">
                <a:solidFill>
                  <a:srgbClr val="009900"/>
                </a:solidFill>
              </a:rPr>
              <a:t> </a:t>
            </a:r>
            <a:r>
              <a:rPr lang="en-GB" dirty="0" smtClean="0"/>
              <a:t>knowledge of implementation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32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How is testing done?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620000" cy="44958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chemeClr val="accent6"/>
                </a:solidFill>
              </a:rPr>
              <a:t>Basic steps of a test</a:t>
            </a:r>
          </a:p>
          <a:p>
            <a:pPr marL="457200" lvl="1" indent="0">
              <a:buNone/>
            </a:pPr>
            <a:r>
              <a:rPr lang="en-GB" dirty="0" smtClean="0"/>
              <a:t>1) Choose input data/configuration</a:t>
            </a:r>
          </a:p>
          <a:p>
            <a:pPr marL="457200" lvl="1" indent="0">
              <a:buNone/>
            </a:pPr>
            <a:r>
              <a:rPr lang="en-GB" dirty="0" smtClean="0"/>
              <a:t>2) Define the expected outcome </a:t>
            </a:r>
          </a:p>
          <a:p>
            <a:pPr marL="457200" lvl="1" indent="0">
              <a:buNone/>
            </a:pPr>
            <a:r>
              <a:rPr lang="en-GB" dirty="0" smtClean="0"/>
              <a:t>3) Run program/method against the input and record the results</a:t>
            </a:r>
          </a:p>
          <a:p>
            <a:pPr marL="457200" lvl="1" indent="0">
              <a:buNone/>
            </a:pPr>
            <a:r>
              <a:rPr lang="en-GB" dirty="0" smtClean="0"/>
              <a:t>4) Examine results against the expected outcome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solidFill>
                  <a:schemeClr val="accent6"/>
                </a:solidFill>
              </a:rPr>
              <a:t>Testing can't generally prove absence of bugs</a:t>
            </a:r>
          </a:p>
          <a:p>
            <a:pPr marL="457200" lvl="1" indent="0">
              <a:buNone/>
            </a:pPr>
            <a:r>
              <a:rPr lang="en-GB" dirty="0" smtClean="0"/>
              <a:t>But can increase quality and confidence</a:t>
            </a:r>
          </a:p>
          <a:p>
            <a:pPr marL="457200" lvl="1" indent="0">
              <a:buNone/>
            </a:pPr>
            <a:endParaRPr lang="en-GB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10460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mtClean="0"/>
              <a:t>sqrt example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77200" cy="4495800"/>
          </a:xfrm>
        </p:spPr>
        <p:txBody>
          <a:bodyPr>
            <a:normAutofit fontScale="92500"/>
          </a:bodyPr>
          <a:lstStyle/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// throws: </a:t>
            </a:r>
            <a:r>
              <a:rPr lang="en-GB" sz="22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IllegalArgumentException</a:t>
            </a:r>
            <a:r>
              <a:rPr lang="en-GB" sz="22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 if x&lt;0</a:t>
            </a:r>
            <a:br>
              <a:rPr lang="en-GB" sz="22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sz="22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// returns: approximation to square root of x</a:t>
            </a:r>
            <a:br>
              <a:rPr lang="en-GB" sz="22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sz="2200" b="1" dirty="0">
                <a:latin typeface="Courier New" pitchFamily="49" charset="0"/>
                <a:cs typeface="Courier New" pitchFamily="49" charset="0"/>
              </a:rPr>
              <a:t>public</a:t>
            </a:r>
            <a:r>
              <a:rPr lang="en-GB" sz="22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double </a:t>
            </a:r>
            <a:r>
              <a:rPr lang="en-GB" sz="22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sqrt</a:t>
            </a:r>
            <a:r>
              <a:rPr lang="en-GB" sz="2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(double</a:t>
            </a:r>
            <a:r>
              <a:rPr lang="en-GB" sz="22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 x</a:t>
            </a:r>
            <a:r>
              <a:rPr lang="en-GB" sz="2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What are some values or ranges of </a:t>
            </a:r>
            <a:r>
              <a:rPr lang="en-GB" i="1" dirty="0" smtClean="0"/>
              <a:t>x</a:t>
            </a:r>
            <a:r>
              <a:rPr lang="en-GB" dirty="0" smtClean="0"/>
              <a:t> that might be worth probing?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i="1" dirty="0" smtClean="0"/>
              <a:t>x </a:t>
            </a:r>
            <a:r>
              <a:rPr lang="en-GB" dirty="0" smtClean="0"/>
              <a:t>&lt; 0 (exception thrown)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i="1" dirty="0" smtClean="0"/>
              <a:t>x </a:t>
            </a:r>
            <a:r>
              <a:rPr lang="en-GB" i="1" dirty="0" smtClean="0">
                <a:cs typeface="Times New Roman" pitchFamily="18" charset="0"/>
              </a:rPr>
              <a:t>≥ </a:t>
            </a:r>
            <a:r>
              <a:rPr lang="en-GB" dirty="0" smtClean="0"/>
              <a:t>0 (returns normally)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around </a:t>
            </a:r>
            <a:r>
              <a:rPr lang="en-GB" i="1" dirty="0" smtClean="0"/>
              <a:t>x </a:t>
            </a:r>
            <a:r>
              <a:rPr lang="en-GB" dirty="0" smtClean="0"/>
              <a:t>= 0 (boundary condition)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perfect squares (</a:t>
            </a:r>
            <a:r>
              <a:rPr lang="en-GB" dirty="0" err="1" smtClean="0"/>
              <a:t>sqrt</a:t>
            </a:r>
            <a:r>
              <a:rPr lang="en-GB" dirty="0" smtClean="0"/>
              <a:t>(</a:t>
            </a:r>
            <a:r>
              <a:rPr lang="en-GB" i="1" dirty="0" smtClean="0"/>
              <a:t>x</a:t>
            </a:r>
            <a:r>
              <a:rPr lang="en-GB" dirty="0" smtClean="0"/>
              <a:t>) an integer), non-perfect squares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i="1" dirty="0" smtClean="0"/>
              <a:t>x</a:t>
            </a:r>
            <a:r>
              <a:rPr lang="en-GB" dirty="0" smtClean="0"/>
              <a:t>&lt;</a:t>
            </a:r>
            <a:r>
              <a:rPr lang="en-GB" dirty="0" err="1" smtClean="0"/>
              <a:t>sqrt</a:t>
            </a:r>
            <a:r>
              <a:rPr lang="en-GB" dirty="0" smtClean="0"/>
              <a:t>(</a:t>
            </a:r>
            <a:r>
              <a:rPr lang="en-GB" i="1" dirty="0" smtClean="0"/>
              <a:t>x</a:t>
            </a:r>
            <a:r>
              <a:rPr lang="en-GB" dirty="0" smtClean="0"/>
              <a:t>) and </a:t>
            </a:r>
            <a:r>
              <a:rPr lang="en-GB" i="1" dirty="0" smtClean="0"/>
              <a:t>x</a:t>
            </a:r>
            <a:r>
              <a:rPr lang="en-GB" dirty="0" smtClean="0"/>
              <a:t>&gt;</a:t>
            </a:r>
            <a:r>
              <a:rPr lang="en-GB" dirty="0" err="1" smtClean="0"/>
              <a:t>sqrt</a:t>
            </a:r>
            <a:r>
              <a:rPr lang="en-GB" dirty="0" smtClean="0"/>
              <a:t>(</a:t>
            </a:r>
            <a:r>
              <a:rPr lang="en-GB" i="1" dirty="0" smtClean="0"/>
              <a:t>x</a:t>
            </a:r>
            <a:r>
              <a:rPr lang="en-GB" dirty="0" smtClean="0"/>
              <a:t>) – that's </a:t>
            </a:r>
            <a:r>
              <a:rPr lang="en-GB" i="1" dirty="0" smtClean="0"/>
              <a:t>x</a:t>
            </a:r>
            <a:r>
              <a:rPr lang="en-GB" dirty="0" smtClean="0"/>
              <a:t>&lt;1 and </a:t>
            </a:r>
            <a:r>
              <a:rPr lang="en-GB" i="1" dirty="0" smtClean="0"/>
              <a:t>x</a:t>
            </a:r>
            <a:r>
              <a:rPr lang="en-GB" dirty="0" smtClean="0"/>
              <a:t>&gt;1 (and </a:t>
            </a:r>
            <a:r>
              <a:rPr lang="en-GB" i="1" dirty="0" smtClean="0"/>
              <a:t>x</a:t>
            </a:r>
            <a:r>
              <a:rPr lang="en-GB" dirty="0" smtClean="0"/>
              <a:t>=1)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i="1" dirty="0" smtClean="0"/>
              <a:t>Specific tests: say x = -1, 0, 0.5, 1, 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6548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What’s So Hard About Testing?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77200" cy="4495800"/>
          </a:xfrm>
        </p:spPr>
        <p:txBody>
          <a:bodyPr>
            <a:normAutofit fontScale="92500"/>
          </a:bodyPr>
          <a:lstStyle/>
          <a:p>
            <a:pPr marL="0" indent="0" eaLnBrk="1">
              <a:buNone/>
            </a:pPr>
            <a:r>
              <a:rPr lang="en-US" sz="2500" dirty="0"/>
              <a:t>"just try it and see if it works</a:t>
            </a:r>
            <a:r>
              <a:rPr lang="en-US" sz="2500" dirty="0" smtClean="0"/>
              <a:t>...“</a:t>
            </a:r>
          </a:p>
          <a:p>
            <a:pPr marL="0" indent="0" eaLnBrk="1">
              <a:buNone/>
            </a:pPr>
            <a:endParaRPr lang="en-US" sz="2500" dirty="0"/>
          </a:p>
          <a:p>
            <a:pPr marL="0" indent="0" eaLnBrk="1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200" b="1" dirty="0" smtClean="0">
                <a:solidFill>
                  <a:schemeClr val="accent6"/>
                </a:solidFill>
                <a:latin typeface="Courier New" pitchFamily="49" charset="0"/>
              </a:rPr>
              <a:t>  </a:t>
            </a:r>
            <a:r>
              <a:rPr lang="en-US" sz="2200" b="1" dirty="0">
                <a:solidFill>
                  <a:schemeClr val="accent6"/>
                </a:solidFill>
                <a:latin typeface="Courier New" pitchFamily="49" charset="0"/>
              </a:rPr>
              <a:t>// requires: 1 ≤ </a:t>
            </a:r>
            <a:r>
              <a:rPr lang="en-US" sz="2200" b="1" dirty="0" err="1">
                <a:solidFill>
                  <a:schemeClr val="accent6"/>
                </a:solidFill>
                <a:latin typeface="Courier New" pitchFamily="49" charset="0"/>
              </a:rPr>
              <a:t>x,y,z</a:t>
            </a:r>
            <a:r>
              <a:rPr lang="en-US" sz="2200" b="1" dirty="0">
                <a:solidFill>
                  <a:schemeClr val="accent6"/>
                </a:solidFill>
                <a:latin typeface="Courier New" pitchFamily="49" charset="0"/>
              </a:rPr>
              <a:t> ≤ 10000</a:t>
            </a:r>
          </a:p>
          <a:p>
            <a:pPr marL="0" indent="0" eaLnBrk="1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200" b="1" dirty="0">
                <a:solidFill>
                  <a:schemeClr val="accent6"/>
                </a:solidFill>
                <a:latin typeface="Courier New" pitchFamily="49" charset="0"/>
              </a:rPr>
              <a:t>  // effects:  computes </a:t>
            </a:r>
            <a:r>
              <a:rPr lang="en-US" sz="2200" b="1" i="1" dirty="0">
                <a:solidFill>
                  <a:schemeClr val="accent6"/>
                </a:solidFill>
                <a:latin typeface="Courier New" pitchFamily="49" charset="0"/>
              </a:rPr>
              <a:t>some f(</a:t>
            </a:r>
            <a:r>
              <a:rPr lang="en-US" sz="2200" b="1" i="1" dirty="0" err="1">
                <a:solidFill>
                  <a:schemeClr val="accent6"/>
                </a:solidFill>
                <a:latin typeface="Courier New" pitchFamily="49" charset="0"/>
              </a:rPr>
              <a:t>x,y,z</a:t>
            </a:r>
            <a:r>
              <a:rPr lang="en-US" sz="2200" b="1" i="1" dirty="0">
                <a:solidFill>
                  <a:schemeClr val="accent6"/>
                </a:solidFill>
                <a:latin typeface="Courier New" pitchFamily="49" charset="0"/>
              </a:rPr>
              <a:t>)</a:t>
            </a:r>
            <a:endParaRPr lang="en-US" sz="2200" b="1" dirty="0">
              <a:solidFill>
                <a:schemeClr val="accent6"/>
              </a:solidFill>
              <a:latin typeface="Courier New" pitchFamily="49" charset="0"/>
            </a:endParaRPr>
          </a:p>
          <a:p>
            <a:pPr marL="0" indent="0" eaLnBrk="1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200" b="1" dirty="0">
                <a:solidFill>
                  <a:srgbClr val="9C20EE"/>
                </a:solidFill>
                <a:latin typeface="Courier New" pitchFamily="49" charset="0"/>
              </a:rPr>
              <a:t>  </a:t>
            </a:r>
            <a:r>
              <a:rPr lang="en-US" sz="2200" b="1" dirty="0" err="1">
                <a:latin typeface="Courier New" pitchFamily="49" charset="0"/>
              </a:rPr>
              <a:t>int</a:t>
            </a:r>
            <a:r>
              <a:rPr lang="en-US" sz="2200" b="1" dirty="0">
                <a:latin typeface="Courier New" pitchFamily="49" charset="0"/>
              </a:rPr>
              <a:t> </a:t>
            </a:r>
            <a:r>
              <a:rPr lang="en-US" sz="2200" b="1" dirty="0">
                <a:solidFill>
                  <a:srgbClr val="0000FF"/>
                </a:solidFill>
                <a:latin typeface="Courier New" pitchFamily="49" charset="0"/>
              </a:rPr>
              <a:t>proc1</a:t>
            </a:r>
            <a:r>
              <a:rPr lang="en-US" sz="2200" b="1" dirty="0">
                <a:latin typeface="Courier New" pitchFamily="49" charset="0"/>
              </a:rPr>
              <a:t>(</a:t>
            </a:r>
            <a:r>
              <a:rPr lang="en-US" sz="2200" b="1" dirty="0" err="1">
                <a:latin typeface="Courier New" pitchFamily="49" charset="0"/>
              </a:rPr>
              <a:t>int</a:t>
            </a:r>
            <a:r>
              <a:rPr lang="en-US" sz="2200" b="1" dirty="0">
                <a:latin typeface="Courier New" pitchFamily="49" charset="0"/>
              </a:rPr>
              <a:t> </a:t>
            </a:r>
            <a:r>
              <a:rPr lang="en-US" sz="2200" b="1" dirty="0">
                <a:solidFill>
                  <a:srgbClr val="0000FF"/>
                </a:solidFill>
                <a:latin typeface="Courier New" pitchFamily="49" charset="0"/>
              </a:rPr>
              <a:t>x</a:t>
            </a:r>
            <a:r>
              <a:rPr lang="en-US" sz="2200" b="1" dirty="0">
                <a:latin typeface="Courier New" pitchFamily="49" charset="0"/>
              </a:rPr>
              <a:t>, </a:t>
            </a:r>
            <a:r>
              <a:rPr lang="en-US" sz="2200" b="1" dirty="0" err="1">
                <a:latin typeface="Courier New" pitchFamily="49" charset="0"/>
              </a:rPr>
              <a:t>int</a:t>
            </a:r>
            <a:r>
              <a:rPr lang="en-US" sz="2200" b="1" dirty="0">
                <a:latin typeface="Courier New" pitchFamily="49" charset="0"/>
              </a:rPr>
              <a:t> </a:t>
            </a:r>
            <a:r>
              <a:rPr lang="en-US" sz="2200" b="1" dirty="0">
                <a:solidFill>
                  <a:srgbClr val="0000FF"/>
                </a:solidFill>
                <a:latin typeface="Courier New" pitchFamily="49" charset="0"/>
              </a:rPr>
              <a:t>y</a:t>
            </a:r>
            <a:r>
              <a:rPr lang="en-US" sz="2200" b="1" dirty="0">
                <a:latin typeface="Courier New" pitchFamily="49" charset="0"/>
              </a:rPr>
              <a:t>, </a:t>
            </a:r>
            <a:r>
              <a:rPr lang="en-US" sz="2200" b="1" dirty="0" err="1">
                <a:latin typeface="Courier New" pitchFamily="49" charset="0"/>
              </a:rPr>
              <a:t>int</a:t>
            </a:r>
            <a:r>
              <a:rPr lang="en-US" sz="2200" b="1" dirty="0">
                <a:latin typeface="Courier New" pitchFamily="49" charset="0"/>
              </a:rPr>
              <a:t> </a:t>
            </a:r>
            <a:r>
              <a:rPr lang="en-US" sz="2200" b="1" dirty="0">
                <a:solidFill>
                  <a:srgbClr val="0000FF"/>
                </a:solidFill>
                <a:latin typeface="Courier New" pitchFamily="49" charset="0"/>
              </a:rPr>
              <a:t>z</a:t>
            </a:r>
            <a:r>
              <a:rPr lang="en-US" sz="2200" b="1" dirty="0">
                <a:latin typeface="Courier New" pitchFamily="49" charset="0"/>
              </a:rPr>
              <a:t>)</a:t>
            </a:r>
          </a:p>
          <a:p>
            <a:pPr marL="0" indent="0" eaLnBrk="1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200" b="1" dirty="0">
                <a:latin typeface="Courier New" pitchFamily="49" charset="0"/>
              </a:rPr>
              <a:t>       </a:t>
            </a:r>
            <a:endParaRPr lang="en-US" sz="1800" b="1" dirty="0">
              <a:solidFill>
                <a:schemeClr val="accent2"/>
              </a:solidFill>
            </a:endParaRPr>
          </a:p>
          <a:p>
            <a:pPr marL="0" indent="0" eaLnBrk="1">
              <a:buNone/>
            </a:pPr>
            <a:r>
              <a:rPr lang="en-US" sz="2500" dirty="0">
                <a:solidFill>
                  <a:schemeClr val="accent6"/>
                </a:solidFill>
              </a:rPr>
              <a:t>Exhaustive testing would require 1 trillion runs!</a:t>
            </a:r>
          </a:p>
          <a:p>
            <a:pPr marL="457200" lvl="1" indent="0" eaLnBrk="1">
              <a:buNone/>
            </a:pPr>
            <a:r>
              <a:rPr lang="en-US" sz="2200" dirty="0"/>
              <a:t>Sounds totally impractical – and this is a trivially small problem</a:t>
            </a:r>
          </a:p>
          <a:p>
            <a:pPr marL="0" indent="0" eaLnBrk="1">
              <a:buNone/>
            </a:pPr>
            <a:endParaRPr lang="en-US" sz="2500" dirty="0"/>
          </a:p>
          <a:p>
            <a:pPr marL="0" indent="0" eaLnBrk="1">
              <a:buNone/>
            </a:pPr>
            <a:r>
              <a:rPr lang="en-US" sz="2500" dirty="0">
                <a:solidFill>
                  <a:schemeClr val="accent6"/>
                </a:solidFill>
              </a:rPr>
              <a:t>Key problem: </a:t>
            </a:r>
            <a:r>
              <a:rPr lang="en-US" sz="2500" dirty="0">
                <a:solidFill>
                  <a:srgbClr val="FF0000"/>
                </a:solidFill>
              </a:rPr>
              <a:t>choosing test suite (set of partitions of inputs)</a:t>
            </a:r>
          </a:p>
          <a:p>
            <a:pPr marL="457200" lvl="1" indent="0" eaLnBrk="1">
              <a:buNone/>
            </a:pPr>
            <a:r>
              <a:rPr lang="en-US" sz="2200" dirty="0"/>
              <a:t>Small enough to finish quickly </a:t>
            </a:r>
          </a:p>
          <a:p>
            <a:pPr marL="457200" lvl="1" indent="0" eaLnBrk="1">
              <a:buNone/>
            </a:pPr>
            <a:r>
              <a:rPr lang="en-US" sz="2200" dirty="0"/>
              <a:t>Large enough to validate the program</a:t>
            </a:r>
            <a:endParaRPr lang="en-US" sz="2200" b="1" dirty="0">
              <a:latin typeface="Courier New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13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Approach: Partition the Input Space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defTabSz="829452" eaLnBrk="1">
              <a:lnSpc>
                <a:spcPct val="90000"/>
              </a:lnSpc>
              <a:buNone/>
            </a:pPr>
            <a:r>
              <a:rPr lang="en-US" dirty="0" smtClean="0">
                <a:solidFill>
                  <a:schemeClr val="accent6"/>
                </a:solidFill>
              </a:rPr>
              <a:t>Ideal test suite: </a:t>
            </a:r>
          </a:p>
          <a:p>
            <a:pPr marL="313925" lvl="1" indent="0" defTabSz="829452" eaLnBrk="1">
              <a:lnSpc>
                <a:spcPct val="90000"/>
              </a:lnSpc>
              <a:buNone/>
            </a:pPr>
            <a:r>
              <a:rPr lang="en-US" dirty="0" smtClean="0"/>
              <a:t>Identify sets with same behavior</a:t>
            </a:r>
          </a:p>
          <a:p>
            <a:pPr marL="313925" lvl="1" indent="0" defTabSz="829452" eaLnBrk="1">
              <a:lnSpc>
                <a:spcPct val="90000"/>
              </a:lnSpc>
              <a:buNone/>
            </a:pPr>
            <a:r>
              <a:rPr lang="en-US" dirty="0" smtClean="0"/>
              <a:t>Try one input from each set</a:t>
            </a:r>
          </a:p>
          <a:p>
            <a:pPr marL="0" indent="0" defTabSz="829452" eaLnBrk="1">
              <a:lnSpc>
                <a:spcPct val="110000"/>
              </a:lnSpc>
              <a:buNone/>
            </a:pPr>
            <a:endParaRPr lang="en-US" dirty="0" smtClean="0">
              <a:solidFill>
                <a:schemeClr val="accent6"/>
              </a:solidFill>
            </a:endParaRPr>
          </a:p>
          <a:p>
            <a:pPr marL="0" indent="0" defTabSz="829452" eaLnBrk="1">
              <a:lnSpc>
                <a:spcPct val="110000"/>
              </a:lnSpc>
              <a:buNone/>
            </a:pPr>
            <a:r>
              <a:rPr lang="en-US" dirty="0" smtClean="0">
                <a:solidFill>
                  <a:schemeClr val="accent6"/>
                </a:solidFill>
              </a:rPr>
              <a:t>Two problems</a:t>
            </a:r>
          </a:p>
          <a:p>
            <a:pPr marL="313925" lvl="1" indent="0" defTabSz="829452" eaLnBrk="1">
              <a:lnSpc>
                <a:spcPct val="90000"/>
              </a:lnSpc>
              <a:buNone/>
            </a:pPr>
            <a:r>
              <a:rPr lang="en-US" dirty="0" smtClean="0"/>
              <a:t>1. Notion of </a:t>
            </a:r>
            <a:r>
              <a:rPr lang="en-US" dirty="0" smtClean="0">
                <a:solidFill>
                  <a:srgbClr val="0206AC"/>
                </a:solidFill>
              </a:rPr>
              <a:t>the same behavior</a:t>
            </a:r>
            <a:r>
              <a:rPr lang="en-US" dirty="0" smtClean="0"/>
              <a:t> is subtle</a:t>
            </a:r>
          </a:p>
          <a:p>
            <a:pPr marL="1244178" lvl="3" indent="0" defTabSz="829452" eaLnBrk="1">
              <a:lnSpc>
                <a:spcPct val="90000"/>
              </a:lnSpc>
              <a:buNone/>
            </a:pPr>
            <a:r>
              <a:rPr lang="en-US" sz="2200" dirty="0"/>
              <a:t>Naive approach: </a:t>
            </a:r>
            <a:r>
              <a:rPr lang="en-US" sz="2200" dirty="0">
                <a:solidFill>
                  <a:srgbClr val="0206AC"/>
                </a:solidFill>
              </a:rPr>
              <a:t>execution equivalence</a:t>
            </a:r>
            <a:endParaRPr lang="en-US" sz="2200" dirty="0"/>
          </a:p>
          <a:p>
            <a:pPr marL="1244178" lvl="3" indent="0" defTabSz="829452" eaLnBrk="1">
              <a:lnSpc>
                <a:spcPct val="90000"/>
              </a:lnSpc>
              <a:buNone/>
            </a:pPr>
            <a:r>
              <a:rPr lang="en-US" sz="2200" dirty="0"/>
              <a:t>Better approach: </a:t>
            </a:r>
            <a:r>
              <a:rPr lang="en-US" sz="2200" dirty="0">
                <a:solidFill>
                  <a:srgbClr val="0206AC"/>
                </a:solidFill>
              </a:rPr>
              <a:t>revealing subdomains</a:t>
            </a:r>
          </a:p>
          <a:p>
            <a:pPr marL="1244178" lvl="3" indent="0" defTabSz="829452" eaLnBrk="1">
              <a:lnSpc>
                <a:spcPct val="90000"/>
              </a:lnSpc>
              <a:buNone/>
            </a:pPr>
            <a:endParaRPr lang="en-US" dirty="0" smtClean="0"/>
          </a:p>
          <a:p>
            <a:pPr marL="313925" lvl="1" indent="0" defTabSz="829452" eaLnBrk="1">
              <a:lnSpc>
                <a:spcPct val="90000"/>
              </a:lnSpc>
              <a:buNone/>
            </a:pPr>
            <a:r>
              <a:rPr lang="en-US" dirty="0" smtClean="0"/>
              <a:t>2. Discovering the sets requires perfect knowledge</a:t>
            </a:r>
          </a:p>
          <a:p>
            <a:pPr marL="1244178" lvl="3" indent="0" defTabSz="829452" eaLnBrk="1">
              <a:lnSpc>
                <a:spcPct val="90000"/>
              </a:lnSpc>
              <a:buNone/>
            </a:pPr>
            <a:r>
              <a:rPr lang="en-US" sz="2200" dirty="0"/>
              <a:t>Use heuristics to approximate cheaply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096000" y="1618242"/>
            <a:ext cx="2143395" cy="1658358"/>
            <a:chOff x="6646253" y="2116133"/>
            <a:chExt cx="2143395" cy="1658358"/>
          </a:xfrm>
        </p:grpSpPr>
        <p:sp>
          <p:nvSpPr>
            <p:cNvPr id="15364" name="Rectangle 4"/>
            <p:cNvSpPr>
              <a:spLocks noChangeArrowheads="1"/>
            </p:cNvSpPr>
            <p:nvPr/>
          </p:nvSpPr>
          <p:spPr bwMode="auto">
            <a:xfrm>
              <a:off x="6646253" y="2116133"/>
              <a:ext cx="2143395" cy="1658358"/>
            </a:xfrm>
            <a:prstGeom prst="rect">
              <a:avLst/>
            </a:prstGeom>
            <a:solidFill>
              <a:srgbClr val="99FFCC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  <p:grpSp>
          <p:nvGrpSpPr>
            <p:cNvPr id="15365" name="Group 5"/>
            <p:cNvGrpSpPr>
              <a:grpSpLocks/>
            </p:cNvGrpSpPr>
            <p:nvPr/>
          </p:nvGrpSpPr>
          <p:grpSpPr bwMode="auto">
            <a:xfrm>
              <a:off x="6646253" y="2116133"/>
              <a:ext cx="2143395" cy="1658358"/>
              <a:chOff x="4080" y="1248"/>
              <a:chExt cx="1488" cy="1152"/>
            </a:xfrm>
          </p:grpSpPr>
          <p:sp>
            <p:nvSpPr>
              <p:cNvPr id="15372" name="Freeform 6"/>
              <p:cNvSpPr>
                <a:spLocks/>
              </p:cNvSpPr>
              <p:nvPr/>
            </p:nvSpPr>
            <p:spPr bwMode="auto">
              <a:xfrm>
                <a:off x="4608" y="1248"/>
                <a:ext cx="648" cy="1152"/>
              </a:xfrm>
              <a:custGeom>
                <a:avLst/>
                <a:gdLst>
                  <a:gd name="T0" fmla="*/ 192 w 648"/>
                  <a:gd name="T1" fmla="*/ 0 h 1152"/>
                  <a:gd name="T2" fmla="*/ 0 w 648"/>
                  <a:gd name="T3" fmla="*/ 528 h 1152"/>
                  <a:gd name="T4" fmla="*/ 192 w 648"/>
                  <a:gd name="T5" fmla="*/ 864 h 1152"/>
                  <a:gd name="T6" fmla="*/ 576 w 648"/>
                  <a:gd name="T7" fmla="*/ 1008 h 1152"/>
                  <a:gd name="T8" fmla="*/ 624 w 648"/>
                  <a:gd name="T9" fmla="*/ 1152 h 1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8"/>
                  <a:gd name="T16" fmla="*/ 0 h 1152"/>
                  <a:gd name="T17" fmla="*/ 648 w 648"/>
                  <a:gd name="T18" fmla="*/ 1152 h 1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8" h="1152">
                    <a:moveTo>
                      <a:pt x="192" y="0"/>
                    </a:moveTo>
                    <a:cubicBezTo>
                      <a:pt x="96" y="192"/>
                      <a:pt x="0" y="384"/>
                      <a:pt x="0" y="528"/>
                    </a:cubicBezTo>
                    <a:cubicBezTo>
                      <a:pt x="0" y="672"/>
                      <a:pt x="96" y="784"/>
                      <a:pt x="192" y="864"/>
                    </a:cubicBezTo>
                    <a:cubicBezTo>
                      <a:pt x="288" y="944"/>
                      <a:pt x="504" y="960"/>
                      <a:pt x="576" y="1008"/>
                    </a:cubicBezTo>
                    <a:cubicBezTo>
                      <a:pt x="648" y="1056"/>
                      <a:pt x="616" y="1128"/>
                      <a:pt x="624" y="1152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3" name="Freeform 7"/>
              <p:cNvSpPr>
                <a:spLocks/>
              </p:cNvSpPr>
              <p:nvPr/>
            </p:nvSpPr>
            <p:spPr bwMode="auto">
              <a:xfrm>
                <a:off x="4080" y="1728"/>
                <a:ext cx="1488" cy="336"/>
              </a:xfrm>
              <a:custGeom>
                <a:avLst/>
                <a:gdLst>
                  <a:gd name="T0" fmla="*/ 0 w 1488"/>
                  <a:gd name="T1" fmla="*/ 288 h 336"/>
                  <a:gd name="T2" fmla="*/ 48 w 1488"/>
                  <a:gd name="T3" fmla="*/ 288 h 336"/>
                  <a:gd name="T4" fmla="*/ 288 w 1488"/>
                  <a:gd name="T5" fmla="*/ 48 h 336"/>
                  <a:gd name="T6" fmla="*/ 576 w 1488"/>
                  <a:gd name="T7" fmla="*/ 336 h 336"/>
                  <a:gd name="T8" fmla="*/ 1056 w 1488"/>
                  <a:gd name="T9" fmla="*/ 48 h 336"/>
                  <a:gd name="T10" fmla="*/ 1488 w 1488"/>
                  <a:gd name="T11" fmla="*/ 48 h 3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88"/>
                  <a:gd name="T19" fmla="*/ 0 h 336"/>
                  <a:gd name="T20" fmla="*/ 1488 w 1488"/>
                  <a:gd name="T21" fmla="*/ 336 h 3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88" h="336">
                    <a:moveTo>
                      <a:pt x="0" y="288"/>
                    </a:moveTo>
                    <a:cubicBezTo>
                      <a:pt x="0" y="308"/>
                      <a:pt x="0" y="328"/>
                      <a:pt x="48" y="288"/>
                    </a:cubicBezTo>
                    <a:cubicBezTo>
                      <a:pt x="96" y="248"/>
                      <a:pt x="200" y="40"/>
                      <a:pt x="288" y="48"/>
                    </a:cubicBezTo>
                    <a:cubicBezTo>
                      <a:pt x="376" y="56"/>
                      <a:pt x="448" y="336"/>
                      <a:pt x="576" y="336"/>
                    </a:cubicBezTo>
                    <a:cubicBezTo>
                      <a:pt x="704" y="336"/>
                      <a:pt x="904" y="96"/>
                      <a:pt x="1056" y="48"/>
                    </a:cubicBezTo>
                    <a:cubicBezTo>
                      <a:pt x="1208" y="0"/>
                      <a:pt x="1348" y="24"/>
                      <a:pt x="1488" y="48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4" name="Freeform 8"/>
              <p:cNvSpPr>
                <a:spLocks/>
              </p:cNvSpPr>
              <p:nvPr/>
            </p:nvSpPr>
            <p:spPr bwMode="auto">
              <a:xfrm>
                <a:off x="5136" y="1248"/>
                <a:ext cx="328" cy="528"/>
              </a:xfrm>
              <a:custGeom>
                <a:avLst/>
                <a:gdLst>
                  <a:gd name="T0" fmla="*/ 48 w 328"/>
                  <a:gd name="T1" fmla="*/ 528 h 528"/>
                  <a:gd name="T2" fmla="*/ 0 w 328"/>
                  <a:gd name="T3" fmla="*/ 384 h 528"/>
                  <a:gd name="T4" fmla="*/ 48 w 328"/>
                  <a:gd name="T5" fmla="*/ 240 h 528"/>
                  <a:gd name="T6" fmla="*/ 288 w 328"/>
                  <a:gd name="T7" fmla="*/ 144 h 528"/>
                  <a:gd name="T8" fmla="*/ 288 w 328"/>
                  <a:gd name="T9" fmla="*/ 0 h 5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528"/>
                  <a:gd name="T17" fmla="*/ 328 w 328"/>
                  <a:gd name="T18" fmla="*/ 528 h 5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528">
                    <a:moveTo>
                      <a:pt x="48" y="528"/>
                    </a:moveTo>
                    <a:cubicBezTo>
                      <a:pt x="24" y="480"/>
                      <a:pt x="0" y="432"/>
                      <a:pt x="0" y="384"/>
                    </a:cubicBezTo>
                    <a:cubicBezTo>
                      <a:pt x="0" y="336"/>
                      <a:pt x="0" y="280"/>
                      <a:pt x="48" y="240"/>
                    </a:cubicBezTo>
                    <a:cubicBezTo>
                      <a:pt x="96" y="200"/>
                      <a:pt x="248" y="184"/>
                      <a:pt x="288" y="144"/>
                    </a:cubicBezTo>
                    <a:cubicBezTo>
                      <a:pt x="328" y="104"/>
                      <a:pt x="308" y="52"/>
                      <a:pt x="288" y="0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66" name="Group 9"/>
            <p:cNvGrpSpPr>
              <a:grpSpLocks/>
            </p:cNvGrpSpPr>
            <p:nvPr/>
          </p:nvGrpSpPr>
          <p:grpSpPr bwMode="auto">
            <a:xfrm>
              <a:off x="6922820" y="2461625"/>
              <a:ext cx="1659403" cy="1105572"/>
              <a:chOff x="4272" y="1488"/>
              <a:chExt cx="1152" cy="768"/>
            </a:xfrm>
          </p:grpSpPr>
          <p:sp>
            <p:nvSpPr>
              <p:cNvPr id="15367" name="Oval 10"/>
              <p:cNvSpPr>
                <a:spLocks noChangeArrowheads="1"/>
              </p:cNvSpPr>
              <p:nvPr/>
            </p:nvSpPr>
            <p:spPr bwMode="auto">
              <a:xfrm>
                <a:off x="4272" y="1488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68" name="Oval 11"/>
              <p:cNvSpPr>
                <a:spLocks noChangeArrowheads="1"/>
              </p:cNvSpPr>
              <p:nvPr/>
            </p:nvSpPr>
            <p:spPr bwMode="auto">
              <a:xfrm>
                <a:off x="4848" y="1536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69" name="Oval 12"/>
              <p:cNvSpPr>
                <a:spLocks noChangeArrowheads="1"/>
              </p:cNvSpPr>
              <p:nvPr/>
            </p:nvSpPr>
            <p:spPr bwMode="auto">
              <a:xfrm>
                <a:off x="5328" y="1584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0" name="Oval 13"/>
              <p:cNvSpPr>
                <a:spLocks noChangeArrowheads="1"/>
              </p:cNvSpPr>
              <p:nvPr/>
            </p:nvSpPr>
            <p:spPr bwMode="auto">
              <a:xfrm>
                <a:off x="5040" y="1968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1" name="Oval 14"/>
              <p:cNvSpPr>
                <a:spLocks noChangeArrowheads="1"/>
              </p:cNvSpPr>
              <p:nvPr/>
            </p:nvSpPr>
            <p:spPr bwMode="auto">
              <a:xfrm>
                <a:off x="4560" y="2160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6296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Naive Approach: Execution Equivalence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i="1" dirty="0">
                <a:solidFill>
                  <a:schemeClr val="accent6"/>
                </a:solidFill>
                <a:latin typeface="Courier New" pitchFamily="49" charset="0"/>
              </a:rPr>
              <a:t>// returns:  x &lt; 0     =&gt; returns –x</a:t>
            </a:r>
            <a:br>
              <a:rPr lang="en-US" b="1" i="1" dirty="0">
                <a:solidFill>
                  <a:schemeClr val="accent6"/>
                </a:solidFill>
                <a:latin typeface="Courier New" pitchFamily="49" charset="0"/>
              </a:rPr>
            </a:br>
            <a:r>
              <a:rPr lang="en-US" b="1" i="1" dirty="0">
                <a:solidFill>
                  <a:schemeClr val="accent6"/>
                </a:solidFill>
                <a:latin typeface="Courier New" pitchFamily="49" charset="0"/>
              </a:rPr>
              <a:t>//           otherwise =&gt; returns x</a:t>
            </a:r>
          </a:p>
          <a:p>
            <a:pPr marL="0" indent="0">
              <a:buNone/>
            </a:pP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Courier New" pitchFamily="49" charset="0"/>
              </a:rPr>
              <a:t>abs</a:t>
            </a:r>
            <a:r>
              <a:rPr lang="en-US" b="1" dirty="0">
                <a:latin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Courier New" pitchFamily="49" charset="0"/>
              </a:rPr>
              <a:t>x</a:t>
            </a:r>
            <a:r>
              <a:rPr lang="en-US" b="1" dirty="0">
                <a:latin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</a:rPr>
              <a:t>   </a:t>
            </a:r>
            <a:r>
              <a:rPr lang="en-US" b="1" dirty="0">
                <a:latin typeface="Courier New" pitchFamily="49" charset="0"/>
              </a:rPr>
              <a:t>if (x &lt; 0) return -x;</a:t>
            </a:r>
            <a:br>
              <a:rPr lang="en-US" b="1" dirty="0">
                <a:latin typeface="Courier New" pitchFamily="49" charset="0"/>
              </a:rPr>
            </a:br>
            <a:r>
              <a:rPr lang="en-US" b="1" dirty="0">
                <a:latin typeface="Courier New" pitchFamily="49" charset="0"/>
              </a:rPr>
              <a:t>   else       return x;</a:t>
            </a:r>
            <a:br>
              <a:rPr lang="en-US" b="1" dirty="0">
                <a:latin typeface="Courier New" pitchFamily="49" charset="0"/>
              </a:rPr>
            </a:br>
            <a:r>
              <a:rPr lang="en-US" b="1" dirty="0">
                <a:latin typeface="Courier New" pitchFamily="49" charset="0"/>
              </a:rPr>
              <a:t> }</a:t>
            </a:r>
          </a:p>
          <a:p>
            <a:pPr marL="0" indent="0">
              <a:lnSpc>
                <a:spcPct val="80000"/>
              </a:lnSpc>
              <a:buNone/>
            </a:pPr>
            <a:endParaRPr lang="en-US" b="1" dirty="0">
              <a:latin typeface="Courier New" pitchFamily="49" charset="0"/>
            </a:endParaRPr>
          </a:p>
          <a:p>
            <a:pPr marL="0" indent="0">
              <a:buNone/>
            </a:pPr>
            <a:r>
              <a:rPr lang="en-US" dirty="0"/>
              <a:t>All x &lt; 0 are </a:t>
            </a:r>
            <a:r>
              <a:rPr lang="en-US" dirty="0">
                <a:solidFill>
                  <a:srgbClr val="0206AC"/>
                </a:solidFill>
              </a:rPr>
              <a:t>execution equivalent</a:t>
            </a:r>
            <a:r>
              <a:rPr lang="en-US" dirty="0"/>
              <a:t>:</a:t>
            </a:r>
          </a:p>
          <a:p>
            <a:pPr marL="457200" lvl="1" indent="0">
              <a:buNone/>
            </a:pPr>
            <a:r>
              <a:rPr lang="en-US" dirty="0"/>
              <a:t>program takes same sequence of steps for any x &lt; 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All x ≥ 0 are execution equivalent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Suggests that {-3, 3}, for example, is a good test suite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30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Testing principles, strategies, and tactics &amp; why this matters</a:t>
            </a:r>
          </a:p>
          <a:p>
            <a:endParaRPr lang="en-US" dirty="0" smtClean="0"/>
          </a:p>
          <a:p>
            <a:r>
              <a:rPr lang="en-US" dirty="0" smtClean="0"/>
              <a:t>You’ve already seen </a:t>
            </a:r>
            <a:r>
              <a:rPr lang="en-US" dirty="0" err="1" smtClean="0"/>
              <a:t>JUnit</a:t>
            </a:r>
            <a:r>
              <a:rPr lang="en-US" dirty="0" smtClean="0"/>
              <a:t> use in section and on hw4.  Not repeated here, but will revisit later in sections as needed.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037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z="3200" dirty="0" smtClean="0"/>
              <a:t>Execution </a:t>
            </a:r>
            <a:r>
              <a:rPr lang="en-US" sz="3200" dirty="0"/>
              <a:t>Equivalence Doesn't Work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800600"/>
          </a:xfrm>
        </p:spPr>
        <p:txBody>
          <a:bodyPr>
            <a:normAutofit fontScale="85000" lnSpcReduction="20000"/>
          </a:bodyPr>
          <a:lstStyle/>
          <a:p>
            <a:pPr eaLnBrk="1">
              <a:buFont typeface="22 03" charset="0"/>
              <a:buNone/>
            </a:pPr>
            <a:r>
              <a:rPr lang="en-US" dirty="0" smtClean="0"/>
              <a:t>Consider the following buggy code:</a:t>
            </a:r>
          </a:p>
          <a:p>
            <a:pPr eaLnBrk="1">
              <a:buFont typeface="22 03" charset="0"/>
              <a:buNone/>
            </a:pPr>
            <a:endParaRPr lang="en-US" dirty="0" smtClean="0"/>
          </a:p>
          <a:p>
            <a:pPr eaLnBrk="1">
              <a:buFont typeface="22 03" charset="0"/>
              <a:buNone/>
            </a:pPr>
            <a:r>
              <a:rPr lang="en-US" b="1" i="1" dirty="0">
                <a:solidFill>
                  <a:schemeClr val="accent2"/>
                </a:solidFill>
                <a:latin typeface="Courier New" pitchFamily="49" charset="0"/>
              </a:rPr>
              <a:t>// </a:t>
            </a:r>
            <a:r>
              <a:rPr lang="en-US" b="1" i="1" dirty="0">
                <a:solidFill>
                  <a:srgbClr val="FF0000"/>
                </a:solidFill>
                <a:latin typeface="Courier New" pitchFamily="49" charset="0"/>
              </a:rPr>
              <a:t>returns</a:t>
            </a:r>
            <a:r>
              <a:rPr lang="en-US" b="1" i="1" dirty="0">
                <a:solidFill>
                  <a:schemeClr val="accent2"/>
                </a:solidFill>
                <a:latin typeface="Courier New" pitchFamily="49" charset="0"/>
              </a:rPr>
              <a:t>:  x &lt; 0     =&gt; returns –x</a:t>
            </a:r>
          </a:p>
          <a:p>
            <a:pPr eaLnBrk="1">
              <a:buFont typeface="22 03" charset="0"/>
              <a:buNone/>
            </a:pPr>
            <a:r>
              <a:rPr lang="en-US" b="1" i="1" dirty="0">
                <a:solidFill>
                  <a:schemeClr val="accent2"/>
                </a:solidFill>
                <a:latin typeface="Courier New" pitchFamily="49" charset="0"/>
              </a:rPr>
              <a:t>//           otherwise =&gt; returns x</a:t>
            </a:r>
          </a:p>
          <a:p>
            <a:pPr eaLnBrk="1">
              <a:buFont typeface="22 03" charset="0"/>
              <a:buNone/>
            </a:pPr>
            <a:r>
              <a:rPr lang="en-US" b="1" dirty="0" err="1">
                <a:solidFill>
                  <a:srgbClr val="9C20EE"/>
                </a:solidFill>
                <a:latin typeface="Courier New" pitchFamily="49" charset="0"/>
              </a:rPr>
              <a:t>int</a:t>
            </a:r>
            <a:r>
              <a:rPr lang="en-US" b="1" dirty="0">
                <a:solidFill>
                  <a:srgbClr val="9C20EE"/>
                </a:solidFill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abs(</a:t>
            </a:r>
            <a:r>
              <a:rPr lang="en-US" b="1" dirty="0" err="1">
                <a:solidFill>
                  <a:srgbClr val="9C20EE"/>
                </a:solidFill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x) </a:t>
            </a:r>
            <a:r>
              <a:rPr lang="en-US" b="1" dirty="0" smtClean="0">
                <a:latin typeface="Courier New" pitchFamily="49" charset="0"/>
              </a:rPr>
              <a:t>{</a:t>
            </a:r>
            <a:r>
              <a:rPr lang="en-US" b="1" i="1" dirty="0">
                <a:solidFill>
                  <a:schemeClr val="accent2"/>
                </a:solidFill>
                <a:latin typeface="Courier New" pitchFamily="49" charset="0"/>
              </a:rPr>
              <a:t/>
            </a:r>
            <a:br>
              <a:rPr lang="en-US" b="1" i="1" dirty="0">
                <a:solidFill>
                  <a:schemeClr val="accent2"/>
                </a:solidFill>
                <a:latin typeface="Courier New" pitchFamily="49" charset="0"/>
              </a:rPr>
            </a:br>
            <a:r>
              <a:rPr lang="en-US" b="1" dirty="0">
                <a:latin typeface="Courier New" pitchFamily="49" charset="0"/>
              </a:rPr>
              <a:t>   </a:t>
            </a:r>
            <a:r>
              <a:rPr lang="en-US" b="1" dirty="0">
                <a:solidFill>
                  <a:srgbClr val="9C20EE"/>
                </a:solidFill>
                <a:latin typeface="Courier New" pitchFamily="49" charset="0"/>
              </a:rPr>
              <a:t>if</a:t>
            </a:r>
            <a:r>
              <a:rPr lang="en-US" b="1" dirty="0">
                <a:latin typeface="Courier New" pitchFamily="49" charset="0"/>
              </a:rPr>
              <a:t> (x &lt;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-2</a:t>
            </a:r>
            <a:r>
              <a:rPr lang="en-US" b="1" dirty="0">
                <a:latin typeface="Courier New" pitchFamily="49" charset="0"/>
              </a:rPr>
              <a:t>) </a:t>
            </a:r>
            <a:r>
              <a:rPr lang="en-US" b="1" dirty="0">
                <a:solidFill>
                  <a:srgbClr val="9C20EE"/>
                </a:solidFill>
                <a:latin typeface="Courier New" pitchFamily="49" charset="0"/>
              </a:rPr>
              <a:t>return</a:t>
            </a:r>
            <a:r>
              <a:rPr lang="en-US" b="1" dirty="0">
                <a:latin typeface="Courier New" pitchFamily="49" charset="0"/>
              </a:rPr>
              <a:t> -x;</a:t>
            </a:r>
            <a:br>
              <a:rPr lang="en-US" b="1" dirty="0">
                <a:latin typeface="Courier New" pitchFamily="49" charset="0"/>
              </a:rPr>
            </a:br>
            <a:r>
              <a:rPr lang="en-US" b="1" dirty="0">
                <a:latin typeface="Courier New" pitchFamily="49" charset="0"/>
              </a:rPr>
              <a:t>   </a:t>
            </a:r>
            <a:r>
              <a:rPr lang="en-US" b="1" dirty="0">
                <a:solidFill>
                  <a:srgbClr val="9C20EE"/>
                </a:solidFill>
                <a:latin typeface="Courier New" pitchFamily="49" charset="0"/>
              </a:rPr>
              <a:t>else</a:t>
            </a:r>
            <a:r>
              <a:rPr lang="en-US" b="1" dirty="0">
                <a:latin typeface="Courier New" pitchFamily="49" charset="0"/>
              </a:rPr>
              <a:t>        </a:t>
            </a:r>
            <a:r>
              <a:rPr lang="en-US" b="1" dirty="0">
                <a:solidFill>
                  <a:srgbClr val="9C20EE"/>
                </a:solidFill>
                <a:latin typeface="Courier New" pitchFamily="49" charset="0"/>
              </a:rPr>
              <a:t>return</a:t>
            </a:r>
            <a:r>
              <a:rPr lang="en-US" b="1" dirty="0">
                <a:latin typeface="Courier New" pitchFamily="49" charset="0"/>
              </a:rPr>
              <a:t> x;</a:t>
            </a:r>
            <a:br>
              <a:rPr lang="en-US" b="1" dirty="0">
                <a:latin typeface="Courier New" pitchFamily="49" charset="0"/>
              </a:rPr>
            </a:br>
            <a:r>
              <a:rPr lang="en-US" b="1" dirty="0" smtClean="0">
                <a:latin typeface="Courier New" pitchFamily="49" charset="0"/>
              </a:rPr>
              <a:t>}</a:t>
            </a:r>
          </a:p>
          <a:p>
            <a:pPr eaLnBrk="1">
              <a:buFont typeface="22 03" charset="0"/>
              <a:buNone/>
            </a:pPr>
            <a:endParaRPr lang="en-US" b="1" dirty="0">
              <a:latin typeface="Courier New" pitchFamily="49" charset="0"/>
            </a:endParaRPr>
          </a:p>
          <a:p>
            <a:pPr eaLnBrk="1">
              <a:buFont typeface="22 03" charset="0"/>
              <a:buNone/>
            </a:pPr>
            <a:endParaRPr lang="en-US" dirty="0">
              <a:latin typeface="Courier New" pitchFamily="49" charset="0"/>
            </a:endParaRPr>
          </a:p>
          <a:p>
            <a:pPr eaLnBrk="1">
              <a:buFont typeface="22 03" charset="0"/>
              <a:buNone/>
            </a:pPr>
            <a:endParaRPr lang="en-US" dirty="0"/>
          </a:p>
          <a:p>
            <a:pPr eaLnBrk="1">
              <a:buFont typeface="22 03" charset="0"/>
              <a:buNone/>
            </a:pPr>
            <a:endParaRPr lang="en-US" dirty="0" smtClean="0"/>
          </a:p>
          <a:p>
            <a:pPr eaLnBrk="1">
              <a:buFont typeface="22 03" charset="0"/>
              <a:buNone/>
            </a:pPr>
            <a:endParaRPr lang="en-US" dirty="0" smtClean="0"/>
          </a:p>
          <a:p>
            <a:pPr eaLnBrk="1">
              <a:buFont typeface="22 03" charset="0"/>
              <a:buNone/>
            </a:pPr>
            <a:endParaRPr lang="en-US" dirty="0" smtClean="0"/>
          </a:p>
          <a:p>
            <a:pPr eaLnBrk="1">
              <a:buFont typeface="22 03" charset="0"/>
              <a:buNone/>
            </a:pPr>
            <a:r>
              <a:rPr lang="en-US" dirty="0" smtClean="0"/>
              <a:t>{-3, 3} does not reveal the error!</a:t>
            </a:r>
          </a:p>
          <a:p>
            <a:pPr lvl="1" eaLnBrk="1">
              <a:buFont typeface="22 03" charset="0"/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671252" y="3962400"/>
            <a:ext cx="7738317" cy="1569650"/>
          </a:xfrm>
          <a:prstGeom prst="rect">
            <a:avLst/>
          </a:prstGeom>
          <a:solidFill>
            <a:srgbClr val="F7FB6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03238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dirty="0">
                <a:solidFill>
                  <a:srgbClr val="001963"/>
                </a:solidFill>
                <a:latin typeface="Palatino Linotype" pitchFamily="18" charset="0"/>
              </a:rPr>
              <a:t>Two executions:</a:t>
            </a:r>
          </a:p>
          <a:p>
            <a:pPr lvl="1"/>
            <a:r>
              <a:rPr lang="en-US" dirty="0">
                <a:latin typeface="Palatino Linotype" pitchFamily="18" charset="0"/>
              </a:rPr>
              <a:t>	x &lt; -2 		x ≥ -2</a:t>
            </a:r>
          </a:p>
          <a:p>
            <a:r>
              <a:rPr lang="en-US" b="1" dirty="0">
                <a:solidFill>
                  <a:srgbClr val="001963"/>
                </a:solidFill>
                <a:latin typeface="Palatino Linotype" pitchFamily="18" charset="0"/>
              </a:rPr>
              <a:t>Three behaviors: 	</a:t>
            </a:r>
          </a:p>
          <a:p>
            <a:pPr lvl="1"/>
            <a:r>
              <a:rPr lang="en-US" dirty="0">
                <a:latin typeface="Palatino Linotype" pitchFamily="18" charset="0"/>
              </a:rPr>
              <a:t>	x &lt; -2 (OK)	x = -2 or -1 (bad)	 x ≥ 0 (OK)</a:t>
            </a:r>
          </a:p>
        </p:txBody>
      </p:sp>
    </p:spTree>
    <p:extLst>
      <p:ext uri="{BB962C8B-B14F-4D97-AF65-F5344CB8AC3E}">
        <p14:creationId xmlns:p14="http://schemas.microsoft.com/office/powerpoint/2010/main" val="1944240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Heuristic:  Revealing Subdomains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</a:t>
            </a:r>
            <a:r>
              <a:rPr lang="en-GB" i="1" dirty="0" smtClean="0">
                <a:solidFill>
                  <a:srgbClr val="0000FF"/>
                </a:solidFill>
              </a:rPr>
              <a:t>subdomain</a:t>
            </a:r>
            <a:r>
              <a:rPr lang="en-GB" dirty="0" smtClean="0"/>
              <a:t> is a subset of possible inputs</a:t>
            </a:r>
          </a:p>
          <a:p>
            <a:r>
              <a:rPr lang="en-GB" dirty="0" smtClean="0"/>
              <a:t>A subdomain is </a:t>
            </a:r>
            <a:r>
              <a:rPr lang="en-GB" i="1" dirty="0" smtClean="0">
                <a:solidFill>
                  <a:srgbClr val="0000FF"/>
                </a:solidFill>
              </a:rPr>
              <a:t>revealing</a:t>
            </a:r>
            <a:r>
              <a:rPr lang="en-GB" dirty="0" smtClean="0">
                <a:solidFill>
                  <a:srgbClr val="0000FF"/>
                </a:solidFill>
              </a:rPr>
              <a:t> </a:t>
            </a:r>
            <a:r>
              <a:rPr lang="en-GB" dirty="0" smtClean="0"/>
              <a:t>for error E if either:</a:t>
            </a:r>
          </a:p>
          <a:p>
            <a:pPr lvl="1"/>
            <a:r>
              <a:rPr lang="en-GB" i="1" dirty="0" smtClean="0">
                <a:solidFill>
                  <a:srgbClr val="008000"/>
                </a:solidFill>
              </a:rPr>
              <a:t>Every</a:t>
            </a:r>
            <a:r>
              <a:rPr lang="en-GB" dirty="0" smtClean="0">
                <a:solidFill>
                  <a:srgbClr val="008000"/>
                </a:solidFill>
              </a:rPr>
              <a:t> </a:t>
            </a:r>
            <a:r>
              <a:rPr lang="en-GB" dirty="0" smtClean="0"/>
              <a:t>input in that subdomain triggers error E, or</a:t>
            </a:r>
          </a:p>
          <a:p>
            <a:pPr lvl="1"/>
            <a:r>
              <a:rPr lang="en-GB" i="1" dirty="0" smtClean="0">
                <a:solidFill>
                  <a:srgbClr val="008000"/>
                </a:solidFill>
              </a:rPr>
              <a:t>No</a:t>
            </a:r>
            <a:r>
              <a:rPr lang="en-GB" dirty="0" smtClean="0">
                <a:solidFill>
                  <a:srgbClr val="008000"/>
                </a:solidFill>
              </a:rPr>
              <a:t> </a:t>
            </a:r>
            <a:r>
              <a:rPr lang="en-GB" dirty="0" smtClean="0"/>
              <a:t>input in that subdomain triggers error E</a:t>
            </a:r>
          </a:p>
          <a:p>
            <a:r>
              <a:rPr lang="en-GB" dirty="0" smtClean="0"/>
              <a:t>Need test only one input from a given subdomain</a:t>
            </a:r>
          </a:p>
          <a:p>
            <a:pPr lvl="1"/>
            <a:r>
              <a:rPr lang="en-GB" dirty="0" smtClean="0"/>
              <a:t>If subdomains cover the entire input space, we are </a:t>
            </a:r>
            <a:r>
              <a:rPr lang="en-GB" u="sng" dirty="0" smtClean="0">
                <a:solidFill>
                  <a:srgbClr val="008000"/>
                </a:solidFill>
              </a:rPr>
              <a:t>guaranteed</a:t>
            </a:r>
            <a:r>
              <a:rPr lang="en-GB" dirty="0" smtClean="0">
                <a:solidFill>
                  <a:srgbClr val="008000"/>
                </a:solidFill>
              </a:rPr>
              <a:t> </a:t>
            </a:r>
            <a:r>
              <a:rPr lang="en-GB" dirty="0" smtClean="0"/>
              <a:t>to detect the error if it is present</a:t>
            </a:r>
          </a:p>
          <a:p>
            <a:r>
              <a:rPr lang="en-GB" dirty="0" smtClean="0"/>
              <a:t>The trick is to guess these revealing subdomains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8724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Example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7921" indent="0" eaLnBrk="1">
              <a:buNone/>
              <a:defRPr/>
            </a:pPr>
            <a:r>
              <a:rPr lang="en-US" dirty="0" smtClean="0"/>
              <a:t>For buggy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abs</a:t>
            </a:r>
            <a:r>
              <a:rPr lang="en-US" dirty="0" smtClean="0"/>
              <a:t>, what are revealing subdomains?</a:t>
            </a:r>
          </a:p>
          <a:p>
            <a:pPr marL="0" indent="0" eaLnBrk="1">
              <a:buNone/>
              <a:defRPr/>
            </a:pPr>
            <a:endParaRPr lang="en-US" b="1" dirty="0" smtClean="0">
              <a:latin typeface="Courier New" pitchFamily="49" charset="0"/>
            </a:endParaRPr>
          </a:p>
          <a:p>
            <a:pPr marL="457200" lvl="1" indent="0" eaLnBrk="1">
              <a:buNone/>
              <a:defRPr/>
            </a:pPr>
            <a:r>
              <a:rPr lang="en-US" b="1" dirty="0" smtClean="0">
                <a:latin typeface="Courier New" pitchFamily="49" charset="0"/>
              </a:rPr>
              <a:t>int abs(int x) {</a:t>
            </a:r>
            <a:br>
              <a:rPr lang="en-US" b="1" dirty="0" smtClean="0">
                <a:latin typeface="Courier New" pitchFamily="49" charset="0"/>
              </a:rPr>
            </a:br>
            <a:r>
              <a:rPr lang="en-US" b="1" dirty="0" smtClean="0">
                <a:latin typeface="Courier New" pitchFamily="49" charset="0"/>
              </a:rPr>
              <a:t>	</a:t>
            </a:r>
            <a:r>
              <a:rPr lang="en-US" b="1" dirty="0" smtClean="0">
                <a:solidFill>
                  <a:srgbClr val="9C20EE"/>
                </a:solidFill>
                <a:latin typeface="Courier New" pitchFamily="49" charset="0"/>
              </a:rPr>
              <a:t>if</a:t>
            </a:r>
            <a:r>
              <a:rPr lang="en-US" b="1" dirty="0" smtClean="0">
                <a:latin typeface="Courier New" pitchFamily="49" charset="0"/>
              </a:rPr>
              <a:t> (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</a:rPr>
              <a:t>x &lt; -2</a:t>
            </a:r>
            <a:r>
              <a:rPr lang="en-US" b="1" dirty="0" smtClean="0">
                <a:latin typeface="Courier New" pitchFamily="49" charset="0"/>
              </a:rPr>
              <a:t>) </a:t>
            </a:r>
            <a:r>
              <a:rPr lang="en-US" b="1" dirty="0" smtClean="0">
                <a:solidFill>
                  <a:srgbClr val="9C20EE"/>
                </a:solidFill>
                <a:latin typeface="Courier New" pitchFamily="49" charset="0"/>
              </a:rPr>
              <a:t>return</a:t>
            </a:r>
            <a:r>
              <a:rPr lang="en-US" b="1" dirty="0" smtClean="0">
                <a:latin typeface="Courier New" pitchFamily="49" charset="0"/>
              </a:rPr>
              <a:t> -x;   </a:t>
            </a:r>
            <a:br>
              <a:rPr lang="en-US" b="1" dirty="0" smtClean="0">
                <a:latin typeface="Courier New" pitchFamily="49" charset="0"/>
              </a:rPr>
            </a:br>
            <a:r>
              <a:rPr lang="en-US" b="1" dirty="0" smtClean="0">
                <a:latin typeface="Courier New" pitchFamily="49" charset="0"/>
              </a:rPr>
              <a:t>	</a:t>
            </a:r>
            <a:r>
              <a:rPr lang="en-US" b="1" dirty="0" smtClean="0">
                <a:solidFill>
                  <a:srgbClr val="9C20EE"/>
                </a:solidFill>
                <a:latin typeface="Courier New" pitchFamily="49" charset="0"/>
              </a:rPr>
              <a:t>else</a:t>
            </a:r>
            <a:r>
              <a:rPr lang="en-US" b="1" dirty="0" smtClean="0">
                <a:latin typeface="Courier New" pitchFamily="49" charset="0"/>
              </a:rPr>
              <a:t>        </a:t>
            </a:r>
            <a:r>
              <a:rPr lang="en-US" b="1" dirty="0" smtClean="0">
                <a:solidFill>
                  <a:srgbClr val="9C20EE"/>
                </a:solidFill>
                <a:latin typeface="Courier New" pitchFamily="49" charset="0"/>
              </a:rPr>
              <a:t>return</a:t>
            </a:r>
            <a:r>
              <a:rPr lang="en-US" b="1" dirty="0" smtClean="0">
                <a:latin typeface="Courier New" pitchFamily="49" charset="0"/>
              </a:rPr>
              <a:t> x;</a:t>
            </a:r>
          </a:p>
          <a:p>
            <a:pPr marL="457200" lvl="1" indent="0" eaLnBrk="1">
              <a:buNone/>
              <a:defRPr/>
            </a:pPr>
            <a:r>
              <a:rPr lang="en-US" b="1" dirty="0" smtClean="0">
                <a:latin typeface="Courier New" pitchFamily="49" charset="0"/>
              </a:rPr>
              <a:t>}</a:t>
            </a:r>
          </a:p>
          <a:p>
            <a:pPr marL="0" indent="0" eaLnBrk="1">
              <a:buNone/>
              <a:defRPr/>
            </a:pPr>
            <a:r>
              <a:rPr lang="en-US" dirty="0" smtClean="0"/>
              <a:t>Example subdomains:</a:t>
            </a:r>
          </a:p>
          <a:p>
            <a:pPr marL="0" indent="0" eaLnBrk="1">
              <a:buNone/>
              <a:defRPr/>
            </a:pPr>
            <a:endParaRPr lang="en-US" dirty="0"/>
          </a:p>
          <a:p>
            <a:pPr marL="0" indent="0" eaLnBrk="1">
              <a:buNone/>
              <a:defRPr/>
            </a:pPr>
            <a:endParaRPr lang="en-US" dirty="0" smtClean="0"/>
          </a:p>
          <a:p>
            <a:pPr marL="0" indent="0" eaLnBrk="1">
              <a:buNone/>
              <a:defRPr/>
            </a:pPr>
            <a:r>
              <a:rPr lang="en-US" dirty="0" smtClean="0"/>
              <a:t>Which is best?</a:t>
            </a:r>
            <a:r>
              <a:rPr lang="en-US" dirty="0" smtClean="0">
                <a:latin typeface="Courier New" pitchFamily="49" charset="0"/>
              </a:rPr>
              <a:t>	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1218624" y="4790619"/>
            <a:ext cx="4389323" cy="461655"/>
          </a:xfrm>
          <a:prstGeom prst="rect">
            <a:avLst/>
          </a:prstGeom>
          <a:solidFill>
            <a:srgbClr val="F7FB6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>
                <a:solidFill>
                  <a:srgbClr val="001963"/>
                </a:solidFill>
                <a:latin typeface="Symbol" pitchFamily="18" charset="2"/>
              </a:rPr>
              <a:t>{-1} {-2} {-2, -1}  {-3, -2, -1}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039032" y="4561731"/>
            <a:ext cx="1142280" cy="914112"/>
            <a:chOff x="2640" y="2208"/>
            <a:chExt cx="720" cy="576"/>
          </a:xfrm>
        </p:grpSpPr>
        <p:sp>
          <p:nvSpPr>
            <p:cNvPr id="19464" name="Line 6"/>
            <p:cNvSpPr>
              <a:spLocks noChangeShapeType="1"/>
            </p:cNvSpPr>
            <p:nvPr/>
          </p:nvSpPr>
          <p:spPr bwMode="auto">
            <a:xfrm flipH="1">
              <a:off x="2688" y="2208"/>
              <a:ext cx="576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5" name="Line 7"/>
            <p:cNvSpPr>
              <a:spLocks noChangeShapeType="1"/>
            </p:cNvSpPr>
            <p:nvPr/>
          </p:nvSpPr>
          <p:spPr bwMode="auto">
            <a:xfrm>
              <a:off x="2640" y="2208"/>
              <a:ext cx="720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3277033" y="5029776"/>
            <a:ext cx="303935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u="sng">
              <a:latin typeface="Symbol" pitchFamily="18" charset="2"/>
            </a:endParaRPr>
          </a:p>
        </p:txBody>
      </p:sp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3066727" y="5409624"/>
            <a:ext cx="1266158" cy="457776"/>
          </a:xfrm>
          <a:prstGeom prst="rect">
            <a:avLst/>
          </a:prstGeom>
          <a:solidFill>
            <a:srgbClr val="F7FB6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latin typeface="Symbol" pitchFamily="18" charset="2"/>
              </a:rPr>
              <a:t>{-2, -1}</a:t>
            </a:r>
          </a:p>
        </p:txBody>
      </p:sp>
    </p:spTree>
    <p:extLst>
      <p:ext uri="{BB962C8B-B14F-4D97-AF65-F5344CB8AC3E}">
        <p14:creationId xmlns:p14="http://schemas.microsoft.com/office/powerpoint/2010/main" val="1652122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animBg="1"/>
      <p:bldP spid="8295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Heuristics for Designing Test Suites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229600" cy="4495800"/>
          </a:xfrm>
        </p:spPr>
        <p:txBody>
          <a:bodyPr/>
          <a:lstStyle/>
          <a:p>
            <a:pPr eaLnBrk="1">
              <a:buFont typeface="22 03" charset="0"/>
              <a:buNone/>
            </a:pPr>
            <a:r>
              <a:rPr lang="en-US" dirty="0" smtClean="0">
                <a:solidFill>
                  <a:schemeClr val="accent6"/>
                </a:solidFill>
              </a:rPr>
              <a:t>A good heuristic gives:</a:t>
            </a:r>
          </a:p>
          <a:p>
            <a:pPr lvl="1" eaLnBrk="1">
              <a:buFont typeface="Wingdings" pitchFamily="2" charset="2"/>
              <a:buChar char="§"/>
            </a:pPr>
            <a:r>
              <a:rPr lang="en-US" dirty="0" smtClean="0"/>
              <a:t>few subdomains</a:t>
            </a:r>
          </a:p>
          <a:p>
            <a:pPr lvl="1" eaLnBrk="1">
              <a:buFont typeface="Wingdings" pitchFamily="2" charset="2"/>
              <a:buChar char="§"/>
            </a:pPr>
            <a:r>
              <a:rPr lang="en-US" b="1" dirty="0" smtClean="0">
                <a:sym typeface="Symbol" pitchFamily="18" charset="2"/>
              </a:rPr>
              <a:t></a:t>
            </a:r>
            <a:r>
              <a:rPr lang="en-US" dirty="0" smtClean="0"/>
              <a:t> errors </a:t>
            </a:r>
            <a:r>
              <a:rPr lang="en-US" dirty="0" smtClean="0">
                <a:sym typeface="Symbol" pitchFamily="18" charset="2"/>
              </a:rPr>
              <a:t>in some class of errors E</a:t>
            </a:r>
            <a:r>
              <a:rPr lang="en-US" dirty="0" smtClean="0"/>
              <a:t>, </a:t>
            </a:r>
          </a:p>
          <a:p>
            <a:pPr marL="457200" lvl="1" indent="0" eaLnBrk="1">
              <a:buNone/>
            </a:pPr>
            <a:r>
              <a:rPr lang="en-US" dirty="0" smtClean="0"/>
              <a:t> high probability that some subdomain is revealing for E</a:t>
            </a:r>
          </a:p>
          <a:p>
            <a:pPr lvl="1" eaLnBrk="1"/>
            <a:endParaRPr lang="en-US" dirty="0" smtClean="0"/>
          </a:p>
          <a:p>
            <a:pPr marL="0" indent="0" eaLnBrk="1">
              <a:buNone/>
            </a:pPr>
            <a:r>
              <a:rPr lang="en-US" dirty="0" smtClean="0">
                <a:solidFill>
                  <a:schemeClr val="accent6"/>
                </a:solidFill>
              </a:rPr>
              <a:t>Different heuristics target different classes of errors</a:t>
            </a:r>
          </a:p>
          <a:p>
            <a:pPr lvl="1" eaLnBrk="1"/>
            <a:r>
              <a:rPr lang="en-US" dirty="0" smtClean="0"/>
              <a:t>In practice, combine multiple heuristics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35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dirty="0" smtClean="0"/>
              <a:t>Black Box Testing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01000" cy="4876800"/>
          </a:xfrm>
        </p:spPr>
        <p:txBody>
          <a:bodyPr>
            <a:normAutofit lnSpcReduction="10000"/>
          </a:bodyPr>
          <a:lstStyle/>
          <a:p>
            <a:pPr marL="0" indent="0" eaLnBrk="1">
              <a:buNone/>
            </a:pPr>
            <a:r>
              <a:rPr lang="en-US" dirty="0" smtClean="0">
                <a:solidFill>
                  <a:schemeClr val="accent6"/>
                </a:solidFill>
              </a:rPr>
              <a:t>Heuristic: Explore alternate paths through specification</a:t>
            </a:r>
          </a:p>
          <a:p>
            <a:pPr marL="457200" lvl="1" indent="0" eaLnBrk="1">
              <a:buNone/>
            </a:pPr>
            <a:r>
              <a:rPr lang="en-US" dirty="0" smtClean="0"/>
              <a:t>Procedure is a </a:t>
            </a:r>
            <a:r>
              <a:rPr lang="en-US" dirty="0" smtClean="0">
                <a:solidFill>
                  <a:srgbClr val="0206AC"/>
                </a:solidFill>
              </a:rPr>
              <a:t>black box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r>
              <a:rPr lang="en-US" dirty="0" smtClean="0"/>
              <a:t>  interface visible, internals hidden</a:t>
            </a:r>
          </a:p>
          <a:p>
            <a:pPr marL="0" indent="0" eaLnBrk="1">
              <a:buNone/>
            </a:pPr>
            <a:r>
              <a:rPr lang="en-US" dirty="0" smtClean="0">
                <a:solidFill>
                  <a:schemeClr val="accent6"/>
                </a:solidFill>
              </a:rPr>
              <a:t>Example</a:t>
            </a:r>
          </a:p>
          <a:p>
            <a:pPr marL="457200" lvl="1" indent="0" eaLnBrk="1">
              <a:buNone/>
            </a:pPr>
            <a:r>
              <a:rPr lang="en-US" b="1" dirty="0" smtClean="0">
                <a:latin typeface="Courier New" pitchFamily="49" charset="0"/>
              </a:rPr>
              <a:t>  	</a:t>
            </a:r>
            <a:r>
              <a:rPr lang="en-US" b="1" i="1" dirty="0" err="1" smtClean="0">
                <a:solidFill>
                  <a:srgbClr val="9C20EE"/>
                </a:solidFill>
                <a:latin typeface="Courier New" pitchFamily="49" charset="0"/>
              </a:rPr>
              <a:t>int</a:t>
            </a:r>
            <a:r>
              <a:rPr lang="en-US" b="1" i="1" dirty="0" smtClean="0">
                <a:latin typeface="Courier New" pitchFamily="49" charset="0"/>
              </a:rPr>
              <a:t> max(</a:t>
            </a:r>
            <a:r>
              <a:rPr lang="en-US" b="1" i="1" dirty="0" err="1" smtClean="0">
                <a:solidFill>
                  <a:srgbClr val="9C20EE"/>
                </a:solidFill>
                <a:latin typeface="Courier New" pitchFamily="49" charset="0"/>
              </a:rPr>
              <a:t>int</a:t>
            </a:r>
            <a:r>
              <a:rPr lang="en-US" b="1" i="1" dirty="0" smtClean="0">
                <a:latin typeface="Courier New" pitchFamily="49" charset="0"/>
              </a:rPr>
              <a:t> a, </a:t>
            </a:r>
            <a:r>
              <a:rPr lang="en-US" b="1" i="1" dirty="0" err="1" smtClean="0">
                <a:solidFill>
                  <a:srgbClr val="9C20EE"/>
                </a:solidFill>
                <a:latin typeface="Courier New" pitchFamily="49" charset="0"/>
              </a:rPr>
              <a:t>int</a:t>
            </a:r>
            <a:r>
              <a:rPr lang="en-US" b="1" i="1" dirty="0" smtClean="0">
                <a:latin typeface="Courier New" pitchFamily="49" charset="0"/>
              </a:rPr>
              <a:t> b)</a:t>
            </a:r>
            <a:br>
              <a:rPr lang="en-US" b="1" i="1" dirty="0" smtClean="0">
                <a:latin typeface="Courier New" pitchFamily="49" charset="0"/>
              </a:rPr>
            </a:br>
            <a:r>
              <a:rPr lang="en-US" b="1" i="1" dirty="0" smtClean="0">
                <a:latin typeface="Courier New" pitchFamily="49" charset="0"/>
              </a:rPr>
              <a:t>    </a:t>
            </a:r>
            <a:r>
              <a:rPr lang="en-US" b="1" i="1" dirty="0" smtClean="0">
                <a:solidFill>
                  <a:schemeClr val="accent2"/>
                </a:solidFill>
                <a:latin typeface="Courier New" pitchFamily="49" charset="0"/>
              </a:rPr>
              <a:t>// </a:t>
            </a:r>
            <a:r>
              <a:rPr lang="en-US" b="1" i="1" dirty="0" smtClean="0">
                <a:solidFill>
                  <a:srgbClr val="FF0000"/>
                </a:solidFill>
                <a:latin typeface="Courier New" pitchFamily="49" charset="0"/>
              </a:rPr>
              <a:t>effects</a:t>
            </a:r>
            <a:r>
              <a:rPr lang="en-US" b="1" i="1" dirty="0" smtClean="0">
                <a:solidFill>
                  <a:schemeClr val="accent2"/>
                </a:solidFill>
                <a:latin typeface="Courier New" pitchFamily="49" charset="0"/>
              </a:rPr>
              <a:t>:  a &gt; b =&gt; returns a</a:t>
            </a:r>
            <a:br>
              <a:rPr lang="en-US" b="1" i="1" dirty="0" smtClean="0">
                <a:solidFill>
                  <a:schemeClr val="accent2"/>
                </a:solidFill>
                <a:latin typeface="Courier New" pitchFamily="49" charset="0"/>
              </a:rPr>
            </a:br>
            <a:r>
              <a:rPr lang="en-US" b="1" i="1" dirty="0" smtClean="0">
                <a:solidFill>
                  <a:schemeClr val="accent2"/>
                </a:solidFill>
                <a:latin typeface="Courier New" pitchFamily="49" charset="0"/>
              </a:rPr>
              <a:t>    //           a &lt; b =&gt; returns b</a:t>
            </a:r>
            <a:br>
              <a:rPr lang="en-US" b="1" i="1" dirty="0" smtClean="0">
                <a:solidFill>
                  <a:schemeClr val="accent2"/>
                </a:solidFill>
                <a:latin typeface="Courier New" pitchFamily="49" charset="0"/>
              </a:rPr>
            </a:br>
            <a:r>
              <a:rPr lang="en-US" b="1" i="1" dirty="0" smtClean="0">
                <a:solidFill>
                  <a:schemeClr val="accent2"/>
                </a:solidFill>
                <a:latin typeface="Courier New" pitchFamily="49" charset="0"/>
              </a:rPr>
              <a:t>    //           a = b =&gt; returns a</a:t>
            </a:r>
          </a:p>
          <a:p>
            <a:pPr marL="457200" lvl="1" indent="0" eaLnBrk="1">
              <a:buNone/>
            </a:pPr>
            <a:endParaRPr lang="en-US" b="1" i="1" dirty="0" smtClean="0">
              <a:solidFill>
                <a:schemeClr val="accent2"/>
              </a:solidFill>
            </a:endParaRPr>
          </a:p>
          <a:p>
            <a:pPr marL="457200" lvl="1" indent="0" eaLnBrk="1">
              <a:buNone/>
            </a:pPr>
            <a:r>
              <a:rPr lang="en-US" dirty="0" smtClean="0"/>
              <a:t>3 paths, so 3 test cases:</a:t>
            </a:r>
            <a:br>
              <a:rPr lang="en-US" dirty="0" smtClean="0"/>
            </a:br>
            <a:r>
              <a:rPr lang="en-US" dirty="0" smtClean="0"/>
              <a:t>	(4, 3)  =&gt; 4   </a:t>
            </a:r>
            <a:r>
              <a:rPr lang="en-US" i="1" dirty="0" smtClean="0"/>
              <a:t>(i.e. any input in the subdomain a &gt; b)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	(3, 4)  =&gt; 4   </a:t>
            </a:r>
            <a:r>
              <a:rPr lang="en-US" i="1" dirty="0" smtClean="0"/>
              <a:t>(i.e. any input in the subdomain a &lt; b)</a:t>
            </a:r>
            <a:br>
              <a:rPr lang="en-US" i="1" dirty="0" smtClean="0"/>
            </a:br>
            <a:r>
              <a:rPr lang="en-US" i="1" dirty="0" smtClean="0"/>
              <a:t> 	</a:t>
            </a:r>
            <a:r>
              <a:rPr lang="en-US" dirty="0" smtClean="0"/>
              <a:t>(3, 3)  =&gt; 3   </a:t>
            </a:r>
            <a:r>
              <a:rPr lang="en-US" i="1" dirty="0" smtClean="0"/>
              <a:t>(i.e. any input in the subdomain a = b)</a:t>
            </a:r>
            <a:r>
              <a:rPr lang="en-US" dirty="0" smtClean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907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Black Box Testing: Advantages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Process is not influenced by component being tested</a:t>
            </a:r>
          </a:p>
          <a:p>
            <a:pPr marL="457200" lvl="1" indent="0">
              <a:buNone/>
            </a:pPr>
            <a:r>
              <a:rPr lang="en-US" dirty="0" smtClean="0"/>
              <a:t>Assumptions embodied in code not propagated to test data.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Robust with respect to changes in implementation</a:t>
            </a:r>
          </a:p>
          <a:p>
            <a:pPr marL="457200" lvl="1" indent="0">
              <a:buNone/>
            </a:pPr>
            <a:r>
              <a:rPr lang="en-US" dirty="0" smtClean="0"/>
              <a:t>Test data need not be changed when code is changed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Allows for independent testers</a:t>
            </a:r>
          </a:p>
          <a:p>
            <a:pPr marL="457200" lvl="1" indent="0">
              <a:buNone/>
            </a:pPr>
            <a:r>
              <a:rPr lang="en-US" dirty="0" smtClean="0"/>
              <a:t>Testers need not be familiar with code</a:t>
            </a:r>
          </a:p>
          <a:p>
            <a:pPr marL="457200" lvl="1" indent="0">
              <a:buNone/>
            </a:pPr>
            <a:r>
              <a:rPr lang="en-US" dirty="0" smtClean="0"/>
              <a:t>Tests can be developed before the code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98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More Complex Example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eaLnBrk="1">
              <a:buNone/>
            </a:pPr>
            <a:r>
              <a:rPr lang="en-US" dirty="0" smtClean="0"/>
              <a:t>Write test cases based on paths through the specification</a:t>
            </a:r>
          </a:p>
          <a:p>
            <a:pPr marL="457200" lvl="1" indent="0" eaLnBrk="1">
              <a:buNone/>
            </a:pPr>
            <a:r>
              <a:rPr lang="en-US" sz="2200" b="1" i="1" dirty="0" smtClean="0">
                <a:solidFill>
                  <a:schemeClr val="accent2"/>
                </a:solidFill>
                <a:latin typeface="Courier New" pitchFamily="49" charset="0"/>
              </a:rPr>
              <a:t>/</a:t>
            </a:r>
            <a:r>
              <a:rPr lang="en-US" sz="2200" b="1" i="1" dirty="0">
                <a:solidFill>
                  <a:schemeClr val="accent2"/>
                </a:solidFill>
                <a:latin typeface="Courier New" pitchFamily="49" charset="0"/>
              </a:rPr>
              <a:t>/ </a:t>
            </a:r>
            <a:r>
              <a:rPr lang="en-US" sz="2200" b="1" i="1" dirty="0">
                <a:solidFill>
                  <a:srgbClr val="FF0000"/>
                </a:solidFill>
                <a:latin typeface="Courier New" pitchFamily="49" charset="0"/>
              </a:rPr>
              <a:t>returns</a:t>
            </a:r>
            <a:r>
              <a:rPr lang="en-US" sz="2200" b="1" i="1" dirty="0">
                <a:solidFill>
                  <a:schemeClr val="accent2"/>
                </a:solidFill>
                <a:latin typeface="Courier New" pitchFamily="49" charset="0"/>
              </a:rPr>
              <a:t>: the smallest </a:t>
            </a:r>
            <a:r>
              <a:rPr lang="en-US" sz="2200" b="1" i="1" dirty="0" err="1">
                <a:solidFill>
                  <a:schemeClr val="accent2"/>
                </a:solidFill>
                <a:latin typeface="Courier New" pitchFamily="49" charset="0"/>
              </a:rPr>
              <a:t>i</a:t>
            </a:r>
            <a:r>
              <a:rPr lang="en-US" sz="2200" b="1" i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200" b="1" i="1" dirty="0" smtClean="0">
                <a:solidFill>
                  <a:schemeClr val="accent2"/>
                </a:solidFill>
                <a:latin typeface="Courier New" pitchFamily="49" charset="0"/>
              </a:rPr>
              <a:t>such that</a:t>
            </a:r>
            <a:r>
              <a:rPr lang="en-US" sz="2200" b="1" i="1" dirty="0">
                <a:solidFill>
                  <a:schemeClr val="accent2"/>
                </a:solidFill>
                <a:latin typeface="Courier New" pitchFamily="49" charset="0"/>
              </a:rPr>
              <a:t/>
            </a:r>
            <a:br>
              <a:rPr lang="en-US" sz="2200" b="1" i="1" dirty="0">
                <a:solidFill>
                  <a:schemeClr val="accent2"/>
                </a:solidFill>
                <a:latin typeface="Courier New" pitchFamily="49" charset="0"/>
              </a:rPr>
            </a:br>
            <a:r>
              <a:rPr lang="en-US" sz="2200" b="1" i="1" dirty="0">
                <a:solidFill>
                  <a:schemeClr val="accent2"/>
                </a:solidFill>
                <a:latin typeface="Courier New" pitchFamily="49" charset="0"/>
              </a:rPr>
              <a:t>//          </a:t>
            </a:r>
            <a:r>
              <a:rPr lang="en-US" sz="2200" b="1" i="1" dirty="0" smtClean="0">
                <a:solidFill>
                  <a:schemeClr val="accent2"/>
                </a:solidFill>
                <a:latin typeface="Courier New" pitchFamily="49" charset="0"/>
              </a:rPr>
              <a:t>a</a:t>
            </a:r>
            <a:r>
              <a:rPr lang="en-US" sz="2200" b="1" i="1" dirty="0">
                <a:solidFill>
                  <a:schemeClr val="accent2"/>
                </a:solidFill>
                <a:latin typeface="Courier New" pitchFamily="49" charset="0"/>
              </a:rPr>
              <a:t>[</a:t>
            </a:r>
            <a:r>
              <a:rPr lang="en-US" sz="2200" b="1" i="1" dirty="0" err="1">
                <a:solidFill>
                  <a:schemeClr val="accent2"/>
                </a:solidFill>
                <a:latin typeface="Courier New" pitchFamily="49" charset="0"/>
              </a:rPr>
              <a:t>i</a:t>
            </a:r>
            <a:r>
              <a:rPr lang="en-US" sz="2200" b="1" i="1" dirty="0">
                <a:solidFill>
                  <a:schemeClr val="accent2"/>
                </a:solidFill>
                <a:latin typeface="Courier New" pitchFamily="49" charset="0"/>
              </a:rPr>
              <a:t>] == value</a:t>
            </a:r>
            <a:br>
              <a:rPr lang="en-US" sz="2200" b="1" i="1" dirty="0">
                <a:solidFill>
                  <a:schemeClr val="accent2"/>
                </a:solidFill>
                <a:latin typeface="Courier New" pitchFamily="49" charset="0"/>
              </a:rPr>
            </a:br>
            <a:r>
              <a:rPr lang="en-US" sz="2200" b="1" i="1" dirty="0">
                <a:solidFill>
                  <a:schemeClr val="accent2"/>
                </a:solidFill>
                <a:latin typeface="Courier New" pitchFamily="49" charset="0"/>
              </a:rPr>
              <a:t>// </a:t>
            </a:r>
            <a:r>
              <a:rPr lang="en-US" sz="2200" b="1" i="1" dirty="0">
                <a:solidFill>
                  <a:srgbClr val="FF0000"/>
                </a:solidFill>
                <a:latin typeface="Courier New" pitchFamily="49" charset="0"/>
              </a:rPr>
              <a:t>throws</a:t>
            </a:r>
            <a:r>
              <a:rPr lang="en-US" sz="2200" b="1" i="1" dirty="0">
                <a:solidFill>
                  <a:schemeClr val="accent2"/>
                </a:solidFill>
                <a:latin typeface="Courier New" pitchFamily="49" charset="0"/>
              </a:rPr>
              <a:t>:  Missing if value is not in </a:t>
            </a:r>
            <a:r>
              <a:rPr lang="en-US" sz="2200" b="1" i="1" dirty="0" smtClean="0">
                <a:solidFill>
                  <a:schemeClr val="accent2"/>
                </a:solidFill>
                <a:latin typeface="Courier New" pitchFamily="49" charset="0"/>
              </a:rPr>
              <a:t>a</a:t>
            </a:r>
            <a:r>
              <a:rPr lang="en-US" sz="2200" b="1" i="1" u="sng" dirty="0" smtClean="0">
                <a:solidFill>
                  <a:schemeClr val="accent2"/>
                </a:solidFill>
                <a:latin typeface="Courier New" pitchFamily="49" charset="0"/>
              </a:rPr>
              <a:t/>
            </a:r>
            <a:br>
              <a:rPr lang="en-US" sz="2200" b="1" i="1" u="sng" dirty="0" smtClean="0">
                <a:solidFill>
                  <a:schemeClr val="accent2"/>
                </a:solidFill>
                <a:latin typeface="Courier New" pitchFamily="49" charset="0"/>
              </a:rPr>
            </a:br>
            <a:r>
              <a:rPr lang="en-US" sz="2200" b="1" i="1" dirty="0" err="1">
                <a:solidFill>
                  <a:srgbClr val="9C20EE"/>
                </a:solidFill>
                <a:latin typeface="Courier New" pitchFamily="49" charset="0"/>
              </a:rPr>
              <a:t>int</a:t>
            </a:r>
            <a:r>
              <a:rPr lang="en-US" sz="2200" b="1" i="1" dirty="0">
                <a:latin typeface="Courier New" pitchFamily="49" charset="0"/>
              </a:rPr>
              <a:t> find(</a:t>
            </a:r>
            <a:r>
              <a:rPr lang="en-US" sz="2200" b="1" i="1" dirty="0" err="1">
                <a:solidFill>
                  <a:srgbClr val="9C20EE"/>
                </a:solidFill>
                <a:latin typeface="Courier New" pitchFamily="49" charset="0"/>
              </a:rPr>
              <a:t>int</a:t>
            </a:r>
            <a:r>
              <a:rPr lang="en-US" sz="2200" b="1" i="1" dirty="0">
                <a:latin typeface="Courier New" pitchFamily="49" charset="0"/>
              </a:rPr>
              <a:t>[] a, </a:t>
            </a:r>
            <a:r>
              <a:rPr lang="en-US" sz="2200" b="1" i="1" dirty="0" err="1">
                <a:solidFill>
                  <a:srgbClr val="9C20EE"/>
                </a:solidFill>
                <a:latin typeface="Courier New" pitchFamily="49" charset="0"/>
              </a:rPr>
              <a:t>int</a:t>
            </a:r>
            <a:r>
              <a:rPr lang="en-US" sz="2200" b="1" i="1" dirty="0">
                <a:latin typeface="Courier New" pitchFamily="49" charset="0"/>
              </a:rPr>
              <a:t> value) </a:t>
            </a:r>
            <a:r>
              <a:rPr lang="en-US" sz="2200" b="1" i="1" dirty="0">
                <a:solidFill>
                  <a:srgbClr val="9C20EE"/>
                </a:solidFill>
                <a:latin typeface="Courier New" pitchFamily="49" charset="0"/>
              </a:rPr>
              <a:t>throws</a:t>
            </a:r>
            <a:r>
              <a:rPr lang="en-US" sz="2200" b="1" i="1" dirty="0">
                <a:latin typeface="Courier New" pitchFamily="49" charset="0"/>
              </a:rPr>
              <a:t> Missing</a:t>
            </a:r>
            <a:br>
              <a:rPr lang="en-US" sz="2200" b="1" i="1" dirty="0">
                <a:latin typeface="Courier New" pitchFamily="49" charset="0"/>
              </a:rPr>
            </a:br>
            <a:endParaRPr lang="en-US" sz="2200" b="1" i="1" dirty="0">
              <a:solidFill>
                <a:schemeClr val="accent2"/>
              </a:solidFill>
              <a:latin typeface="Courier New" pitchFamily="49" charset="0"/>
            </a:endParaRPr>
          </a:p>
          <a:p>
            <a:pPr marL="0" indent="0" eaLnBrk="1">
              <a:buNone/>
            </a:pPr>
            <a:r>
              <a:rPr lang="en-US" dirty="0" smtClean="0"/>
              <a:t>Two obvious tests:</a:t>
            </a:r>
            <a:br>
              <a:rPr lang="en-US" dirty="0" smtClean="0"/>
            </a:br>
            <a:r>
              <a:rPr lang="en-US" dirty="0" smtClean="0"/>
              <a:t>	(  [4, 5, 6], 5  )	=&gt; 1</a:t>
            </a:r>
            <a:br>
              <a:rPr lang="en-US" dirty="0" smtClean="0"/>
            </a:br>
            <a:r>
              <a:rPr lang="en-US" dirty="0" smtClean="0"/>
              <a:t>	(  [4, 5, 6], 7  )	=&gt; throw Missing</a:t>
            </a:r>
          </a:p>
          <a:p>
            <a:pPr marL="0" indent="0" eaLnBrk="1">
              <a:buNone/>
            </a:pPr>
            <a:r>
              <a:rPr lang="en-US" dirty="0" smtClean="0"/>
              <a:t>Have we captured all the paths?</a:t>
            </a:r>
          </a:p>
          <a:p>
            <a:pPr marL="0" indent="0" eaLnBrk="1">
              <a:buNone/>
            </a:pPr>
            <a:endParaRPr lang="en-US" dirty="0" smtClean="0"/>
          </a:p>
          <a:p>
            <a:pPr marL="0" indent="0" eaLnBrk="1">
              <a:buNone/>
            </a:pPr>
            <a:r>
              <a:rPr lang="en-US" dirty="0" smtClean="0"/>
              <a:t>Must hunt for multiple cases in effects or requires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580968" y="4648297"/>
            <a:ext cx="184378" cy="45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u="sng">
              <a:latin typeface="Symbol" pitchFamily="18" charset="2"/>
            </a:endParaRP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5029200" y="4800600"/>
            <a:ext cx="2624416" cy="461655"/>
          </a:xfrm>
          <a:prstGeom prst="rect">
            <a:avLst/>
          </a:prstGeom>
          <a:solidFill>
            <a:srgbClr val="F7FB6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dirty="0">
                <a:solidFill>
                  <a:srgbClr val="001963"/>
                </a:solidFill>
                <a:latin typeface="Symbol" pitchFamily="18" charset="2"/>
              </a:rPr>
              <a:t>(  [4, 5, 5], 5  ) =&gt; 1</a:t>
            </a:r>
          </a:p>
        </p:txBody>
      </p:sp>
    </p:spTree>
    <p:extLst>
      <p:ext uri="{BB962C8B-B14F-4D97-AF65-F5344CB8AC3E}">
        <p14:creationId xmlns:p14="http://schemas.microsoft.com/office/powerpoint/2010/main" val="1451136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dirty="0" smtClean="0"/>
              <a:t>Heuristic: Boundary Testing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252" y="1451063"/>
            <a:ext cx="8325822" cy="4773537"/>
          </a:xfrm>
        </p:spPr>
        <p:txBody>
          <a:bodyPr/>
          <a:lstStyle/>
          <a:p>
            <a:pPr marL="0" indent="0" eaLnBrk="1">
              <a:buNone/>
            </a:pPr>
            <a:r>
              <a:rPr lang="en-US" dirty="0" smtClean="0">
                <a:solidFill>
                  <a:schemeClr val="accent6"/>
                </a:solidFill>
              </a:rPr>
              <a:t>Create tests at the edges of subdomains</a:t>
            </a:r>
          </a:p>
          <a:p>
            <a:pPr marL="0" indent="0" eaLnBrk="1">
              <a:buNone/>
            </a:pPr>
            <a:r>
              <a:rPr lang="en-US" dirty="0" smtClean="0">
                <a:solidFill>
                  <a:schemeClr val="accent6"/>
                </a:solidFill>
              </a:rPr>
              <a:t>Why do this? </a:t>
            </a:r>
          </a:p>
          <a:p>
            <a:pPr marL="457200" lvl="1" indent="0" eaLnBrk="1">
              <a:buNone/>
            </a:pPr>
            <a:r>
              <a:rPr lang="en-US" dirty="0" smtClean="0"/>
              <a:t>off-by-one bugs</a:t>
            </a:r>
          </a:p>
          <a:p>
            <a:pPr marL="457200" lvl="1" indent="0" eaLnBrk="1">
              <a:buNone/>
            </a:pPr>
            <a:r>
              <a:rPr lang="en-US" dirty="0" smtClean="0"/>
              <a:t>forgot to handle empty container</a:t>
            </a:r>
          </a:p>
          <a:p>
            <a:pPr marL="457200" lvl="1" indent="0" eaLnBrk="1">
              <a:buNone/>
            </a:pPr>
            <a:r>
              <a:rPr lang="en-US" dirty="0" smtClean="0"/>
              <a:t>overflow errors in arithmetic</a:t>
            </a:r>
          </a:p>
          <a:p>
            <a:pPr marL="457200" lvl="1" indent="0" eaLnBrk="1">
              <a:buNone/>
            </a:pPr>
            <a:r>
              <a:rPr lang="en-US" dirty="0" smtClean="0"/>
              <a:t>aliasing</a:t>
            </a:r>
          </a:p>
          <a:p>
            <a:pPr marL="0" indent="0" eaLnBrk="1">
              <a:buNone/>
            </a:pPr>
            <a:endParaRPr lang="en-US" dirty="0" smtClean="0">
              <a:solidFill>
                <a:schemeClr val="accent6"/>
              </a:solidFill>
            </a:endParaRPr>
          </a:p>
          <a:p>
            <a:pPr marL="0" indent="0" eaLnBrk="1">
              <a:buNone/>
            </a:pPr>
            <a:endParaRPr lang="en-US" dirty="0">
              <a:solidFill>
                <a:schemeClr val="accent6"/>
              </a:solidFill>
            </a:endParaRPr>
          </a:p>
          <a:p>
            <a:pPr marL="0" indent="0" eaLnBrk="1">
              <a:buNone/>
            </a:pPr>
            <a:r>
              <a:rPr lang="en-US" dirty="0" smtClean="0">
                <a:solidFill>
                  <a:schemeClr val="accent6"/>
                </a:solidFill>
              </a:rPr>
              <a:t>Small subdomains at the edges of the “main” subdomains have a high probability of revealing these common errors</a:t>
            </a:r>
          </a:p>
          <a:p>
            <a:pPr marL="0" indent="0" eaLnBrk="1">
              <a:buNone/>
            </a:pPr>
            <a:r>
              <a:rPr lang="en-US" dirty="0" smtClean="0">
                <a:solidFill>
                  <a:schemeClr val="accent6"/>
                </a:solidFill>
              </a:rPr>
              <a:t>Also, you might have </a:t>
            </a:r>
            <a:r>
              <a:rPr lang="en-US" dirty="0" err="1" smtClean="0">
                <a:solidFill>
                  <a:schemeClr val="accent6"/>
                </a:solidFill>
              </a:rPr>
              <a:t>misdrawn</a:t>
            </a:r>
            <a:r>
              <a:rPr lang="en-US" dirty="0" smtClean="0">
                <a:solidFill>
                  <a:schemeClr val="accent6"/>
                </a:solidFill>
              </a:rPr>
              <a:t> the boundaries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5822314" y="2107496"/>
            <a:ext cx="3174760" cy="2320549"/>
          </a:xfrm>
          <a:prstGeom prst="rect">
            <a:avLst/>
          </a:prstGeom>
          <a:solidFill>
            <a:srgbClr val="99FFCC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grpSp>
        <p:nvGrpSpPr>
          <p:cNvPr id="24581" name="Group 5"/>
          <p:cNvGrpSpPr>
            <a:grpSpLocks/>
          </p:cNvGrpSpPr>
          <p:nvPr/>
        </p:nvGrpSpPr>
        <p:grpSpPr bwMode="auto">
          <a:xfrm>
            <a:off x="5822314" y="2107496"/>
            <a:ext cx="3174760" cy="2320549"/>
            <a:chOff x="4080" y="1248"/>
            <a:chExt cx="1488" cy="1152"/>
          </a:xfrm>
        </p:grpSpPr>
        <p:sp>
          <p:nvSpPr>
            <p:cNvPr id="24602" name="Freeform 6"/>
            <p:cNvSpPr>
              <a:spLocks/>
            </p:cNvSpPr>
            <p:nvPr/>
          </p:nvSpPr>
          <p:spPr bwMode="auto">
            <a:xfrm>
              <a:off x="4608" y="1248"/>
              <a:ext cx="648" cy="1152"/>
            </a:xfrm>
            <a:custGeom>
              <a:avLst/>
              <a:gdLst>
                <a:gd name="T0" fmla="*/ 192 w 648"/>
                <a:gd name="T1" fmla="*/ 0 h 1152"/>
                <a:gd name="T2" fmla="*/ 0 w 648"/>
                <a:gd name="T3" fmla="*/ 528 h 1152"/>
                <a:gd name="T4" fmla="*/ 192 w 648"/>
                <a:gd name="T5" fmla="*/ 864 h 1152"/>
                <a:gd name="T6" fmla="*/ 576 w 648"/>
                <a:gd name="T7" fmla="*/ 1008 h 1152"/>
                <a:gd name="T8" fmla="*/ 624 w 648"/>
                <a:gd name="T9" fmla="*/ 1152 h 1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8"/>
                <a:gd name="T16" fmla="*/ 0 h 1152"/>
                <a:gd name="T17" fmla="*/ 648 w 648"/>
                <a:gd name="T18" fmla="*/ 1152 h 1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8" h="1152">
                  <a:moveTo>
                    <a:pt x="192" y="0"/>
                  </a:moveTo>
                  <a:cubicBezTo>
                    <a:pt x="96" y="192"/>
                    <a:pt x="0" y="384"/>
                    <a:pt x="0" y="528"/>
                  </a:cubicBezTo>
                  <a:cubicBezTo>
                    <a:pt x="0" y="672"/>
                    <a:pt x="96" y="784"/>
                    <a:pt x="192" y="864"/>
                  </a:cubicBezTo>
                  <a:cubicBezTo>
                    <a:pt x="288" y="944"/>
                    <a:pt x="504" y="960"/>
                    <a:pt x="576" y="1008"/>
                  </a:cubicBezTo>
                  <a:cubicBezTo>
                    <a:pt x="648" y="1056"/>
                    <a:pt x="616" y="1128"/>
                    <a:pt x="624" y="1152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3" name="Freeform 7"/>
            <p:cNvSpPr>
              <a:spLocks/>
            </p:cNvSpPr>
            <p:nvPr/>
          </p:nvSpPr>
          <p:spPr bwMode="auto">
            <a:xfrm>
              <a:off x="4080" y="1728"/>
              <a:ext cx="1488" cy="336"/>
            </a:xfrm>
            <a:custGeom>
              <a:avLst/>
              <a:gdLst>
                <a:gd name="T0" fmla="*/ 0 w 1488"/>
                <a:gd name="T1" fmla="*/ 288 h 336"/>
                <a:gd name="T2" fmla="*/ 48 w 1488"/>
                <a:gd name="T3" fmla="*/ 288 h 336"/>
                <a:gd name="T4" fmla="*/ 288 w 1488"/>
                <a:gd name="T5" fmla="*/ 48 h 336"/>
                <a:gd name="T6" fmla="*/ 576 w 1488"/>
                <a:gd name="T7" fmla="*/ 336 h 336"/>
                <a:gd name="T8" fmla="*/ 1056 w 1488"/>
                <a:gd name="T9" fmla="*/ 48 h 336"/>
                <a:gd name="T10" fmla="*/ 1488 w 1488"/>
                <a:gd name="T11" fmla="*/ 48 h 3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88"/>
                <a:gd name="T19" fmla="*/ 0 h 336"/>
                <a:gd name="T20" fmla="*/ 1488 w 1488"/>
                <a:gd name="T21" fmla="*/ 336 h 3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88" h="336">
                  <a:moveTo>
                    <a:pt x="0" y="288"/>
                  </a:moveTo>
                  <a:cubicBezTo>
                    <a:pt x="0" y="308"/>
                    <a:pt x="0" y="328"/>
                    <a:pt x="48" y="288"/>
                  </a:cubicBezTo>
                  <a:cubicBezTo>
                    <a:pt x="96" y="248"/>
                    <a:pt x="200" y="40"/>
                    <a:pt x="288" y="48"/>
                  </a:cubicBezTo>
                  <a:cubicBezTo>
                    <a:pt x="376" y="56"/>
                    <a:pt x="448" y="336"/>
                    <a:pt x="576" y="336"/>
                  </a:cubicBezTo>
                  <a:cubicBezTo>
                    <a:pt x="704" y="336"/>
                    <a:pt x="904" y="96"/>
                    <a:pt x="1056" y="48"/>
                  </a:cubicBezTo>
                  <a:cubicBezTo>
                    <a:pt x="1208" y="0"/>
                    <a:pt x="1348" y="24"/>
                    <a:pt x="1488" y="48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4" name="Freeform 8"/>
            <p:cNvSpPr>
              <a:spLocks/>
            </p:cNvSpPr>
            <p:nvPr/>
          </p:nvSpPr>
          <p:spPr bwMode="auto">
            <a:xfrm>
              <a:off x="5136" y="1248"/>
              <a:ext cx="328" cy="528"/>
            </a:xfrm>
            <a:custGeom>
              <a:avLst/>
              <a:gdLst>
                <a:gd name="T0" fmla="*/ 48 w 328"/>
                <a:gd name="T1" fmla="*/ 528 h 528"/>
                <a:gd name="T2" fmla="*/ 0 w 328"/>
                <a:gd name="T3" fmla="*/ 384 h 528"/>
                <a:gd name="T4" fmla="*/ 48 w 328"/>
                <a:gd name="T5" fmla="*/ 240 h 528"/>
                <a:gd name="T6" fmla="*/ 288 w 328"/>
                <a:gd name="T7" fmla="*/ 144 h 528"/>
                <a:gd name="T8" fmla="*/ 288 w 328"/>
                <a:gd name="T9" fmla="*/ 0 h 5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528"/>
                <a:gd name="T17" fmla="*/ 328 w 328"/>
                <a:gd name="T18" fmla="*/ 528 h 5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528">
                  <a:moveTo>
                    <a:pt x="48" y="528"/>
                  </a:moveTo>
                  <a:cubicBezTo>
                    <a:pt x="24" y="480"/>
                    <a:pt x="0" y="432"/>
                    <a:pt x="0" y="384"/>
                  </a:cubicBezTo>
                  <a:cubicBezTo>
                    <a:pt x="0" y="336"/>
                    <a:pt x="0" y="280"/>
                    <a:pt x="48" y="240"/>
                  </a:cubicBezTo>
                  <a:cubicBezTo>
                    <a:pt x="96" y="200"/>
                    <a:pt x="248" y="184"/>
                    <a:pt x="288" y="144"/>
                  </a:cubicBezTo>
                  <a:cubicBezTo>
                    <a:pt x="328" y="104"/>
                    <a:pt x="308" y="52"/>
                    <a:pt x="288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6386972" y="2167957"/>
            <a:ext cx="2460295" cy="1976498"/>
            <a:chOff x="4845" y="1464"/>
            <a:chExt cx="1153" cy="981"/>
          </a:xfrm>
        </p:grpSpPr>
        <p:sp>
          <p:nvSpPr>
            <p:cNvPr id="24590" name="Oval 10"/>
            <p:cNvSpPr>
              <a:spLocks noChangeArrowheads="1"/>
            </p:cNvSpPr>
            <p:nvPr/>
          </p:nvSpPr>
          <p:spPr bwMode="auto">
            <a:xfrm>
              <a:off x="5109" y="1623"/>
              <a:ext cx="96" cy="96"/>
            </a:xfrm>
            <a:prstGeom prst="ellipse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1" name="Oval 11"/>
            <p:cNvSpPr>
              <a:spLocks noChangeArrowheads="1"/>
            </p:cNvSpPr>
            <p:nvPr/>
          </p:nvSpPr>
          <p:spPr bwMode="auto">
            <a:xfrm>
              <a:off x="5142" y="1926"/>
              <a:ext cx="96" cy="96"/>
            </a:xfrm>
            <a:prstGeom prst="ellipse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2" name="Oval 12"/>
            <p:cNvSpPr>
              <a:spLocks noChangeArrowheads="1"/>
            </p:cNvSpPr>
            <p:nvPr/>
          </p:nvSpPr>
          <p:spPr bwMode="auto">
            <a:xfrm>
              <a:off x="5670" y="1719"/>
              <a:ext cx="96" cy="96"/>
            </a:xfrm>
            <a:prstGeom prst="ellipse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3" name="Oval 13"/>
            <p:cNvSpPr>
              <a:spLocks noChangeArrowheads="1"/>
            </p:cNvSpPr>
            <p:nvPr/>
          </p:nvSpPr>
          <p:spPr bwMode="auto">
            <a:xfrm>
              <a:off x="5622" y="2301"/>
              <a:ext cx="96" cy="96"/>
            </a:xfrm>
            <a:prstGeom prst="ellipse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4" name="Oval 14"/>
            <p:cNvSpPr>
              <a:spLocks noChangeArrowheads="1"/>
            </p:cNvSpPr>
            <p:nvPr/>
          </p:nvSpPr>
          <p:spPr bwMode="auto">
            <a:xfrm>
              <a:off x="4845" y="1950"/>
              <a:ext cx="96" cy="96"/>
            </a:xfrm>
            <a:prstGeom prst="ellipse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5" name="Oval 15"/>
            <p:cNvSpPr>
              <a:spLocks noChangeArrowheads="1"/>
            </p:cNvSpPr>
            <p:nvPr/>
          </p:nvSpPr>
          <p:spPr bwMode="auto">
            <a:xfrm>
              <a:off x="4845" y="1854"/>
              <a:ext cx="96" cy="96"/>
            </a:xfrm>
            <a:prstGeom prst="ellipse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6" name="Oval 16"/>
            <p:cNvSpPr>
              <a:spLocks noChangeArrowheads="1"/>
            </p:cNvSpPr>
            <p:nvPr/>
          </p:nvSpPr>
          <p:spPr bwMode="auto">
            <a:xfrm>
              <a:off x="5394" y="2349"/>
              <a:ext cx="96" cy="96"/>
            </a:xfrm>
            <a:prstGeom prst="ellipse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7" name="Oval 17"/>
            <p:cNvSpPr>
              <a:spLocks noChangeArrowheads="1"/>
            </p:cNvSpPr>
            <p:nvPr/>
          </p:nvSpPr>
          <p:spPr bwMode="auto">
            <a:xfrm>
              <a:off x="5890" y="1464"/>
              <a:ext cx="96" cy="96"/>
            </a:xfrm>
            <a:prstGeom prst="ellipse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8" name="Oval 18"/>
            <p:cNvSpPr>
              <a:spLocks noChangeArrowheads="1"/>
            </p:cNvSpPr>
            <p:nvPr/>
          </p:nvSpPr>
          <p:spPr bwMode="auto">
            <a:xfrm>
              <a:off x="5902" y="1830"/>
              <a:ext cx="96" cy="96"/>
            </a:xfrm>
            <a:prstGeom prst="ellipse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9" name="Oval 19"/>
            <p:cNvSpPr>
              <a:spLocks noChangeArrowheads="1"/>
            </p:cNvSpPr>
            <p:nvPr/>
          </p:nvSpPr>
          <p:spPr bwMode="auto">
            <a:xfrm>
              <a:off x="5902" y="1926"/>
              <a:ext cx="96" cy="96"/>
            </a:xfrm>
            <a:prstGeom prst="ellipse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0" name="Oval 20"/>
            <p:cNvSpPr>
              <a:spLocks noChangeArrowheads="1"/>
            </p:cNvSpPr>
            <p:nvPr/>
          </p:nvSpPr>
          <p:spPr bwMode="auto">
            <a:xfrm>
              <a:off x="5451" y="2073"/>
              <a:ext cx="96" cy="96"/>
            </a:xfrm>
            <a:prstGeom prst="ellipse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1" name="Oval 21"/>
            <p:cNvSpPr>
              <a:spLocks noChangeArrowheads="1"/>
            </p:cNvSpPr>
            <p:nvPr/>
          </p:nvSpPr>
          <p:spPr bwMode="auto">
            <a:xfrm>
              <a:off x="5472" y="1938"/>
              <a:ext cx="96" cy="96"/>
            </a:xfrm>
            <a:prstGeom prst="ellipse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5822314" y="2107496"/>
            <a:ext cx="3174760" cy="2320549"/>
            <a:chOff x="4614" y="1422"/>
            <a:chExt cx="1488" cy="1152"/>
          </a:xfrm>
        </p:grpSpPr>
        <p:sp>
          <p:nvSpPr>
            <p:cNvPr id="24584" name="Oval 23"/>
            <p:cNvSpPr>
              <a:spLocks noChangeArrowheads="1"/>
            </p:cNvSpPr>
            <p:nvPr/>
          </p:nvSpPr>
          <p:spPr bwMode="auto">
            <a:xfrm>
              <a:off x="5442" y="1422"/>
              <a:ext cx="96" cy="96"/>
            </a:xfrm>
            <a:prstGeom prst="ellipse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5" name="Oval 24"/>
            <p:cNvSpPr>
              <a:spLocks noChangeArrowheads="1"/>
            </p:cNvSpPr>
            <p:nvPr/>
          </p:nvSpPr>
          <p:spPr bwMode="auto">
            <a:xfrm>
              <a:off x="5998" y="2205"/>
              <a:ext cx="96" cy="96"/>
            </a:xfrm>
            <a:prstGeom prst="ellipse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6" name="Oval 25"/>
            <p:cNvSpPr>
              <a:spLocks noChangeArrowheads="1"/>
            </p:cNvSpPr>
            <p:nvPr/>
          </p:nvSpPr>
          <p:spPr bwMode="auto">
            <a:xfrm>
              <a:off x="4614" y="1623"/>
              <a:ext cx="96" cy="96"/>
            </a:xfrm>
            <a:prstGeom prst="ellipse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7" name="Oval 26"/>
            <p:cNvSpPr>
              <a:spLocks noChangeArrowheads="1"/>
            </p:cNvSpPr>
            <p:nvPr/>
          </p:nvSpPr>
          <p:spPr bwMode="auto">
            <a:xfrm>
              <a:off x="4941" y="2478"/>
              <a:ext cx="96" cy="96"/>
            </a:xfrm>
            <a:prstGeom prst="ellipse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8" name="Oval 27"/>
            <p:cNvSpPr>
              <a:spLocks noChangeArrowheads="1"/>
            </p:cNvSpPr>
            <p:nvPr/>
          </p:nvSpPr>
          <p:spPr bwMode="auto">
            <a:xfrm>
              <a:off x="4614" y="2349"/>
              <a:ext cx="96" cy="96"/>
            </a:xfrm>
            <a:prstGeom prst="ellipse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9" name="Oval 28"/>
            <p:cNvSpPr>
              <a:spLocks noChangeArrowheads="1"/>
            </p:cNvSpPr>
            <p:nvPr/>
          </p:nvSpPr>
          <p:spPr bwMode="auto">
            <a:xfrm>
              <a:off x="6006" y="1671"/>
              <a:ext cx="96" cy="96"/>
            </a:xfrm>
            <a:prstGeom prst="ellipse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49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Boundary Testing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eaLnBrk="1">
              <a:lnSpc>
                <a:spcPct val="83000"/>
              </a:lnSpc>
              <a:buNone/>
            </a:pPr>
            <a:r>
              <a:rPr lang="en-US" dirty="0" smtClean="0">
                <a:solidFill>
                  <a:schemeClr val="accent6"/>
                </a:solidFill>
              </a:rPr>
              <a:t>To define the boundary, need a </a:t>
            </a:r>
            <a:r>
              <a:rPr lang="en-US" b="1" i="1" dirty="0" smtClean="0">
                <a:solidFill>
                  <a:schemeClr val="accent6"/>
                </a:solidFill>
              </a:rPr>
              <a:t>distance metric</a:t>
            </a:r>
          </a:p>
          <a:p>
            <a:pPr marL="457200" lvl="1" indent="0" eaLnBrk="1">
              <a:lnSpc>
                <a:spcPct val="83000"/>
              </a:lnSpc>
              <a:buNone/>
            </a:pPr>
            <a:r>
              <a:rPr lang="en-US" dirty="0" smtClean="0"/>
              <a:t>Define adjacent points</a:t>
            </a:r>
          </a:p>
          <a:p>
            <a:pPr marL="0" indent="0" eaLnBrk="1">
              <a:lnSpc>
                <a:spcPct val="83000"/>
              </a:lnSpc>
              <a:buNone/>
            </a:pPr>
            <a:r>
              <a:rPr lang="en-US" dirty="0" smtClean="0">
                <a:solidFill>
                  <a:schemeClr val="accent6"/>
                </a:solidFill>
              </a:rPr>
              <a:t>One approach: </a:t>
            </a:r>
          </a:p>
          <a:p>
            <a:pPr marL="457200" lvl="1" indent="0" eaLnBrk="1">
              <a:lnSpc>
                <a:spcPct val="83000"/>
              </a:lnSpc>
              <a:buNone/>
            </a:pPr>
            <a:r>
              <a:rPr lang="en-US" dirty="0" smtClean="0"/>
              <a:t>Identify basic operations on input points</a:t>
            </a:r>
          </a:p>
          <a:p>
            <a:pPr marL="457200" lvl="1" indent="0" eaLnBrk="1">
              <a:lnSpc>
                <a:spcPct val="83000"/>
              </a:lnSpc>
              <a:buNone/>
            </a:pPr>
            <a:r>
              <a:rPr lang="en-US" dirty="0" smtClean="0"/>
              <a:t>Two points are adjacent if one basic operation apart</a:t>
            </a:r>
          </a:p>
          <a:p>
            <a:pPr marL="0" indent="0" eaLnBrk="1">
              <a:lnSpc>
                <a:spcPct val="83000"/>
              </a:lnSpc>
              <a:buNone/>
            </a:pPr>
            <a:r>
              <a:rPr lang="en-US" dirty="0" smtClean="0">
                <a:solidFill>
                  <a:schemeClr val="accent6"/>
                </a:solidFill>
              </a:rPr>
              <a:t>Point is on a boundary if either:</a:t>
            </a:r>
          </a:p>
          <a:p>
            <a:pPr marL="457200" lvl="1" indent="0" eaLnBrk="1">
              <a:lnSpc>
                <a:spcPct val="83000"/>
              </a:lnSpc>
              <a:buNone/>
            </a:pPr>
            <a:r>
              <a:rPr lang="en-US" dirty="0" smtClean="0"/>
              <a:t>There exists an adjacent point in a different subdomain</a:t>
            </a:r>
          </a:p>
          <a:p>
            <a:pPr marL="457200" lvl="1" indent="0" eaLnBrk="1">
              <a:lnSpc>
                <a:spcPct val="83000"/>
              </a:lnSpc>
              <a:buNone/>
            </a:pPr>
            <a:r>
              <a:rPr lang="en-US" dirty="0" smtClean="0"/>
              <a:t>Some basic operation cannot be applied to the point</a:t>
            </a:r>
          </a:p>
          <a:p>
            <a:pPr marL="0" indent="0" eaLnBrk="1">
              <a:lnSpc>
                <a:spcPct val="83000"/>
              </a:lnSpc>
              <a:buNone/>
            </a:pPr>
            <a:r>
              <a:rPr lang="en-US" dirty="0" smtClean="0">
                <a:solidFill>
                  <a:schemeClr val="accent6"/>
                </a:solidFill>
              </a:rPr>
              <a:t>Example: list of integers</a:t>
            </a:r>
          </a:p>
          <a:p>
            <a:pPr marL="457200" lvl="1" indent="0" eaLnBrk="1">
              <a:lnSpc>
                <a:spcPct val="83000"/>
              </a:lnSpc>
              <a:buNone/>
            </a:pPr>
            <a:r>
              <a:rPr lang="en-US" dirty="0" smtClean="0"/>
              <a:t>Basic operations: create, append, remove </a:t>
            </a:r>
          </a:p>
          <a:p>
            <a:pPr marL="457200" lvl="1" indent="0" eaLnBrk="1">
              <a:lnSpc>
                <a:spcPct val="83000"/>
              </a:lnSpc>
              <a:buNone/>
            </a:pPr>
            <a:r>
              <a:rPr lang="en-US" dirty="0" smtClean="0"/>
              <a:t>Adjacent points: &lt;[2,3],[2,3,3]&gt;, &lt;[2,3],[2]&gt;</a:t>
            </a:r>
          </a:p>
          <a:p>
            <a:pPr marL="457200" lvl="1" indent="0" eaLnBrk="1">
              <a:lnSpc>
                <a:spcPct val="83000"/>
              </a:lnSpc>
              <a:buNone/>
            </a:pPr>
            <a:r>
              <a:rPr lang="en-US" dirty="0" smtClean="0"/>
              <a:t>Boundary point: [ ] (can’t apply remove integer)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724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Other Boundary Cases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>
              <a:buNone/>
            </a:pPr>
            <a:r>
              <a:rPr lang="en-US" dirty="0" smtClean="0">
                <a:solidFill>
                  <a:schemeClr val="accent6"/>
                </a:solidFill>
              </a:rPr>
              <a:t>Arithmetic</a:t>
            </a:r>
          </a:p>
          <a:p>
            <a:pPr marL="457200" lvl="1" indent="0" eaLnBrk="1">
              <a:buNone/>
            </a:pPr>
            <a:r>
              <a:rPr lang="en-US" dirty="0" smtClean="0"/>
              <a:t>Smallest/largest values</a:t>
            </a:r>
          </a:p>
          <a:p>
            <a:pPr marL="457200" lvl="1" indent="0" eaLnBrk="1">
              <a:buNone/>
            </a:pPr>
            <a:r>
              <a:rPr lang="en-US" dirty="0" smtClean="0"/>
              <a:t>Zero</a:t>
            </a:r>
          </a:p>
          <a:p>
            <a:pPr marL="457200" lvl="1" indent="0" eaLnBrk="1">
              <a:buNone/>
            </a:pPr>
            <a:endParaRPr lang="en-US" dirty="0" smtClean="0"/>
          </a:p>
          <a:p>
            <a:pPr marL="0" indent="0" eaLnBrk="1">
              <a:buNone/>
            </a:pPr>
            <a:r>
              <a:rPr lang="en-US" dirty="0" smtClean="0">
                <a:solidFill>
                  <a:schemeClr val="accent6"/>
                </a:solidFill>
              </a:rPr>
              <a:t>Objects</a:t>
            </a:r>
          </a:p>
          <a:p>
            <a:pPr marL="457200" lvl="1" indent="0" eaLnBrk="1">
              <a:buNone/>
            </a:pPr>
            <a:r>
              <a:rPr lang="en-US" dirty="0" smtClean="0"/>
              <a:t>Null</a:t>
            </a:r>
          </a:p>
          <a:p>
            <a:pPr marL="457200" lvl="1" indent="0" eaLnBrk="1">
              <a:buNone/>
            </a:pPr>
            <a:r>
              <a:rPr lang="en-US" dirty="0" smtClean="0"/>
              <a:t>Circular list</a:t>
            </a:r>
          </a:p>
          <a:p>
            <a:pPr marL="457200" lvl="1" indent="0" eaLnBrk="1">
              <a:buNone/>
            </a:pPr>
            <a:r>
              <a:rPr lang="en-US" dirty="0" smtClean="0"/>
              <a:t>Same object passed to multiple arguments (aliasing)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78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3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174750"/>
            <a:ext cx="8001000" cy="5389563"/>
          </a:xfrm>
        </p:spPr>
        <p:txBody>
          <a:bodyPr>
            <a:normAutofit/>
          </a:bodyPr>
          <a:lstStyle/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</a:pPr>
            <a:endParaRPr lang="en-US" sz="22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The </a:t>
            </a:r>
            <a:r>
              <a:rPr lang="en-US" sz="2200" dirty="0">
                <a:solidFill>
                  <a:srgbClr val="000000"/>
                </a:solidFill>
              </a:rPr>
              <a:t>rocket self-destructed 37 seconds after launch</a:t>
            </a:r>
          </a:p>
          <a:p>
            <a:pPr marL="311045" indent="-311045" eaLnBrk="1">
              <a:lnSpc>
                <a:spcPct val="80000"/>
              </a:lnSpc>
              <a:buSzPct val="100000"/>
              <a:buNone/>
            </a:pPr>
            <a:r>
              <a:rPr lang="en-US" sz="2200" dirty="0">
                <a:solidFill>
                  <a:srgbClr val="000000"/>
                </a:solidFill>
              </a:rPr>
              <a:t>Reason: A control software bug that went undetected</a:t>
            </a:r>
          </a:p>
          <a:p>
            <a:pPr marL="673930" lvl="1" indent="-259204" eaLnBrk="1">
              <a:lnSpc>
                <a:spcPct val="80000"/>
              </a:lnSpc>
              <a:buSzPct val="100000"/>
              <a:buNone/>
            </a:pPr>
            <a:r>
              <a:rPr lang="en-US" sz="1800" dirty="0"/>
              <a:t>Conversion from 64-bit floating point to 16-bit signed integer value had caused an </a:t>
            </a:r>
            <a:r>
              <a:rPr lang="en-US" sz="1800" dirty="0">
                <a:solidFill>
                  <a:srgbClr val="FF0000"/>
                </a:solidFill>
              </a:rPr>
              <a:t>exception</a:t>
            </a:r>
          </a:p>
          <a:p>
            <a:pPr marL="1036815" lvl="2" indent="-207363" eaLnBrk="1">
              <a:lnSpc>
                <a:spcPct val="80000"/>
              </a:lnSpc>
              <a:buSzPct val="100000"/>
              <a:buNone/>
            </a:pPr>
            <a:r>
              <a:rPr lang="en-US" sz="1600" dirty="0"/>
              <a:t>The floating point number was larger than </a:t>
            </a:r>
            <a:r>
              <a:rPr lang="en-US" sz="1500" dirty="0"/>
              <a:t>32767 (</a:t>
            </a:r>
            <a:r>
              <a:rPr lang="en-US" sz="1600" dirty="0"/>
              <a:t>max 16-bit signed integer) </a:t>
            </a:r>
          </a:p>
          <a:p>
            <a:pPr marL="673930" lvl="1" indent="-259204" eaLnBrk="1">
              <a:lnSpc>
                <a:spcPct val="80000"/>
              </a:lnSpc>
              <a:buSzPct val="100000"/>
              <a:buNone/>
            </a:pPr>
            <a:r>
              <a:rPr lang="en-US" sz="1800" dirty="0"/>
              <a:t>Efficiency considerations </a:t>
            </a:r>
            <a:r>
              <a:rPr lang="en-US" sz="1800" dirty="0" smtClean="0"/>
              <a:t>led </a:t>
            </a:r>
            <a:r>
              <a:rPr lang="en-US" sz="1800" dirty="0"/>
              <a:t>to the disabling of the exception handler.</a:t>
            </a:r>
          </a:p>
          <a:p>
            <a:pPr marL="673930" lvl="1" indent="-259204" eaLnBrk="1">
              <a:lnSpc>
                <a:spcPct val="80000"/>
              </a:lnSpc>
              <a:buSzPct val="100000"/>
              <a:buNone/>
            </a:pPr>
            <a:r>
              <a:rPr lang="en-US" sz="1800" dirty="0"/>
              <a:t>Program crashed </a:t>
            </a:r>
            <a:r>
              <a:rPr lang="en-US" sz="1800" dirty="0">
                <a:sym typeface="Wingdings" pitchFamily="2" charset="2"/>
              </a:rPr>
              <a:t> rocket crashed</a:t>
            </a:r>
            <a:endParaRPr lang="en-US" sz="1800" dirty="0"/>
          </a:p>
          <a:p>
            <a:pPr marL="311045" indent="-311045" eaLnBrk="1">
              <a:lnSpc>
                <a:spcPct val="80000"/>
              </a:lnSpc>
              <a:buSzPct val="100000"/>
              <a:buNone/>
            </a:pPr>
            <a:r>
              <a:rPr lang="en-US" sz="2200" dirty="0">
                <a:solidFill>
                  <a:srgbClr val="000000"/>
                </a:solidFill>
              </a:rPr>
              <a:t>Total Cost: over $1 billion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Ariane 5 rocket</a:t>
            </a:r>
          </a:p>
        </p:txBody>
      </p:sp>
      <p:pic>
        <p:nvPicPr>
          <p:cNvPr id="307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9" y="1371600"/>
            <a:ext cx="1448927" cy="2317670"/>
          </a:xfrm>
        </p:spPr>
      </p:pic>
      <p:pic>
        <p:nvPicPr>
          <p:cNvPr id="106505" name="Picture 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4513" y="1371600"/>
            <a:ext cx="3417887" cy="2343150"/>
          </a:xfrm>
        </p:spPr>
      </p:pic>
      <p:pic>
        <p:nvPicPr>
          <p:cNvPr id="1065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1620511" cy="231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30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65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3200" dirty="0" smtClean="0"/>
              <a:t>Boundary Cases: Arithmetic Overflow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5029200"/>
          </a:xfrm>
        </p:spPr>
        <p:txBody>
          <a:bodyPr>
            <a:normAutofit/>
          </a:bodyPr>
          <a:lstStyle/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i="1" dirty="0">
                <a:solidFill>
                  <a:schemeClr val="accent2"/>
                </a:solidFill>
                <a:latin typeface="Courier New" pitchFamily="49" charset="0"/>
              </a:rPr>
              <a:t>// </a:t>
            </a:r>
            <a:r>
              <a:rPr lang="en-GB" sz="2000" b="1" i="1" dirty="0">
                <a:solidFill>
                  <a:srgbClr val="FF0000"/>
                </a:solidFill>
                <a:latin typeface="Courier New" pitchFamily="49" charset="0"/>
              </a:rPr>
              <a:t>returns</a:t>
            </a:r>
            <a:r>
              <a:rPr lang="en-GB" sz="2000" b="1" i="1" dirty="0">
                <a:solidFill>
                  <a:schemeClr val="accent2"/>
                </a:solidFill>
                <a:latin typeface="Courier New" pitchFamily="49" charset="0"/>
              </a:rPr>
              <a:t>: |x|</a:t>
            </a:r>
            <a:endParaRPr lang="en-GB" sz="2000" dirty="0"/>
          </a:p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i="1" dirty="0" smtClean="0">
                <a:solidFill>
                  <a:srgbClr val="9C20EE"/>
                </a:solidFill>
                <a:latin typeface="Courier New" pitchFamily="49" charset="0"/>
              </a:rPr>
              <a:t>public </a:t>
            </a:r>
            <a:r>
              <a:rPr lang="en-GB" sz="2000" b="1" i="1" dirty="0" err="1">
                <a:solidFill>
                  <a:srgbClr val="9C20EE"/>
                </a:solidFill>
                <a:latin typeface="Courier New" pitchFamily="49" charset="0"/>
              </a:rPr>
              <a:t>int</a:t>
            </a:r>
            <a:r>
              <a:rPr lang="en-GB" sz="2000" b="1" i="1" dirty="0">
                <a:solidFill>
                  <a:srgbClr val="000000"/>
                </a:solidFill>
                <a:latin typeface="Courier New" pitchFamily="49" charset="0"/>
              </a:rPr>
              <a:t> abs(</a:t>
            </a:r>
            <a:r>
              <a:rPr lang="en-GB" sz="2000" b="1" i="1" dirty="0" err="1">
                <a:solidFill>
                  <a:srgbClr val="9C20EE"/>
                </a:solidFill>
                <a:latin typeface="Courier New" pitchFamily="49" charset="0"/>
              </a:rPr>
              <a:t>int</a:t>
            </a:r>
            <a:r>
              <a:rPr lang="en-GB" sz="2000" b="1" i="1" dirty="0">
                <a:solidFill>
                  <a:srgbClr val="9C20EE"/>
                </a:solidFill>
                <a:latin typeface="Courier New" pitchFamily="49" charset="0"/>
              </a:rPr>
              <a:t> </a:t>
            </a:r>
            <a:r>
              <a:rPr lang="en-GB" sz="2000" b="1" i="1" dirty="0">
                <a:solidFill>
                  <a:srgbClr val="000000"/>
                </a:solidFill>
                <a:latin typeface="Courier New" pitchFamily="49" charset="0"/>
              </a:rPr>
              <a:t>x</a:t>
            </a:r>
            <a:r>
              <a:rPr lang="en-GB" sz="2000" b="1" i="1" dirty="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  <a:r>
              <a:rPr lang="en-GB" sz="2200" b="1" i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endParaRPr lang="en-GB" sz="2200" dirty="0" smtClean="0">
              <a:solidFill>
                <a:schemeClr val="accent6"/>
              </a:solidFill>
            </a:endParaRPr>
          </a:p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dirty="0" smtClean="0">
                <a:solidFill>
                  <a:schemeClr val="accent6"/>
                </a:solidFill>
              </a:rPr>
              <a:t>Tests </a:t>
            </a:r>
            <a:r>
              <a:rPr lang="en-GB" sz="2200" dirty="0">
                <a:solidFill>
                  <a:schemeClr val="accent6"/>
                </a:solidFill>
              </a:rPr>
              <a:t>for abs</a:t>
            </a:r>
            <a:endParaRPr lang="en-GB" sz="2200" b="1" i="1" dirty="0">
              <a:solidFill>
                <a:schemeClr val="accent6"/>
              </a:solidFill>
              <a:latin typeface="Courier New" pitchFamily="49" charset="0"/>
            </a:endParaRPr>
          </a:p>
          <a:p>
            <a:pPr marL="457200" lvl="1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dirty="0"/>
              <a:t>what are some values or ranges of x that might be worth probing?</a:t>
            </a:r>
          </a:p>
          <a:p>
            <a:pPr marL="914400" lvl="2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600" i="1" dirty="0"/>
              <a:t>x </a:t>
            </a:r>
            <a:r>
              <a:rPr lang="en-GB" sz="1600" dirty="0"/>
              <a:t>&lt; 0 (flips sign) or </a:t>
            </a:r>
            <a:r>
              <a:rPr lang="en-GB" sz="1600" i="1" dirty="0"/>
              <a:t>x </a:t>
            </a:r>
            <a:r>
              <a:rPr lang="en-GB" sz="1600" i="1" dirty="0">
                <a:cs typeface="Times New Roman" pitchFamily="18" charset="0"/>
              </a:rPr>
              <a:t>≥ </a:t>
            </a:r>
            <a:r>
              <a:rPr lang="en-GB" sz="1600" dirty="0"/>
              <a:t>0 (returns unchanged)</a:t>
            </a:r>
          </a:p>
          <a:p>
            <a:pPr marL="914400" lvl="2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600" dirty="0"/>
              <a:t>around </a:t>
            </a:r>
            <a:r>
              <a:rPr lang="en-GB" sz="1600" i="1" dirty="0"/>
              <a:t>x </a:t>
            </a:r>
            <a:r>
              <a:rPr lang="en-GB" sz="1600" dirty="0"/>
              <a:t>= 0 (boundary condition)</a:t>
            </a:r>
          </a:p>
          <a:p>
            <a:pPr marL="914400" lvl="2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600" i="1" dirty="0"/>
              <a:t>Specific tests: say x = -1, 0, 1</a:t>
            </a:r>
          </a:p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200" i="1" dirty="0" smtClean="0">
              <a:solidFill>
                <a:schemeClr val="accent6"/>
              </a:solidFill>
            </a:endParaRPr>
          </a:p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i="1" dirty="0" smtClean="0">
                <a:solidFill>
                  <a:schemeClr val="accent6"/>
                </a:solidFill>
              </a:rPr>
              <a:t>How </a:t>
            </a:r>
            <a:r>
              <a:rPr lang="en-GB" sz="2200" i="1" dirty="0">
                <a:solidFill>
                  <a:schemeClr val="accent6"/>
                </a:solidFill>
              </a:rPr>
              <a:t>about…</a:t>
            </a:r>
          </a:p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500" b="1" dirty="0">
                <a:solidFill>
                  <a:srgbClr val="9C20EE"/>
                </a:solidFill>
                <a:latin typeface="Courier" charset="0"/>
              </a:rPr>
              <a:t>  </a:t>
            </a:r>
            <a:r>
              <a:rPr lang="en-GB" sz="1800" b="1" dirty="0" err="1" smtClean="0">
                <a:solidFill>
                  <a:srgbClr val="9C20EE"/>
                </a:solidFill>
                <a:latin typeface="Courier New" pitchFamily="49" charset="0"/>
              </a:rPr>
              <a:t>int</a:t>
            </a:r>
            <a:r>
              <a:rPr lang="en-GB" sz="1800" b="1" dirty="0" smtClean="0">
                <a:latin typeface="Courier New" pitchFamily="49" charset="0"/>
              </a:rPr>
              <a:t> </a:t>
            </a:r>
            <a:r>
              <a:rPr lang="en-GB" sz="1800" b="1" dirty="0">
                <a:latin typeface="Courier New" pitchFamily="49" charset="0"/>
              </a:rPr>
              <a:t>x </a:t>
            </a:r>
            <a:r>
              <a:rPr lang="en-GB" sz="1800" b="1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en-GB" sz="1800" b="1" dirty="0" err="1">
                <a:latin typeface="Courier New" pitchFamily="49" charset="0"/>
              </a:rPr>
              <a:t>Integer.MIN_VALUE</a:t>
            </a:r>
            <a:r>
              <a:rPr lang="en-GB" sz="1800" b="1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r>
              <a:rPr lang="en-GB" sz="1800" b="1" dirty="0">
                <a:latin typeface="Courier New" pitchFamily="49" charset="0"/>
              </a:rPr>
              <a:t> </a:t>
            </a:r>
            <a:r>
              <a:rPr lang="en-GB" sz="1800" b="1" dirty="0" smtClean="0">
                <a:latin typeface="Courier New" pitchFamily="49" charset="0"/>
              </a:rPr>
              <a:t>  </a:t>
            </a:r>
            <a:r>
              <a:rPr lang="en-GB" sz="1800" b="1" i="1" dirty="0" smtClean="0">
                <a:solidFill>
                  <a:srgbClr val="AC2020"/>
                </a:solidFill>
                <a:latin typeface="Courier New" pitchFamily="49" charset="0"/>
              </a:rPr>
              <a:t>/</a:t>
            </a:r>
            <a:r>
              <a:rPr lang="en-GB" sz="1800" b="1" i="1" dirty="0">
                <a:solidFill>
                  <a:srgbClr val="AC2020"/>
                </a:solidFill>
                <a:latin typeface="Courier New" pitchFamily="49" charset="0"/>
              </a:rPr>
              <a:t>/ this </a:t>
            </a:r>
            <a:r>
              <a:rPr lang="en-GB" sz="1800" b="1" i="1" dirty="0">
                <a:solidFill>
                  <a:srgbClr val="C00000"/>
                </a:solidFill>
                <a:latin typeface="Courier New" pitchFamily="49" charset="0"/>
              </a:rPr>
              <a:t>is</a:t>
            </a:r>
            <a:r>
              <a:rPr lang="en-GB" sz="1800" b="1" dirty="0">
                <a:solidFill>
                  <a:srgbClr val="C00000"/>
                </a:solidFill>
                <a:latin typeface="Courier New" pitchFamily="49" charset="0"/>
              </a:rPr>
              <a:t> -2147483648</a:t>
            </a:r>
            <a:r>
              <a:rPr lang="en-GB" sz="1800" b="1" i="1" dirty="0">
                <a:solidFill>
                  <a:srgbClr val="AC2020"/>
                </a:solidFill>
                <a:latin typeface="Courier New" pitchFamily="49" charset="0"/>
              </a:rPr>
              <a:t/>
            </a:r>
            <a:br>
              <a:rPr lang="en-GB" sz="1800" b="1" i="1" dirty="0">
                <a:solidFill>
                  <a:srgbClr val="AC2020"/>
                </a:solidFill>
                <a:latin typeface="Courier New" pitchFamily="49" charset="0"/>
              </a:rPr>
            </a:br>
            <a:r>
              <a:rPr lang="en-GB" sz="1800" b="1" i="1" dirty="0">
                <a:solidFill>
                  <a:srgbClr val="AC2020"/>
                </a:solidFill>
                <a:latin typeface="Courier New" pitchFamily="49" charset="0"/>
              </a:rPr>
              <a:t>  </a:t>
            </a:r>
            <a:r>
              <a:rPr lang="en-GB" sz="1800" b="1" dirty="0" err="1">
                <a:solidFill>
                  <a:srgbClr val="208920"/>
                </a:solidFill>
                <a:latin typeface="Courier New" pitchFamily="49" charset="0"/>
              </a:rPr>
              <a:t>System</a:t>
            </a:r>
            <a:r>
              <a:rPr lang="en-GB" sz="1800" b="1" dirty="0" err="1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GB" sz="1800" b="1" dirty="0" err="1">
                <a:latin typeface="Courier New" pitchFamily="49" charset="0"/>
              </a:rPr>
              <a:t>out</a:t>
            </a:r>
            <a:r>
              <a:rPr lang="en-GB" sz="1800" b="1" dirty="0" err="1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GB" sz="1800" b="1" dirty="0" err="1">
                <a:latin typeface="Courier New" pitchFamily="49" charset="0"/>
              </a:rPr>
              <a:t>println</a:t>
            </a:r>
            <a:r>
              <a:rPr lang="en-GB" sz="1800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GB" sz="1800" b="1" dirty="0">
                <a:latin typeface="Courier New" pitchFamily="49" charset="0"/>
              </a:rPr>
              <a:t>x</a:t>
            </a:r>
            <a:r>
              <a:rPr lang="en-GB" sz="1800" b="1" dirty="0">
                <a:solidFill>
                  <a:srgbClr val="000000"/>
                </a:solidFill>
                <a:latin typeface="Courier New" pitchFamily="49" charset="0"/>
              </a:rPr>
              <a:t>&lt;0);</a:t>
            </a:r>
            <a:r>
              <a:rPr lang="en-GB" sz="1800" b="1" dirty="0">
                <a:latin typeface="Courier New" pitchFamily="49" charset="0"/>
              </a:rPr>
              <a:t>            </a:t>
            </a:r>
            <a:r>
              <a:rPr lang="en-GB" sz="1800" b="1" i="1" dirty="0">
                <a:solidFill>
                  <a:srgbClr val="AC2020"/>
                </a:solidFill>
                <a:latin typeface="Courier New" pitchFamily="49" charset="0"/>
              </a:rPr>
              <a:t>// true</a:t>
            </a:r>
            <a:br>
              <a:rPr lang="en-GB" sz="1800" b="1" i="1" dirty="0">
                <a:solidFill>
                  <a:srgbClr val="AC2020"/>
                </a:solidFill>
                <a:latin typeface="Courier New" pitchFamily="49" charset="0"/>
              </a:rPr>
            </a:br>
            <a:r>
              <a:rPr lang="en-GB" sz="1800" b="1" i="1" dirty="0">
                <a:solidFill>
                  <a:srgbClr val="AC2020"/>
                </a:solidFill>
                <a:latin typeface="Courier New" pitchFamily="49" charset="0"/>
              </a:rPr>
              <a:t>  </a:t>
            </a:r>
            <a:r>
              <a:rPr lang="en-GB" sz="1800" b="1" dirty="0" err="1">
                <a:solidFill>
                  <a:srgbClr val="208920"/>
                </a:solidFill>
                <a:latin typeface="Courier New" pitchFamily="49" charset="0"/>
              </a:rPr>
              <a:t>System</a:t>
            </a:r>
            <a:r>
              <a:rPr lang="en-GB" sz="1800" b="1" dirty="0" err="1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GB" sz="1800" b="1" dirty="0" err="1">
                <a:latin typeface="Courier New" pitchFamily="49" charset="0"/>
              </a:rPr>
              <a:t>out</a:t>
            </a:r>
            <a:r>
              <a:rPr lang="en-GB" sz="1800" b="1" dirty="0" err="1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GB" sz="1800" b="1" dirty="0" err="1">
                <a:latin typeface="Courier New" pitchFamily="49" charset="0"/>
              </a:rPr>
              <a:t>println</a:t>
            </a:r>
            <a:r>
              <a:rPr lang="en-GB" sz="1800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GB" sz="1800" b="1" dirty="0" err="1">
                <a:solidFill>
                  <a:srgbClr val="208920"/>
                </a:solidFill>
                <a:latin typeface="Courier New" pitchFamily="49" charset="0"/>
              </a:rPr>
              <a:t>Math</a:t>
            </a:r>
            <a:r>
              <a:rPr lang="en-GB" sz="1800" b="1" dirty="0" err="1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GB" sz="1800" b="1" dirty="0" err="1">
                <a:latin typeface="Courier New" pitchFamily="49" charset="0"/>
              </a:rPr>
              <a:t>abs</a:t>
            </a:r>
            <a:r>
              <a:rPr lang="en-GB" sz="1800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GB" sz="1800" b="1" dirty="0">
                <a:latin typeface="Courier New" pitchFamily="49" charset="0"/>
              </a:rPr>
              <a:t>x</a:t>
            </a:r>
            <a:r>
              <a:rPr lang="en-GB" sz="1800" b="1" dirty="0">
                <a:solidFill>
                  <a:srgbClr val="000000"/>
                </a:solidFill>
                <a:latin typeface="Courier New" pitchFamily="49" charset="0"/>
              </a:rPr>
              <a:t>)&lt;0);</a:t>
            </a:r>
            <a:r>
              <a:rPr lang="en-GB" sz="1800" b="1" dirty="0">
                <a:latin typeface="Courier New" pitchFamily="49" charset="0"/>
              </a:rPr>
              <a:t>  </a:t>
            </a:r>
            <a:r>
              <a:rPr lang="en-GB" sz="1800" b="1" i="1" dirty="0">
                <a:solidFill>
                  <a:srgbClr val="AC2020"/>
                </a:solidFill>
                <a:latin typeface="Courier New" pitchFamily="49" charset="0"/>
              </a:rPr>
              <a:t>// also true!</a:t>
            </a:r>
          </a:p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200" dirty="0" smtClean="0">
              <a:solidFill>
                <a:schemeClr val="accent6"/>
              </a:solidFill>
            </a:endParaRPr>
          </a:p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dirty="0" smtClean="0">
                <a:solidFill>
                  <a:schemeClr val="accent6"/>
                </a:solidFill>
              </a:rPr>
              <a:t>From </a:t>
            </a:r>
            <a:r>
              <a:rPr lang="en-GB" sz="2200" dirty="0" err="1">
                <a:solidFill>
                  <a:schemeClr val="accent6"/>
                </a:solidFill>
              </a:rPr>
              <a:t>Javadoc</a:t>
            </a:r>
            <a:r>
              <a:rPr lang="en-GB" sz="2200" dirty="0">
                <a:solidFill>
                  <a:schemeClr val="accent6"/>
                </a:solidFill>
              </a:rPr>
              <a:t> for  </a:t>
            </a:r>
            <a:r>
              <a:rPr lang="en-GB" sz="2200" dirty="0" err="1">
                <a:solidFill>
                  <a:schemeClr val="accent6"/>
                </a:solidFill>
                <a:latin typeface="Courier 10 Pitch" pitchFamily="1" charset="0"/>
              </a:rPr>
              <a:t>Math.abs</a:t>
            </a:r>
            <a:r>
              <a:rPr lang="en-GB" sz="2200" dirty="0">
                <a:solidFill>
                  <a:schemeClr val="accent6"/>
                </a:solidFill>
              </a:rPr>
              <a:t>:</a:t>
            </a:r>
          </a:p>
          <a:p>
            <a:pPr marL="457200" lvl="1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dirty="0"/>
              <a:t>Note that if the argument is equal to the value of </a:t>
            </a:r>
            <a:r>
              <a:rPr lang="en-GB" sz="1800" dirty="0" err="1"/>
              <a:t>Integer.MIN_VALUE</a:t>
            </a:r>
            <a:r>
              <a:rPr lang="en-GB" sz="1800" dirty="0"/>
              <a:t>, the most negative representable </a:t>
            </a:r>
            <a:r>
              <a:rPr lang="en-GB" sz="1800" dirty="0" err="1"/>
              <a:t>int</a:t>
            </a:r>
            <a:r>
              <a:rPr lang="en-GB" sz="1800" dirty="0"/>
              <a:t> value, the result is that same value, which is </a:t>
            </a:r>
            <a:r>
              <a:rPr lang="en-GB" sz="1800" dirty="0" smtClean="0"/>
              <a:t>negative</a:t>
            </a:r>
            <a:endParaRPr lang="en-GB" sz="18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5060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3200" dirty="0" smtClean="0"/>
              <a:t>Boundary Cases: Duplicates &amp; Aliases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>
            <a:normAutofit lnSpcReduction="10000"/>
          </a:bodyPr>
          <a:lstStyle/>
          <a:p>
            <a:pPr marL="0" indent="0" eaLnBrk="1">
              <a:lnSpc>
                <a:spcPct val="94000"/>
              </a:lnSpc>
              <a:buSzPct val="100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b="1" i="1" dirty="0" smtClean="0">
                <a:latin typeface="Courier New" pitchFamily="49" charset="0"/>
              </a:rPr>
              <a:t>/</a:t>
            </a:r>
            <a:r>
              <a:rPr lang="en-GB" sz="1800" b="1" i="1" dirty="0">
                <a:latin typeface="Courier New" pitchFamily="49" charset="0"/>
              </a:rPr>
              <a:t>/ </a:t>
            </a:r>
            <a:r>
              <a:rPr lang="en-GB" sz="1800" b="1" i="1" dirty="0">
                <a:solidFill>
                  <a:srgbClr val="FF0000"/>
                </a:solidFill>
                <a:latin typeface="Courier New" pitchFamily="49" charset="0"/>
              </a:rPr>
              <a:t>modifies</a:t>
            </a:r>
            <a:r>
              <a:rPr lang="en-GB" sz="1800" b="1" i="1" dirty="0">
                <a:latin typeface="Courier New" pitchFamily="49" charset="0"/>
              </a:rPr>
              <a:t>:      </a:t>
            </a:r>
            <a:r>
              <a:rPr lang="en-GB" sz="1800" b="1" i="1" dirty="0" err="1">
                <a:latin typeface="Courier New" pitchFamily="49" charset="0"/>
              </a:rPr>
              <a:t>src</a:t>
            </a:r>
            <a:r>
              <a:rPr lang="en-GB" sz="1800" b="1" i="1" dirty="0">
                <a:latin typeface="Courier New" pitchFamily="49" charset="0"/>
              </a:rPr>
              <a:t>, </a:t>
            </a:r>
            <a:r>
              <a:rPr lang="en-GB" sz="1800" b="1" i="1" dirty="0" err="1">
                <a:latin typeface="Courier New" pitchFamily="49" charset="0"/>
              </a:rPr>
              <a:t>dest</a:t>
            </a:r>
            <a:endParaRPr lang="en-GB" sz="1800" b="1" i="1" dirty="0">
              <a:latin typeface="Courier New" pitchFamily="49" charset="0"/>
            </a:endParaRPr>
          </a:p>
          <a:p>
            <a:pPr marL="0" indent="0" eaLnBrk="1">
              <a:lnSpc>
                <a:spcPct val="94000"/>
              </a:lnSpc>
              <a:buSzPct val="100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b="1" i="1" dirty="0">
                <a:latin typeface="Courier New" pitchFamily="49" charset="0"/>
              </a:rPr>
              <a:t>// </a:t>
            </a:r>
            <a:r>
              <a:rPr lang="en-GB" sz="1800" b="1" i="1" dirty="0">
                <a:solidFill>
                  <a:srgbClr val="FF0000"/>
                </a:solidFill>
                <a:latin typeface="Courier New" pitchFamily="49" charset="0"/>
              </a:rPr>
              <a:t>effects</a:t>
            </a:r>
            <a:r>
              <a:rPr lang="en-GB" sz="1800" b="1" i="1" dirty="0">
                <a:latin typeface="Courier New" pitchFamily="49" charset="0"/>
              </a:rPr>
              <a:t>:       removes all elements of </a:t>
            </a:r>
            <a:r>
              <a:rPr lang="en-GB" sz="1800" b="1" i="1" dirty="0" err="1">
                <a:latin typeface="Courier New" pitchFamily="49" charset="0"/>
              </a:rPr>
              <a:t>src</a:t>
            </a:r>
            <a:r>
              <a:rPr lang="en-GB" sz="1800" b="1" i="1" dirty="0">
                <a:latin typeface="Courier New" pitchFamily="49" charset="0"/>
              </a:rPr>
              <a:t> and</a:t>
            </a:r>
          </a:p>
          <a:p>
            <a:pPr marL="0" indent="0" eaLnBrk="1">
              <a:lnSpc>
                <a:spcPct val="94000"/>
              </a:lnSpc>
              <a:buSzPct val="100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b="1" i="1" dirty="0">
                <a:latin typeface="Courier New" pitchFamily="49" charset="0"/>
              </a:rPr>
              <a:t>//                appends them in reverse order to </a:t>
            </a:r>
          </a:p>
          <a:p>
            <a:pPr marL="0" indent="0" eaLnBrk="1">
              <a:lnSpc>
                <a:spcPct val="94000"/>
              </a:lnSpc>
              <a:buSzPct val="100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b="1" i="1" dirty="0">
                <a:latin typeface="Courier New" pitchFamily="49" charset="0"/>
              </a:rPr>
              <a:t>//                the end of </a:t>
            </a:r>
            <a:r>
              <a:rPr lang="en-GB" sz="1800" b="1" i="1" dirty="0" err="1">
                <a:latin typeface="Courier New" pitchFamily="49" charset="0"/>
              </a:rPr>
              <a:t>dest</a:t>
            </a:r>
            <a:endParaRPr lang="en-GB" sz="1800" b="1" i="1" dirty="0">
              <a:latin typeface="Courier New" pitchFamily="49" charset="0"/>
            </a:endParaRPr>
          </a:p>
          <a:p>
            <a:pPr marL="0" indent="0" eaLnBrk="1">
              <a:lnSpc>
                <a:spcPct val="94000"/>
              </a:lnSpc>
              <a:buSzPct val="100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b="1" i="1" dirty="0">
                <a:solidFill>
                  <a:srgbClr val="000000"/>
                </a:solidFill>
                <a:latin typeface="Courier New" pitchFamily="49" charset="0"/>
              </a:rPr>
              <a:t>&lt;</a:t>
            </a:r>
            <a:r>
              <a:rPr lang="en-GB" sz="1800" b="1" i="1" dirty="0">
                <a:latin typeface="Courier New" pitchFamily="49" charset="0"/>
              </a:rPr>
              <a:t>E</a:t>
            </a:r>
            <a:r>
              <a:rPr lang="en-GB" sz="1800" b="1" i="1" dirty="0">
                <a:solidFill>
                  <a:srgbClr val="000000"/>
                </a:solidFill>
                <a:latin typeface="Courier New" pitchFamily="49" charset="0"/>
              </a:rPr>
              <a:t>&gt;</a:t>
            </a:r>
            <a:r>
              <a:rPr lang="en-GB" sz="1800" b="1" i="1" dirty="0">
                <a:latin typeface="Courier New" pitchFamily="49" charset="0"/>
              </a:rPr>
              <a:t> </a:t>
            </a:r>
            <a:r>
              <a:rPr lang="en-GB" sz="1800" b="1" i="1" dirty="0">
                <a:solidFill>
                  <a:srgbClr val="9C20EE"/>
                </a:solidFill>
                <a:latin typeface="Courier New" pitchFamily="49" charset="0"/>
              </a:rPr>
              <a:t>void</a:t>
            </a:r>
            <a:r>
              <a:rPr lang="en-GB" sz="1800" b="1" i="1" dirty="0">
                <a:latin typeface="Courier New" pitchFamily="49" charset="0"/>
              </a:rPr>
              <a:t> </a:t>
            </a:r>
            <a:r>
              <a:rPr lang="en-GB" sz="1800" b="1" i="1" dirty="0" err="1">
                <a:latin typeface="Courier New" pitchFamily="49" charset="0"/>
              </a:rPr>
              <a:t>appendList</a:t>
            </a:r>
            <a:r>
              <a:rPr lang="en-GB" sz="1800" b="1" i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GB" sz="1800" b="1" i="1" dirty="0">
                <a:solidFill>
                  <a:srgbClr val="208920"/>
                </a:solidFill>
                <a:latin typeface="Courier New" pitchFamily="49" charset="0"/>
              </a:rPr>
              <a:t>List</a:t>
            </a:r>
            <a:r>
              <a:rPr lang="en-GB" sz="1800" b="1" i="1" dirty="0">
                <a:solidFill>
                  <a:srgbClr val="000000"/>
                </a:solidFill>
                <a:latin typeface="Courier New" pitchFamily="49" charset="0"/>
              </a:rPr>
              <a:t>&lt;</a:t>
            </a:r>
            <a:r>
              <a:rPr lang="en-GB" sz="1800" b="1" i="1" dirty="0">
                <a:latin typeface="Courier New" pitchFamily="49" charset="0"/>
              </a:rPr>
              <a:t>E</a:t>
            </a:r>
            <a:r>
              <a:rPr lang="en-GB" sz="1800" b="1" i="1" dirty="0">
                <a:solidFill>
                  <a:srgbClr val="000000"/>
                </a:solidFill>
                <a:latin typeface="Courier New" pitchFamily="49" charset="0"/>
              </a:rPr>
              <a:t>&gt;</a:t>
            </a:r>
            <a:r>
              <a:rPr lang="en-GB" sz="1800" b="1" i="1" dirty="0">
                <a:latin typeface="Courier New" pitchFamily="49" charset="0"/>
              </a:rPr>
              <a:t> </a:t>
            </a:r>
            <a:r>
              <a:rPr lang="en-GB" sz="1800" b="1" i="1" dirty="0" err="1">
                <a:latin typeface="Courier New" pitchFamily="49" charset="0"/>
              </a:rPr>
              <a:t>src</a:t>
            </a:r>
            <a:r>
              <a:rPr lang="en-GB" sz="1800" b="1" i="1" dirty="0">
                <a:solidFill>
                  <a:srgbClr val="000000"/>
                </a:solidFill>
                <a:latin typeface="Courier New" pitchFamily="49" charset="0"/>
              </a:rPr>
              <a:t>,</a:t>
            </a:r>
            <a:r>
              <a:rPr lang="en-GB" sz="1800" b="1" i="1" dirty="0">
                <a:latin typeface="Courier New" pitchFamily="49" charset="0"/>
              </a:rPr>
              <a:t> </a:t>
            </a:r>
            <a:r>
              <a:rPr lang="en-GB" sz="1800" b="1" i="1" dirty="0">
                <a:solidFill>
                  <a:srgbClr val="208920"/>
                </a:solidFill>
                <a:latin typeface="Courier New" pitchFamily="49" charset="0"/>
              </a:rPr>
              <a:t>List</a:t>
            </a:r>
            <a:r>
              <a:rPr lang="en-GB" sz="1800" b="1" i="1" dirty="0">
                <a:solidFill>
                  <a:srgbClr val="000000"/>
                </a:solidFill>
                <a:latin typeface="Courier New" pitchFamily="49" charset="0"/>
              </a:rPr>
              <a:t>&lt;</a:t>
            </a:r>
            <a:r>
              <a:rPr lang="en-GB" sz="1800" b="1" i="1" dirty="0">
                <a:latin typeface="Courier New" pitchFamily="49" charset="0"/>
              </a:rPr>
              <a:t>E</a:t>
            </a:r>
            <a:r>
              <a:rPr lang="en-GB" sz="1800" b="1" i="1" dirty="0">
                <a:solidFill>
                  <a:srgbClr val="000000"/>
                </a:solidFill>
                <a:latin typeface="Courier New" pitchFamily="49" charset="0"/>
              </a:rPr>
              <a:t>&gt;</a:t>
            </a:r>
            <a:r>
              <a:rPr lang="en-GB" sz="1800" b="1" i="1" dirty="0">
                <a:latin typeface="Courier New" pitchFamily="49" charset="0"/>
              </a:rPr>
              <a:t> </a:t>
            </a:r>
            <a:r>
              <a:rPr lang="en-GB" sz="1800" b="1" i="1" dirty="0" err="1">
                <a:latin typeface="Courier New" pitchFamily="49" charset="0"/>
              </a:rPr>
              <a:t>dest</a:t>
            </a:r>
            <a:r>
              <a:rPr lang="en-GB" sz="1800" b="1" i="1" dirty="0">
                <a:solidFill>
                  <a:srgbClr val="000000"/>
                </a:solidFill>
                <a:latin typeface="Courier New" pitchFamily="49" charset="0"/>
              </a:rPr>
              <a:t>) {</a:t>
            </a:r>
          </a:p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b="1" i="1" dirty="0" smtClean="0">
                <a:latin typeface="Courier New" pitchFamily="49" charset="0"/>
              </a:rPr>
              <a:t>  </a:t>
            </a:r>
            <a:r>
              <a:rPr lang="en-GB" sz="1800" b="1" i="1" dirty="0">
                <a:solidFill>
                  <a:srgbClr val="9C20EE"/>
                </a:solidFill>
                <a:latin typeface="Courier New" pitchFamily="49" charset="0"/>
              </a:rPr>
              <a:t>while</a:t>
            </a:r>
            <a:r>
              <a:rPr lang="en-GB" sz="1800" b="1" i="1" dirty="0">
                <a:latin typeface="Courier New" pitchFamily="49" charset="0"/>
              </a:rPr>
              <a:t> </a:t>
            </a:r>
            <a:r>
              <a:rPr lang="en-GB" sz="1800" b="1" i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GB" sz="1800" b="1" i="1" dirty="0" err="1">
                <a:latin typeface="Courier New" pitchFamily="49" charset="0"/>
              </a:rPr>
              <a:t>src</a:t>
            </a:r>
            <a:r>
              <a:rPr lang="en-GB" sz="1800" b="1" i="1" dirty="0" err="1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GB" sz="1800" b="1" i="1" dirty="0" err="1">
                <a:latin typeface="Courier New" pitchFamily="49" charset="0"/>
              </a:rPr>
              <a:t>size</a:t>
            </a:r>
            <a:r>
              <a:rPr lang="en-GB" sz="1800" b="1" i="1" dirty="0">
                <a:solidFill>
                  <a:srgbClr val="000000"/>
                </a:solidFill>
                <a:latin typeface="Courier New" pitchFamily="49" charset="0"/>
              </a:rPr>
              <a:t>()&gt;0) {</a:t>
            </a:r>
          </a:p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b="1" i="1" dirty="0">
                <a:latin typeface="Courier New" pitchFamily="49" charset="0"/>
              </a:rPr>
              <a:t>        E </a:t>
            </a:r>
            <a:r>
              <a:rPr lang="en-GB" sz="1800" b="1" i="1" dirty="0" err="1">
                <a:latin typeface="Courier New" pitchFamily="49" charset="0"/>
              </a:rPr>
              <a:t>elt</a:t>
            </a:r>
            <a:r>
              <a:rPr lang="en-GB" sz="1800" b="1" i="1" dirty="0">
                <a:latin typeface="Courier New" pitchFamily="49" charset="0"/>
              </a:rPr>
              <a:t> </a:t>
            </a:r>
            <a:r>
              <a:rPr lang="en-GB" sz="1800" b="1" i="1" dirty="0">
                <a:solidFill>
                  <a:srgbClr val="000000"/>
                </a:solidFill>
                <a:latin typeface="Courier New" pitchFamily="49" charset="0"/>
              </a:rPr>
              <a:t>=</a:t>
            </a:r>
            <a:r>
              <a:rPr lang="en-GB" sz="1800" b="1" i="1" dirty="0">
                <a:latin typeface="Courier New" pitchFamily="49" charset="0"/>
              </a:rPr>
              <a:t> </a:t>
            </a:r>
            <a:r>
              <a:rPr lang="en-GB" sz="1800" b="1" i="1" dirty="0" err="1">
                <a:latin typeface="Courier New" pitchFamily="49" charset="0"/>
              </a:rPr>
              <a:t>src</a:t>
            </a:r>
            <a:r>
              <a:rPr lang="en-GB" sz="1800" b="1" i="1" dirty="0" err="1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GB" sz="1800" b="1" i="1" dirty="0" err="1">
                <a:latin typeface="Courier New" pitchFamily="49" charset="0"/>
              </a:rPr>
              <a:t>remove</a:t>
            </a:r>
            <a:r>
              <a:rPr lang="en-GB" sz="1800" b="1" i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GB" sz="1800" b="1" i="1" dirty="0" err="1">
                <a:latin typeface="Courier New" pitchFamily="49" charset="0"/>
              </a:rPr>
              <a:t>src</a:t>
            </a:r>
            <a:r>
              <a:rPr lang="en-GB" sz="1800" b="1" i="1" dirty="0" err="1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GB" sz="1800" b="1" i="1" dirty="0" err="1">
                <a:latin typeface="Courier New" pitchFamily="49" charset="0"/>
              </a:rPr>
              <a:t>size</a:t>
            </a:r>
            <a:r>
              <a:rPr lang="en-GB" sz="1800" b="1" i="1" dirty="0">
                <a:solidFill>
                  <a:srgbClr val="000000"/>
                </a:solidFill>
                <a:latin typeface="Courier New" pitchFamily="49" charset="0"/>
              </a:rPr>
              <a:t>()-1);</a:t>
            </a:r>
          </a:p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b="1" i="1" dirty="0">
                <a:latin typeface="Courier New" pitchFamily="49" charset="0"/>
              </a:rPr>
              <a:t>        </a:t>
            </a:r>
            <a:r>
              <a:rPr lang="en-GB" sz="1800" b="1" i="1" dirty="0" err="1">
                <a:latin typeface="Courier New" pitchFamily="49" charset="0"/>
              </a:rPr>
              <a:t>dest</a:t>
            </a:r>
            <a:r>
              <a:rPr lang="en-GB" sz="1800" b="1" i="1" dirty="0" err="1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GB" sz="1800" b="1" i="1" dirty="0" err="1">
                <a:latin typeface="Courier New" pitchFamily="49" charset="0"/>
              </a:rPr>
              <a:t>add</a:t>
            </a:r>
            <a:r>
              <a:rPr lang="en-GB" sz="1800" b="1" i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GB" sz="1800" b="1" i="1" dirty="0" err="1">
                <a:latin typeface="Courier New" pitchFamily="49" charset="0"/>
              </a:rPr>
              <a:t>elt</a:t>
            </a:r>
            <a:r>
              <a:rPr lang="en-GB" sz="1800" b="1" i="1" dirty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b="1" i="1" dirty="0" smtClean="0">
                <a:latin typeface="Courier New" pitchFamily="49" charset="0"/>
              </a:rPr>
              <a:t>  </a:t>
            </a:r>
            <a:r>
              <a:rPr lang="en-GB" sz="1800" b="1" i="1" dirty="0">
                <a:latin typeface="Courier New" pitchFamily="49" charset="0"/>
              </a:rPr>
              <a:t>}</a:t>
            </a:r>
          </a:p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b="1" i="1" dirty="0">
                <a:latin typeface="Courier New" pitchFamily="49" charset="0"/>
              </a:rPr>
              <a:t>}</a:t>
            </a:r>
          </a:p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800" b="1" i="1" dirty="0">
              <a:latin typeface="Courier New" pitchFamily="49" charset="0"/>
            </a:endParaRPr>
          </a:p>
          <a:p>
            <a:pPr marL="0" indent="0" eaLnBrk="1">
              <a:lnSpc>
                <a:spcPct val="8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>
                <a:solidFill>
                  <a:schemeClr val="accent6"/>
                </a:solidFill>
              </a:rPr>
              <a:t>What happens if </a:t>
            </a:r>
            <a:r>
              <a:rPr lang="en-GB" dirty="0" err="1" smtClean="0">
                <a:solidFill>
                  <a:schemeClr val="accent6"/>
                </a:solidFill>
              </a:rPr>
              <a:t>src</a:t>
            </a:r>
            <a:r>
              <a:rPr lang="en-GB" dirty="0" smtClean="0">
                <a:solidFill>
                  <a:schemeClr val="accent6"/>
                </a:solidFill>
              </a:rPr>
              <a:t> and </a:t>
            </a:r>
            <a:r>
              <a:rPr lang="en-GB" dirty="0" err="1" smtClean="0">
                <a:solidFill>
                  <a:schemeClr val="accent6"/>
                </a:solidFill>
              </a:rPr>
              <a:t>dest</a:t>
            </a:r>
            <a:r>
              <a:rPr lang="en-GB" dirty="0" smtClean="0">
                <a:solidFill>
                  <a:schemeClr val="accent6"/>
                </a:solidFill>
              </a:rPr>
              <a:t> refer to the same thing?</a:t>
            </a:r>
          </a:p>
          <a:p>
            <a:pPr marL="457200" lvl="1" indent="0" eaLnBrk="1">
              <a:lnSpc>
                <a:spcPct val="8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This is </a:t>
            </a:r>
            <a:r>
              <a:rPr lang="en-GB" i="1" dirty="0" smtClean="0">
                <a:solidFill>
                  <a:srgbClr val="FF0000"/>
                </a:solidFill>
              </a:rPr>
              <a:t>aliasing</a:t>
            </a:r>
            <a:endParaRPr lang="en-GB" dirty="0" smtClean="0">
              <a:solidFill>
                <a:srgbClr val="FF0000"/>
              </a:solidFill>
            </a:endParaRPr>
          </a:p>
          <a:p>
            <a:pPr marL="457200" lvl="1" indent="0" eaLnBrk="1">
              <a:lnSpc>
                <a:spcPct val="8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It’s easy to forget!</a:t>
            </a:r>
          </a:p>
          <a:p>
            <a:pPr marL="457200" lvl="1" indent="0" eaLnBrk="1">
              <a:lnSpc>
                <a:spcPct val="8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Watch out for shared references in inputs</a:t>
            </a:r>
            <a:endParaRPr lang="en-GB" sz="1800" dirty="0">
              <a:latin typeface="Courier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237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z="3200" dirty="0"/>
              <a:t>Heuristic: </a:t>
            </a:r>
            <a:r>
              <a:rPr lang="en-US" sz="3200" dirty="0" smtClean="0"/>
              <a:t>Clear (glass, white)-box testing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924800" cy="4495800"/>
          </a:xfrm>
        </p:spPr>
        <p:txBody>
          <a:bodyPr/>
          <a:lstStyle/>
          <a:p>
            <a:pPr marL="0" indent="0" eaLnBrk="1">
              <a:lnSpc>
                <a:spcPct val="70000"/>
              </a:lnSpc>
              <a:buNone/>
            </a:pPr>
            <a:r>
              <a:rPr lang="en-US" dirty="0" smtClean="0">
                <a:solidFill>
                  <a:schemeClr val="accent6"/>
                </a:solidFill>
              </a:rPr>
              <a:t>Goal:</a:t>
            </a:r>
          </a:p>
          <a:p>
            <a:pPr marL="457200" lvl="1" indent="0" eaLnBrk="1">
              <a:lnSpc>
                <a:spcPct val="70000"/>
              </a:lnSpc>
              <a:buNone/>
            </a:pPr>
            <a:r>
              <a:rPr lang="en-US" dirty="0" smtClean="0"/>
              <a:t>Ensure test suite covers (executes) all of the program</a:t>
            </a:r>
          </a:p>
          <a:p>
            <a:pPr marL="457200" lvl="1" indent="0" eaLnBrk="1">
              <a:lnSpc>
                <a:spcPct val="70000"/>
              </a:lnSpc>
              <a:buNone/>
            </a:pPr>
            <a:r>
              <a:rPr lang="en-US" dirty="0" smtClean="0"/>
              <a:t>Measure quality of test suite with % coverage</a:t>
            </a:r>
          </a:p>
          <a:p>
            <a:pPr marL="457200" lvl="1" indent="0" eaLnBrk="1">
              <a:lnSpc>
                <a:spcPct val="70000"/>
              </a:lnSpc>
              <a:buNone/>
            </a:pPr>
            <a:endParaRPr lang="en-US" dirty="0" smtClean="0"/>
          </a:p>
          <a:p>
            <a:pPr marL="0" indent="0" eaLnBrk="1">
              <a:lnSpc>
                <a:spcPct val="70000"/>
              </a:lnSpc>
              <a:buNone/>
            </a:pPr>
            <a:r>
              <a:rPr lang="en-US" dirty="0" smtClean="0">
                <a:solidFill>
                  <a:schemeClr val="accent6"/>
                </a:solidFill>
              </a:rPr>
              <a:t>Assumption:</a:t>
            </a:r>
          </a:p>
          <a:p>
            <a:pPr marL="457200" lvl="1" indent="0" eaLnBrk="1">
              <a:lnSpc>
                <a:spcPct val="70000"/>
              </a:lnSpc>
              <a:buNone/>
            </a:pPr>
            <a:r>
              <a:rPr lang="en-US" dirty="0" smtClean="0"/>
              <a:t>high coverage </a:t>
            </a:r>
            <a:r>
              <a:rPr lang="en-US" dirty="0" smtClean="0">
                <a:solidFill>
                  <a:schemeClr val="accent6"/>
                </a:solidFill>
                <a:sym typeface="Wingdings" pitchFamily="2" charset="2"/>
              </a:rPr>
              <a:t></a:t>
            </a:r>
            <a:r>
              <a:rPr lang="en-US" dirty="0" smtClean="0"/>
              <a:t>  few mistakes in the program</a:t>
            </a:r>
          </a:p>
          <a:p>
            <a:pPr marL="457200" lvl="1" indent="0" eaLnBrk="1">
              <a:lnSpc>
                <a:spcPct val="70000"/>
              </a:lnSpc>
              <a:buNone/>
            </a:pPr>
            <a:r>
              <a:rPr lang="en-US" dirty="0" smtClean="0"/>
              <a:t>(Assuming no errors in test suite oracle </a:t>
            </a:r>
            <a:r>
              <a:rPr lang="en-US" dirty="0" smtClean="0"/>
              <a:t>[expected output].</a:t>
            </a:r>
            <a:r>
              <a:rPr lang="en-US" dirty="0" smtClean="0"/>
              <a:t>)</a:t>
            </a:r>
          </a:p>
          <a:p>
            <a:pPr marL="457200" lvl="1" indent="0" eaLnBrk="1">
              <a:lnSpc>
                <a:spcPct val="70000"/>
              </a:lnSpc>
              <a:buNone/>
            </a:pPr>
            <a:endParaRPr lang="en-US" dirty="0" smtClean="0"/>
          </a:p>
          <a:p>
            <a:pPr marL="0" indent="0" eaLnBrk="1">
              <a:lnSpc>
                <a:spcPct val="70000"/>
              </a:lnSpc>
              <a:buNone/>
            </a:pPr>
            <a:r>
              <a:rPr lang="en-US" dirty="0" smtClean="0">
                <a:solidFill>
                  <a:schemeClr val="accent6"/>
                </a:solidFill>
              </a:rPr>
              <a:t>Focus: features not described by specification	</a:t>
            </a:r>
          </a:p>
          <a:p>
            <a:pPr marL="457200" lvl="1" indent="0" eaLnBrk="1">
              <a:lnSpc>
                <a:spcPct val="70000"/>
              </a:lnSpc>
              <a:buNone/>
            </a:pPr>
            <a:r>
              <a:rPr lang="en-US" dirty="0" smtClean="0"/>
              <a:t>Control-flow details</a:t>
            </a:r>
          </a:p>
          <a:p>
            <a:pPr marL="457200" lvl="1" indent="0" eaLnBrk="1">
              <a:lnSpc>
                <a:spcPct val="70000"/>
              </a:lnSpc>
              <a:buNone/>
            </a:pPr>
            <a:r>
              <a:rPr lang="en-US" dirty="0" smtClean="0"/>
              <a:t>Performance optimizations</a:t>
            </a:r>
          </a:p>
          <a:p>
            <a:pPr marL="457200" lvl="1" indent="0" eaLnBrk="1">
              <a:lnSpc>
                <a:spcPct val="70000"/>
              </a:lnSpc>
              <a:buNone/>
            </a:pPr>
            <a:r>
              <a:rPr lang="en-US" dirty="0" smtClean="0"/>
              <a:t>Alternate algorithms for different cases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3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mtClean="0"/>
              <a:t>Glass-box Motivation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/>
          <a:lstStyle/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500" dirty="0">
                <a:solidFill>
                  <a:schemeClr val="accent6"/>
                </a:solidFill>
              </a:rPr>
              <a:t>There are some subdomains that black-box testing won't </a:t>
            </a:r>
            <a:r>
              <a:rPr lang="en-GB" sz="2500" dirty="0" smtClean="0">
                <a:solidFill>
                  <a:schemeClr val="accent6"/>
                </a:solidFill>
              </a:rPr>
              <a:t>catch: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500" b="1" i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800" b="1" i="1" dirty="0" err="1" smtClean="0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GB" sz="1800" b="1" i="1" dirty="0">
                <a:latin typeface="Courier New" pitchFamily="49" charset="0"/>
              </a:rPr>
              <a:t>[] </a:t>
            </a:r>
            <a:r>
              <a:rPr lang="en-GB" sz="1800" b="1" i="1" dirty="0" err="1">
                <a:solidFill>
                  <a:srgbClr val="0000FF"/>
                </a:solidFill>
                <a:latin typeface="Courier New" pitchFamily="49" charset="0"/>
              </a:rPr>
              <a:t>primeTable</a:t>
            </a:r>
            <a:r>
              <a:rPr lang="en-GB" sz="1800" b="1" i="1" dirty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en-GB" sz="1800" b="1" i="1" dirty="0">
                <a:latin typeface="Courier New" pitchFamily="49" charset="0"/>
              </a:rPr>
              <a:t>= new </a:t>
            </a:r>
            <a:r>
              <a:rPr lang="en-GB" sz="1800" b="1" i="1" dirty="0" err="1">
                <a:latin typeface="Courier New" pitchFamily="49" charset="0"/>
              </a:rPr>
              <a:t>boolean</a:t>
            </a:r>
            <a:r>
              <a:rPr lang="en-GB" sz="1800" b="1" i="1" dirty="0">
                <a:latin typeface="Courier New" pitchFamily="49" charset="0"/>
              </a:rPr>
              <a:t>[CACHE_SIZE];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b="1" i="1" dirty="0">
                <a:latin typeface="Courier New" pitchFamily="49" charset="0"/>
              </a:rPr>
              <a:t>  </a:t>
            </a:r>
            <a:r>
              <a:rPr lang="en-GB" sz="1800" b="1" i="1" dirty="0" smtClean="0">
                <a:latin typeface="Courier New" pitchFamily="49" charset="0"/>
              </a:rPr>
              <a:t> 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b="1" i="1" dirty="0" smtClean="0">
                <a:latin typeface="Courier New" pitchFamily="49" charset="0"/>
              </a:rPr>
              <a:t>   </a:t>
            </a:r>
            <a:r>
              <a:rPr lang="en-GB" sz="1800" b="1" i="1" dirty="0" err="1" smtClean="0">
                <a:latin typeface="Courier New" pitchFamily="49" charset="0"/>
              </a:rPr>
              <a:t>boolean</a:t>
            </a:r>
            <a:r>
              <a:rPr lang="en-GB" sz="1800" b="1" i="1" dirty="0" smtClean="0">
                <a:latin typeface="Courier New" pitchFamily="49" charset="0"/>
              </a:rPr>
              <a:t> </a:t>
            </a:r>
            <a:r>
              <a:rPr lang="en-GB" sz="1800" b="1" i="1" dirty="0" err="1">
                <a:solidFill>
                  <a:srgbClr val="0000FF"/>
                </a:solidFill>
                <a:latin typeface="Courier New" pitchFamily="49" charset="0"/>
              </a:rPr>
              <a:t>isPrime</a:t>
            </a:r>
            <a:r>
              <a:rPr lang="en-GB" sz="1800" b="1" i="1" dirty="0">
                <a:latin typeface="Courier New" pitchFamily="49" charset="0"/>
              </a:rPr>
              <a:t>(</a:t>
            </a:r>
            <a:r>
              <a:rPr lang="en-GB" sz="1800" b="1" i="1" dirty="0" err="1">
                <a:latin typeface="Courier New" pitchFamily="49" charset="0"/>
              </a:rPr>
              <a:t>int</a:t>
            </a:r>
            <a:r>
              <a:rPr lang="en-GB" sz="1800" b="1" i="1" dirty="0">
                <a:latin typeface="Courier New" pitchFamily="49" charset="0"/>
              </a:rPr>
              <a:t> x) {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b="1" i="1" dirty="0">
                <a:latin typeface="Courier New" pitchFamily="49" charset="0"/>
              </a:rPr>
              <a:t>        if (x&gt;CACHE_SIZE) {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b="1" i="1" dirty="0">
                <a:latin typeface="Courier New" pitchFamily="49" charset="0"/>
              </a:rPr>
              <a:t>            for (</a:t>
            </a:r>
            <a:r>
              <a:rPr lang="en-GB" sz="1800" b="1" i="1" dirty="0" err="1">
                <a:latin typeface="Courier New" pitchFamily="49" charset="0"/>
              </a:rPr>
              <a:t>int</a:t>
            </a:r>
            <a:r>
              <a:rPr lang="en-GB" sz="1800" b="1" i="1" dirty="0">
                <a:latin typeface="Courier New" pitchFamily="49" charset="0"/>
              </a:rPr>
              <a:t> </a:t>
            </a:r>
            <a:r>
              <a:rPr lang="en-GB" sz="1800" b="1" i="1" dirty="0" err="1">
                <a:latin typeface="Courier New" pitchFamily="49" charset="0"/>
              </a:rPr>
              <a:t>i</a:t>
            </a:r>
            <a:r>
              <a:rPr lang="en-GB" sz="1800" b="1" i="1" dirty="0">
                <a:latin typeface="Courier New" pitchFamily="49" charset="0"/>
              </a:rPr>
              <a:t>=2; </a:t>
            </a:r>
            <a:r>
              <a:rPr lang="en-GB" sz="1800" b="1" i="1" dirty="0" err="1">
                <a:latin typeface="Courier New" pitchFamily="49" charset="0"/>
              </a:rPr>
              <a:t>i</a:t>
            </a:r>
            <a:r>
              <a:rPr lang="en-GB" sz="1800" b="1" i="1" dirty="0">
                <a:latin typeface="Courier New" pitchFamily="49" charset="0"/>
              </a:rPr>
              <a:t>&lt;x/2; </a:t>
            </a:r>
            <a:r>
              <a:rPr lang="en-GB" sz="1800" b="1" i="1" dirty="0" err="1">
                <a:latin typeface="Courier New" pitchFamily="49" charset="0"/>
              </a:rPr>
              <a:t>i</a:t>
            </a:r>
            <a:r>
              <a:rPr lang="en-GB" sz="1800" b="1" i="1" dirty="0">
                <a:latin typeface="Courier New" pitchFamily="49" charset="0"/>
              </a:rPr>
              <a:t>++) {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b="1" i="1" dirty="0">
                <a:latin typeface="Courier New" pitchFamily="49" charset="0"/>
              </a:rPr>
              <a:t>                if (</a:t>
            </a:r>
            <a:r>
              <a:rPr lang="en-GB" sz="1800" b="1" i="1" dirty="0" err="1">
                <a:latin typeface="Courier New" pitchFamily="49" charset="0"/>
              </a:rPr>
              <a:t>x%i</a:t>
            </a:r>
            <a:r>
              <a:rPr lang="en-GB" sz="1800" b="1" i="1" dirty="0">
                <a:latin typeface="Courier New" pitchFamily="49" charset="0"/>
              </a:rPr>
              <a:t>==0) return false;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b="1" i="1" dirty="0">
                <a:latin typeface="Courier New" pitchFamily="49" charset="0"/>
              </a:rPr>
              <a:t>            }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b="1" i="1" dirty="0">
                <a:latin typeface="Courier New" pitchFamily="49" charset="0"/>
              </a:rPr>
              <a:t>            return true;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b="1" i="1" dirty="0">
                <a:latin typeface="Courier New" pitchFamily="49" charset="0"/>
              </a:rPr>
              <a:t>        } else {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b="1" i="1" dirty="0">
                <a:latin typeface="Courier New" pitchFamily="49" charset="0"/>
              </a:rPr>
              <a:t>            return </a:t>
            </a:r>
            <a:r>
              <a:rPr lang="en-GB" sz="1800" b="1" i="1" dirty="0" err="1">
                <a:latin typeface="Courier New" pitchFamily="49" charset="0"/>
              </a:rPr>
              <a:t>primeTable</a:t>
            </a:r>
            <a:r>
              <a:rPr lang="en-GB" sz="1800" b="1" i="1" dirty="0">
                <a:latin typeface="Courier New" pitchFamily="49" charset="0"/>
              </a:rPr>
              <a:t>[x];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b="1" i="1" dirty="0">
                <a:latin typeface="Courier New" pitchFamily="49" charset="0"/>
              </a:rPr>
              <a:t>        }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b="1" i="1" dirty="0">
                <a:latin typeface="Courier New" pitchFamily="49" charset="0"/>
              </a:rPr>
              <a:t>    }</a:t>
            </a:r>
          </a:p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800" b="1" i="1" dirty="0">
              <a:solidFill>
                <a:srgbClr val="000000"/>
              </a:solidFill>
              <a:latin typeface="Courier New" pitchFamily="49" charset="0"/>
            </a:endParaRPr>
          </a:p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500" dirty="0"/>
              <a:t>Important transition around </a:t>
            </a:r>
            <a:r>
              <a:rPr lang="en-GB" sz="2500" i="1" dirty="0"/>
              <a:t>x</a:t>
            </a:r>
            <a:r>
              <a:rPr lang="en-GB" sz="2500" dirty="0"/>
              <a:t> = CACHE_SIZE</a:t>
            </a:r>
          </a:p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5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9346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Glass Box Testing:  Advantages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>
              <a:buNone/>
            </a:pPr>
            <a:r>
              <a:rPr lang="en-US" dirty="0" smtClean="0">
                <a:solidFill>
                  <a:schemeClr val="accent6"/>
                </a:solidFill>
              </a:rPr>
              <a:t>Finds an important class of boundaries</a:t>
            </a:r>
          </a:p>
          <a:p>
            <a:pPr marL="457200" lvl="1" indent="0" eaLnBrk="1">
              <a:buNone/>
            </a:pPr>
            <a:r>
              <a:rPr lang="en-US" dirty="0" smtClean="0"/>
              <a:t>Yields useful test cases</a:t>
            </a:r>
          </a:p>
          <a:p>
            <a:pPr marL="0" indent="0" eaLnBrk="1">
              <a:buNone/>
            </a:pPr>
            <a:r>
              <a:rPr lang="en-US" dirty="0" smtClean="0">
                <a:solidFill>
                  <a:schemeClr val="accent6"/>
                </a:solidFill>
              </a:rPr>
              <a:t>Consider </a:t>
            </a:r>
            <a:r>
              <a:rPr lang="en-US" b="1" dirty="0" smtClean="0">
                <a:solidFill>
                  <a:schemeClr val="accent6"/>
                </a:solidFill>
                <a:latin typeface="Courier New" pitchFamily="49" charset="0"/>
              </a:rPr>
              <a:t>CACHE_SIZE</a:t>
            </a:r>
            <a:r>
              <a:rPr lang="en-US" dirty="0" smtClean="0">
                <a:solidFill>
                  <a:schemeClr val="accent6"/>
                </a:solidFill>
              </a:rPr>
              <a:t> in </a:t>
            </a:r>
            <a:r>
              <a:rPr lang="en-US" b="1" dirty="0" err="1" smtClean="0">
                <a:solidFill>
                  <a:schemeClr val="accent6"/>
                </a:solidFill>
                <a:latin typeface="Courier New" pitchFamily="49" charset="0"/>
              </a:rPr>
              <a:t>isPrime</a:t>
            </a:r>
            <a:r>
              <a:rPr lang="en-US" dirty="0" smtClean="0">
                <a:solidFill>
                  <a:schemeClr val="accent6"/>
                </a:solidFill>
              </a:rPr>
              <a:t> example</a:t>
            </a:r>
          </a:p>
          <a:p>
            <a:pPr marL="457200" lvl="1" indent="0" eaLnBrk="1">
              <a:buNone/>
            </a:pPr>
            <a:r>
              <a:rPr lang="en-US" dirty="0" smtClean="0"/>
              <a:t>Need to check numbers on each side of </a:t>
            </a:r>
            <a:r>
              <a:rPr lang="en-US" sz="2200" b="1" dirty="0">
                <a:latin typeface="Courier New" pitchFamily="49" charset="0"/>
              </a:rPr>
              <a:t>CACHE_SIZE</a:t>
            </a:r>
            <a:endParaRPr lang="en-US" sz="2200" dirty="0"/>
          </a:p>
          <a:p>
            <a:pPr marL="914400" lvl="2" indent="0" eaLnBrk="1">
              <a:buNone/>
            </a:pPr>
            <a:r>
              <a:rPr lang="en-US" sz="1800" b="1" dirty="0">
                <a:latin typeface="Courier New" pitchFamily="49" charset="0"/>
              </a:rPr>
              <a:t>CACHE_SIZE-1</a:t>
            </a:r>
            <a:r>
              <a:rPr lang="en-US" sz="1800" dirty="0"/>
              <a:t>,  </a:t>
            </a:r>
            <a:r>
              <a:rPr lang="en-US" sz="1800" b="1" dirty="0">
                <a:latin typeface="Courier New" pitchFamily="49" charset="0"/>
              </a:rPr>
              <a:t>CACHE_SIZE</a:t>
            </a:r>
            <a:r>
              <a:rPr lang="en-US" sz="1800" dirty="0"/>
              <a:t>,  </a:t>
            </a:r>
            <a:r>
              <a:rPr lang="en-US" sz="1800" b="1" dirty="0">
                <a:latin typeface="Courier New" pitchFamily="49" charset="0"/>
              </a:rPr>
              <a:t>CACHE_SIZE+1</a:t>
            </a:r>
          </a:p>
          <a:p>
            <a:pPr marL="457200" lvl="1" indent="0" eaLnBrk="1">
              <a:buNone/>
            </a:pPr>
            <a:r>
              <a:rPr lang="en-US" dirty="0" smtClean="0"/>
              <a:t>If</a:t>
            </a:r>
            <a:r>
              <a:rPr lang="en-US" sz="2200" b="1" dirty="0">
                <a:latin typeface="Courier New" pitchFamily="49" charset="0"/>
              </a:rPr>
              <a:t> CACHE_SIZE</a:t>
            </a:r>
            <a:r>
              <a:rPr lang="en-US" dirty="0" smtClean="0"/>
              <a:t> is mutable, we may need to test with different </a:t>
            </a:r>
            <a:r>
              <a:rPr lang="en-US" sz="2200" b="1" dirty="0">
                <a:latin typeface="Courier New" pitchFamily="49" charset="0"/>
              </a:rPr>
              <a:t>CACHE_SIZE</a:t>
            </a:r>
            <a:r>
              <a:rPr lang="en-US" dirty="0" smtClean="0"/>
              <a:t>s</a:t>
            </a:r>
          </a:p>
          <a:p>
            <a:pPr marL="0" indent="0" eaLnBrk="1">
              <a:buNone/>
            </a:pPr>
            <a:endParaRPr lang="en-US" b="1" dirty="0" smtClean="0">
              <a:latin typeface="Courier New" pitchFamily="49" charset="0"/>
            </a:endParaRPr>
          </a:p>
          <a:p>
            <a:pPr marL="0" indent="0" eaLnBrk="1">
              <a:buNone/>
            </a:pPr>
            <a:r>
              <a:rPr lang="en-US" b="1" dirty="0" smtClean="0">
                <a:solidFill>
                  <a:schemeClr val="accent6"/>
                </a:solidFill>
              </a:rPr>
              <a:t>Disadvantages?</a:t>
            </a:r>
          </a:p>
          <a:p>
            <a:pPr marL="457200" lvl="1" indent="0" eaLnBrk="1">
              <a:buNone/>
            </a:pPr>
            <a:r>
              <a:rPr lang="en-US" b="1" dirty="0" smtClean="0"/>
              <a:t>Tests may have same bugs as implementation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5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Code coverage: what is enough?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b="1" dirty="0">
                <a:latin typeface="Courier New" pitchFamily="49" charset="0"/>
                <a:cs typeface="Courier New" pitchFamily="49" charset="0"/>
              </a:rPr>
              <a:t>static </a:t>
            </a:r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min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) {</a:t>
            </a:r>
            <a:br>
              <a:rPr lang="en-GB" sz="1800" b="1" dirty="0">
                <a:latin typeface="Courier New" pitchFamily="49" charset="0"/>
                <a:cs typeface="Courier New" pitchFamily="49" charset="0"/>
              </a:rPr>
            </a:br>
            <a:r>
              <a:rPr lang="en-GB" sz="18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 = a;</a:t>
            </a:r>
            <a:br>
              <a:rPr lang="en-GB" sz="1800" b="1" dirty="0">
                <a:latin typeface="Courier New" pitchFamily="49" charset="0"/>
                <a:cs typeface="Courier New" pitchFamily="49" charset="0"/>
              </a:rPr>
            </a:br>
            <a:r>
              <a:rPr lang="en-GB" sz="1800" b="1" dirty="0">
                <a:latin typeface="Courier New" pitchFamily="49" charset="0"/>
                <a:cs typeface="Courier New" pitchFamily="49" charset="0"/>
              </a:rPr>
              <a:t>    if (a &lt;= b) {</a:t>
            </a:r>
            <a:br>
              <a:rPr lang="en-GB" sz="1800" b="1" dirty="0">
                <a:latin typeface="Courier New" pitchFamily="49" charset="0"/>
                <a:cs typeface="Courier New" pitchFamily="49" charset="0"/>
              </a:rPr>
            </a:br>
            <a:r>
              <a:rPr lang="en-GB" sz="1800" b="1" dirty="0">
                <a:latin typeface="Courier New" pitchFamily="49" charset="0"/>
                <a:cs typeface="Courier New" pitchFamily="49" charset="0"/>
              </a:rPr>
              <a:t>       r = a;</a:t>
            </a:r>
            <a:br>
              <a:rPr lang="en-GB" sz="1800" b="1" dirty="0">
                <a:latin typeface="Courier New" pitchFamily="49" charset="0"/>
                <a:cs typeface="Courier New" pitchFamily="49" charset="0"/>
              </a:rPr>
            </a:br>
            <a:r>
              <a:rPr lang="en-GB" sz="1800" b="1" dirty="0">
                <a:latin typeface="Courier New" pitchFamily="49" charset="0"/>
                <a:cs typeface="Courier New" pitchFamily="49" charset="0"/>
              </a:rPr>
              <a:t>    }</a:t>
            </a:r>
            <a:br>
              <a:rPr lang="en-GB" sz="1800" b="1" dirty="0">
                <a:latin typeface="Courier New" pitchFamily="49" charset="0"/>
                <a:cs typeface="Courier New" pitchFamily="49" charset="0"/>
              </a:rPr>
            </a:br>
            <a:r>
              <a:rPr lang="en-GB" sz="1800" b="1" dirty="0">
                <a:latin typeface="Courier New" pitchFamily="49" charset="0"/>
                <a:cs typeface="Courier New" pitchFamily="49" charset="0"/>
              </a:rPr>
              <a:t>    return r;</a:t>
            </a:r>
            <a:br>
              <a:rPr lang="en-GB" sz="1800" b="1" dirty="0">
                <a:latin typeface="Courier New" pitchFamily="49" charset="0"/>
                <a:cs typeface="Courier New" pitchFamily="49" charset="0"/>
              </a:rPr>
            </a:br>
            <a:r>
              <a:rPr lang="en-GB" sz="18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 eaLnBrk="1">
              <a:lnSpc>
                <a:spcPct val="97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800" dirty="0">
              <a:solidFill>
                <a:srgbClr val="000000"/>
              </a:solidFill>
              <a:latin typeface="Courier 10 Pitch" pitchFamily="1" charset="0"/>
            </a:endParaRP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>
                <a:solidFill>
                  <a:schemeClr val="accent6"/>
                </a:solidFill>
              </a:rPr>
              <a:t>Consider any test with a ≤ b  (e.g., </a:t>
            </a:r>
            <a:r>
              <a:rPr lang="en-GB" b="1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min(1,2)</a:t>
            </a:r>
            <a:r>
              <a:rPr lang="en-GB" dirty="0" smtClean="0">
                <a:solidFill>
                  <a:schemeClr val="accent6"/>
                </a:solidFill>
              </a:rPr>
              <a:t>)</a:t>
            </a:r>
          </a:p>
          <a:p>
            <a:pPr marL="457200" lvl="1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It executes every instruction</a:t>
            </a:r>
          </a:p>
          <a:p>
            <a:pPr marL="457200" lvl="1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It misses the bug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i="1" dirty="0" smtClean="0">
                <a:solidFill>
                  <a:schemeClr val="accent6"/>
                </a:solidFill>
              </a:rPr>
              <a:t>Statement </a:t>
            </a:r>
            <a:r>
              <a:rPr lang="en-GB" dirty="0" smtClean="0">
                <a:solidFill>
                  <a:schemeClr val="accent6"/>
                </a:solidFill>
              </a:rPr>
              <a:t>coverage is not enough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4984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Path coverage example</a:t>
            </a:r>
          </a:p>
        </p:txBody>
      </p:sp>
      <p:pic>
        <p:nvPicPr>
          <p:cNvPr id="3481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89" y="1371600"/>
            <a:ext cx="7183542" cy="542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99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Varieties of coverage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01000" cy="4800600"/>
          </a:xfrm>
        </p:spPr>
        <p:txBody>
          <a:bodyPr>
            <a:noAutofit/>
          </a:bodyPr>
          <a:lstStyle/>
          <a:p>
            <a:pPr marL="0" indent="0" eaLnBrk="1">
              <a:lnSpc>
                <a:spcPct val="73000"/>
              </a:lnSpc>
              <a:buNone/>
              <a:defRPr/>
            </a:pPr>
            <a:r>
              <a:rPr lang="en-US" dirty="0" smtClean="0">
                <a:solidFill>
                  <a:schemeClr val="accent6"/>
                </a:solidFill>
              </a:rPr>
              <a:t>Covering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all of the program</a:t>
            </a:r>
          </a:p>
          <a:p>
            <a:pPr marL="457200" lvl="1" indent="0" eaLnBrk="1">
              <a:lnSpc>
                <a:spcPct val="73000"/>
              </a:lnSpc>
              <a:buNone/>
              <a:defRPr/>
            </a:pPr>
            <a:r>
              <a:rPr lang="en-US" dirty="0" smtClean="0"/>
              <a:t>Statement coverage</a:t>
            </a:r>
          </a:p>
          <a:p>
            <a:pPr marL="457200" lvl="1" indent="0" eaLnBrk="1">
              <a:lnSpc>
                <a:spcPct val="73000"/>
              </a:lnSpc>
              <a:buNone/>
              <a:defRPr/>
            </a:pPr>
            <a:r>
              <a:rPr lang="en-US" dirty="0" smtClean="0"/>
              <a:t>Branch coverage</a:t>
            </a:r>
          </a:p>
          <a:p>
            <a:pPr marL="457200" lvl="1" indent="0" eaLnBrk="1">
              <a:lnSpc>
                <a:spcPct val="73000"/>
              </a:lnSpc>
              <a:buNone/>
              <a:defRPr/>
            </a:pPr>
            <a:r>
              <a:rPr lang="en-US" dirty="0" smtClean="0"/>
              <a:t>Decision coverage</a:t>
            </a:r>
          </a:p>
          <a:p>
            <a:pPr marL="457200" lvl="1" indent="0" eaLnBrk="1">
              <a:lnSpc>
                <a:spcPct val="73000"/>
              </a:lnSpc>
              <a:buNone/>
              <a:defRPr/>
            </a:pPr>
            <a:r>
              <a:rPr lang="en-US" dirty="0" smtClean="0"/>
              <a:t>Loop coverage</a:t>
            </a:r>
          </a:p>
          <a:p>
            <a:pPr marL="457200" lvl="1" indent="0" eaLnBrk="1">
              <a:lnSpc>
                <a:spcPct val="73000"/>
              </a:lnSpc>
              <a:buNone/>
              <a:defRPr/>
            </a:pPr>
            <a:r>
              <a:rPr lang="en-US" dirty="0" smtClean="0"/>
              <a:t>Condition/Decision coverage</a:t>
            </a:r>
          </a:p>
          <a:p>
            <a:pPr marL="457200" lvl="1" indent="0" eaLnBrk="1">
              <a:lnSpc>
                <a:spcPct val="73000"/>
              </a:lnSpc>
              <a:buNone/>
              <a:defRPr/>
            </a:pPr>
            <a:r>
              <a:rPr lang="en-US" dirty="0" smtClean="0"/>
              <a:t>Path coverage</a:t>
            </a:r>
          </a:p>
          <a:p>
            <a:pPr marL="914400" lvl="2" indent="0" eaLnBrk="1">
              <a:lnSpc>
                <a:spcPct val="73000"/>
              </a:lnSpc>
              <a:buNone/>
              <a:defRPr/>
            </a:pPr>
            <a:endParaRPr lang="en-US" dirty="0" smtClean="0"/>
          </a:p>
          <a:p>
            <a:pPr marL="0" indent="0" eaLnBrk="1">
              <a:lnSpc>
                <a:spcPct val="73000"/>
              </a:lnSpc>
              <a:buNone/>
              <a:defRPr/>
            </a:pPr>
            <a:r>
              <a:rPr lang="en-US" dirty="0" smtClean="0">
                <a:solidFill>
                  <a:schemeClr val="accent6"/>
                </a:solidFill>
              </a:rPr>
              <a:t>Limitations of coverage:</a:t>
            </a:r>
          </a:p>
          <a:p>
            <a:pPr marL="979927" lvl="1" indent="-457200" eaLnBrk="1">
              <a:lnSpc>
                <a:spcPct val="73000"/>
              </a:lnSpc>
              <a:buFont typeface="+mj-lt"/>
              <a:buAutoNum type="arabicPeriod"/>
              <a:defRPr/>
            </a:pPr>
            <a:r>
              <a:rPr lang="en-US" dirty="0" smtClean="0"/>
              <a:t>100% coverage is not always a reasonable target</a:t>
            </a:r>
            <a:br>
              <a:rPr lang="en-US" dirty="0" smtClean="0"/>
            </a:br>
            <a:r>
              <a:rPr lang="en-US" dirty="0" smtClean="0"/>
              <a:t>100% may be unattainable (dead code)</a:t>
            </a:r>
            <a:br>
              <a:rPr lang="en-US" dirty="0" smtClean="0"/>
            </a:br>
            <a:r>
              <a:rPr lang="en-US" dirty="0" smtClean="0"/>
              <a:t>High cost to approach the limit</a:t>
            </a:r>
          </a:p>
          <a:p>
            <a:pPr marL="979927" lvl="1" indent="-457200" eaLnBrk="1">
              <a:lnSpc>
                <a:spcPct val="73000"/>
              </a:lnSpc>
              <a:buFont typeface="+mj-lt"/>
              <a:buAutoNum type="arabicPeriod"/>
              <a:defRPr/>
            </a:pPr>
            <a:r>
              <a:rPr lang="en-US" dirty="0" smtClean="0"/>
              <a:t>Coverage is just a heuristic</a:t>
            </a:r>
            <a:br>
              <a:rPr lang="en-US" dirty="0" smtClean="0"/>
            </a:br>
            <a:r>
              <a:rPr lang="en-US" dirty="0" smtClean="0"/>
              <a:t>We really want the revealing subdomains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6781657" y="1746171"/>
            <a:ext cx="458064" cy="1980816"/>
          </a:xfrm>
          <a:prstGeom prst="downArrow">
            <a:avLst>
              <a:gd name="adj1" fmla="val 50000"/>
              <a:gd name="adj2" fmla="val 10817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7314624" y="1897322"/>
            <a:ext cx="1590480" cy="193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latin typeface="Arial" charset="0"/>
              </a:rPr>
              <a:t>increasing</a:t>
            </a:r>
          </a:p>
          <a:p>
            <a:r>
              <a:rPr lang="en-US">
                <a:latin typeface="Arial" charset="0"/>
              </a:rPr>
              <a:t>number of</a:t>
            </a:r>
          </a:p>
          <a:p>
            <a:r>
              <a:rPr lang="en-US">
                <a:latin typeface="Arial" charset="0"/>
              </a:rPr>
              <a:t>test cases</a:t>
            </a:r>
          </a:p>
          <a:p>
            <a:r>
              <a:rPr lang="en-US">
                <a:latin typeface="Arial" charset="0"/>
              </a:rPr>
              <a:t>(more or</a:t>
            </a:r>
          </a:p>
          <a:p>
            <a:r>
              <a:rPr lang="en-US">
                <a:latin typeface="Arial" charset="0"/>
              </a:rPr>
              <a:t>less)</a:t>
            </a:r>
          </a:p>
        </p:txBody>
      </p:sp>
    </p:spTree>
    <p:extLst>
      <p:ext uri="{BB962C8B-B14F-4D97-AF65-F5344CB8AC3E}">
        <p14:creationId xmlns:p14="http://schemas.microsoft.com/office/powerpoint/2010/main" val="3109154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Pragmatics: Regression Testing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01000" cy="4495800"/>
          </a:xfrm>
        </p:spPr>
        <p:txBody>
          <a:bodyPr>
            <a:normAutofit fontScale="92500"/>
          </a:bodyPr>
          <a:lstStyle/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dirty="0" smtClean="0">
                <a:solidFill>
                  <a:schemeClr val="accent6"/>
                </a:solidFill>
              </a:rPr>
              <a:t>Whenever you find a bug</a:t>
            </a:r>
          </a:p>
          <a:p>
            <a:pPr marL="457200" lvl="1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dirty="0" smtClean="0"/>
              <a:t>Store the input that elicited that bug, plus the correct output</a:t>
            </a:r>
          </a:p>
          <a:p>
            <a:pPr marL="457200" lvl="1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dirty="0" smtClean="0">
                <a:solidFill>
                  <a:srgbClr val="009900"/>
                </a:solidFill>
              </a:rPr>
              <a:t>Add these to the test suite</a:t>
            </a:r>
          </a:p>
          <a:p>
            <a:pPr marL="457200" lvl="1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dirty="0" smtClean="0"/>
              <a:t>Verify that the test suite fails</a:t>
            </a:r>
          </a:p>
          <a:p>
            <a:pPr marL="457200" lvl="1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dirty="0" smtClean="0"/>
              <a:t>Fix the bug</a:t>
            </a:r>
          </a:p>
          <a:p>
            <a:pPr marL="457200" lvl="1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dirty="0"/>
              <a:t>V</a:t>
            </a:r>
            <a:r>
              <a:rPr lang="en-GB" dirty="0" smtClean="0"/>
              <a:t>erify the fix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dirty="0" smtClean="0">
                <a:solidFill>
                  <a:schemeClr val="accent6"/>
                </a:solidFill>
              </a:rPr>
              <a:t>Ensures that your fix solves the problem</a:t>
            </a:r>
          </a:p>
          <a:p>
            <a:pPr marL="457200" lvl="1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dirty="0" smtClean="0"/>
              <a:t>Don’t add a test that succeeded to begin with!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dirty="0" smtClean="0">
                <a:solidFill>
                  <a:schemeClr val="accent6"/>
                </a:solidFill>
              </a:rPr>
              <a:t>Helps to populate test suite with good tests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dirty="0" smtClean="0">
                <a:solidFill>
                  <a:schemeClr val="accent6"/>
                </a:solidFill>
              </a:rPr>
              <a:t>Protects against reversions that reintroduce bug</a:t>
            </a:r>
          </a:p>
          <a:p>
            <a:pPr marL="457200" lvl="1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dirty="0" smtClean="0"/>
              <a:t>It happened at least once, and it might happen again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endParaRPr lang="en-GB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132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Rules of Testing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153400" cy="4876800"/>
          </a:xfrm>
        </p:spPr>
        <p:txBody>
          <a:bodyPr/>
          <a:lstStyle/>
          <a:p>
            <a:pPr marL="0" indent="0" eaLnBrk="1">
              <a:lnSpc>
                <a:spcPct val="83000"/>
              </a:lnSpc>
              <a:buNone/>
            </a:pPr>
            <a:r>
              <a:rPr lang="en-GB" sz="2500" dirty="0">
                <a:solidFill>
                  <a:schemeClr val="accent6"/>
                </a:solidFill>
              </a:rPr>
              <a:t>First rule of testing: </a:t>
            </a:r>
            <a:r>
              <a:rPr lang="en-GB" sz="2500" b="1" i="1" dirty="0">
                <a:solidFill>
                  <a:srgbClr val="FF0000"/>
                </a:solidFill>
              </a:rPr>
              <a:t>Do it early and do it often</a:t>
            </a:r>
          </a:p>
          <a:p>
            <a:pPr marL="457200" lvl="1" indent="0" eaLnBrk="1">
              <a:lnSpc>
                <a:spcPct val="83000"/>
              </a:lnSpc>
              <a:buNone/>
            </a:pPr>
            <a:r>
              <a:rPr lang="en-GB" sz="2200" dirty="0" smtClean="0"/>
              <a:t>Best </a:t>
            </a:r>
            <a:r>
              <a:rPr lang="en-GB" sz="2200" dirty="0"/>
              <a:t>to catch bugs soon, before they have a chance to hide.</a:t>
            </a:r>
          </a:p>
          <a:p>
            <a:pPr marL="457200" lvl="1" indent="0" eaLnBrk="1">
              <a:lnSpc>
                <a:spcPct val="83000"/>
              </a:lnSpc>
              <a:buNone/>
            </a:pPr>
            <a:r>
              <a:rPr lang="en-GB" sz="2200" dirty="0"/>
              <a:t>Automate the process if you can</a:t>
            </a:r>
          </a:p>
          <a:p>
            <a:pPr marL="457200" lvl="1" indent="0" eaLnBrk="1">
              <a:lnSpc>
                <a:spcPct val="83000"/>
              </a:lnSpc>
              <a:buNone/>
            </a:pPr>
            <a:r>
              <a:rPr lang="en-GB" sz="2200" dirty="0"/>
              <a:t>Regression testing will save </a:t>
            </a:r>
            <a:r>
              <a:rPr lang="en-GB" sz="2200" dirty="0" smtClean="0"/>
              <a:t>time</a:t>
            </a:r>
            <a:endParaRPr lang="en-GB" sz="2200" dirty="0"/>
          </a:p>
          <a:p>
            <a:pPr marL="0" indent="0" eaLnBrk="1">
              <a:lnSpc>
                <a:spcPct val="83000"/>
              </a:lnSpc>
              <a:buNone/>
            </a:pPr>
            <a:r>
              <a:rPr lang="en-GB" sz="2500" dirty="0">
                <a:solidFill>
                  <a:schemeClr val="accent6"/>
                </a:solidFill>
              </a:rPr>
              <a:t>Second rule of testing: </a:t>
            </a:r>
            <a:r>
              <a:rPr lang="en-GB" sz="2500" b="1" i="1" dirty="0">
                <a:solidFill>
                  <a:srgbClr val="FF0000"/>
                </a:solidFill>
              </a:rPr>
              <a:t>Be systematic</a:t>
            </a:r>
            <a:r>
              <a:rPr lang="en-GB" sz="2500" dirty="0">
                <a:solidFill>
                  <a:srgbClr val="FF0000"/>
                </a:solidFill>
              </a:rPr>
              <a:t> </a:t>
            </a:r>
          </a:p>
          <a:p>
            <a:pPr marL="457200" lvl="1" indent="0" eaLnBrk="1">
              <a:lnSpc>
                <a:spcPct val="83000"/>
              </a:lnSpc>
              <a:buNone/>
            </a:pPr>
            <a:r>
              <a:rPr lang="en-GB" sz="2200" dirty="0"/>
              <a:t>If you randomly thrash, bugs will hide in the corner until you're gone</a:t>
            </a:r>
          </a:p>
          <a:p>
            <a:pPr marL="457200" lvl="1" indent="0" eaLnBrk="1">
              <a:lnSpc>
                <a:spcPct val="83000"/>
              </a:lnSpc>
              <a:buNone/>
            </a:pPr>
            <a:r>
              <a:rPr lang="en-GB" sz="2200" dirty="0"/>
              <a:t>Writing tests is a good way to understand the </a:t>
            </a:r>
            <a:r>
              <a:rPr lang="en-GB" sz="2200" dirty="0" smtClean="0"/>
              <a:t>spec (this is part of the rationale behind Test-Driven Design (TDD))</a:t>
            </a:r>
            <a:endParaRPr lang="en-GB" sz="2200" dirty="0"/>
          </a:p>
          <a:p>
            <a:pPr marL="914400" lvl="2" indent="0" eaLnBrk="1">
              <a:lnSpc>
                <a:spcPct val="83000"/>
              </a:lnSpc>
              <a:buNone/>
            </a:pPr>
            <a:r>
              <a:rPr lang="en-GB" sz="1800" dirty="0"/>
              <a:t>Think about </a:t>
            </a:r>
            <a:r>
              <a:rPr lang="en-US" sz="1800" dirty="0"/>
              <a:t>revealing </a:t>
            </a:r>
            <a:r>
              <a:rPr lang="en-GB" sz="1800" dirty="0"/>
              <a:t>domains and boundary cases</a:t>
            </a:r>
          </a:p>
          <a:p>
            <a:pPr marL="914400" lvl="2" indent="0" eaLnBrk="1">
              <a:lnSpc>
                <a:spcPct val="83000"/>
              </a:lnSpc>
              <a:buNone/>
            </a:pPr>
            <a:r>
              <a:rPr lang="en-GB" sz="1800" dirty="0"/>
              <a:t>If the spec is confusing </a:t>
            </a:r>
            <a:r>
              <a:rPr lang="en-GB" sz="1800" dirty="0">
                <a:sym typeface="Wingdings" pitchFamily="2" charset="2"/>
              </a:rPr>
              <a:t> write more tests</a:t>
            </a:r>
          </a:p>
          <a:p>
            <a:pPr marL="457200" lvl="1" indent="0" eaLnBrk="1">
              <a:lnSpc>
                <a:spcPct val="83000"/>
              </a:lnSpc>
              <a:buNone/>
            </a:pPr>
            <a:r>
              <a:rPr lang="en-GB" sz="2200" dirty="0"/>
              <a:t>Spec can be buggy too</a:t>
            </a:r>
          </a:p>
          <a:p>
            <a:pPr marL="914400" lvl="2" indent="0" eaLnBrk="1">
              <a:lnSpc>
                <a:spcPct val="83000"/>
              </a:lnSpc>
              <a:buNone/>
            </a:pPr>
            <a:r>
              <a:rPr lang="en-GB" sz="1800" dirty="0"/>
              <a:t>Incorrect, incomplete, ambiguous, and missing corner cases</a:t>
            </a:r>
          </a:p>
          <a:p>
            <a:pPr marL="457200" lvl="1" indent="0" eaLnBrk="1">
              <a:lnSpc>
                <a:spcPct val="83000"/>
              </a:lnSpc>
              <a:buNone/>
            </a:pPr>
            <a:r>
              <a:rPr lang="en-GB" sz="2200" dirty="0"/>
              <a:t>When you find a bug </a:t>
            </a:r>
            <a:r>
              <a:rPr lang="en-GB" sz="2200" dirty="0">
                <a:sym typeface="Wingdings" pitchFamily="2" charset="2"/>
              </a:rPr>
              <a:t> write a test for it first and then fix it</a:t>
            </a:r>
            <a:endParaRPr lang="en-GB" sz="2200" dirty="0"/>
          </a:p>
          <a:p>
            <a:pPr marL="0" indent="0" eaLnBrk="1">
              <a:lnSpc>
                <a:spcPct val="83000"/>
              </a:lnSpc>
              <a:buNone/>
            </a:pPr>
            <a:endParaRPr lang="en-US" sz="25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32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Therac-25 radiation therapy machine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876800"/>
          </a:xfrm>
        </p:spPr>
        <p:txBody>
          <a:bodyPr>
            <a:normAutofit fontScale="92500" lnSpcReduction="10000"/>
          </a:bodyPr>
          <a:lstStyle/>
          <a:p>
            <a:pPr marL="311045" indent="-311045" eaLnBrk="1">
              <a:lnSpc>
                <a:spcPct val="90000"/>
              </a:lnSpc>
              <a:buSzPct val="100000"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Excessive radiation killed patients (1985-87)</a:t>
            </a:r>
          </a:p>
          <a:p>
            <a:pPr marL="673930" lvl="1" indent="-259204" eaLnBrk="1">
              <a:lnSpc>
                <a:spcPct val="90000"/>
              </a:lnSpc>
              <a:buSzPct val="100000"/>
              <a:buNone/>
              <a:defRPr/>
            </a:pPr>
            <a:r>
              <a:rPr lang="en-US" dirty="0" smtClean="0"/>
              <a:t>New design </a:t>
            </a:r>
            <a:r>
              <a:rPr lang="en-US" dirty="0" smtClean="0">
                <a:solidFill>
                  <a:srgbClr val="FF0000"/>
                </a:solidFill>
              </a:rPr>
              <a:t>removed hardware interlocks </a:t>
            </a:r>
            <a:r>
              <a:rPr lang="en-US" dirty="0" smtClean="0"/>
              <a:t>that prevent the electron-beam from operating in its high-energy mode. Now all the safety checks are done in software.</a:t>
            </a:r>
          </a:p>
          <a:p>
            <a:pPr marL="673930" lvl="1" indent="-259204" eaLnBrk="1">
              <a:lnSpc>
                <a:spcPct val="90000"/>
              </a:lnSpc>
              <a:buSzPct val="100000"/>
              <a:buNone/>
              <a:defRPr/>
            </a:pPr>
            <a:r>
              <a:rPr lang="en-US" dirty="0" smtClean="0"/>
              <a:t>The equipment control task </a:t>
            </a:r>
            <a:r>
              <a:rPr lang="en-US" dirty="0" smtClean="0">
                <a:solidFill>
                  <a:srgbClr val="FF0000"/>
                </a:solidFill>
              </a:rPr>
              <a:t>did not properly synchronize </a:t>
            </a:r>
            <a:r>
              <a:rPr lang="en-US" dirty="0" smtClean="0"/>
              <a:t>with the operator interface task, so that race conditions occurred if the operator changed the setup too quickly.</a:t>
            </a:r>
          </a:p>
          <a:p>
            <a:pPr marL="673930" lvl="1" indent="-259204" eaLnBrk="1">
              <a:lnSpc>
                <a:spcPct val="90000"/>
              </a:lnSpc>
              <a:buSzPct val="100000"/>
              <a:buNone/>
              <a:defRPr/>
            </a:pPr>
            <a:r>
              <a:rPr lang="en-US" dirty="0" smtClean="0"/>
              <a:t>This was </a:t>
            </a:r>
            <a:r>
              <a:rPr lang="en-US" dirty="0" smtClean="0">
                <a:solidFill>
                  <a:srgbClr val="FF0000"/>
                </a:solidFill>
              </a:rPr>
              <a:t>missed during testing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since it took practice before </a:t>
            </a:r>
            <a:br>
              <a:rPr lang="en-US" dirty="0" smtClean="0"/>
            </a:br>
            <a:r>
              <a:rPr lang="en-US" dirty="0" smtClean="0"/>
              <a:t>operators were able to work </a:t>
            </a:r>
            <a:br>
              <a:rPr lang="en-US" dirty="0" smtClean="0"/>
            </a:br>
            <a:r>
              <a:rPr lang="en-US" dirty="0" smtClean="0"/>
              <a:t>quickly enough for the problem </a:t>
            </a:r>
            <a:br>
              <a:rPr lang="en-US" dirty="0" smtClean="0"/>
            </a:br>
            <a:r>
              <a:rPr lang="en-US" dirty="0" smtClean="0"/>
              <a:t>to occur. </a:t>
            </a:r>
          </a:p>
          <a:p>
            <a:pPr marL="282244" indent="-259204" eaLnBrk="1">
              <a:lnSpc>
                <a:spcPct val="90000"/>
              </a:lnSpc>
              <a:buSzPct val="100000"/>
              <a:buNone/>
              <a:defRPr/>
            </a:pPr>
            <a:endParaRPr lang="en-US" dirty="0" smtClean="0"/>
          </a:p>
          <a:p>
            <a:pPr marL="282244" indent="-259204" eaLnBrk="1">
              <a:lnSpc>
                <a:spcPct val="90000"/>
              </a:lnSpc>
              <a:buSzPct val="100000"/>
              <a:buNone/>
              <a:defRPr/>
            </a:pPr>
            <a:r>
              <a:rPr lang="en-US" dirty="0" smtClean="0"/>
              <a:t>Panama, 2000:  At least 8 dead</a:t>
            </a:r>
          </a:p>
          <a:p>
            <a:pPr marL="282244" indent="-259204" eaLnBrk="1">
              <a:lnSpc>
                <a:spcPct val="90000"/>
              </a:lnSpc>
              <a:buSzPct val="100000"/>
              <a:buNone/>
              <a:defRPr/>
            </a:pPr>
            <a:r>
              <a:rPr lang="en-US" dirty="0" smtClean="0"/>
              <a:t>Many more! (NYT 12/28/2010)</a:t>
            </a:r>
          </a:p>
          <a:p>
            <a:pPr marL="673930" lvl="1" indent="-259204" eaLnBrk="1">
              <a:lnSpc>
                <a:spcPct val="90000"/>
              </a:lnSpc>
              <a:buSzPct val="100000"/>
              <a:buNone/>
              <a:defRPr/>
            </a:pPr>
            <a:endParaRPr lang="en-US" dirty="0" smtClean="0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911" y="4186202"/>
            <a:ext cx="3435482" cy="254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298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Summary</a:t>
            </a:r>
            <a:endParaRPr lang="en-GB" dirty="0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accent6"/>
                </a:solidFill>
              </a:rPr>
              <a:t>Testing matters</a:t>
            </a:r>
          </a:p>
          <a:p>
            <a:pPr marL="457200" lvl="1" indent="0">
              <a:buNone/>
            </a:pPr>
            <a:r>
              <a:rPr lang="en-GB" dirty="0" smtClean="0"/>
              <a:t>You need to convince others that module works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accent6"/>
                </a:solidFill>
              </a:rPr>
              <a:t>Catch problems earlier</a:t>
            </a:r>
          </a:p>
          <a:p>
            <a:pPr marL="457200" lvl="1" indent="0">
              <a:buNone/>
            </a:pPr>
            <a:r>
              <a:rPr lang="en-GB" dirty="0" smtClean="0"/>
              <a:t>Bugs become obscure beyond the unit they occur in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accent6"/>
                </a:solidFill>
              </a:rPr>
              <a:t>Don't confuse volume with quality of test data</a:t>
            </a:r>
          </a:p>
          <a:p>
            <a:pPr marL="457200" lvl="1" indent="0">
              <a:buNone/>
            </a:pPr>
            <a:r>
              <a:rPr lang="en-GB" dirty="0" smtClean="0"/>
              <a:t>Can lose relevant cases in mass of irrelevant ones</a:t>
            </a:r>
          </a:p>
          <a:p>
            <a:pPr marL="457200" lvl="1" indent="0">
              <a:buNone/>
            </a:pPr>
            <a:r>
              <a:rPr lang="en-GB" dirty="0" smtClean="0"/>
              <a:t>Look for revealing subdomains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accent6"/>
                </a:solidFill>
              </a:rPr>
              <a:t>Choose test data to cover</a:t>
            </a:r>
          </a:p>
          <a:p>
            <a:pPr marL="457200" lvl="1" indent="0">
              <a:buNone/>
            </a:pPr>
            <a:r>
              <a:rPr lang="en-GB" dirty="0" smtClean="0"/>
              <a:t>Specification (black box testing)</a:t>
            </a:r>
          </a:p>
          <a:p>
            <a:pPr marL="457200" lvl="1" indent="0">
              <a:buNone/>
            </a:pPr>
            <a:r>
              <a:rPr lang="en-GB" dirty="0" smtClean="0"/>
              <a:t>Code (glass box testing)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accent6"/>
                </a:solidFill>
              </a:rPr>
              <a:t>Testing can't generally prove absence of bugs</a:t>
            </a:r>
          </a:p>
          <a:p>
            <a:pPr marL="457200" lvl="1" indent="0">
              <a:buNone/>
            </a:pPr>
            <a:r>
              <a:rPr lang="en-GB" dirty="0" smtClean="0"/>
              <a:t>But it can increase quality and confidence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6617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1" y="990600"/>
            <a:ext cx="7620000" cy="5562600"/>
          </a:xfrm>
        </p:spPr>
        <p:txBody>
          <a:bodyPr>
            <a:noAutofit/>
          </a:bodyPr>
          <a:lstStyle/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500" b="1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500" b="1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5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5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  <a:defRPr/>
            </a:pPr>
            <a:endParaRPr lang="en-US" sz="25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5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5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5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Legs </a:t>
            </a:r>
            <a:r>
              <a:rPr lang="en-US" sz="2200" dirty="0">
                <a:solidFill>
                  <a:srgbClr val="000000"/>
                </a:solidFill>
              </a:rPr>
              <a:t>deployed </a:t>
            </a:r>
            <a:r>
              <a:rPr lang="en-US" sz="2200" dirty="0">
                <a:sym typeface="Wingdings" pitchFamily="2" charset="2"/>
              </a:rPr>
              <a:t></a:t>
            </a:r>
            <a:r>
              <a:rPr lang="en-US" sz="2200" dirty="0">
                <a:solidFill>
                  <a:srgbClr val="000000"/>
                </a:solidFill>
              </a:rPr>
              <a:t> Sensor signal falsely indicated that the craft had touched down (130 feet above the surface)</a:t>
            </a:r>
          </a:p>
          <a:p>
            <a:pPr marL="673930" lvl="1" indent="-259204" eaLnBrk="1">
              <a:lnSpc>
                <a:spcPct val="80000"/>
              </a:lnSpc>
              <a:buSzPct val="100000"/>
              <a:buNone/>
              <a:defRPr/>
            </a:pPr>
            <a:r>
              <a:rPr lang="en-US" sz="1900" dirty="0"/>
              <a:t>Then the descent engines shut down prematurely </a:t>
            </a:r>
          </a:p>
          <a:p>
            <a:pPr marL="311045" indent="-311045" eaLnBrk="1">
              <a:lnSpc>
                <a:spcPct val="80000"/>
              </a:lnSpc>
              <a:buSzPct val="100000"/>
              <a:buNone/>
              <a:defRPr/>
            </a:pPr>
            <a:r>
              <a:rPr lang="en-US" sz="2200" dirty="0">
                <a:solidFill>
                  <a:srgbClr val="000000"/>
                </a:solidFill>
              </a:rPr>
              <a:t>The error was traced to a single bad line of software code.</a:t>
            </a:r>
          </a:p>
          <a:p>
            <a:pPr marL="702730" lvl="1" indent="-311045" eaLnBrk="1">
              <a:lnSpc>
                <a:spcPct val="80000"/>
              </a:lnSpc>
              <a:buSzPct val="100000"/>
              <a:buNone/>
              <a:defRPr/>
            </a:pPr>
            <a:r>
              <a:rPr lang="en-US" sz="1900" dirty="0"/>
              <a:t>Why didn’t they blame the sensor? </a:t>
            </a:r>
          </a:p>
          <a:p>
            <a:pPr marL="311045" indent="-311045" eaLnBrk="1">
              <a:lnSpc>
                <a:spcPct val="80000"/>
              </a:lnSpc>
              <a:buSzPct val="100000"/>
              <a:buNone/>
              <a:defRPr/>
            </a:pPr>
            <a:r>
              <a:rPr lang="en-US" sz="2200" dirty="0">
                <a:solidFill>
                  <a:srgbClr val="000000"/>
                </a:solidFill>
              </a:rPr>
              <a:t>NASA investigation panel </a:t>
            </a:r>
            <a:r>
              <a:rPr lang="en-US" sz="2200" dirty="0" smtClean="0">
                <a:solidFill>
                  <a:srgbClr val="000000"/>
                </a:solidFill>
              </a:rPr>
              <a:t>blames “difficult </a:t>
            </a:r>
            <a:r>
              <a:rPr lang="en-US" sz="2200" dirty="0">
                <a:solidFill>
                  <a:srgbClr val="000000"/>
                </a:solidFill>
              </a:rPr>
              <a:t>parts of the software-engineering process”</a:t>
            </a:r>
            <a:endParaRPr lang="en-US" sz="2500" dirty="0">
              <a:solidFill>
                <a:srgbClr val="000000"/>
              </a:solidFill>
            </a:endParaRPr>
          </a:p>
          <a:p>
            <a:pPr marL="673930" lvl="1" indent="-259204" eaLnBrk="1">
              <a:lnSpc>
                <a:spcPct val="80000"/>
              </a:lnSpc>
              <a:buSzPct val="100000"/>
              <a:buFont typeface="Times New Roman" pitchFamily="18" charset="0"/>
              <a:buChar char="–"/>
              <a:defRPr/>
            </a:pPr>
            <a:endParaRPr lang="en-US" sz="2200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Mars Polar Lander</a:t>
            </a:r>
          </a:p>
        </p:txBody>
      </p:sp>
      <p:pic>
        <p:nvPicPr>
          <p:cNvPr id="512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1"/>
            <a:ext cx="3429000" cy="2285999"/>
          </a:xfrm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492250"/>
            <a:ext cx="3835400" cy="231775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19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dirty="0" smtClean="0">
                <a:solidFill>
                  <a:schemeClr val="accent6"/>
                </a:solidFill>
              </a:rPr>
              <a:t>Microsoft Zune's New Year Crash (2008)</a:t>
            </a:r>
          </a:p>
          <a:p>
            <a:pPr marL="57150" indent="0">
              <a:buNone/>
              <a:defRPr/>
            </a:pPr>
            <a:r>
              <a:rPr lang="en-US" dirty="0" smtClean="0">
                <a:solidFill>
                  <a:schemeClr val="accent6"/>
                </a:solidFill>
              </a:rPr>
              <a:t>iPhone alarm (2011</a:t>
            </a:r>
            <a:r>
              <a:rPr lang="en-US" dirty="0" smtClean="0">
                <a:solidFill>
                  <a:schemeClr val="accent6"/>
                </a:solidFill>
              </a:rPr>
              <a:t>) and “do not disturb” bug (2013)</a:t>
            </a:r>
            <a:endParaRPr lang="en-US" dirty="0" smtClean="0">
              <a:solidFill>
                <a:schemeClr val="accent6"/>
              </a:solidFill>
            </a:endParaRPr>
          </a:p>
          <a:p>
            <a:pPr marL="0" indent="0">
              <a:buNone/>
              <a:defRPr/>
            </a:pPr>
            <a:r>
              <a:rPr lang="en-US" dirty="0" smtClean="0">
                <a:solidFill>
                  <a:schemeClr val="accent6"/>
                </a:solidFill>
              </a:rPr>
              <a:t>Air-Traffic Control System in LA Airport (2004)</a:t>
            </a:r>
          </a:p>
          <a:p>
            <a:pPr marL="0" indent="0">
              <a:buNone/>
              <a:defRPr/>
            </a:pPr>
            <a:r>
              <a:rPr lang="en-US" dirty="0" smtClean="0">
                <a:solidFill>
                  <a:schemeClr val="accent6"/>
                </a:solidFill>
              </a:rPr>
              <a:t>Northeast Blackout (2003)</a:t>
            </a:r>
          </a:p>
          <a:p>
            <a:pPr marL="0" indent="0">
              <a:buNone/>
              <a:defRPr/>
            </a:pPr>
            <a:r>
              <a:rPr lang="en-US" dirty="0" smtClean="0">
                <a:solidFill>
                  <a:schemeClr val="accent6"/>
                </a:solidFill>
              </a:rPr>
              <a:t>USS Yorktown Incapacitated (1997)</a:t>
            </a:r>
          </a:p>
          <a:p>
            <a:pPr marL="0" indent="0">
              <a:buNone/>
              <a:defRPr/>
            </a:pPr>
            <a:r>
              <a:rPr lang="en-US" dirty="0" smtClean="0">
                <a:solidFill>
                  <a:schemeClr val="accent6"/>
                </a:solidFill>
              </a:rPr>
              <a:t>Denver Airport Baggage-handling System (1994)</a:t>
            </a:r>
          </a:p>
          <a:p>
            <a:pPr marL="0" indent="0">
              <a:buNone/>
              <a:defRPr/>
            </a:pPr>
            <a:r>
              <a:rPr lang="en-US" dirty="0" smtClean="0">
                <a:solidFill>
                  <a:schemeClr val="accent6"/>
                </a:solidFill>
              </a:rPr>
              <a:t>Mariner I space probe (1962)</a:t>
            </a:r>
          </a:p>
          <a:p>
            <a:pPr marL="0" indent="0">
              <a:buNone/>
              <a:defRPr/>
            </a:pPr>
            <a:r>
              <a:rPr lang="en-US" dirty="0" smtClean="0">
                <a:solidFill>
                  <a:schemeClr val="accent6"/>
                </a:solidFill>
              </a:rPr>
              <a:t>AT&amp;T </a:t>
            </a:r>
            <a:r>
              <a:rPr lang="en-US" dirty="0">
                <a:solidFill>
                  <a:schemeClr val="accent6"/>
                </a:solidFill>
              </a:rPr>
              <a:t>Network </a:t>
            </a:r>
            <a:r>
              <a:rPr lang="en-US" dirty="0" smtClean="0">
                <a:solidFill>
                  <a:schemeClr val="accent6"/>
                </a:solidFill>
              </a:rPr>
              <a:t>Outage (1990)</a:t>
            </a:r>
          </a:p>
          <a:p>
            <a:pPr marL="0" indent="0">
              <a:buNone/>
              <a:defRPr/>
            </a:pPr>
            <a:r>
              <a:rPr lang="en-US" dirty="0" smtClean="0">
                <a:solidFill>
                  <a:schemeClr val="accent6"/>
                </a:solidFill>
              </a:rPr>
              <a:t>Intel </a:t>
            </a:r>
            <a:r>
              <a:rPr lang="en-US" dirty="0">
                <a:solidFill>
                  <a:schemeClr val="accent6"/>
                </a:solidFill>
              </a:rPr>
              <a:t>Pentium floating point </a:t>
            </a:r>
            <a:r>
              <a:rPr lang="en-US" dirty="0" smtClean="0">
                <a:solidFill>
                  <a:schemeClr val="accent6"/>
                </a:solidFill>
              </a:rPr>
              <a:t>divide (1993)</a:t>
            </a:r>
          </a:p>
          <a:p>
            <a:pPr marL="0" indent="0">
              <a:buNone/>
              <a:defRPr/>
            </a:pPr>
            <a:r>
              <a:rPr lang="en-US" dirty="0" smtClean="0">
                <a:solidFill>
                  <a:schemeClr val="accent6"/>
                </a:solidFill>
              </a:rPr>
              <a:t>Prius brakes and engine stalling (2005)</a:t>
            </a:r>
          </a:p>
          <a:p>
            <a:pPr marL="0" indent="0">
              <a:buNone/>
              <a:defRPr/>
            </a:pPr>
            <a:r>
              <a:rPr lang="en-US" dirty="0" smtClean="0">
                <a:solidFill>
                  <a:schemeClr val="accent6"/>
                </a:solidFill>
              </a:rPr>
              <a:t>Soviet </a:t>
            </a:r>
            <a:r>
              <a:rPr lang="en-US" dirty="0">
                <a:solidFill>
                  <a:schemeClr val="accent6"/>
                </a:solidFill>
              </a:rPr>
              <a:t>gas </a:t>
            </a:r>
            <a:r>
              <a:rPr lang="en-US" dirty="0" smtClean="0">
                <a:solidFill>
                  <a:schemeClr val="accent6"/>
                </a:solidFill>
              </a:rPr>
              <a:t>pipeline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(1982)</a:t>
            </a:r>
          </a:p>
          <a:p>
            <a:pPr marL="57150" indent="0">
              <a:buNone/>
              <a:defRPr/>
            </a:pPr>
            <a:r>
              <a:rPr lang="en-US" dirty="0" smtClean="0">
                <a:solidFill>
                  <a:schemeClr val="accent6"/>
                </a:solidFill>
              </a:rPr>
              <a:t>Iran centrifuges (2009)</a:t>
            </a:r>
          </a:p>
          <a:p>
            <a:pPr marL="0" indent="0">
              <a:buNone/>
              <a:defRPr/>
            </a:pP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31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2002 NIST report on costs to society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Inadequate infrastructure for software testing costs the U.S. $22-$60 billion per year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Testing accounts for about half of software development costs.</a:t>
            </a:r>
          </a:p>
          <a:p>
            <a:pPr marL="457200" lvl="1" indent="0">
              <a:buNone/>
            </a:pPr>
            <a:r>
              <a:rPr lang="en-US" dirty="0" smtClean="0"/>
              <a:t>Program understanding and debugging account for up to 70% of time to ship a software product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Improvements in software testing infrastructure might save one-third of the cost</a:t>
            </a:r>
          </a:p>
          <a:p>
            <a:pPr marL="0" indent="0">
              <a:buNone/>
            </a:pPr>
            <a:endParaRPr lang="en-US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(Source: NIST Planning Report 02-3, 2002)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01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Building Quality Software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4953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What Affects Software Quality?</a:t>
            </a:r>
          </a:p>
          <a:p>
            <a:pPr marL="0" indent="0">
              <a:buNone/>
            </a:pPr>
            <a:endParaRPr lang="en-US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External</a:t>
            </a:r>
          </a:p>
          <a:p>
            <a:pPr marL="457200" lvl="1" indent="0">
              <a:buNone/>
            </a:pPr>
            <a:r>
              <a:rPr lang="en-US" dirty="0" smtClean="0"/>
              <a:t>Correctness		Does it do what it supposed to do?</a:t>
            </a:r>
          </a:p>
          <a:p>
            <a:pPr marL="457200" lvl="1" indent="0">
              <a:buNone/>
            </a:pPr>
            <a:r>
              <a:rPr lang="en-US" dirty="0" smtClean="0"/>
              <a:t>Reliability		Does it do it accurately all the time?</a:t>
            </a:r>
          </a:p>
          <a:p>
            <a:pPr marL="457200" lvl="1" indent="0">
              <a:buNone/>
            </a:pPr>
            <a:r>
              <a:rPr lang="en-US" dirty="0" smtClean="0"/>
              <a:t>Efficiency		Does it do with minimum use of resources?</a:t>
            </a:r>
          </a:p>
          <a:p>
            <a:pPr marL="457200" lvl="1" indent="0">
              <a:buNone/>
            </a:pPr>
            <a:r>
              <a:rPr lang="en-US" dirty="0" smtClean="0"/>
              <a:t>Integrity		Is it secure?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Internal</a:t>
            </a:r>
          </a:p>
          <a:p>
            <a:pPr marL="457200" lvl="1" indent="0">
              <a:buNone/>
            </a:pPr>
            <a:r>
              <a:rPr lang="en-US" dirty="0" smtClean="0"/>
              <a:t>Portability		Can I use it under different conditions?</a:t>
            </a:r>
          </a:p>
          <a:p>
            <a:pPr marL="457200" lvl="1" indent="0">
              <a:buNone/>
            </a:pPr>
            <a:r>
              <a:rPr lang="en-US" dirty="0" smtClean="0"/>
              <a:t>Maintainability	Can I fix it?</a:t>
            </a:r>
          </a:p>
          <a:p>
            <a:pPr marL="457200" lvl="1" indent="0">
              <a:buNone/>
            </a:pPr>
            <a:r>
              <a:rPr lang="en-US" dirty="0" smtClean="0"/>
              <a:t>Flexibility		Can I change it or extend it or reuse it?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Quality Assurance </a:t>
            </a:r>
          </a:p>
          <a:p>
            <a:pPr marL="457200" lvl="1" indent="0">
              <a:buNone/>
            </a:pPr>
            <a:r>
              <a:rPr lang="en-US" dirty="0" smtClean="0"/>
              <a:t>Process of uncovering problems and improving quality of software.</a:t>
            </a:r>
          </a:p>
          <a:p>
            <a:pPr marL="457200" lvl="1" indent="0">
              <a:buNone/>
            </a:pPr>
            <a:r>
              <a:rPr lang="en-US" dirty="0" smtClean="0"/>
              <a:t>Testing is a major part of QA.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89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Quality Assurance (QA)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724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Testing </a:t>
            </a:r>
            <a:r>
              <a:rPr lang="en-US" dirty="0" smtClean="0">
                <a:solidFill>
                  <a:schemeClr val="accent6"/>
                </a:solidFill>
              </a:rPr>
              <a:t>plus other activities including:</a:t>
            </a:r>
          </a:p>
          <a:p>
            <a:pPr marL="400050" lvl="1" indent="0">
              <a:buNone/>
            </a:pPr>
            <a:r>
              <a:rPr lang="en-US" dirty="0" smtClean="0"/>
              <a:t>Static analysis (assessing code without executing it)</a:t>
            </a:r>
          </a:p>
          <a:p>
            <a:pPr marL="400050" lvl="1" indent="0">
              <a:buNone/>
            </a:pPr>
            <a:r>
              <a:rPr lang="en-US" dirty="0" smtClean="0"/>
              <a:t>Proofs of correctness (theorems about program properties)</a:t>
            </a:r>
          </a:p>
          <a:p>
            <a:pPr marL="400050" lvl="1" indent="0">
              <a:buNone/>
            </a:pPr>
            <a:r>
              <a:rPr lang="en-US" dirty="0" smtClean="0"/>
              <a:t>Code reviews (people reading each others’ code)</a:t>
            </a:r>
          </a:p>
          <a:p>
            <a:pPr marL="400050" lvl="1" indent="0">
              <a:buNone/>
            </a:pPr>
            <a:r>
              <a:rPr lang="en-US" dirty="0" smtClean="0"/>
              <a:t>Software process (methodology for code development)</a:t>
            </a:r>
          </a:p>
          <a:p>
            <a:pPr marL="400050" lvl="1" indent="0">
              <a:buNone/>
            </a:pPr>
            <a:r>
              <a:rPr lang="en-US" dirty="0" smtClean="0"/>
              <a:t>…and many other ways to find problems and increase confidence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No single activity or approach can guarantee software quality</a:t>
            </a:r>
          </a:p>
          <a:p>
            <a:pPr marL="0" lvl="1" indent="0">
              <a:buNone/>
            </a:pPr>
            <a:r>
              <a:rPr lang="en-US" dirty="0" smtClean="0"/>
              <a:t>	“</a:t>
            </a:r>
            <a:r>
              <a:rPr lang="en-US" dirty="0"/>
              <a:t>Beware of bugs in the above code;</a:t>
            </a:r>
            <a:br>
              <a:rPr lang="en-US" dirty="0"/>
            </a:br>
            <a:r>
              <a:rPr lang="en-US" dirty="0" smtClean="0"/>
              <a:t>	I </a:t>
            </a:r>
            <a:r>
              <a:rPr lang="en-US" dirty="0"/>
              <a:t>have only proved it correct, not tried it.”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smtClean="0"/>
              <a:t>	-</a:t>
            </a:r>
            <a:r>
              <a:rPr lang="en-US" dirty="0"/>
              <a:t>Donald Knuth, </a:t>
            </a:r>
            <a:r>
              <a:rPr lang="en-US" dirty="0" smtClean="0"/>
              <a:t>1977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2" descr="http://upload.wikimedia.org/wikipedia/commons/thumb/4/4f/KnuthAtOpenContentAlliance.jpg/192px-KnuthAtOpenContentAlli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105400"/>
            <a:ext cx="162739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872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simpl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simple</Template>
  <TotalTime>543</TotalTime>
  <Words>2362</Words>
  <Application>Microsoft Macintosh PowerPoint</Application>
  <PresentationFormat>On-screen Show (4:3)</PresentationFormat>
  <Paragraphs>456</Paragraphs>
  <Slides>40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simple</vt:lpstr>
      <vt:lpstr>CSE 331 Software Design &amp; Implementation</vt:lpstr>
      <vt:lpstr>Overview</vt:lpstr>
      <vt:lpstr>Ariane 5 rocket</vt:lpstr>
      <vt:lpstr>Therac-25 radiation therapy machine</vt:lpstr>
      <vt:lpstr>Mars Polar Lander</vt:lpstr>
      <vt:lpstr>More examples</vt:lpstr>
      <vt:lpstr>2002 NIST report on costs to society</vt:lpstr>
      <vt:lpstr>Building Quality Software</vt:lpstr>
      <vt:lpstr>Software Quality Assurance (QA)</vt:lpstr>
      <vt:lpstr>What can you learn from testing?</vt:lpstr>
      <vt:lpstr>What Is Testing For?</vt:lpstr>
      <vt:lpstr>Phases of Testing</vt:lpstr>
      <vt:lpstr>Unit Testing</vt:lpstr>
      <vt:lpstr>Do you look at the code?</vt:lpstr>
      <vt:lpstr>How is testing done?</vt:lpstr>
      <vt:lpstr>sqrt example</vt:lpstr>
      <vt:lpstr>What’s So Hard About Testing?</vt:lpstr>
      <vt:lpstr>Approach: Partition the Input Space</vt:lpstr>
      <vt:lpstr>Naive Approach: Execution Equivalence</vt:lpstr>
      <vt:lpstr>Execution Equivalence Doesn't Work</vt:lpstr>
      <vt:lpstr>Heuristic:  Revealing Subdomains</vt:lpstr>
      <vt:lpstr>Example</vt:lpstr>
      <vt:lpstr>Heuristics for Designing Test Suites</vt:lpstr>
      <vt:lpstr>Black Box Testing</vt:lpstr>
      <vt:lpstr>Black Box Testing: Advantages</vt:lpstr>
      <vt:lpstr>More Complex Example</vt:lpstr>
      <vt:lpstr>Heuristic: Boundary Testing</vt:lpstr>
      <vt:lpstr>Boundary Testing</vt:lpstr>
      <vt:lpstr>Other Boundary Cases</vt:lpstr>
      <vt:lpstr>Boundary Cases: Arithmetic Overflow</vt:lpstr>
      <vt:lpstr>Boundary Cases: Duplicates &amp; Aliases</vt:lpstr>
      <vt:lpstr>Heuristic: Clear (glass, white)-box testing</vt:lpstr>
      <vt:lpstr>Glass-box Motivation</vt:lpstr>
      <vt:lpstr>Glass Box Testing:  Advantages</vt:lpstr>
      <vt:lpstr>Code coverage: what is enough?</vt:lpstr>
      <vt:lpstr>Path coverage example</vt:lpstr>
      <vt:lpstr>Varieties of coverage</vt:lpstr>
      <vt:lpstr>Pragmatics: Regression Testing</vt:lpstr>
      <vt:lpstr>Rules of Testing</vt:lpstr>
      <vt:lpstr>Summary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374 Programming Concepts &amp; Tools</dc:title>
  <dc:creator>Hal Perkins</dc:creator>
  <cp:lastModifiedBy>Hal Perkins</cp:lastModifiedBy>
  <cp:revision>96</cp:revision>
  <cp:lastPrinted>2012-10-15T02:30:05Z</cp:lastPrinted>
  <dcterms:created xsi:type="dcterms:W3CDTF">2012-01-30T18:02:35Z</dcterms:created>
  <dcterms:modified xsi:type="dcterms:W3CDTF">2013-01-28T03:09:03Z</dcterms:modified>
</cp:coreProperties>
</file>