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336" r:id="rId3"/>
    <p:sldId id="310" r:id="rId4"/>
    <p:sldId id="311" r:id="rId5"/>
    <p:sldId id="289" r:id="rId6"/>
    <p:sldId id="290" r:id="rId7"/>
    <p:sldId id="291" r:id="rId8"/>
    <p:sldId id="293" r:id="rId9"/>
    <p:sldId id="338" r:id="rId10"/>
    <p:sldId id="315" r:id="rId11"/>
    <p:sldId id="313" r:id="rId12"/>
    <p:sldId id="316" r:id="rId13"/>
    <p:sldId id="317" r:id="rId14"/>
    <p:sldId id="318" r:id="rId15"/>
    <p:sldId id="319" r:id="rId16"/>
    <p:sldId id="320" r:id="rId17"/>
    <p:sldId id="321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7" r:id="rId27"/>
    <p:sldId id="335" r:id="rId28"/>
  </p:sldIdLst>
  <p:sldSz cx="9144000" cy="6858000" type="screen4x3"/>
  <p:notesSz cx="6934200" cy="9220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9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 Brooks:</a:t>
            </a:r>
            <a:r>
              <a:rPr lang="en-US" baseline="0" dirty="0" smtClean="0"/>
              <a:t>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Winter 2013</a:t>
            </a:r>
            <a:endParaRPr lang="en-US" dirty="0" smtClean="0"/>
          </a:p>
          <a:p>
            <a:r>
              <a:rPr lang="en-US" dirty="0" smtClean="0"/>
              <a:t>Data Abstraction: Abstract Data Types (ADTs) </a:t>
            </a:r>
            <a:br>
              <a:rPr lang="en-US" dirty="0" smtClean="0"/>
            </a:br>
            <a:r>
              <a:rPr lang="en-US" sz="1800" dirty="0" smtClean="0"/>
              <a:t>(Based on slides by Mike Ernst and David Notkin)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collection of procedural abstractions</a:t>
            </a:r>
          </a:p>
          <a:p>
            <a:pPr marL="457200" lvl="1" indent="0">
              <a:buNone/>
            </a:pPr>
            <a:r>
              <a:rPr lang="en-US" dirty="0" smtClean="0"/>
              <a:t>Not a collection of procedures</a:t>
            </a:r>
          </a:p>
          <a:p>
            <a:pPr marL="0" indent="0">
              <a:buNone/>
            </a:pPr>
            <a:r>
              <a:rPr lang="en-US" dirty="0" smtClean="0"/>
              <a:t>Together, these procedural abstractions provide a set of values</a:t>
            </a:r>
          </a:p>
          <a:p>
            <a:pPr marL="457200" lvl="1" indent="0">
              <a:buNone/>
            </a:pPr>
            <a:r>
              <a:rPr lang="en-US" b="1" i="1" dirty="0" smtClean="0"/>
              <a:t>All</a:t>
            </a:r>
            <a:r>
              <a:rPr lang="en-US" dirty="0" smtClean="0"/>
              <a:t> the ways of directly using that set of values</a:t>
            </a:r>
          </a:p>
          <a:p>
            <a:pPr marL="914400" lvl="2" indent="0">
              <a:buNone/>
            </a:pPr>
            <a:r>
              <a:rPr lang="en-US" dirty="0" smtClean="0"/>
              <a:t>Creating</a:t>
            </a:r>
          </a:p>
          <a:p>
            <a:pPr marL="914400" lvl="2" indent="0">
              <a:buNone/>
            </a:pPr>
            <a:r>
              <a:rPr lang="en-US" dirty="0" smtClean="0"/>
              <a:t>Manipulating</a:t>
            </a:r>
          </a:p>
          <a:p>
            <a:pPr marL="914400" lvl="2" indent="0">
              <a:buNone/>
            </a:pPr>
            <a:r>
              <a:rPr lang="en-US" dirty="0" smtClean="0"/>
              <a:t>Observing</a:t>
            </a:r>
          </a:p>
          <a:p>
            <a:pPr marL="0" indent="0">
              <a:buNone/>
            </a:pPr>
            <a:r>
              <a:rPr lang="en-US" dirty="0" smtClean="0"/>
              <a:t>Creators and producers:  make new values</a:t>
            </a:r>
          </a:p>
          <a:p>
            <a:pPr marL="0" indent="0">
              <a:buNone/>
            </a:pPr>
            <a:r>
              <a:rPr lang="en-US" dirty="0" err="1" smtClean="0"/>
              <a:t>Mutators</a:t>
            </a:r>
            <a:r>
              <a:rPr lang="en-US" dirty="0" smtClean="0"/>
              <a:t>:  change the value (but don’t affect ==)</a:t>
            </a:r>
          </a:p>
          <a:p>
            <a:pPr marL="0" indent="0">
              <a:buNone/>
            </a:pPr>
            <a:r>
              <a:rPr lang="en-US" dirty="0" smtClean="0"/>
              <a:t>Observers:  allow one to tell values apart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Connecting specifications and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Specification: describes ADT only in terms of the abstraction</a:t>
            </a:r>
          </a:p>
          <a:p>
            <a:pPr marL="457200" lvl="1" indent="0">
              <a:buNone/>
            </a:pPr>
            <a:r>
              <a:rPr lang="en-US" dirty="0" smtClean="0"/>
              <a:t>Never mentions the representation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Abstraction Function</a:t>
            </a:r>
            <a:r>
              <a:rPr lang="en-US" dirty="0" smtClean="0"/>
              <a:t>: maps object → abstract value</a:t>
            </a:r>
          </a:p>
          <a:p>
            <a:pPr marL="457200" lvl="1" indent="0">
              <a:buNone/>
            </a:pPr>
            <a:r>
              <a:rPr lang="en-US" dirty="0" smtClean="0"/>
              <a:t>What the data structure </a:t>
            </a:r>
            <a:r>
              <a:rPr lang="en-US" i="1" dirty="0" smtClean="0">
                <a:solidFill>
                  <a:srgbClr val="FF0000"/>
                </a:solidFill>
              </a:rPr>
              <a:t>means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an abstract value</a:t>
            </a:r>
          </a:p>
          <a:p>
            <a:pPr marL="857250" lvl="2" indent="0">
              <a:buNone/>
            </a:pPr>
            <a:r>
              <a:rPr lang="en-US" dirty="0" smtClean="0"/>
              <a:t>How the data structure is to be interpreted</a:t>
            </a:r>
            <a:endParaRPr lang="en-US" dirty="0"/>
          </a:p>
          <a:p>
            <a:pPr marL="857250" lvl="2" indent="0">
              <a:buNone/>
            </a:pPr>
            <a:r>
              <a:rPr lang="en-US" dirty="0" smtClean="0"/>
              <a:t>Ex: point in the plane represented by Point object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Representation Invariant</a:t>
            </a:r>
            <a:r>
              <a:rPr lang="en-US" dirty="0" smtClean="0"/>
              <a:t>: maps object →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Indicates whether a data structure is </a:t>
            </a:r>
            <a:r>
              <a:rPr lang="en-US" i="1" dirty="0" smtClean="0">
                <a:solidFill>
                  <a:srgbClr val="FF0000"/>
                </a:solidFill>
              </a:rPr>
              <a:t>well-formed</a:t>
            </a:r>
            <a:r>
              <a:rPr lang="en-US" dirty="0"/>
              <a:t> </a:t>
            </a:r>
            <a:r>
              <a:rPr lang="en-US" i="1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Defines set of valid values of the data structure</a:t>
            </a:r>
          </a:p>
          <a:p>
            <a:pPr marL="457200" lvl="1" indent="0">
              <a:buNone/>
            </a:pPr>
            <a:r>
              <a:rPr lang="en-US" dirty="0" smtClean="0"/>
              <a:t>Only well-formed representations (values) make sense as implementations of an abstract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</a:t>
            </a:r>
            <a:r>
              <a:rPr lang="en-US" sz="3200" dirty="0" smtClean="0"/>
              <a:t>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implement a data abstraction</a:t>
            </a:r>
          </a:p>
          <a:p>
            <a:pPr marL="457200" lvl="1" indent="0">
              <a:buNone/>
            </a:pPr>
            <a:r>
              <a:rPr lang="en-US" dirty="0" smtClean="0"/>
              <a:t>Select the representation of instances, the “</a:t>
            </a:r>
            <a:r>
              <a:rPr lang="en-US" dirty="0" smtClean="0">
                <a:solidFill>
                  <a:srgbClr val="FF0000"/>
                </a:solidFill>
              </a:rPr>
              <a:t>rep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dirty="0" smtClean="0"/>
              <a:t>Implement operations in terms of that rep</a:t>
            </a:r>
          </a:p>
          <a:p>
            <a:pPr marL="857250" lvl="2" indent="0">
              <a:buNone/>
            </a:pPr>
            <a:r>
              <a:rPr lang="en-US" dirty="0" smtClean="0"/>
              <a:t>In Java this is typically done with a class</a:t>
            </a:r>
          </a:p>
          <a:p>
            <a:pPr marL="0" indent="0">
              <a:buNone/>
            </a:pPr>
            <a:r>
              <a:rPr lang="en-US" dirty="0" smtClean="0"/>
              <a:t>Choose a representation so that:</a:t>
            </a:r>
          </a:p>
          <a:p>
            <a:pPr marL="457200" lvl="1" indent="0">
              <a:buNone/>
            </a:pPr>
            <a:r>
              <a:rPr lang="en-US" dirty="0" smtClean="0"/>
              <a:t>It is possible to implement required operations</a:t>
            </a:r>
          </a:p>
          <a:p>
            <a:pPr marL="457200" lvl="1" indent="0">
              <a:buNone/>
            </a:pPr>
            <a:r>
              <a:rPr lang="en-US" dirty="0" smtClean="0"/>
              <a:t>The most frequently used operations are efficient</a:t>
            </a:r>
          </a:p>
          <a:p>
            <a:pPr marL="914400" lvl="2" indent="0">
              <a:buNone/>
            </a:pPr>
            <a:r>
              <a:rPr lang="en-US" dirty="0" smtClean="0"/>
              <a:t>But which will these be?</a:t>
            </a:r>
          </a:p>
          <a:p>
            <a:pPr marL="914400" lvl="2" indent="0">
              <a:buNone/>
            </a:pPr>
            <a:r>
              <a:rPr lang="en-US" dirty="0" smtClean="0"/>
              <a:t>Abstraction allows the rep to change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5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</a:rPr>
              <a:t>// Overview: A </a:t>
            </a:r>
            <a:r>
              <a:rPr lang="en-US" sz="1800" dirty="0" err="1" smtClean="0"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is a finite mutable set of Characters</a:t>
            </a:r>
          </a:p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creates an empty </a:t>
            </a:r>
            <a:r>
              <a:rPr lang="en-US" sz="1800" dirty="0" err="1" smtClean="0"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solidFill>
                  <a:srgbClr val="063DE8"/>
                </a:solidFill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( )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modifies</a:t>
            </a:r>
            <a:r>
              <a:rPr lang="en-US" sz="1800" dirty="0" smtClean="0">
                <a:latin typeface="Arial" charset="0"/>
              </a:rPr>
              <a:t>: this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post</a:t>
            </a:r>
            <a:r>
              <a:rPr lang="en-US" sz="1800" dirty="0" smtClean="0">
                <a:latin typeface="Arial" charset="0"/>
              </a:rPr>
              <a:t> =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pre</a:t>
            </a:r>
            <a:r>
              <a:rPr lang="en-US" sz="1800" dirty="0" smtClean="0">
                <a:latin typeface="Arial" charset="0"/>
              </a:rPr>
              <a:t> U {c}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void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insert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modifies</a:t>
            </a:r>
            <a:r>
              <a:rPr lang="en-US" sz="1800" dirty="0" smtClean="0">
                <a:latin typeface="Arial" charset="0"/>
              </a:rPr>
              <a:t>: this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post</a:t>
            </a:r>
            <a:r>
              <a:rPr lang="en-US" sz="1800" dirty="0" smtClean="0">
                <a:latin typeface="Arial" charset="0"/>
              </a:rPr>
              <a:t> =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pre</a:t>
            </a:r>
            <a:r>
              <a:rPr lang="en-US" sz="1800" dirty="0" smtClean="0">
                <a:latin typeface="Arial" charset="0"/>
              </a:rPr>
              <a:t> - {c}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void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delete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returns</a:t>
            </a:r>
            <a:r>
              <a:rPr lang="en-US" sz="1800" dirty="0" smtClean="0">
                <a:latin typeface="Arial" charset="0"/>
              </a:rPr>
              <a:t>: (c </a:t>
            </a:r>
            <a:r>
              <a:rPr lang="en-US" sz="1800" dirty="0" smtClean="0">
                <a:latin typeface="Arial" charset="0"/>
                <a:sym typeface="Symbol" pitchFamily="18" charset="2"/>
              </a:rPr>
              <a:t></a:t>
            </a:r>
            <a:r>
              <a:rPr lang="en-US" sz="1800" dirty="0" smtClean="0">
                <a:latin typeface="Arial" charset="0"/>
              </a:rPr>
              <a:t> this)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latin typeface="Arial" charset="0"/>
              </a:rPr>
              <a:t>boolean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member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8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returns</a:t>
            </a:r>
            <a:r>
              <a:rPr lang="en-US" sz="1800" dirty="0" smtClean="0">
                <a:latin typeface="Arial" charset="0"/>
              </a:rPr>
              <a:t>: cardinality of this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latin typeface="Arial" charset="0"/>
              </a:rPr>
              <a:t>int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size</a:t>
            </a:r>
            <a:r>
              <a:rPr lang="en-US" sz="1800" dirty="0" smtClean="0">
                <a:latin typeface="Arial" charset="0"/>
              </a:rPr>
              <a:t> ( );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CharSet</a:t>
            </a:r>
            <a:r>
              <a:rPr lang="en-US" dirty="0" smtClean="0"/>
              <a:t> implementation: Is it OK?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 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 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724400" y="4303455"/>
            <a:ext cx="4343400" cy="2308324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600" b="1" u="none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new Character(‘a’);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6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this and you know what to fix</a:t>
            </a:r>
          </a:p>
          <a:p>
            <a:pPr marL="0" indent="0">
              <a:buNone/>
            </a:pPr>
            <a:r>
              <a:rPr lang="en-US" dirty="0" smtClean="0"/>
              <a:t>Perhaps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 is wrong</a:t>
            </a:r>
          </a:p>
          <a:p>
            <a:pPr marL="457200" lvl="1" indent="0">
              <a:buNone/>
            </a:pPr>
            <a:r>
              <a:rPr lang="en-US" dirty="0" smtClean="0"/>
              <a:t>It should remove all occurrences</a:t>
            </a:r>
          </a:p>
          <a:p>
            <a:pPr marL="0" indent="0">
              <a:buNone/>
            </a:pPr>
            <a:r>
              <a:rPr lang="en-US" dirty="0" smtClean="0"/>
              <a:t>Perhaps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 is wrong</a:t>
            </a:r>
          </a:p>
          <a:p>
            <a:pPr marL="457200" lvl="1" indent="0">
              <a:buNone/>
            </a:pPr>
            <a:r>
              <a:rPr lang="en-US" dirty="0" smtClean="0"/>
              <a:t>It should not insert a character that is already there</a:t>
            </a:r>
          </a:p>
          <a:p>
            <a:pPr marL="0" indent="0">
              <a:buNone/>
            </a:pPr>
            <a:r>
              <a:rPr lang="en-US" dirty="0" smtClean="0"/>
              <a:t>How can we know?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representation invariant </a:t>
            </a:r>
            <a:r>
              <a:rPr lang="en-US" dirty="0" smtClean="0"/>
              <a:t>tells us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0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States data structure well-</a:t>
            </a:r>
            <a:r>
              <a:rPr lang="en-US" dirty="0" err="1" smtClean="0"/>
              <a:t>formedness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Must hold before and after every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pPr marL="0" indent="0">
              <a:buNone/>
            </a:pPr>
            <a:r>
              <a:rPr lang="en-US" dirty="0" smtClean="0"/>
              <a:t>Operations (methods) may depend on it</a:t>
            </a:r>
          </a:p>
          <a:p>
            <a:pPr marL="0" indent="0">
              <a:buNone/>
            </a:pPr>
            <a:r>
              <a:rPr lang="en-US" dirty="0" smtClean="0"/>
              <a:t>Write it this way</a:t>
            </a:r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has no nulls and no duplicates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private List&lt;Character&gt;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…</a:t>
            </a:r>
          </a:p>
          <a:p>
            <a:pPr marL="0" indent="0">
              <a:buNone/>
            </a:pPr>
            <a:r>
              <a:rPr lang="en-US" dirty="0" smtClean="0"/>
              <a:t>Or, more formally: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Arial" charset="0"/>
                <a:sym typeface="Symbol" pitchFamily="18" charset="2"/>
              </a:rPr>
              <a:t>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Arial" charset="0"/>
                <a:sym typeface="Symbol" pitchFamily="18" charset="2"/>
              </a:rPr>
              <a:t>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  <a:p>
            <a:pPr marL="457200" lvl="1" indent="0">
              <a:buNone/>
            </a:pPr>
            <a:endParaRPr lang="en-US" sz="2000" dirty="0" smtClean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5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Now,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adding the following method to </a:t>
            </a:r>
            <a:r>
              <a:rPr lang="en-US" dirty="0" err="1" smtClean="0"/>
              <a:t>CharSet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/>
              <a:t>Consider this implementation: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has no nulls and no dups.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r>
              <a:rPr lang="en-US" dirty="0" smtClean="0"/>
              <a:t>Does the implementation of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dirty="0" smtClean="0"/>
              <a:t>Kind of, sort of, not really….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Consider the client code (outside the </a:t>
            </a:r>
            <a:r>
              <a:rPr lang="en-US" dirty="0" err="1" smtClean="0"/>
              <a:t>CharSet</a:t>
            </a:r>
            <a:r>
              <a:rPr lang="en-US" dirty="0"/>
              <a:t> </a:t>
            </a:r>
            <a:r>
              <a:rPr lang="en-US" dirty="0" smtClean="0"/>
              <a:t>implementation)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Character a = new Character(‘a’);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Representation exposure </a:t>
            </a:r>
            <a:r>
              <a:rPr lang="en-US" dirty="0" smtClean="0"/>
              <a:t>is external access to the rep</a:t>
            </a:r>
          </a:p>
          <a:p>
            <a:pPr marL="0" indent="0">
              <a:buNone/>
            </a:pPr>
            <a:r>
              <a:rPr lang="en-US" dirty="0" smtClean="0"/>
              <a:t>Representation exposure is almost always </a:t>
            </a:r>
            <a:r>
              <a:rPr lang="en-US" dirty="0" smtClean="0">
                <a:solidFill>
                  <a:srgbClr val="FF0000"/>
                </a:solidFill>
                <a:latin typeface="Stencil Std"/>
                <a:cs typeface="Stencil Std"/>
              </a:rPr>
              <a:t>evil</a:t>
            </a:r>
            <a:endParaRPr lang="en-US" dirty="0" smtClean="0">
              <a:latin typeface="Stencil Std"/>
              <a:cs typeface="Stencil Std"/>
            </a:endParaRPr>
          </a:p>
          <a:p>
            <a:pPr marL="0" indent="0">
              <a:buNone/>
            </a:pPr>
            <a:r>
              <a:rPr lang="en-US" dirty="0" smtClean="0"/>
              <a:t>If you do it, document why and how</a:t>
            </a:r>
          </a:p>
          <a:p>
            <a:pPr marL="457200" lvl="1" indent="0">
              <a:buNone/>
            </a:pPr>
            <a:r>
              <a:rPr lang="en-US" dirty="0" smtClean="0"/>
              <a:t>And feel guilty about it</a:t>
            </a:r>
            <a:r>
              <a:rPr lang="en-US" dirty="0" smtClean="0"/>
              <a:t>!  (even if you have to do it)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9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First:</a:t>
            </a:r>
          </a:p>
          <a:p>
            <a:pPr marL="457200" lvl="1" indent="0">
              <a:buNone/>
            </a:pPr>
            <a:r>
              <a:rPr lang="en-US" dirty="0" smtClean="0"/>
              <a:t>Data Abstraction – ADTs</a:t>
            </a:r>
          </a:p>
          <a:p>
            <a:pPr marL="457200" lvl="1" indent="0">
              <a:buNone/>
            </a:pPr>
            <a:r>
              <a:rPr lang="en-US" dirty="0" smtClean="0"/>
              <a:t>ADT specification and Implementation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Then: Reasoning about </a:t>
            </a:r>
            <a:r>
              <a:rPr lang="en-US" dirty="0" smtClean="0"/>
              <a:t>data abstractions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Representation Invariants (</a:t>
            </a:r>
            <a:r>
              <a:rPr lang="en-US" dirty="0" err="1" smtClean="0"/>
              <a:t>RIs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Abstraction Functions (</a:t>
            </a:r>
            <a:r>
              <a:rPr lang="en-US" dirty="0" err="1" smtClean="0"/>
              <a:t>AFs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avoid rep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Exploit immutability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6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Character is immutable.</a:t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Make a copy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1600" b="1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or: 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elts.clone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Mutating a copy doesn’t affect the original.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Don’t forget to make a copy on the way in!</a:t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Make an immutable copy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1600" b="1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Client cannot mutate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Still need to make a copy on the way in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5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Should code check that the rep invariant holds?</a:t>
            </a:r>
          </a:p>
          <a:p>
            <a:pPr lvl="1"/>
            <a:r>
              <a:rPr lang="en-US" dirty="0" smtClean="0"/>
              <a:t>Yes, if it’s inexpensive</a:t>
            </a:r>
          </a:p>
          <a:p>
            <a:pPr lvl="1"/>
            <a:r>
              <a:rPr lang="en-US" dirty="0" smtClean="0"/>
              <a:t>Yes, for debugging (even when it’s expensive)</a:t>
            </a:r>
          </a:p>
          <a:p>
            <a:pPr lvl="1"/>
            <a:r>
              <a:rPr lang="en-US" dirty="0" smtClean="0"/>
              <a:t>It’s quite hard to justify turning the checking off</a:t>
            </a:r>
          </a:p>
          <a:p>
            <a:pPr lvl="1"/>
            <a:r>
              <a:rPr lang="en-US" dirty="0" smtClean="0"/>
              <a:t>Some private methods need not check  (Why?)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delete(Character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// (there are ways to guarantee it)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3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defensive </a:t>
            </a:r>
            <a:r>
              <a:rPr lang="en-US" dirty="0"/>
              <a:t>p</a:t>
            </a:r>
            <a:r>
              <a:rPr lang="en-US" dirty="0" smtClean="0"/>
              <a:t>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Assume that you will make mistakes</a:t>
            </a:r>
          </a:p>
          <a:p>
            <a:pPr>
              <a:buNone/>
            </a:pPr>
            <a:r>
              <a:rPr lang="en-US" dirty="0" smtClean="0"/>
              <a:t>Write and incorporate code designed to catch them</a:t>
            </a:r>
          </a:p>
          <a:p>
            <a:pPr lvl="1">
              <a:buNone/>
            </a:pPr>
            <a:r>
              <a:rPr lang="en-US" dirty="0" smtClean="0"/>
              <a:t>On entry:</a:t>
            </a:r>
          </a:p>
          <a:p>
            <a:pPr lvl="2">
              <a:buNone/>
            </a:pPr>
            <a:r>
              <a:rPr lang="en-US" dirty="0" smtClean="0"/>
              <a:t>Check rep invariant</a:t>
            </a:r>
          </a:p>
          <a:p>
            <a:pPr lvl="2">
              <a:buNone/>
            </a:pPr>
            <a:r>
              <a:rPr lang="en-US" dirty="0" smtClean="0"/>
              <a:t>Check preconditions (</a:t>
            </a:r>
            <a:r>
              <a:rPr lang="en-US" u="sng" dirty="0" smtClean="0"/>
              <a:t>requires</a:t>
            </a:r>
            <a:r>
              <a:rPr lang="en-US" dirty="0" smtClean="0"/>
              <a:t> clause)</a:t>
            </a:r>
          </a:p>
          <a:p>
            <a:pPr lvl="1">
              <a:buNone/>
            </a:pPr>
            <a:r>
              <a:rPr lang="en-US" dirty="0" smtClean="0"/>
              <a:t>On exit:</a:t>
            </a:r>
          </a:p>
          <a:p>
            <a:pPr lvl="2">
              <a:buNone/>
            </a:pPr>
            <a:r>
              <a:rPr lang="en-US" dirty="0" smtClean="0"/>
              <a:t>Check rep invariant</a:t>
            </a:r>
          </a:p>
          <a:p>
            <a:pPr lvl="2">
              <a:buNone/>
            </a:pPr>
            <a:r>
              <a:rPr lang="en-US" dirty="0" smtClean="0"/>
              <a:t>Check </a:t>
            </a:r>
            <a:r>
              <a:rPr lang="en-US" dirty="0" err="1" smtClean="0"/>
              <a:t>postconditions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Checking the rep invariant helps you </a:t>
            </a:r>
            <a:r>
              <a:rPr lang="en-US" dirty="0" smtClean="0">
                <a:solidFill>
                  <a:srgbClr val="0000FF"/>
                </a:solidFill>
              </a:rPr>
              <a:t>discover </a:t>
            </a:r>
            <a:r>
              <a:rPr lang="en-US" dirty="0" smtClean="0"/>
              <a:t>errors</a:t>
            </a:r>
          </a:p>
          <a:p>
            <a:pPr>
              <a:buNone/>
            </a:pPr>
            <a:r>
              <a:rPr lang="en-US" dirty="0" smtClean="0"/>
              <a:t>Reasoning about the rep invariant helps you </a:t>
            </a:r>
            <a:r>
              <a:rPr lang="en-US" dirty="0" smtClean="0">
                <a:solidFill>
                  <a:srgbClr val="0000FF"/>
                </a:solidFill>
              </a:rPr>
              <a:t>avoid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errors</a:t>
            </a:r>
          </a:p>
          <a:p>
            <a:pPr lvl="1">
              <a:buNone/>
            </a:pPr>
            <a:r>
              <a:rPr lang="en-US" dirty="0" smtClean="0"/>
              <a:t>Or prove that they do not exist!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New implementation of insert that </a:t>
            </a:r>
            <a:r>
              <a:rPr lang="en-US" u="sng" dirty="0" smtClean="0"/>
              <a:t>preserves the rep invariant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(Character c) { </a:t>
            </a:r>
            <a:endParaRPr lang="en-US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Character cc = new Character(encrypt(c));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(Character c) { </a:t>
            </a:r>
            <a:endParaRPr lang="en-US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The program is still wrong</a:t>
            </a:r>
            <a:endParaRPr lang="en-US" b="0" dirty="0" smtClean="0"/>
          </a:p>
          <a:p>
            <a:pPr lvl="1">
              <a:buNone/>
            </a:pPr>
            <a:r>
              <a:rPr lang="en-US" dirty="0" smtClean="0"/>
              <a:t>Clients observe incorrect behavior</a:t>
            </a:r>
          </a:p>
          <a:p>
            <a:pPr lvl="1">
              <a:buNone/>
            </a:pPr>
            <a:r>
              <a:rPr lang="en-US" dirty="0" smtClean="0"/>
              <a:t>What client code exposes the error?</a:t>
            </a:r>
          </a:p>
          <a:p>
            <a:pPr lvl="1">
              <a:buNone/>
            </a:pPr>
            <a:r>
              <a:rPr lang="en-US" dirty="0" smtClean="0"/>
              <a:t>Where is the error?</a:t>
            </a:r>
          </a:p>
          <a:p>
            <a:pPr lvl="1">
              <a:buNone/>
            </a:pPr>
            <a:r>
              <a:rPr lang="en-US" dirty="0" smtClean="0"/>
              <a:t>We must consider the </a:t>
            </a:r>
            <a:r>
              <a:rPr lang="en-US" dirty="0" smtClean="0">
                <a:solidFill>
                  <a:srgbClr val="FF0000"/>
                </a:solidFill>
              </a:rPr>
              <a:t>meaning 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abstraction function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helps us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81600" y="4267200"/>
            <a:ext cx="3810000" cy="2308324"/>
          </a:xfrm>
          <a:prstGeom prst="rect">
            <a:avLst/>
          </a:prstGeom>
          <a:noFill/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a = new Character(‘a’));</a:t>
            </a:r>
          </a:p>
          <a:p>
            <a:r>
              <a:rPr lang="en-US" sz="1800" b="1" u="none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r>
              <a:rPr lang="en-US" sz="2000" dirty="0" smtClean="0"/>
              <a:t>Typically </a:t>
            </a:r>
            <a:r>
              <a:rPr lang="en-US" sz="2000" i="1" dirty="0" smtClean="0"/>
              <a:t>not</a:t>
            </a:r>
            <a:r>
              <a:rPr lang="en-US" sz="2000" dirty="0" smtClean="0"/>
              <a:t> executable</a:t>
            </a:r>
          </a:p>
          <a:p>
            <a:pPr>
              <a:buNone/>
            </a:pPr>
            <a:r>
              <a:rPr lang="en-US" sz="2000" dirty="0" smtClean="0"/>
              <a:t>The abstraction function lets us reason about behavior </a:t>
            </a:r>
            <a:r>
              <a:rPr lang="en-US" sz="2000" dirty="0" smtClean="0">
                <a:solidFill>
                  <a:srgbClr val="FF0000"/>
                </a:solidFill>
              </a:rPr>
              <a:t>from the client perspective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6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function</a:t>
            </a:r>
            <a:r>
              <a:rPr lang="en-US" dirty="0"/>
              <a:t> </a:t>
            </a:r>
            <a:r>
              <a:rPr lang="en-US" dirty="0" smtClean="0"/>
              <a:t>and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Our real goal is to satisfy the </a:t>
            </a:r>
            <a:r>
              <a:rPr lang="en-US" sz="2000" dirty="0" smtClean="0">
                <a:solidFill>
                  <a:srgbClr val="FF0000"/>
                </a:solidFill>
              </a:rPr>
              <a:t>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200" dirty="0" smtClean="0">
                <a:latin typeface="Arial" charset="0"/>
              </a:rPr>
              <a:t>// </a:t>
            </a:r>
            <a:r>
              <a:rPr lang="en-US" sz="2200" u="sng" dirty="0" smtClean="0">
                <a:latin typeface="Arial" charset="0"/>
              </a:rPr>
              <a:t>modifies</a:t>
            </a:r>
            <a:r>
              <a:rPr lang="en-US" sz="2200" dirty="0" smtClean="0">
                <a:latin typeface="Arial" charset="0"/>
              </a:rPr>
              <a:t>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200" dirty="0" smtClean="0">
                <a:latin typeface="Arial" charset="0"/>
              </a:rPr>
              <a:t>// </a:t>
            </a:r>
            <a:r>
              <a:rPr lang="en-US" sz="2200" u="sng" dirty="0" smtClean="0">
                <a:latin typeface="Arial" charset="0"/>
              </a:rPr>
              <a:t>effects</a:t>
            </a:r>
            <a:r>
              <a:rPr lang="en-US" sz="2200" dirty="0" smtClean="0">
                <a:latin typeface="Arial" charset="0"/>
              </a:rPr>
              <a:t>: </a:t>
            </a:r>
            <a:r>
              <a:rPr lang="en-US" sz="2200" dirty="0" err="1" smtClean="0">
                <a:latin typeface="Arial" charset="0"/>
              </a:rPr>
              <a:t>this</a:t>
            </a:r>
            <a:r>
              <a:rPr lang="en-US" sz="2200" baseline="-25000" dirty="0" err="1" smtClean="0">
                <a:latin typeface="Arial" charset="0"/>
              </a:rPr>
              <a:t>post</a:t>
            </a:r>
            <a:r>
              <a:rPr lang="en-US" sz="2200" dirty="0" smtClean="0">
                <a:latin typeface="Arial" charset="0"/>
              </a:rPr>
              <a:t> = </a:t>
            </a:r>
            <a:r>
              <a:rPr lang="en-US" sz="2200" dirty="0" err="1" smtClean="0">
                <a:latin typeface="Arial" charset="0"/>
              </a:rPr>
              <a:t>this</a:t>
            </a:r>
            <a:r>
              <a:rPr lang="en-US" sz="2200" baseline="-25000" dirty="0" err="1" smtClean="0">
                <a:latin typeface="Arial" charset="0"/>
              </a:rPr>
              <a:t>pre</a:t>
            </a:r>
            <a:r>
              <a:rPr lang="en-US" sz="2200" dirty="0" smtClean="0">
                <a:latin typeface="Arial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200" dirty="0" smtClean="0">
                <a:latin typeface="Arial" charset="0"/>
              </a:rPr>
              <a:t>public void </a:t>
            </a:r>
            <a:r>
              <a:rPr lang="en-US" sz="2200" dirty="0" smtClean="0">
                <a:solidFill>
                  <a:srgbClr val="063DE8"/>
                </a:solidFill>
                <a:latin typeface="Arial" charset="0"/>
              </a:rPr>
              <a:t>insert</a:t>
            </a:r>
            <a:r>
              <a:rPr lang="en-US" sz="2200" dirty="0" smtClean="0">
                <a:latin typeface="Arial" charset="0"/>
              </a:rPr>
              <a:t> (Character c);</a:t>
            </a:r>
          </a:p>
          <a:p>
            <a:pPr lvl="1">
              <a:lnSpc>
                <a:spcPct val="110000"/>
              </a:lnSpc>
              <a:buNone/>
            </a:pPr>
            <a:endParaRPr lang="en-US" sz="2200" dirty="0" smtClean="0">
              <a:latin typeface="Arial" charset="0"/>
            </a:endParaRPr>
          </a:p>
          <a:p>
            <a:pPr>
              <a:buNone/>
            </a:pPr>
            <a:r>
              <a:rPr lang="en-US" sz="2000" dirty="0" smtClean="0"/>
              <a:t>Once again we can place the blame</a:t>
            </a:r>
          </a:p>
          <a:p>
            <a:pPr lvl="1">
              <a:buNone/>
            </a:pPr>
            <a:r>
              <a:rPr lang="en-US" sz="2000" dirty="0" smtClean="0"/>
              <a:t>Applying the abstraction function to the result of the call to </a:t>
            </a:r>
            <a:r>
              <a:rPr lang="en-US" sz="1900" dirty="0" smtClean="0">
                <a:latin typeface="Arial" charset="0"/>
              </a:rPr>
              <a:t>insert</a:t>
            </a:r>
            <a:r>
              <a:rPr lang="en-US" sz="1900" dirty="0" smtClean="0"/>
              <a:t> </a:t>
            </a:r>
            <a:r>
              <a:rPr lang="en-US" sz="2000" dirty="0" smtClean="0"/>
              <a:t>yields AF(</a:t>
            </a:r>
            <a:r>
              <a:rPr lang="en-US" sz="2000" dirty="0" err="1" smtClean="0"/>
              <a:t>elts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Arial" charset="0"/>
              </a:rPr>
              <a:t>U</a:t>
            </a:r>
            <a:r>
              <a:rPr lang="en-US" sz="2000" dirty="0" smtClean="0"/>
              <a:t> {encrypt(‘a’)}</a:t>
            </a:r>
          </a:p>
          <a:p>
            <a:pPr lvl="1">
              <a:buNone/>
            </a:pPr>
            <a:r>
              <a:rPr lang="en-US" sz="2000" dirty="0" smtClean="0"/>
              <a:t>What if we used this abstraction function?</a:t>
            </a:r>
          </a:p>
          <a:p>
            <a:pPr lvl="2">
              <a:buNone/>
            </a:pPr>
            <a:r>
              <a:rPr lang="en-US" sz="2000" dirty="0" smtClean="0"/>
              <a:t>AF(this) = { c | encrypt(c)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2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= { decrypt(c)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2"/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Rep invariant</a:t>
            </a:r>
          </a:p>
          <a:p>
            <a:pPr lvl="1">
              <a:buNone/>
            </a:pPr>
            <a:r>
              <a:rPr lang="en-US" dirty="0" smtClean="0"/>
              <a:t>Which concrete values represent abstract values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Abstraction function</a:t>
            </a:r>
          </a:p>
          <a:p>
            <a:pPr lvl="1">
              <a:buNone/>
            </a:pPr>
            <a:r>
              <a:rPr lang="en-US" dirty="0" smtClean="0"/>
              <a:t>For each concrete value, which abstract value it represents</a:t>
            </a:r>
          </a:p>
          <a:p>
            <a:pPr>
              <a:buNone/>
            </a:pPr>
            <a:r>
              <a:rPr lang="en-US" dirty="0" smtClean="0"/>
              <a:t>Together, they modularize the implementation</a:t>
            </a:r>
          </a:p>
          <a:p>
            <a:pPr lvl="1">
              <a:buNone/>
            </a:pPr>
            <a:r>
              <a:rPr lang="en-US" dirty="0" smtClean="0"/>
              <a:t>Can examine operators one at a time</a:t>
            </a:r>
          </a:p>
          <a:p>
            <a:pPr lvl="1">
              <a:buNone/>
            </a:pPr>
            <a:r>
              <a:rPr lang="en-US" dirty="0" smtClean="0"/>
              <a:t>Neither one is part of the abstraction (the ADT)</a:t>
            </a:r>
          </a:p>
          <a:p>
            <a:pPr>
              <a:buNone/>
            </a:pPr>
            <a:r>
              <a:rPr lang="en-US" dirty="0" smtClean="0"/>
              <a:t>In practice</a:t>
            </a:r>
          </a:p>
          <a:p>
            <a:pPr lvl="1">
              <a:buNone/>
            </a:pPr>
            <a:r>
              <a:rPr lang="en-US" dirty="0" smtClean="0"/>
              <a:t>Always write a representation invariant</a:t>
            </a:r>
          </a:p>
          <a:p>
            <a:pPr lvl="1">
              <a:buNone/>
            </a:pPr>
            <a:r>
              <a:rPr lang="en-US" dirty="0" smtClean="0"/>
              <a:t>Write an abstraction function when you need it</a:t>
            </a:r>
          </a:p>
          <a:p>
            <a:pPr lvl="2">
              <a:buNone/>
            </a:pPr>
            <a:r>
              <a:rPr lang="en-US" dirty="0" smtClean="0"/>
              <a:t>Write an informal one for most non-trivial classes</a:t>
            </a:r>
          </a:p>
          <a:p>
            <a:pPr lvl="2">
              <a:buNone/>
            </a:pPr>
            <a:r>
              <a:rPr lang="en-US" dirty="0" smtClean="0"/>
              <a:t>A formal one is harder to write and usually less useful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Next time: more examples </a:t>
            </a:r>
            <a:r>
              <a:rPr lang="en-US" smtClean="0"/>
              <a:t>and perspective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7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Review: 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Let P be an implementation and S a specification</a:t>
            </a:r>
          </a:p>
          <a:p>
            <a:pPr marL="457200" lvl="1" indent="0">
              <a:buNone/>
            </a:pPr>
            <a:r>
              <a:rPr lang="en-US" dirty="0" smtClean="0"/>
              <a:t>Think “procedures/methods/functions” for the moment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i="1" dirty="0" smtClean="0">
                <a:solidFill>
                  <a:srgbClr val="FF0000"/>
                </a:solidFill>
              </a:rPr>
              <a:t>P satisfies 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iff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Every behavior of P is permitted by S</a:t>
            </a:r>
          </a:p>
          <a:p>
            <a:pPr marL="457200" lvl="1" indent="0">
              <a:buNone/>
            </a:pPr>
            <a:r>
              <a:rPr lang="en-US" dirty="0" smtClean="0"/>
              <a:t>“The behavior of P is a subset of S”</a:t>
            </a:r>
          </a:p>
          <a:p>
            <a:pPr marL="0" indent="0">
              <a:buNone/>
            </a:pPr>
            <a:r>
              <a:rPr lang="en-US" dirty="0" smtClean="0"/>
              <a:t>The statement “</a:t>
            </a:r>
            <a:r>
              <a:rPr lang="en-US" dirty="0" smtClean="0">
                <a:solidFill>
                  <a:srgbClr val="FF0000"/>
                </a:solidFill>
              </a:rPr>
              <a:t>P is correct</a:t>
            </a:r>
            <a:r>
              <a:rPr lang="en-US" dirty="0" smtClean="0"/>
              <a:t>” is meaningless</a:t>
            </a:r>
          </a:p>
          <a:p>
            <a:pPr marL="457200" lvl="1" indent="0">
              <a:buNone/>
            </a:pPr>
            <a:r>
              <a:rPr lang="en-US" dirty="0" smtClean="0"/>
              <a:t>Though often made!</a:t>
            </a:r>
          </a:p>
          <a:p>
            <a:pPr marL="0" indent="0">
              <a:buNone/>
            </a:pPr>
            <a:r>
              <a:rPr lang="en-US" dirty="0" smtClean="0"/>
              <a:t>If P does not satisfy S, either (or both!) could be “wrong”</a:t>
            </a:r>
          </a:p>
          <a:p>
            <a:pPr marL="457200" lvl="1" indent="0">
              <a:buNone/>
            </a:pPr>
            <a:r>
              <a:rPr lang="en-US" i="1" dirty="0" smtClean="0"/>
              <a:t>“One person’s feature is another person’s bug.”</a:t>
            </a:r>
          </a:p>
          <a:p>
            <a:pPr marL="457200" lvl="1" indent="0">
              <a:buNone/>
            </a:pPr>
            <a:r>
              <a:rPr lang="en-US" dirty="0" smtClean="0"/>
              <a:t>It’s usually better to change the program than the spec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2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Up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Procedural abstraction:</a:t>
            </a:r>
          </a:p>
          <a:p>
            <a:pPr marL="457200" lvl="1" indent="0">
              <a:buNone/>
            </a:pPr>
            <a:r>
              <a:rPr lang="en-US" dirty="0" smtClean="0"/>
              <a:t>Abstracts from details of procedures</a:t>
            </a:r>
          </a:p>
          <a:p>
            <a:pPr marL="457200" lvl="1" indent="0">
              <a:buNone/>
            </a:pPr>
            <a:r>
              <a:rPr lang="en-US" dirty="0" smtClean="0"/>
              <a:t>A specification mechanism</a:t>
            </a:r>
          </a:p>
          <a:p>
            <a:pPr marL="457200" lvl="1" indent="0">
              <a:buNone/>
            </a:pPr>
            <a:r>
              <a:rPr lang="en-US" dirty="0" smtClean="0"/>
              <a:t>Satisfy the specification with an implementation</a:t>
            </a:r>
          </a:p>
          <a:p>
            <a:pPr marL="0" indent="0">
              <a:buNone/>
            </a:pPr>
            <a:r>
              <a:rPr lang="en-US" dirty="0" smtClean="0"/>
              <a:t>Data abstraction:</a:t>
            </a:r>
          </a:p>
          <a:p>
            <a:pPr marL="457200" lvl="1" indent="0">
              <a:buNone/>
            </a:pPr>
            <a:r>
              <a:rPr lang="en-US" dirty="0" smtClean="0"/>
              <a:t>Abstracts from details of data representation </a:t>
            </a:r>
          </a:p>
          <a:p>
            <a:pPr marL="457200" lvl="1" indent="0">
              <a:buNone/>
            </a:pPr>
            <a:r>
              <a:rPr lang="en-US" dirty="0" smtClean="0"/>
              <a:t>A specification mechanism</a:t>
            </a:r>
          </a:p>
          <a:p>
            <a:pPr marL="914400" lvl="2" indent="0">
              <a:buNone/>
            </a:pPr>
            <a:r>
              <a:rPr lang="en-US" dirty="0" smtClean="0"/>
              <a:t>A way of thinking about programs and design</a:t>
            </a:r>
          </a:p>
          <a:p>
            <a:pPr marL="457200" lvl="1" indent="0">
              <a:buNone/>
            </a:pPr>
            <a:r>
              <a:rPr lang="en-US" dirty="0" smtClean="0"/>
              <a:t>Standard terminology: </a:t>
            </a:r>
            <a:r>
              <a:rPr lang="en-US" dirty="0" smtClean="0">
                <a:solidFill>
                  <a:srgbClr val="FF0000"/>
                </a:solidFill>
              </a:rPr>
              <a:t>Abstract Data Type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ADT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we need </a:t>
            </a:r>
            <a:r>
              <a:rPr lang="en-US" sz="3200" dirty="0" smtClean="0"/>
              <a:t>Data Abstractions (ADTs)</a:t>
            </a:r>
            <a:endParaRPr lang="en-US" sz="3200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Organizing and manipulating data is pervasive</a:t>
            </a:r>
          </a:p>
          <a:p>
            <a:pPr marL="457200" lvl="1" indent="0">
              <a:buNone/>
            </a:pPr>
            <a:r>
              <a:rPr lang="en-US" dirty="0" smtClean="0"/>
              <a:t>Inventing and describing algorithms is rare</a:t>
            </a:r>
          </a:p>
          <a:p>
            <a:pPr marL="0" indent="0">
              <a:buNone/>
            </a:pPr>
            <a:r>
              <a:rPr lang="en-US" dirty="0" smtClean="0"/>
              <a:t>Start your design by </a:t>
            </a:r>
            <a:r>
              <a:rPr lang="en-US" dirty="0" smtClean="0">
                <a:solidFill>
                  <a:srgbClr val="FF0000"/>
                </a:solidFill>
              </a:rPr>
              <a:t>designing data structures</a:t>
            </a:r>
          </a:p>
          <a:p>
            <a:pPr marL="0" indent="0">
              <a:buNone/>
            </a:pPr>
            <a:r>
              <a:rPr lang="en-US" dirty="0" smtClean="0"/>
              <a:t>Potential problems with choosing a data abstraction:</a:t>
            </a:r>
          </a:p>
          <a:p>
            <a:pPr marL="457200" lvl="1" indent="0">
              <a:buNone/>
            </a:pPr>
            <a:r>
              <a:rPr lang="en-US" dirty="0" smtClean="0"/>
              <a:t>Decisions about data structures often made too early</a:t>
            </a:r>
          </a:p>
          <a:p>
            <a:pPr marL="457200" lvl="1" indent="0">
              <a:buNone/>
            </a:pPr>
            <a:r>
              <a:rPr lang="en-US" dirty="0" smtClean="0"/>
              <a:t>Duplication of effort in creating derived data</a:t>
            </a:r>
          </a:p>
          <a:p>
            <a:pPr marL="457200" lvl="1" indent="0">
              <a:buNone/>
            </a:pPr>
            <a:r>
              <a:rPr lang="en-US" dirty="0" smtClean="0"/>
              <a:t>Very hard to change key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Data Abstraction is </a:t>
            </a:r>
            <a:r>
              <a:rPr lang="en-US" sz="3200" dirty="0" smtClean="0"/>
              <a:t>a set of operations</a:t>
            </a:r>
            <a:endParaRPr lang="en-US" sz="3200" dirty="0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ADT abstracts from the </a:t>
            </a:r>
            <a:r>
              <a:rPr lang="en-US" dirty="0" smtClean="0">
                <a:solidFill>
                  <a:srgbClr val="FF0000"/>
                </a:solidFill>
              </a:rPr>
              <a:t>organization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meaning</a:t>
            </a:r>
            <a:r>
              <a:rPr lang="en-US" dirty="0" smtClean="0"/>
              <a:t> of data</a:t>
            </a:r>
          </a:p>
          <a:p>
            <a:pPr marL="0" indent="0">
              <a:buNone/>
            </a:pPr>
            <a:r>
              <a:rPr lang="en-US" dirty="0" smtClean="0"/>
              <a:t>ADT abstracts from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Representation does not matter; this choice is (or should be) irrelevant to the client: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Instead, think of a type as a set of operations</a:t>
            </a:r>
          </a:p>
          <a:p>
            <a:pPr marL="457200" lvl="1" indent="0">
              <a:buNone/>
            </a:pPr>
            <a:r>
              <a:rPr lang="en-US" dirty="0" smtClean="0"/>
              <a:t>create, </a:t>
            </a:r>
            <a:r>
              <a:rPr lang="en-US" dirty="0" err="1" smtClean="0"/>
              <a:t>getBase</a:t>
            </a:r>
            <a:r>
              <a:rPr lang="en-US" dirty="0" smtClean="0"/>
              <a:t>, </a:t>
            </a:r>
            <a:r>
              <a:rPr lang="en-US" dirty="0" err="1" smtClean="0"/>
              <a:t>getAltitude</a:t>
            </a:r>
            <a:r>
              <a:rPr lang="en-US" dirty="0" smtClean="0"/>
              <a:t>, </a:t>
            </a:r>
            <a:r>
              <a:rPr lang="en-US" dirty="0" err="1" smtClean="0"/>
              <a:t>getBottomAngle</a:t>
            </a:r>
            <a:r>
              <a:rPr lang="en-US" dirty="0" smtClean="0"/>
              <a:t>, ...</a:t>
            </a:r>
          </a:p>
          <a:p>
            <a:pPr marL="0" indent="0">
              <a:buNone/>
            </a:pPr>
            <a:r>
              <a:rPr lang="en-US" dirty="0" smtClean="0"/>
              <a:t>Force clients (users) to use operations to access data</a:t>
            </a:r>
            <a:endParaRPr lang="en-US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base, altitude;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base, </a:t>
            </a:r>
            <a:r>
              <a:rPr lang="en-US" sz="2000" b="1" dirty="0" err="1"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angle;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Point {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x;	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float 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y;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theta;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			</a:t>
            </a: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Different: can't replace one with the other</a:t>
            </a:r>
          </a:p>
          <a:p>
            <a:pPr marL="0" indent="0">
              <a:buNone/>
            </a:pPr>
            <a:r>
              <a:rPr lang="en-US" dirty="0" smtClean="0"/>
              <a:t>Same: both classes implement the concept "2-d point" </a:t>
            </a:r>
          </a:p>
          <a:p>
            <a:pPr marL="0" indent="0">
              <a:buNone/>
            </a:pPr>
            <a:r>
              <a:rPr lang="en-US" dirty="0" smtClean="0"/>
              <a:t>Goal of ADT methodology is to express the sameness:</a:t>
            </a:r>
          </a:p>
          <a:p>
            <a:pPr marL="457200" lvl="1" indent="0">
              <a:buNone/>
            </a:pPr>
            <a:r>
              <a:rPr lang="en-US" dirty="0" smtClean="0"/>
              <a:t>Clients depend only on the concept "2-d point"</a:t>
            </a:r>
          </a:p>
          <a:p>
            <a:pPr marL="457200" lvl="1" indent="0">
              <a:buNone/>
            </a:pPr>
            <a:r>
              <a:rPr lang="en-US" dirty="0" smtClean="0"/>
              <a:t>Can delay implementation decisions, fix bugs, change algorithms without affecting clients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Point</a:t>
            </a:r>
          </a:p>
          <a:p>
            <a:r>
              <a:rPr lang="en-US" sz="2000" b="1">
                <a:latin typeface="Arial" charset="0"/>
              </a:rPr>
              <a:t>x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y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r</a:t>
            </a:r>
          </a:p>
          <a:p>
            <a:r>
              <a:rPr lang="en-US" sz="2000" b="1">
                <a:latin typeface="Arial" charset="0"/>
              </a:rPr>
              <a:t>theta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translate</a:t>
            </a:r>
          </a:p>
          <a:p>
            <a:r>
              <a:rPr lang="en-US" sz="2000" b="1">
                <a:latin typeface="Arial" charset="0"/>
              </a:rPr>
              <a:t>scale_rot</a:t>
            </a:r>
            <a:endParaRPr lang="en-US">
              <a:latin typeface="Arial" charset="0"/>
            </a:endParaRP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implementation is hidden</a:t>
            </a:r>
          </a:p>
          <a:p>
            <a:pPr>
              <a:buNone/>
            </a:pPr>
            <a:r>
              <a:rPr lang="en-US" dirty="0"/>
              <a:t>The only operations on objects of the type are </a:t>
            </a:r>
            <a:r>
              <a:rPr lang="en-US" dirty="0" smtClean="0"/>
              <a:t>those provided </a:t>
            </a:r>
            <a:r>
              <a:rPr lang="en-US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Point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A 2-d point exists somewhere in 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      // new point 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</a:t>
            </a:r>
            <a:r>
              <a:rPr lang="en-US" sz="2000" b="1" dirty="0" smtClean="0">
                <a:latin typeface="Courier New" pitchFamily="49" charset="0"/>
              </a:rPr>
              <a:t>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44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Observers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437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Producers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934200" y="4953000"/>
            <a:ext cx="457200" cy="12192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5339834"/>
            <a:ext cx="13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Mutators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859</TotalTime>
  <Words>1917</Words>
  <Application>Microsoft Macintosh PowerPoint</Application>
  <PresentationFormat>On-screen Show (4:3)</PresentationFormat>
  <Paragraphs>378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simple</vt:lpstr>
      <vt:lpstr>CSE 331 Software Design &amp; Implementation</vt:lpstr>
      <vt:lpstr>Outline</vt:lpstr>
      <vt:lpstr>Review: Satisfaction of a specification</vt:lpstr>
      <vt:lpstr>Scaling Up Specifications</vt:lpstr>
      <vt:lpstr>Why we need Data Abstractions (ADTs)</vt:lpstr>
      <vt:lpstr>A Data Abstraction is a set of operations</vt:lpstr>
      <vt:lpstr>Are these classes the same?</vt:lpstr>
      <vt:lpstr>Abstract data type = objects + operations</vt:lpstr>
      <vt:lpstr>Concept of 2-d point, as an ADT</vt:lpstr>
      <vt:lpstr>A data abstraction is defined by a specification</vt:lpstr>
      <vt:lpstr>Connecting specifications and implementations</vt:lpstr>
      <vt:lpstr>Implementing a Data Abstraction (ADT)</vt:lpstr>
      <vt:lpstr>Example: CharSet Abstraction</vt:lpstr>
      <vt:lpstr>A CharSet implementation: Is it OK?</vt:lpstr>
      <vt:lpstr>Where Is the Error?</vt:lpstr>
      <vt:lpstr>The representation invariant</vt:lpstr>
      <vt:lpstr>Now, we can locate the error</vt:lpstr>
      <vt:lpstr>Listing the elements of a CharSet</vt:lpstr>
      <vt:lpstr>Representation exposure</vt:lpstr>
      <vt:lpstr>Ways to avoid rep exposure</vt:lpstr>
      <vt:lpstr>Checking rep invariants</vt:lpstr>
      <vt:lpstr>Checking the rep invariant</vt:lpstr>
      <vt:lpstr>Practice defensive programming</vt:lpstr>
      <vt:lpstr>Rep inv. constrains structure, not meaning</vt:lpstr>
      <vt:lpstr>Abstraction function:  rep→abstract value</vt:lpstr>
      <vt:lpstr>Abstraction function and insert</vt:lpstr>
      <vt:lpstr>Data Abstraction: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118</cp:revision>
  <cp:lastPrinted>2013-01-22T01:05:00Z</cp:lastPrinted>
  <dcterms:created xsi:type="dcterms:W3CDTF">2012-01-27T17:46:36Z</dcterms:created>
  <dcterms:modified xsi:type="dcterms:W3CDTF">2013-01-22T01:41:14Z</dcterms:modified>
</cp:coreProperties>
</file>