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5" r:id="rId2"/>
    <p:sldId id="316" r:id="rId3"/>
    <p:sldId id="317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</p:sldIdLst>
  <p:sldSz cx="9144000" cy="6858000" type="screen4x3"/>
  <p:notesSz cx="6934200" cy="9220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8" d="100"/>
          <a:sy n="118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java.sun.com/j2se/1.5.0/docs/api/java/lang/NullPointerException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dirty="0" smtClean="0"/>
              <a:t>Specifications</a:t>
            </a:r>
          </a:p>
          <a:p>
            <a:r>
              <a:rPr lang="en-US" sz="2000" dirty="0" smtClean="0"/>
              <a:t>(Slides by Mike Ernst)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which details of code's behavior are </a:t>
            </a:r>
            <a:r>
              <a:rPr lang="en-GB" dirty="0">
                <a:solidFill>
                  <a:srgbClr val="FF0000"/>
                </a:solidFill>
              </a:rPr>
              <a:t>essential</a:t>
            </a:r>
            <a:r>
              <a:rPr lang="en-GB" dirty="0"/>
              <a:t>, and which are </a:t>
            </a:r>
            <a:r>
              <a:rPr lang="en-GB" dirty="0" smtClean="0">
                <a:solidFill>
                  <a:srgbClr val="FF0000"/>
                </a:solidFill>
              </a:rPr>
              <a:t>incidental</a:t>
            </a:r>
            <a:r>
              <a:rPr lang="en-GB" dirty="0" smtClean="0"/>
              <a:t>?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Code invariably gets </a:t>
            </a:r>
            <a:r>
              <a:rPr lang="en-GB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Client </a:t>
            </a:r>
            <a:r>
              <a:rPr lang="en-GB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</a:t>
            </a:r>
            <a:r>
              <a:rPr lang="en-GB" dirty="0" smtClean="0"/>
              <a:t>hat </a:t>
            </a:r>
            <a:r>
              <a:rPr lang="en-GB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</a:t>
            </a:r>
            <a:r>
              <a:rPr lang="en-GB" dirty="0" smtClean="0"/>
              <a:t>hat </a:t>
            </a:r>
            <a:r>
              <a:rPr lang="en-GB" dirty="0"/>
              <a:t>properties might be changed by future optimization, improved algorithms, or just bug fixes?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Implementer needs </a:t>
            </a:r>
            <a:r>
              <a:rPr lang="en-GB" dirty="0"/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 smtClean="0">
                <a:cs typeface="Times New Roman" pitchFamily="18" charset="0"/>
              </a:rPr>
              <a:t>Most comments convey only an informal, general </a:t>
            </a:r>
            <a:r>
              <a:rPr lang="en-GB" i="1" dirty="0">
                <a:cs typeface="Times New Roman" pitchFamily="18" charset="0"/>
              </a:rPr>
              <a:t>idea of what that the code does</a:t>
            </a:r>
            <a:r>
              <a:rPr lang="en-GB" i="1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This method checks if “part” appears as a 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sub-sequence in “src”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    boolean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sub(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src, 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part) {</a:t>
            </a:r>
          </a:p>
          <a:p>
            <a:pPr lvl="2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...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}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dirty="0">
              <a:latin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900" i="1" dirty="0" smtClean="0">
                <a:cs typeface="Times New Roman" pitchFamily="18" charset="0"/>
              </a:rPr>
              <a:t>e.g</a:t>
            </a:r>
            <a:r>
              <a:rPr lang="en-GB" sz="2900" i="1" dirty="0">
                <a:cs typeface="Times New Roman" pitchFamily="18" charset="0"/>
              </a:rPr>
              <a:t>. what if src and part are both empty </a:t>
            </a:r>
            <a:r>
              <a:rPr lang="en-GB" sz="2900" i="1" dirty="0" smtClean="0">
                <a:cs typeface="Times New Roman" pitchFamily="18" charset="0"/>
              </a:rPr>
              <a:t>lists?</a:t>
            </a:r>
            <a:endParaRPr lang="en-GB" sz="29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i="1" dirty="0" smtClean="0">
                <a:cs typeface="Times New Roman" pitchFamily="18" charset="0"/>
              </a:rPr>
              <a:t>Properties of a specification:</a:t>
            </a:r>
            <a:endParaRPr lang="en-GB" b="1" i="1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The client agrees to rely </a:t>
            </a:r>
            <a:r>
              <a:rPr lang="en-GB" i="1" dirty="0"/>
              <a:t>only</a:t>
            </a:r>
            <a:r>
              <a:rPr lang="en-GB" dirty="0"/>
              <a:t> on information in the description in their use of the </a:t>
            </a:r>
            <a:r>
              <a:rPr lang="en-GB" dirty="0" smtClean="0"/>
              <a:t>part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The </a:t>
            </a:r>
            <a:r>
              <a:rPr lang="en-GB" dirty="0" smtClean="0"/>
              <a:t>implementer </a:t>
            </a:r>
            <a:r>
              <a:rPr lang="en-GB" dirty="0"/>
              <a:t>of the part promises to support everything in the </a:t>
            </a:r>
            <a:r>
              <a:rPr lang="en-GB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otherwise </a:t>
            </a:r>
            <a:r>
              <a:rPr lang="en-GB" dirty="0"/>
              <a:t>is perfectly at liberty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i="1" dirty="0" smtClean="0">
                <a:cs typeface="Times New Roman" pitchFamily="18" charset="0"/>
              </a:rPr>
              <a:t>Sadly, much code lacks a specification</a:t>
            </a:r>
            <a:endParaRPr lang="en-GB" b="1" i="1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Clients often work out what a method/class does in ambiguous cases by simply running it, then 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This leads to </a:t>
            </a:r>
            <a:r>
              <a:rPr lang="en-GB" dirty="0" smtClean="0"/>
              <a:t>bugs and to programs </a:t>
            </a:r>
            <a:r>
              <a:rPr lang="en-GB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i="1" dirty="0" smtClean="0">
                <a:solidFill>
                  <a:srgbClr val="9C20EE"/>
                </a:solidFill>
                <a:latin typeface="Courier 10 Pitch" pitchFamily="1" charset="0"/>
              </a:rPr>
              <a:t>  </a:t>
            </a:r>
            <a:r>
              <a:rPr lang="en-GB" sz="2200" b="1" i="1" dirty="0">
                <a:solidFill>
                  <a:srgbClr val="9C20EE"/>
                </a:solidFill>
                <a:latin typeface="Courier 10 Pitch" pitchFamily="1" charset="0"/>
              </a:rPr>
              <a:t>T boolean</a:t>
            </a:r>
            <a:r>
              <a:rPr lang="en-GB" sz="2200" b="1" i="1" dirty="0">
                <a:solidFill>
                  <a:srgbClr val="000000"/>
                </a:solidFill>
                <a:latin typeface="Courier 10 Pitch" pitchFamily="1" charset="0"/>
              </a:rPr>
              <a:t> sub(</a:t>
            </a:r>
            <a:r>
              <a:rPr lang="en-GB" sz="22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2200" b="1" i="1" dirty="0">
                <a:solidFill>
                  <a:srgbClr val="000000"/>
                </a:solidFill>
                <a:latin typeface="Courier 10 Pitch" pitchFamily="1" charset="0"/>
              </a:rPr>
              <a:t>&lt;T&gt; src, </a:t>
            </a:r>
            <a:r>
              <a:rPr lang="en-GB" sz="22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2200" b="1" i="1" dirty="0">
                <a:solidFill>
                  <a:srgbClr val="000000"/>
                </a:solidFill>
                <a:latin typeface="Courier 10 Pitch" pitchFamily="1" charset="0"/>
              </a:rPr>
              <a:t>&lt;T&gt; part)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>
                <a:latin typeface="Courier 10 Pitch" pitchFamily="1" charset="0"/>
              </a:rPr>
              <a:t>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int</a:t>
            </a:r>
            <a:r>
              <a:rPr lang="en-GB" sz="2200" b="1" dirty="0">
                <a:latin typeface="Courier 10 Pitch" pitchFamily="1" charset="0"/>
              </a:rPr>
              <a:t> part_index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=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for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(T</a:t>
            </a:r>
            <a:r>
              <a:rPr lang="en-GB" sz="2200" b="1" dirty="0">
                <a:latin typeface="Courier 10 Pitch" pitchFamily="1" charset="0"/>
              </a:rPr>
              <a:t> elt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:</a:t>
            </a:r>
            <a:r>
              <a:rPr lang="en-GB" sz="2200" b="1" dirty="0">
                <a:latin typeface="Courier 10 Pitch" pitchFamily="1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if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(elt.</a:t>
            </a:r>
            <a:r>
              <a:rPr lang="en-GB" sz="2200" b="1" dirty="0">
                <a:latin typeface="Courier 10 Pitch" pitchFamily="1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2200" b="1" dirty="0">
                <a:latin typeface="Courier 10 Pitch" pitchFamily="1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.</a:t>
            </a:r>
            <a:r>
              <a:rPr lang="en-GB" sz="2200" b="1" dirty="0">
                <a:latin typeface="Courier 10 Pitch" pitchFamily="1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2200" b="1" dirty="0">
                <a:latin typeface="Courier 10 Pitch" pitchFamily="1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part_index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if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2200" b="1" dirty="0">
                <a:latin typeface="Courier 10 Pitch" pitchFamily="1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==</a:t>
            </a:r>
            <a:r>
              <a:rPr lang="en-GB" sz="2200" b="1" dirty="0">
                <a:latin typeface="Courier 10 Pitch" pitchFamily="1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.</a:t>
            </a:r>
            <a:r>
              <a:rPr lang="en-GB" sz="2200" b="1" dirty="0">
                <a:latin typeface="Courier 10 Pitch" pitchFamily="1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return</a:t>
            </a:r>
            <a:r>
              <a:rPr lang="en-GB" sz="2200" b="1" dirty="0">
                <a:latin typeface="Courier 10 Pitch" pitchFamily="1" charset="0"/>
              </a:rPr>
              <a:t> true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          }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else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part_index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=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return</a:t>
            </a:r>
            <a:r>
              <a:rPr lang="en-GB" sz="2200" b="1" dirty="0">
                <a:latin typeface="Courier 10 Pitch" pitchFamily="1" charset="0"/>
              </a:rPr>
              <a:t> false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sub()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sub-sequence in “src”.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needs to be given some </a:t>
            </a:r>
            <a:r>
              <a:rPr lang="en-GB" dirty="0" smtClean="0"/>
              <a:t>caveats (why?):</a:t>
            </a:r>
            <a:endParaRPr lang="en-GB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false.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It’s better to </a:t>
            </a:r>
            <a:r>
              <a:rPr lang="en-GB" u="sng" dirty="0" smtClean="0"/>
              <a:t>simplify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than to </a:t>
            </a:r>
            <a:r>
              <a:rPr lang="en-GB" u="sng" dirty="0" smtClean="0"/>
              <a:t>describe</a:t>
            </a:r>
            <a:r>
              <a:rPr lang="en-GB" dirty="0" smtClean="0"/>
              <a:t> complexity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A complicated </a:t>
            </a:r>
            <a:r>
              <a:rPr lang="en-GB" dirty="0"/>
              <a:t>description suggests poor design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Rewrite sub() to be more sensible, and easier to </a:t>
            </a:r>
            <a:r>
              <a:rPr lang="en-GB" dirty="0" smtClean="0"/>
              <a:t>describe: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 smtClean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// returns true iff sequences 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where “:” is sequence concatenation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    boolean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sub(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src, 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part)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Mathematical </a:t>
            </a:r>
            <a:r>
              <a:rPr lang="en-GB" dirty="0"/>
              <a:t>flavor is not </a:t>
            </a:r>
            <a:r>
              <a:rPr lang="en-GB" dirty="0" smtClean="0"/>
              <a:t>(always) necessary</a:t>
            </a:r>
            <a:r>
              <a:rPr lang="en-GB" dirty="0"/>
              <a:t>, but can </a:t>
            </a:r>
            <a:r>
              <a:rPr lang="en-GB" dirty="0" smtClean="0"/>
              <a:t>(often) help </a:t>
            </a:r>
            <a:r>
              <a:rPr lang="en-GB" dirty="0"/>
              <a:t>avoid </a:t>
            </a:r>
            <a:r>
              <a:rPr lang="en-GB" dirty="0" smtClean="0"/>
              <a:t>ambiguity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“Declarative” style </a:t>
            </a:r>
            <a:r>
              <a:rPr lang="en-GB" i="1" dirty="0" smtClean="0"/>
              <a:t>is</a:t>
            </a:r>
            <a:r>
              <a:rPr lang="en-GB" dirty="0" smtClean="0"/>
              <a:t> important – avoids reciting or depending on operational/implementation details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The discipline of writing specifications changes the </a:t>
            </a:r>
            <a:r>
              <a:rPr lang="en-GB" dirty="0">
                <a:solidFill>
                  <a:srgbClr val="FF0000"/>
                </a:solidFill>
              </a:rPr>
              <a:t>incentive structure </a:t>
            </a:r>
            <a:r>
              <a:rPr lang="en-GB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rewards 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punishes code that is hard to describe and understand (even if it is shorter or easier to write)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sub() code that does exactly the right thing may be slightly slower </a:t>
            </a:r>
            <a:r>
              <a:rPr lang="en-GB" dirty="0" smtClean="0"/>
              <a:t>than a </a:t>
            </a:r>
            <a:r>
              <a:rPr lang="en-GB" dirty="0"/>
              <a:t>hack that assumes no partial matches before true matches – 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xamples </a:t>
            </a:r>
            <a:r>
              <a:rPr lang="en-GB" dirty="0"/>
              <a:t>of specifications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Javadoc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Sometimes can be daunting; get </a:t>
            </a:r>
            <a:r>
              <a:rPr lang="en-GB" dirty="0"/>
              <a:t>used to </a:t>
            </a:r>
            <a:r>
              <a:rPr lang="en-GB" dirty="0" smtClean="0"/>
              <a:t>using it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method prototype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text 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param</a:t>
            </a:r>
            <a:r>
              <a:rPr lang="en-GB" dirty="0" smtClean="0"/>
              <a:t>:  description </a:t>
            </a:r>
            <a:r>
              <a:rPr lang="en-GB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returns</a:t>
            </a:r>
            <a:r>
              <a:rPr lang="en-GB" dirty="0" smtClean="0"/>
              <a:t>:  </a:t>
            </a:r>
            <a:r>
              <a:rPr lang="en-GB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throws</a:t>
            </a:r>
            <a:r>
              <a:rPr lang="en-GB" dirty="0" smtClean="0"/>
              <a:t>:  list of exceptions </a:t>
            </a:r>
            <a:r>
              <a:rPr lang="en-GB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xample</a:t>
            </a:r>
            <a:r>
              <a:rPr lang="en-GB" dirty="0"/>
              <a:t>: Javadoc for 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 smtClean="0">
                <a:solidFill>
                  <a:srgbClr val="000000"/>
                </a:solidFill>
                <a:latin typeface="Courier 10 Pitch" pitchFamily="1" charset="0"/>
              </a:rPr>
              <a:t>public </a:t>
            </a:r>
            <a:r>
              <a:rPr lang="en-GB" sz="2500" b="1" i="1" dirty="0">
                <a:solidFill>
                  <a:srgbClr val="000000"/>
                </a:solidFill>
                <a:latin typeface="Courier 10 Pitch" pitchFamily="1" charset="0"/>
              </a:rPr>
              <a:t>boolean contains(</a:t>
            </a:r>
            <a:r>
              <a:rPr lang="en-GB" sz="2500" b="1" i="1" u="sng" dirty="0">
                <a:solidFill>
                  <a:srgbClr val="00B0F0"/>
                </a:solidFill>
                <a:latin typeface="Courier 10 Pitch" pitchFamily="1" charset="0"/>
              </a:rPr>
              <a:t>CharSequence</a:t>
            </a:r>
            <a:r>
              <a:rPr lang="en-GB" sz="2500" b="1" i="1" dirty="0">
                <a:solidFill>
                  <a:srgbClr val="000000"/>
                </a:solidFill>
                <a:latin typeface="Courier 10 Pitch" pitchFamily="1" charset="0"/>
              </a:rPr>
              <a:t> s)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2500" b="1" i="1" dirty="0" smtClean="0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GB" sz="2500" b="1" i="1" dirty="0" smtClean="0">
                <a:solidFill>
                  <a:srgbClr val="000000"/>
                </a:solidFill>
              </a:rPr>
              <a:t>- </a:t>
            </a:r>
            <a:r>
              <a:rPr lang="en-GB" sz="2500" b="1" i="1" dirty="0">
                <a:solidFill>
                  <a:srgbClr val="000000"/>
                </a:solidFill>
              </a:rPr>
              <a:t>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	</a:t>
            </a:r>
            <a:r>
              <a:rPr lang="en-GB" sz="2500" b="1" i="1" dirty="0" smtClean="0">
                <a:solidFill>
                  <a:srgbClr val="000000"/>
                </a:solidFill>
              </a:rPr>
              <a:t>true </a:t>
            </a:r>
            <a:r>
              <a:rPr lang="en-GB" sz="2500" b="1" i="1" dirty="0">
                <a:solidFill>
                  <a:srgbClr val="000000"/>
                </a:solidFill>
              </a:rPr>
              <a:t>if this string contains </a:t>
            </a:r>
            <a:r>
              <a:rPr lang="en-GB" sz="2500" b="1" i="1" dirty="0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GB" sz="2500" b="1" i="1" dirty="0">
                <a:solidFill>
                  <a:srgbClr val="000000"/>
                </a:solidFill>
              </a:rPr>
              <a:t>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Throws</a:t>
            </a:r>
            <a:r>
              <a:rPr lang="en-GB" sz="2500" b="1" i="1" dirty="0" smtClean="0">
                <a:solidFill>
                  <a:srgbClr val="000000"/>
                </a:solidFill>
              </a:rPr>
              <a:t>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	</a:t>
            </a:r>
            <a:r>
              <a:rPr lang="en-GB" sz="2500" b="1" i="1" u="sng" dirty="0" smtClean="0">
                <a:solidFill>
                  <a:srgbClr val="00B0F0"/>
                </a:solidFill>
              </a:rPr>
              <a:t>NullPointerException</a:t>
            </a:r>
            <a:endParaRPr lang="en-GB" sz="2500" b="1" i="1" u="sng" dirty="0">
              <a:solidFill>
                <a:srgbClr val="00B0F0"/>
              </a:solidFill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 smtClean="0">
                <a:solidFill>
                  <a:srgbClr val="000000"/>
                </a:solidFill>
              </a:rPr>
              <a:t>	1.5 </a:t>
            </a:r>
            <a:endParaRPr lang="en-GB" sz="2500" b="1" i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 fontScale="925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The </a:t>
            </a:r>
            <a:r>
              <a:rPr lang="en-GB" dirty="0" smtClean="0">
                <a:solidFill>
                  <a:srgbClr val="00AE00"/>
                </a:solidFill>
              </a:rPr>
              <a:t>precondition</a:t>
            </a:r>
            <a:r>
              <a:rPr lang="en-GB" dirty="0" smtClean="0"/>
              <a:t>: </a:t>
            </a:r>
            <a:r>
              <a:rPr lang="en-GB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requires</a:t>
            </a:r>
            <a:r>
              <a:rPr lang="en-GB" dirty="0" smtClean="0"/>
              <a:t>:  spells </a:t>
            </a:r>
            <a:r>
              <a:rPr lang="en-GB" dirty="0"/>
              <a:t>out any obligations on 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The </a:t>
            </a:r>
            <a:r>
              <a:rPr lang="en-GB" dirty="0" err="1" smtClean="0">
                <a:solidFill>
                  <a:srgbClr val="00AE00"/>
                </a:solidFill>
              </a:rPr>
              <a:t>postcondition</a:t>
            </a:r>
            <a:r>
              <a:rPr lang="en-GB" dirty="0" smtClean="0"/>
              <a:t>: </a:t>
            </a:r>
            <a:r>
              <a:rPr lang="en-GB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modifies</a:t>
            </a:r>
            <a:r>
              <a:rPr lang="en-GB" dirty="0" smtClean="0"/>
              <a:t>:  lists </a:t>
            </a:r>
            <a:r>
              <a:rPr lang="en-GB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throws</a:t>
            </a:r>
            <a:r>
              <a:rPr lang="en-GB" dirty="0" smtClean="0"/>
              <a:t>:  lists </a:t>
            </a:r>
            <a:r>
              <a:rPr lang="en-GB" dirty="0"/>
              <a:t>possible </a:t>
            </a:r>
            <a:r>
              <a:rPr lang="en-GB" dirty="0" smtClean="0"/>
              <a:t>exceptions (Javadoc uses this too)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effects</a:t>
            </a:r>
            <a:r>
              <a:rPr lang="en-GB" dirty="0" smtClean="0"/>
              <a:t>:  gives </a:t>
            </a:r>
            <a:r>
              <a:rPr lang="en-GB" dirty="0"/>
              <a:t>guarantees on the final 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returns</a:t>
            </a:r>
            <a:r>
              <a:rPr lang="en-GB" dirty="0" smtClean="0"/>
              <a:t>:  describes </a:t>
            </a:r>
            <a:r>
              <a:rPr lang="en-GB" dirty="0"/>
              <a:t>return </a:t>
            </a:r>
            <a:r>
              <a:rPr lang="en-GB" dirty="0" smtClean="0"/>
              <a:t>value (Javadoc uses this too)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Building the right system</a:t>
            </a:r>
          </a:p>
          <a:p>
            <a:pPr lvl="1"/>
            <a:r>
              <a:rPr lang="en-US" dirty="0" smtClean="0"/>
              <a:t>Does the program meet the user’s needs?</a:t>
            </a:r>
          </a:p>
          <a:p>
            <a:pPr lvl="1"/>
            <a:r>
              <a:rPr lang="en-US" dirty="0" smtClean="0"/>
              <a:t>Determining this is usually called </a:t>
            </a:r>
            <a:r>
              <a:rPr lang="en-US" i="1" dirty="0" smtClean="0">
                <a:solidFill>
                  <a:srgbClr val="FF0000"/>
                </a:solidFill>
              </a:rPr>
              <a:t>validation</a:t>
            </a:r>
          </a:p>
          <a:p>
            <a:r>
              <a:rPr lang="en-US" dirty="0" smtClean="0"/>
              <a:t>Building the system right</a:t>
            </a:r>
          </a:p>
          <a:p>
            <a:pPr lvl="1"/>
            <a:r>
              <a:rPr lang="en-US" dirty="0" smtClean="0"/>
              <a:t>Does the program meet the specification?</a:t>
            </a:r>
          </a:p>
          <a:p>
            <a:pPr lvl="1"/>
            <a:r>
              <a:rPr lang="en-US" dirty="0" smtClean="0"/>
              <a:t>Determining this is usually called </a:t>
            </a:r>
            <a:r>
              <a:rPr lang="en-US" i="1" dirty="0" smtClean="0">
                <a:solidFill>
                  <a:srgbClr val="FF0000"/>
                </a:solidFill>
              </a:rPr>
              <a:t>verification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 smtClean="0"/>
              <a:t>CSE 331: the second goal is the focus – creating a correctly functioning artifact</a:t>
            </a:r>
          </a:p>
          <a:p>
            <a:pPr lvl="1"/>
            <a:r>
              <a:rPr lang="en-US" dirty="0" smtClean="0"/>
              <a:t>It’s surprisingly hard to specify, design, implement, test, and debug even simple programs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b="1" dirty="0" smtClean="0"/>
              <a:t>static </a:t>
            </a:r>
            <a:r>
              <a:rPr lang="en-US" sz="2000" b="1" dirty="0"/>
              <a:t>int test(List&lt;T&gt; lst, T oldelt, T newelt)</a:t>
            </a:r>
            <a:br>
              <a:rPr lang="en-US" sz="2000" b="1" dirty="0"/>
            </a:br>
            <a:endParaRPr lang="en-US" sz="900" b="1" dirty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       </a:t>
            </a:r>
            <a:r>
              <a:rPr lang="en-US" sz="2000" b="1" dirty="0" smtClean="0">
                <a:solidFill>
                  <a:srgbClr val="FF0000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smtClean="0"/>
              <a:t>lst.</a:t>
            </a:r>
            <a:r>
              <a:rPr lang="en-US" sz="2000" dirty="0"/>
              <a:t/>
            </a:r>
            <a:br>
              <a:rPr lang="en-US" sz="2000" dirty="0"/>
            </a:br>
            <a:endParaRPr lang="en-US" sz="900" dirty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 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rgbClr val="FF0000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lst</a:t>
            </a:r>
            <a:br>
              <a:rPr lang="en-US" sz="2000" dirty="0"/>
            </a:br>
            <a:endParaRPr lang="en-US" sz="900" dirty="0"/>
          </a:p>
          <a:p>
            <a:pPr marL="414726" indent="-414726">
              <a:lnSpc>
                <a:spcPct val="73000"/>
              </a:lnSpc>
              <a:buNone/>
              <a:tabLst>
                <a:tab pos="414726" algn="l"/>
              </a:tabLst>
            </a:pPr>
            <a:r>
              <a:rPr lang="en-US" sz="2000" dirty="0"/>
              <a:t> 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rgbClr val="FF0000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	&amp; makes no other changes to lst</a:t>
            </a:r>
            <a:br>
              <a:rPr lang="en-US" sz="2000" dirty="0"/>
            </a:br>
            <a:endParaRPr lang="en-US" sz="1000" dirty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       </a:t>
            </a:r>
            <a:r>
              <a:rPr lang="en-US" sz="2000" b="1" dirty="0" smtClean="0">
                <a:solidFill>
                  <a:srgbClr val="FF0000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the position 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18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1800" b="1" dirty="0" smtClean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>static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int test(List&lt;T&gt; lst, T oldelt, T newelt) {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int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i = 0;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for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(T curr : lst) {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(curr == oldelt) {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  		lst.set(newelt, i);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  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i;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latin typeface="Courier New" pitchFamily="49" charset="0"/>
              </a:rPr>
              <a:t>i = i + 1;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	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7338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/>
              <a:t>listAdd(List&lt;Integer</a:t>
            </a:r>
            <a:r>
              <a:rPr lang="sv-SE" sz="2000" dirty="0"/>
              <a:t>&gt; lst1, List&lt;Integer&gt; lst2) 	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  </a:t>
            </a:r>
            <a:r>
              <a:rPr lang="en-US" sz="2000" b="1" dirty="0">
                <a:solidFill>
                  <a:srgbClr val="FF0000"/>
                </a:solidFill>
              </a:rPr>
              <a:t>requires</a:t>
            </a:r>
            <a:r>
              <a:rPr lang="en-US" sz="2000" dirty="0"/>
              <a:t> 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returns</a:t>
            </a:r>
            <a:r>
              <a:rPr lang="en-US" sz="2000" dirty="0"/>
              <a:t> 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/>
            </a:r>
            <a:b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</a:br>
            <a:endParaRPr lang="en-US" sz="1800" b="1" dirty="0" smtClean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endParaRPr lang="en-US" sz="18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endParaRPr lang="en-US" sz="1800" b="1" dirty="0" smtClean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>	static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listAdd(List&lt;Integer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&gt; lst1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&gt; lst2) {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List&lt;Integer&gt; res = 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for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(int i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	res.add(lst1.get(i)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}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res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v-SE" sz="2200" dirty="0"/>
              <a:t>static void </a:t>
            </a:r>
            <a:r>
              <a:rPr lang="sv-SE" sz="2200" dirty="0" smtClean="0"/>
              <a:t>listAdd2(List&lt;Integer</a:t>
            </a:r>
            <a:r>
              <a:rPr lang="sv-SE" sz="2200" dirty="0"/>
              <a:t>&gt; lst1, List&lt;Integer&gt; lst2) 	</a:t>
            </a:r>
            <a:r>
              <a:rPr lang="sv-SE" sz="2200" dirty="0" smtClean="0"/>
              <a:t> </a:t>
            </a:r>
            <a:endParaRPr lang="sv-SE" sz="2200" dirty="0"/>
          </a:p>
          <a:p>
            <a:pPr>
              <a:lnSpc>
                <a:spcPct val="113000"/>
              </a:lnSpc>
              <a:buNone/>
            </a:pPr>
            <a:r>
              <a:rPr lang="en-US" sz="2200" dirty="0" smtClean="0"/>
              <a:t>       </a:t>
            </a:r>
            <a:r>
              <a:rPr lang="en-US" sz="2200" b="1" dirty="0">
                <a:solidFill>
                  <a:srgbClr val="FF0000"/>
                </a:solidFill>
              </a:rPr>
              <a:t>requires</a:t>
            </a:r>
            <a:r>
              <a:rPr lang="en-US" sz="2200" dirty="0"/>
              <a:t> 	</a:t>
            </a:r>
            <a:r>
              <a:rPr lang="en-US" sz="2200" dirty="0" smtClean="0"/>
              <a:t>lst1 </a:t>
            </a:r>
            <a:r>
              <a:rPr lang="en-US" sz="2200" dirty="0"/>
              <a:t>and lst2 are </a:t>
            </a:r>
            <a:r>
              <a:rPr lang="en-US" sz="2200" dirty="0" smtClean="0"/>
              <a:t>non-null.</a:t>
            </a:r>
            <a:br>
              <a:rPr lang="en-US" sz="2200" dirty="0" smtClean="0"/>
            </a:br>
            <a:r>
              <a:rPr lang="en-US" sz="2200" dirty="0" smtClean="0"/>
              <a:t>		lst1 </a:t>
            </a:r>
            <a:r>
              <a:rPr lang="en-US" sz="2200" dirty="0"/>
              <a:t>and lst2 are the same size </a:t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b="1" dirty="0">
                <a:solidFill>
                  <a:srgbClr val="FF0000"/>
                </a:solidFill>
              </a:rPr>
              <a:t>modifies</a:t>
            </a:r>
            <a:r>
              <a:rPr lang="en-US" sz="2200" dirty="0"/>
              <a:t> 	</a:t>
            </a:r>
            <a:r>
              <a:rPr lang="en-US" sz="2200" dirty="0" smtClean="0"/>
              <a:t>lst1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b="1" dirty="0">
                <a:solidFill>
                  <a:srgbClr val="FF0000"/>
                </a:solidFill>
              </a:rPr>
              <a:t>effects</a:t>
            </a:r>
            <a:r>
              <a:rPr lang="en-US" sz="2200" dirty="0"/>
              <a:t> 	</a:t>
            </a:r>
            <a:r>
              <a:rPr lang="en-US" sz="2200" dirty="0" smtClean="0"/>
              <a:t>ith </a:t>
            </a:r>
            <a:r>
              <a:rPr lang="en-US" sz="2200" dirty="0"/>
              <a:t>element of lst2 is added to the ith element of lst1 </a:t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b="1" dirty="0">
                <a:solidFill>
                  <a:srgbClr val="FF0000"/>
                </a:solidFill>
              </a:rPr>
              <a:t>returns</a:t>
            </a:r>
            <a:r>
              <a:rPr lang="en-US" sz="2200" dirty="0"/>
              <a:t> 	</a:t>
            </a:r>
            <a:r>
              <a:rPr lang="en-US" sz="2200" dirty="0" smtClean="0"/>
              <a:t>none</a:t>
            </a:r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listAdd2(List&lt;Integer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&gt; lst1, 					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	 List&lt;Integer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&gt; lst2) {</a:t>
            </a:r>
          </a:p>
          <a:p>
            <a:pPr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for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(int i = 0; i &lt; lst1.size(); i++) {</a:t>
            </a:r>
          </a:p>
          <a:p>
            <a:pPr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	lst1.set(i, lst1.get(i) + lst2.get(i));</a:t>
            </a:r>
          </a:p>
          <a:p>
            <a:pPr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dirty="0"/>
              <a:t>If the client calls a method without meeting the precondition, the code is free to do anything, including 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It is polite, nevertheless, to </a:t>
            </a:r>
            <a:r>
              <a:rPr lang="en-GB" sz="2200" dirty="0" smtClean="0">
                <a:solidFill>
                  <a:srgbClr val="FF0000"/>
                </a:solidFill>
              </a:rPr>
              <a:t>fail fast</a:t>
            </a:r>
            <a:r>
              <a:rPr lang="en-GB" sz="2200" dirty="0"/>
              <a:t>: to provide an immediate error, rather than </a:t>
            </a:r>
            <a:r>
              <a:rPr lang="en-GB" sz="2200" dirty="0" smtClean="0"/>
              <a:t>permitting mysterious </a:t>
            </a:r>
            <a:r>
              <a:rPr lang="en-GB" sz="2200" dirty="0"/>
              <a:t>bad </a:t>
            </a:r>
            <a:r>
              <a:rPr lang="en-GB" sz="2200" dirty="0" err="1" smtClean="0"/>
              <a:t>behavior</a:t>
            </a: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dirty="0" smtClean="0"/>
              <a:t>Preconditions are common in </a:t>
            </a:r>
            <a:r>
              <a:rPr lang="en-GB" sz="2500" dirty="0"/>
              <a:t>“helper” </a:t>
            </a:r>
            <a:r>
              <a:rPr lang="en-GB" sz="25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100" dirty="0" smtClean="0"/>
              <a:t>In </a:t>
            </a:r>
            <a:r>
              <a:rPr lang="en-GB" sz="2100" dirty="0"/>
              <a:t>public </a:t>
            </a:r>
            <a:r>
              <a:rPr lang="en-GB" sz="2100" dirty="0" smtClean="0"/>
              <a:t>libraries, it’s friendlier </a:t>
            </a:r>
            <a:r>
              <a:rPr lang="en-GB" sz="2100" dirty="0"/>
              <a:t>to </a:t>
            </a:r>
            <a:r>
              <a:rPr lang="en-GB" sz="2100" dirty="0" smtClean="0"/>
              <a:t>deal </a:t>
            </a:r>
            <a:r>
              <a:rPr lang="en-GB" sz="21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i="1" dirty="0" smtClean="0"/>
              <a:t>Example: binary search would normally impose </a:t>
            </a:r>
            <a:r>
              <a:rPr lang="en-GB" sz="2200" i="1" dirty="0"/>
              <a:t>a </a:t>
            </a:r>
            <a:r>
              <a:rPr lang="en-GB" sz="2200" i="1" dirty="0" smtClean="0"/>
              <a:t>pre-condition </a:t>
            </a:r>
            <a:r>
              <a:rPr lang="en-GB" sz="2200" i="1" dirty="0"/>
              <a:t>rather than simply failing if list is not </a:t>
            </a:r>
            <a:r>
              <a:rPr lang="en-GB" sz="2200" i="1" dirty="0" smtClean="0"/>
              <a:t>sorted.  Why?</a:t>
            </a:r>
            <a:endParaRPr lang="en-GB" sz="22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dirty="0"/>
              <a:t>Rule of </a:t>
            </a:r>
            <a:r>
              <a:rPr lang="en-GB" sz="2500" dirty="0" smtClean="0"/>
              <a:t>thumb</a:t>
            </a:r>
            <a:r>
              <a:rPr lang="en-GB" sz="25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i="1" dirty="0"/>
              <a:t>Ex: list has to be non-null </a:t>
            </a:r>
            <a:r>
              <a:rPr lang="en-GB" sz="22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i="1" dirty="0"/>
              <a:t>Ex: list has to be sorted </a:t>
            </a:r>
            <a:r>
              <a:rPr lang="en-GB" sz="2200" i="1" dirty="0">
                <a:sym typeface="Wingdings" pitchFamily="2" charset="2"/>
              </a:rPr>
              <a:t> skip</a:t>
            </a:r>
            <a:endParaRPr lang="en-GB" sz="2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Occasionally, we need to compare different versions of a </a:t>
            </a:r>
            <a:r>
              <a:rPr lang="en-GB" dirty="0" smtClean="0"/>
              <a:t>specification (</a:t>
            </a:r>
            <a:r>
              <a:rPr lang="en-GB" i="1" dirty="0" smtClean="0"/>
              <a:t>Why?</a:t>
            </a:r>
            <a:r>
              <a:rPr lang="en-GB" dirty="0" smtClean="0"/>
              <a:t>)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For that, we talk about “weaker” and “stronger” specifications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 weaker </a:t>
            </a:r>
            <a:r>
              <a:rPr lang="en-GB" dirty="0"/>
              <a:t>specification </a:t>
            </a:r>
            <a:r>
              <a:rPr lang="en-GB" dirty="0" smtClean="0"/>
              <a:t>gives </a:t>
            </a:r>
            <a:r>
              <a:rPr lang="en-GB" dirty="0"/>
              <a:t>greater freedom to the </a:t>
            </a:r>
            <a:r>
              <a:rPr lang="en-GB" dirty="0" smtClean="0"/>
              <a:t>implementer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specification S</a:t>
            </a:r>
            <a:r>
              <a:rPr lang="en-GB" baseline="-33000" dirty="0"/>
              <a:t>1</a:t>
            </a:r>
            <a:r>
              <a:rPr lang="en-GB" dirty="0"/>
              <a:t> is weaker than S</a:t>
            </a:r>
            <a:r>
              <a:rPr lang="en-GB" baseline="-33000" dirty="0"/>
              <a:t>2</a:t>
            </a:r>
            <a:r>
              <a:rPr lang="en-GB" dirty="0"/>
              <a:t>, then for any implementation I,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 satisfies S</a:t>
            </a:r>
            <a:r>
              <a:rPr lang="en-GB" baseline="-33000" dirty="0"/>
              <a:t>2</a:t>
            </a:r>
            <a:r>
              <a:rPr lang="en-GB" dirty="0"/>
              <a:t>    =&gt;   I satisfies S</a:t>
            </a:r>
            <a:r>
              <a:rPr lang="en-GB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the opposite implication does not hold in general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find(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[] a,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value) {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for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(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i=0; i&lt;a.length; i++) {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if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(a[i]==value)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return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i;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}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return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-1;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}</a:t>
            </a:r>
          </a:p>
          <a:p>
            <a:pPr>
              <a:lnSpc>
                <a:spcPct val="97000"/>
              </a:lnSpc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 = value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smallest i such that a[i] =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find(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[] a,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value) {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for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(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i=0; i&lt;a.length; i++) {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if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(a[i]==value)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return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i;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}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return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-1;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}</a:t>
            </a:r>
          </a:p>
          <a:p>
            <a:pPr>
              <a:lnSpc>
                <a:spcPct val="97000"/>
              </a:lnSpc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 = value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a[i]=value, or -1 if value is not in 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Harder to satisfy (harder to implement)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Easier to use (more guarantees, more predictable)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Harder to use (makes fewer guarantees)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strengthen 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promising </a:t>
            </a:r>
            <a:r>
              <a:rPr lang="en-GB" dirty="0" smtClean="0"/>
              <a:t>more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effects </a:t>
            </a:r>
            <a:r>
              <a:rPr lang="en-GB" dirty="0"/>
              <a:t>clause harder to satisfy, and/or fewer objects in modifies </a:t>
            </a:r>
            <a:r>
              <a:rPr lang="en-GB" dirty="0" smtClean="0"/>
              <a:t>clause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asking less of </a:t>
            </a:r>
            <a:r>
              <a:rPr lang="en-GB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requires </a:t>
            </a:r>
            <a:r>
              <a:rPr lang="en-GB" dirty="0"/>
              <a:t>clause easier to </a:t>
            </a:r>
            <a:r>
              <a:rPr lang="en-GB" dirty="0" smtClean="0"/>
              <a:t>satisfy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weaken 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promising </a:t>
            </a:r>
            <a:r>
              <a:rPr lang="en-GB" dirty="0" smtClean="0"/>
              <a:t>less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effects </a:t>
            </a:r>
            <a:r>
              <a:rPr lang="en-GB" dirty="0"/>
              <a:t>clause easier to satisfy, and/or extra objects in modifies </a:t>
            </a:r>
            <a:r>
              <a:rPr lang="en-GB" dirty="0" smtClean="0"/>
              <a:t>clause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asking more of the </a:t>
            </a:r>
            <a:r>
              <a:rPr lang="en-GB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requires </a:t>
            </a:r>
            <a:r>
              <a:rPr lang="en-GB" dirty="0"/>
              <a:t>clause harder to </a:t>
            </a:r>
            <a:r>
              <a:rPr lang="en-GB" dirty="0" smtClean="0"/>
              <a:t>satisfy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hoosing </a:t>
            </a:r>
            <a:r>
              <a:rPr lang="en-GB" dirty="0"/>
              <a:t>specifications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There can be different </a:t>
            </a:r>
            <a:r>
              <a:rPr lang="en-GB" dirty="0"/>
              <a:t>specifications for the same </a:t>
            </a:r>
            <a:r>
              <a:rPr lang="en-GB" dirty="0" smtClean="0"/>
              <a:t>implementation!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says more than </a:t>
            </a:r>
            <a:r>
              <a:rPr lang="en-GB" dirty="0" smtClean="0"/>
              <a:t>implementation does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Declares which properties are essential – the method itself leaves that ambiguous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Clients know what they can rely on, </a:t>
            </a:r>
            <a:r>
              <a:rPr lang="en-GB" dirty="0" smtClean="0"/>
              <a:t>implementers </a:t>
            </a:r>
            <a:r>
              <a:rPr lang="en-GB" dirty="0"/>
              <a:t>know what they are committed </a:t>
            </a:r>
            <a:r>
              <a:rPr lang="en-GB" dirty="0" smtClean="0"/>
              <a:t>to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Which is </a:t>
            </a:r>
            <a:r>
              <a:rPr lang="en-GB" i="1" dirty="0" smtClean="0"/>
              <a:t>better </a:t>
            </a:r>
            <a:r>
              <a:rPr lang="en-GB" dirty="0" smtClean="0"/>
              <a:t>:  a strong or a weak specification?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It depends!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Criteria:  simple, promotes reuse &amp; modularity, efficient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83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We’ve started to see how to reason about code</a:t>
            </a:r>
          </a:p>
          <a:p>
            <a:r>
              <a:rPr lang="en-US" dirty="0" smtClean="0"/>
              <a:t>We’ll build on those skills in many places:</a:t>
            </a:r>
          </a:p>
          <a:p>
            <a:pPr lvl="1"/>
            <a:r>
              <a:rPr lang="en-US" dirty="0" smtClean="0"/>
              <a:t>Specification: What are we supposed to build?</a:t>
            </a:r>
          </a:p>
          <a:p>
            <a:pPr lvl="1"/>
            <a:r>
              <a:rPr lang="en-US" dirty="0" smtClean="0"/>
              <a:t>Design: How do we decompose the job into manageable pieces?  Which designs are “better”?</a:t>
            </a:r>
          </a:p>
          <a:p>
            <a:pPr lvl="1"/>
            <a:r>
              <a:rPr lang="en-US" dirty="0" smtClean="0"/>
              <a:t>Implementation: Building code that meets the specification (and we </a:t>
            </a:r>
            <a:r>
              <a:rPr lang="en-US" u="sng" dirty="0" smtClean="0"/>
              <a:t>know</a:t>
            </a:r>
            <a:r>
              <a:rPr lang="en-US" dirty="0" smtClean="0"/>
              <a:t> it because we can </a:t>
            </a:r>
            <a:r>
              <a:rPr lang="en-US" smtClean="0"/>
              <a:t>prove it!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Testing: OK, we know it’s right, but is it?</a:t>
            </a:r>
          </a:p>
          <a:p>
            <a:pPr lvl="1"/>
            <a:r>
              <a:rPr lang="en-US" dirty="0" smtClean="0"/>
              <a:t>Debugging: If it’s not, how do we systematically find the problems and fix them?</a:t>
            </a:r>
          </a:p>
          <a:p>
            <a:pPr lvl="1"/>
            <a:r>
              <a:rPr lang="en-US" dirty="0" smtClean="0"/>
              <a:t>Maintain: How does the artifact adapt over time?</a:t>
            </a:r>
          </a:p>
          <a:p>
            <a:pPr lvl="1"/>
            <a:r>
              <a:rPr lang="en-US" dirty="0" smtClean="0"/>
              <a:t>Documentation: What do we need to know to do these things?  How/where do we write that down?  (Comments, </a:t>
            </a:r>
            <a:r>
              <a:rPr lang="en-US" dirty="0" err="1" smtClean="0"/>
              <a:t>JavaDoc</a:t>
            </a:r>
            <a:r>
              <a:rPr lang="en-US" dirty="0" smtClean="0"/>
              <a:t>, UML(?), …)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So </a:t>
            </a:r>
            <a:r>
              <a:rPr lang="en-GB" dirty="0" smtClean="0"/>
              <a:t>the code </a:t>
            </a:r>
            <a:r>
              <a:rPr lang="en-GB" dirty="0">
                <a:solidFill>
                  <a:srgbClr val="FF0000"/>
                </a:solidFill>
              </a:rPr>
              <a:t>may not even exist </a:t>
            </a:r>
            <a:r>
              <a:rPr lang="en-GB" dirty="0"/>
              <a:t>yet</a:t>
            </a:r>
            <a:r>
              <a:rPr lang="en-GB" dirty="0" smtClean="0"/>
              <a:t>!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mtClean="0"/>
              <a:t>Write </a:t>
            </a:r>
            <a:r>
              <a:rPr lang="en-GB" dirty="0"/>
              <a:t>specifications first, make sure system will fit together, and then assign separate </a:t>
            </a:r>
            <a:r>
              <a:rPr lang="en-GB" dirty="0" smtClean="0"/>
              <a:t>implementers </a:t>
            </a:r>
            <a:r>
              <a:rPr lang="en-GB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Allows teamwork and parallel </a:t>
            </a:r>
            <a:r>
              <a:rPr lang="en-GB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Also </a:t>
            </a:r>
            <a:r>
              <a:rPr lang="en-GB" dirty="0"/>
              <a:t>helps with testing, as we'll see shortly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891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Small programs are simple and malleable</a:t>
            </a:r>
          </a:p>
          <a:p>
            <a:pPr lvl="1"/>
            <a:r>
              <a:rPr lang="en-GB" smtClean="0"/>
              <a:t>easy to write</a:t>
            </a:r>
          </a:p>
          <a:p>
            <a:pPr lvl="1"/>
            <a:r>
              <a:rPr lang="en-GB" smtClean="0"/>
              <a:t>easy to change</a:t>
            </a:r>
          </a:p>
          <a:p>
            <a:r>
              <a:rPr lang="en-GB" smtClean="0"/>
              <a:t>Big programs are (often) complex and inflexible</a:t>
            </a:r>
          </a:p>
          <a:p>
            <a:pPr lvl="1"/>
            <a:r>
              <a:rPr lang="en-GB" smtClean="0"/>
              <a:t>hard to write</a:t>
            </a:r>
          </a:p>
          <a:p>
            <a:pPr lvl="1"/>
            <a:r>
              <a:rPr lang="en-GB" smtClean="0"/>
              <a:t>hard to change</a:t>
            </a:r>
          </a:p>
          <a:p>
            <a:r>
              <a:rPr lang="en-GB" smtClean="0"/>
              <a:t>Why does this happen?  </a:t>
            </a:r>
          </a:p>
          <a:p>
            <a:pPr lvl="1"/>
            <a:r>
              <a:rPr lang="en-GB" smtClean="0"/>
              <a:t>Because interactions become unmanageable</a:t>
            </a:r>
          </a:p>
          <a:p>
            <a:r>
              <a:rPr lang="en-GB" smtClean="0"/>
              <a:t>How do we keep things simple and malleable?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 ways to view a program:</a:t>
            </a:r>
          </a:p>
          <a:p>
            <a:pPr lvl="1"/>
            <a:r>
              <a:rPr lang="en-GB" dirty="0" smtClean="0"/>
              <a:t>The implementer's view (how to build it)</a:t>
            </a:r>
          </a:p>
          <a:p>
            <a:pPr lvl="1"/>
            <a:r>
              <a:rPr lang="en-GB" dirty="0" smtClean="0"/>
              <a:t>The client's view (how to use it)</a:t>
            </a:r>
          </a:p>
          <a:p>
            <a:r>
              <a:rPr lang="en-GB" dirty="0" smtClean="0"/>
              <a:t>It helps to apply these views to program parts:</a:t>
            </a:r>
          </a:p>
          <a:p>
            <a:pPr lvl="1"/>
            <a:r>
              <a:rPr lang="en-GB" dirty="0" smtClean="0"/>
              <a:t>While implementing one part, consider yourself a client of any other parts it depends on</a:t>
            </a:r>
          </a:p>
          <a:p>
            <a:pPr lvl="1"/>
            <a:r>
              <a:rPr lang="en-GB" dirty="0" smtClean="0"/>
              <a:t>Try not to look at those other parts through an implementer's eyes</a:t>
            </a:r>
          </a:p>
          <a:p>
            <a:pPr lvl="1"/>
            <a:r>
              <a:rPr lang="en-GB" dirty="0" smtClean="0"/>
              <a:t>This helps dampen interactions between parts</a:t>
            </a:r>
          </a:p>
          <a:p>
            <a:r>
              <a:rPr lang="en-GB" dirty="0" smtClean="0"/>
              <a:t>Formalized through the idea of a </a:t>
            </a:r>
            <a:r>
              <a:rPr lang="en-GB" dirty="0" smtClean="0">
                <a:solidFill>
                  <a:srgbClr val="FF0000"/>
                </a:solidFill>
              </a:rPr>
              <a:t>specification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set of requirements agreed to by the user and the manufacturer of the product</a:t>
            </a:r>
          </a:p>
          <a:p>
            <a:pPr lvl="1"/>
            <a:r>
              <a:rPr lang="en-GB" dirty="0" smtClean="0"/>
              <a:t>Describes their expectations of each other</a:t>
            </a:r>
          </a:p>
          <a:p>
            <a:r>
              <a:rPr lang="en-GB" dirty="0" smtClean="0"/>
              <a:t>Facilitates simplicity by </a:t>
            </a:r>
            <a:r>
              <a:rPr lang="en-GB" i="1" dirty="0" smtClean="0"/>
              <a:t>two-way </a:t>
            </a:r>
            <a:r>
              <a:rPr lang="en-GB" dirty="0" smtClean="0"/>
              <a:t>isolation</a:t>
            </a:r>
          </a:p>
          <a:p>
            <a:pPr lvl="1"/>
            <a:r>
              <a:rPr lang="en-GB" dirty="0" smtClean="0"/>
              <a:t>Isolate client from implementation details</a:t>
            </a:r>
          </a:p>
          <a:p>
            <a:pPr lvl="1"/>
            <a:r>
              <a:rPr lang="en-GB" dirty="0" smtClean="0"/>
              <a:t>Isolate implementer from how the part is used</a:t>
            </a:r>
          </a:p>
          <a:p>
            <a:pPr lvl="1"/>
            <a:r>
              <a:rPr lang="en-GB" dirty="0" smtClean="0"/>
              <a:t>Discourages implicit, unwritten expectations</a:t>
            </a:r>
          </a:p>
          <a:p>
            <a:r>
              <a:rPr lang="en-GB" dirty="0" smtClean="0"/>
              <a:t>Facilitates change</a:t>
            </a:r>
          </a:p>
          <a:p>
            <a:pPr lvl="1"/>
            <a:r>
              <a:rPr lang="en-GB" dirty="0" smtClean="0"/>
              <a:t>Reduces the “Medusa” effect: the specification, rather than the code, gets “turned to stone” by client dependencies</a:t>
            </a:r>
          </a:p>
          <a:p>
            <a:pPr lvl="1"/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b="1" i="1" dirty="0" smtClean="0">
                <a:solidFill>
                  <a:srgbClr val="000000"/>
                </a:solidFill>
                <a:cs typeface="Times New Roman" pitchFamily="18" charset="0"/>
              </a:rPr>
              <a:t>The interface </a:t>
            </a:r>
            <a:r>
              <a:rPr lang="en-GB" b="1" i="1" dirty="0">
                <a:solidFill>
                  <a:srgbClr val="000000"/>
                </a:solidFill>
                <a:cs typeface="Times New Roman" pitchFamily="18" charset="0"/>
              </a:rPr>
              <a:t>is to </a:t>
            </a:r>
            <a:r>
              <a:rPr lang="en-GB" b="1" i="1" dirty="0" smtClean="0">
                <a:solidFill>
                  <a:srgbClr val="000000"/>
                </a:solidFill>
                <a:cs typeface="Times New Roman" pitchFamily="18" charset="0"/>
              </a:rPr>
              <a:t>defines </a:t>
            </a:r>
            <a:r>
              <a:rPr lang="en-GB" b="1" i="1" dirty="0">
                <a:solidFill>
                  <a:srgbClr val="000000"/>
                </a:solidFill>
                <a:cs typeface="Times New Roman" pitchFamily="18" charset="0"/>
              </a:rPr>
              <a:t>the boundary between the implementers and 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    </a:t>
            </a:r>
            <a:r>
              <a:rPr lang="en-GB" sz="1800" b="1" i="1" dirty="0">
                <a:solidFill>
                  <a:srgbClr val="800080"/>
                </a:solidFill>
                <a:latin typeface="Courier 10 Pitch" pitchFamily="1" charset="0"/>
              </a:rPr>
              <a:t>public interface</a:t>
            </a: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r>
              <a:rPr lang="en-GB" sz="1800" b="1" i="1" dirty="0">
                <a:latin typeface="Courier 10 Pitch" pitchFamily="1" charset="0"/>
              </a:rPr>
              <a:t>List&lt;E&gt; {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</a:t>
            </a:r>
            <a:r>
              <a:rPr lang="en-GB" sz="1800" b="1" i="1" dirty="0" smtClean="0">
                <a:latin typeface="Courier 10 Pitch" pitchFamily="1" charset="0"/>
              </a:rPr>
              <a:t> E </a:t>
            </a:r>
            <a:r>
              <a:rPr lang="en-GB" sz="1800" b="1" i="1" dirty="0" err="1" smtClean="0">
                <a:latin typeface="Courier 10 Pitch" pitchFamily="1" charset="0"/>
              </a:rPr>
              <a:t>get</a:t>
            </a:r>
            <a:r>
              <a:rPr lang="en-GB" sz="1800" b="1" i="1" dirty="0" err="1">
                <a:latin typeface="Courier 10 Pitch" pitchFamily="1" charset="0"/>
              </a:rPr>
              <a:t>(int</a:t>
            </a:r>
            <a:r>
              <a:rPr lang="en-GB" sz="1800" b="1" i="1" dirty="0">
                <a:latin typeface="Courier 10 Pitch" pitchFamily="1" charset="0"/>
              </a:rPr>
              <a:t>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</a:t>
            </a:r>
            <a:r>
              <a:rPr lang="en-GB" sz="1800" b="1" i="1" dirty="0" smtClean="0">
                <a:latin typeface="Courier 10 Pitch" pitchFamily="1" charset="0"/>
              </a:rPr>
              <a:t> </a:t>
            </a:r>
            <a:r>
              <a:rPr lang="en-GB" sz="1800" b="1" i="1" dirty="0">
                <a:latin typeface="Courier 10 Pitch" pitchFamily="1" charset="0"/>
              </a:rPr>
              <a:t>void set(int, 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</a:t>
            </a:r>
            <a:r>
              <a:rPr lang="en-GB" sz="1800" b="1" i="1" dirty="0" smtClean="0">
                <a:latin typeface="Courier 10 Pitch" pitchFamily="1" charset="0"/>
              </a:rPr>
              <a:t> </a:t>
            </a:r>
            <a:r>
              <a:rPr lang="en-GB" sz="1800" b="1" i="1" dirty="0">
                <a:latin typeface="Courier 10 Pitch" pitchFamily="1" charset="0"/>
              </a:rPr>
              <a:t>void add(E);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</a:t>
            </a:r>
            <a:r>
              <a:rPr lang="en-GB" sz="1800" b="1" i="1" dirty="0" smtClean="0">
                <a:latin typeface="Courier 10 Pitch" pitchFamily="1" charset="0"/>
              </a:rPr>
              <a:t> </a:t>
            </a:r>
            <a:r>
              <a:rPr lang="en-GB" sz="1800" b="1" i="1" dirty="0">
                <a:latin typeface="Courier 10 Pitch" pitchFamily="1" charset="0"/>
              </a:rPr>
              <a:t>void add(int, 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latin typeface="Courier 10 Pitch" pitchFamily="1" charset="0"/>
              </a:rPr>
              <a:t>…</a:t>
            </a:r>
            <a:endParaRPr lang="en-GB" sz="1800" b="1" i="1" dirty="0"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 </a:t>
            </a:r>
            <a:r>
              <a:rPr lang="en-GB" sz="1800" b="1" i="1" dirty="0">
                <a:solidFill>
                  <a:srgbClr val="800080"/>
                </a:solidFill>
                <a:latin typeface="Courier 10 Pitch" pitchFamily="1" charset="0"/>
              </a:rPr>
              <a:t>static</a:t>
            </a:r>
            <a:r>
              <a:rPr lang="en-GB" sz="1800" b="1" i="1" dirty="0">
                <a:latin typeface="Courier 10 Pitch" pitchFamily="1" charset="0"/>
              </a:rPr>
              <a:t> </a:t>
            </a:r>
            <a:r>
              <a:rPr lang="en-US" sz="1800" b="1" i="1" dirty="0">
                <a:latin typeface="Courier 10 Pitch" pitchFamily="1" charset="0"/>
              </a:rPr>
              <a:t>boolean sub(List&lt;T&gt;, List&lt;T&gt;);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800" b="1" i="1" dirty="0">
                <a:latin typeface="Courier 10 Pitch" pitchFamily="1" charset="0"/>
              </a:rPr>
              <a:t>	</a:t>
            </a:r>
            <a:r>
              <a:rPr lang="en-US" sz="1800" b="1" i="1" dirty="0" smtClean="0">
                <a:latin typeface="Courier 10 Pitch" pitchFamily="1" charset="0"/>
              </a:rPr>
              <a:t>}</a:t>
            </a:r>
            <a:endParaRPr lang="en-US" sz="1800" b="1" i="1" dirty="0"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8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8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b="1" i="1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b="1" i="1" dirty="0">
                <a:solidFill>
                  <a:srgbClr val="FF0000"/>
                </a:solidFill>
                <a:cs typeface="Times New Roman" pitchFamily="18" charset="0"/>
              </a:rPr>
              <a:t>syntax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b="1" i="1" dirty="0">
                <a:solidFill>
                  <a:srgbClr val="000000"/>
                </a:solidFill>
                <a:cs typeface="Times New Roman" pitchFamily="18" charset="0"/>
              </a:rPr>
              <a:t>	But nothing </a:t>
            </a:r>
            <a:r>
              <a:rPr lang="en-GB" b="1" i="1" dirty="0" smtClean="0">
                <a:solidFill>
                  <a:srgbClr val="000000"/>
                </a:solidFill>
                <a:cs typeface="Times New Roman" pitchFamily="18" charset="0"/>
              </a:rPr>
              <a:t>about the </a:t>
            </a:r>
            <a:r>
              <a:rPr lang="en-GB" b="1" i="1" dirty="0" smtClean="0">
                <a:solidFill>
                  <a:srgbClr val="FF0000"/>
                </a:solidFill>
                <a:cs typeface="Times New Roman" pitchFamily="18" charset="0"/>
              </a:rPr>
              <a:t>behavior and effects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solidFill>
                  <a:srgbClr val="9C20EE"/>
                </a:solidFill>
                <a:latin typeface="Courier 10 Pitch" pitchFamily="1" charset="0"/>
              </a:rPr>
              <a:t>    </a:t>
            </a: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boolean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sub(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src, 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part)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int</a:t>
            </a:r>
            <a:r>
              <a:rPr lang="en-GB" sz="1800" dirty="0">
                <a:latin typeface="Courier 10 Pitch" pitchFamily="1" charset="0"/>
              </a:rPr>
              <a:t> part_index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=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for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(Object</a:t>
            </a:r>
            <a:r>
              <a:rPr lang="en-GB" sz="1800" dirty="0">
                <a:latin typeface="Courier 10 Pitch" pitchFamily="1" charset="0"/>
              </a:rPr>
              <a:t> o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:</a:t>
            </a:r>
            <a:r>
              <a:rPr lang="en-GB" sz="1800" dirty="0">
                <a:latin typeface="Courier 10 Pitch" pitchFamily="1" charset="0"/>
              </a:rPr>
              <a:t> src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if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(o.</a:t>
            </a:r>
            <a:r>
              <a:rPr lang="en-GB" sz="1800" dirty="0">
                <a:latin typeface="Courier 10 Pitch" pitchFamily="1" charset="0"/>
              </a:rPr>
              <a:t>equals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1800" dirty="0">
                <a:latin typeface="Courier 10 Pitch" pitchFamily="1" charset="0"/>
              </a:rPr>
              <a:t>part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.</a:t>
            </a:r>
            <a:r>
              <a:rPr lang="en-GB" sz="1800" dirty="0">
                <a:latin typeface="Courier 10 Pitch" pitchFamily="1" charset="0"/>
              </a:rPr>
              <a:t>get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1800" dirty="0">
                <a:latin typeface="Courier 10 Pitch" pitchFamily="1" charset="0"/>
              </a:rPr>
              <a:t>part_index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part_index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if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1800" dirty="0">
                <a:latin typeface="Courier 10 Pitch" pitchFamily="1" charset="0"/>
              </a:rPr>
              <a:t>part_index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==</a:t>
            </a:r>
            <a:r>
              <a:rPr lang="en-GB" sz="1800" dirty="0">
                <a:latin typeface="Courier 10 Pitch" pitchFamily="1" charset="0"/>
              </a:rPr>
              <a:t> part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.</a:t>
            </a:r>
            <a:r>
              <a:rPr lang="en-GB" sz="1800" dirty="0">
                <a:latin typeface="Courier 10 Pitch" pitchFamily="1" charset="0"/>
              </a:rPr>
              <a:t>size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return</a:t>
            </a:r>
            <a:r>
              <a:rPr lang="en-GB" sz="1800" dirty="0">
                <a:latin typeface="Courier 10 Pitch" pitchFamily="1" charset="0"/>
              </a:rPr>
              <a:t> true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            }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else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part_index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=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return</a:t>
            </a:r>
            <a:r>
              <a:rPr lang="en-GB" sz="1800" dirty="0">
                <a:latin typeface="Courier 10 Pitch" pitchFamily="1" charset="0"/>
              </a:rPr>
              <a:t> false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Why are you better off with a specification?</a:t>
            </a:r>
            <a:endParaRPr lang="en-GB" sz="18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Code gives more detail than needed by 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Understanding </a:t>
            </a:r>
            <a:r>
              <a:rPr lang="en-GB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Suppose you had to read source code of Java libraries in order to 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Same applies to developers of different parts of the libraries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Client cares only about </a:t>
            </a:r>
            <a:r>
              <a:rPr lang="en-GB" dirty="0">
                <a:solidFill>
                  <a:srgbClr val="FF0000"/>
                </a:solidFill>
              </a:rPr>
              <a:t>what</a:t>
            </a:r>
            <a:r>
              <a:rPr lang="en-GB" dirty="0"/>
              <a:t> </a:t>
            </a:r>
            <a:r>
              <a:rPr lang="en-GB" dirty="0" smtClean="0"/>
              <a:t>the code </a:t>
            </a:r>
            <a:r>
              <a:rPr lang="en-GB" dirty="0"/>
              <a:t>does, not </a:t>
            </a:r>
            <a:r>
              <a:rPr lang="en-GB" dirty="0">
                <a:solidFill>
                  <a:srgbClr val="FF0000"/>
                </a:solidFill>
              </a:rPr>
              <a:t>how</a:t>
            </a:r>
            <a:r>
              <a:rPr lang="en-GB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532</TotalTime>
  <Words>2229</Words>
  <Application>Microsoft Macintosh PowerPoint</Application>
  <PresentationFormat>On-screen Show (4:3)</PresentationFormat>
  <Paragraphs>340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simple</vt:lpstr>
      <vt:lpstr>CSE 331 Software Design &amp; Implementation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sub()</vt:lpstr>
      <vt:lpstr>It’s better to simplify  than to describe complexity</vt:lpstr>
      <vt:lpstr>Sneaky fringe benefit of specs #1</vt:lpstr>
      <vt:lpstr>Examples of specifications</vt:lpstr>
      <vt:lpstr>Example: Javadoc for String.contains</vt:lpstr>
      <vt:lpstr>CSE 331 specifications</vt:lpstr>
      <vt:lpstr>Example 1</vt:lpstr>
      <vt:lpstr>Example 2</vt:lpstr>
      <vt:lpstr>Example 3</vt:lpstr>
      <vt:lpstr>Should requires clause be checked?</vt:lpstr>
      <vt:lpstr>Comparing specifications</vt:lpstr>
      <vt:lpstr>Example 1</vt:lpstr>
      <vt:lpstr>Example 2</vt:lpstr>
      <vt:lpstr>Stronger and weaker specifications</vt:lpstr>
      <vt:lpstr>Strengthening a specification</vt:lpstr>
      <vt:lpstr>Choosing specifications</vt:lpstr>
      <vt:lpstr>Sneaky fringe benefit of specs #2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85</cp:revision>
  <cp:lastPrinted>2012-01-13T17:45:37Z</cp:lastPrinted>
  <dcterms:created xsi:type="dcterms:W3CDTF">2012-01-23T18:29:00Z</dcterms:created>
  <dcterms:modified xsi:type="dcterms:W3CDTF">2013-01-16T04:21:45Z</dcterms:modified>
</cp:coreProperties>
</file>