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85" r:id="rId2"/>
    <p:sldId id="293" r:id="rId3"/>
    <p:sldId id="286" r:id="rId4"/>
    <p:sldId id="288" r:id="rId5"/>
    <p:sldId id="287" r:id="rId6"/>
    <p:sldId id="289" r:id="rId7"/>
    <p:sldId id="290" r:id="rId8"/>
    <p:sldId id="291" r:id="rId9"/>
    <p:sldId id="292" r:id="rId10"/>
    <p:sldId id="294" r:id="rId11"/>
    <p:sldId id="295" r:id="rId12"/>
    <p:sldId id="299" r:id="rId13"/>
    <p:sldId id="300" r:id="rId14"/>
    <p:sldId id="296" r:id="rId15"/>
    <p:sldId id="297" r:id="rId16"/>
    <p:sldId id="298" r:id="rId17"/>
    <p:sldId id="302" r:id="rId18"/>
    <p:sldId id="301" r:id="rId19"/>
  </p:sldIdLst>
  <p:sldSz cx="9144000" cy="6858000" type="screen4x3"/>
  <p:notesSz cx="6934200" cy="9220200"/>
  <p:custDataLst>
    <p:tags r:id="rId23"/>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clrMru>
    <a:srgbClr val="FF0066"/>
    <a:srgbClr val="800080"/>
    <a:srgbClr val="FFFF00"/>
    <a:srgbClr val="FF0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14" autoAdjust="0"/>
    <p:restoredTop sz="84499" autoAdjust="0"/>
  </p:normalViewPr>
  <p:slideViewPr>
    <p:cSldViewPr>
      <p:cViewPr varScale="1">
        <p:scale>
          <a:sx n="98" d="100"/>
          <a:sy n="98" d="100"/>
        </p:scale>
        <p:origin x="-576" y="-104"/>
      </p:cViewPr>
      <p:guideLst>
        <p:guide orient="horz" pos="2160"/>
        <p:guide pos="2880"/>
      </p:guideLst>
    </p:cSldViewPr>
  </p:slideViewPr>
  <p:notesTextViewPr>
    <p:cViewPr>
      <p:scale>
        <a:sx n="100" d="100"/>
        <a:sy n="100" d="100"/>
      </p:scale>
      <p:origin x="0" y="0"/>
    </p:cViewPr>
  </p:notesTextViewPr>
  <p:sorterViewPr>
    <p:cViewPr>
      <p:scale>
        <a:sx n="124" d="100"/>
        <a:sy n="124" d="100"/>
      </p:scale>
      <p:origin x="0" y="0"/>
    </p:cViewPr>
  </p:sorterViewPr>
  <p:notesViewPr>
    <p:cSldViewPr>
      <p:cViewPr varScale="1">
        <p:scale>
          <a:sx n="86" d="100"/>
          <a:sy n="86" d="100"/>
        </p:scale>
        <p:origin x="-1908" y="-84"/>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tags" Target="tags/tag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6" name="Rectangle 4"/>
          <p:cNvSpPr>
            <a:spLocks noGrp="1" noChangeArrowheads="1"/>
          </p:cNvSpPr>
          <p:nvPr>
            <p:ph type="ftr" sz="quarter" idx="2"/>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dirty="0"/>
            </a:lvl1pPr>
          </a:lstStyle>
          <a:p>
            <a:pPr>
              <a:defRPr/>
            </a:pPr>
            <a:r>
              <a:rPr lang="en-US" dirty="0"/>
              <a:t>CSE </a:t>
            </a:r>
            <a:r>
              <a:rPr lang="en-US" dirty="0" smtClean="0"/>
              <a:t>331 Au13</a:t>
            </a:r>
            <a:endParaRPr lang="en-US" dirty="0"/>
          </a:p>
        </p:txBody>
      </p:sp>
      <p:sp>
        <p:nvSpPr>
          <p:cNvPr id="33797" name="Rectangle 5"/>
          <p:cNvSpPr>
            <a:spLocks noGrp="1" noChangeArrowheads="1"/>
          </p:cNvSpPr>
          <p:nvPr>
            <p:ph type="sldNum" sz="quarter" idx="3"/>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r>
              <a:rPr lang="en-US" dirty="0" smtClean="0"/>
              <a:t>18-</a:t>
            </a:r>
            <a:fld id="{4490ECC9-DBDA-4236-ABEF-47C2FD79DC3B}" type="slidenum">
              <a:rPr lang="en-US" smtClean="0"/>
              <a:pPr>
                <a:defRPr/>
              </a:pPr>
              <a:t>‹#›</a:t>
            </a:fld>
            <a:endParaRPr lang="en-US" dirty="0"/>
          </a:p>
        </p:txBody>
      </p:sp>
    </p:spTree>
    <p:extLst>
      <p:ext uri="{BB962C8B-B14F-4D97-AF65-F5344CB8AC3E}">
        <p14:creationId xmlns:p14="http://schemas.microsoft.com/office/powerpoint/2010/main" val="3731599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05121"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defRPr sz="1300"/>
            </a:lvl1pPr>
          </a:lstStyle>
          <a:p>
            <a:pPr>
              <a:defRPr/>
            </a:pPr>
            <a:endParaRPr lang="en-US"/>
          </a:p>
        </p:txBody>
      </p:sp>
      <p:sp>
        <p:nvSpPr>
          <p:cNvPr id="25603" name="Rectangle 3"/>
          <p:cNvSpPr>
            <a:spLocks noGrp="1" noChangeArrowheads="1"/>
          </p:cNvSpPr>
          <p:nvPr>
            <p:ph type="dt" idx="1"/>
          </p:nvPr>
        </p:nvSpPr>
        <p:spPr bwMode="auto">
          <a:xfrm>
            <a:off x="3929080" y="1"/>
            <a:ext cx="3005120"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lgn="r">
              <a:defRPr sz="1300"/>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62050" y="692150"/>
            <a:ext cx="4610100" cy="3457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923958" y="4379901"/>
            <a:ext cx="5086284" cy="4148175"/>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6" name="Rectangle 6"/>
          <p:cNvSpPr>
            <a:spLocks noGrp="1" noChangeArrowheads="1"/>
          </p:cNvSpPr>
          <p:nvPr>
            <p:ph type="ftr" sz="quarter" idx="4"/>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a:lvl1pPr>
          </a:lstStyle>
          <a:p>
            <a:pPr>
              <a:defRPr/>
            </a:pPr>
            <a:endParaRPr lang="en-US"/>
          </a:p>
        </p:txBody>
      </p:sp>
      <p:sp>
        <p:nvSpPr>
          <p:cNvPr id="25607" name="Rectangle 7"/>
          <p:cNvSpPr>
            <a:spLocks noGrp="1" noChangeArrowheads="1"/>
          </p:cNvSpPr>
          <p:nvPr>
            <p:ph type="sldNum" sz="quarter" idx="5"/>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fld id="{C0C86982-0651-4A87-8CCD-A426161CC69C}" type="slidenum">
              <a:rPr lang="en-US"/>
              <a:pPr>
                <a:defRPr/>
              </a:pPr>
              <a:t>‹#›</a:t>
            </a:fld>
            <a:endParaRPr lang="en-US"/>
          </a:p>
        </p:txBody>
      </p:sp>
    </p:spTree>
    <p:extLst>
      <p:ext uri="{BB962C8B-B14F-4D97-AF65-F5344CB8AC3E}">
        <p14:creationId xmlns:p14="http://schemas.microsoft.com/office/powerpoint/2010/main" val="307475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 name="Line 8"/>
          <p:cNvSpPr>
            <a:spLocks noChangeShapeType="1"/>
          </p:cNvSpPr>
          <p:nvPr/>
        </p:nvSpPr>
        <p:spPr bwMode="auto">
          <a:xfrm>
            <a:off x="762000" y="57912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800080"/>
                </a:solidFill>
              </a:defRPr>
            </a:lvl1pPr>
          </a:lstStyle>
          <a:p>
            <a:r>
              <a:rPr lang="en-US" smtClean="0"/>
              <a:t>Click to edit Master subtitle style</a:t>
            </a:r>
            <a:endParaRPr lang="en-US"/>
          </a:p>
        </p:txBody>
      </p:sp>
      <p:sp>
        <p:nvSpPr>
          <p:cNvPr id="6" name="Rectangle 4"/>
          <p:cNvSpPr>
            <a:spLocks noGrp="1" noChangeArrowheads="1"/>
          </p:cNvSpPr>
          <p:nvPr>
            <p:ph type="dt" sz="half" idx="10"/>
          </p:nvPr>
        </p:nvSpPr>
        <p:spPr>
          <a:xfrm>
            <a:off x="685800" y="6248400"/>
            <a:ext cx="1905000" cy="457200"/>
          </a:xfrm>
        </p:spPr>
        <p:txBody>
          <a:bodyPr/>
          <a:lstStyle>
            <a:lvl1pPr>
              <a:defRPr>
                <a:solidFill>
                  <a:schemeClr val="tx1"/>
                </a:solidFill>
              </a:defRPr>
            </a:lvl1pPr>
          </a:lstStyle>
          <a:p>
            <a:pPr>
              <a:defRPr/>
            </a:pPr>
            <a:endParaRPr lang="en-US"/>
          </a:p>
        </p:txBody>
      </p:sp>
      <p:sp>
        <p:nvSpPr>
          <p:cNvPr id="7" name="Rectangle 5"/>
          <p:cNvSpPr>
            <a:spLocks noGrp="1" noChangeArrowheads="1"/>
          </p:cNvSpPr>
          <p:nvPr>
            <p:ph type="ftr" sz="quarter" idx="11"/>
          </p:nvPr>
        </p:nvSpPr>
        <p:spPr>
          <a:xfrm>
            <a:off x="3124200" y="6248400"/>
            <a:ext cx="2895600" cy="457200"/>
          </a:xfrm>
        </p:spPr>
        <p:txBody>
          <a:bodyPr/>
          <a:lstStyle>
            <a:lvl1pPr>
              <a:defRPr>
                <a:solidFill>
                  <a:schemeClr val="tx1"/>
                </a:solidFill>
              </a:defRPr>
            </a:lvl1pPr>
          </a:lstStyle>
          <a:p>
            <a:pPr>
              <a:defRPr/>
            </a:pPr>
            <a:endParaRPr lang="en-US"/>
          </a:p>
        </p:txBody>
      </p:sp>
      <p:sp>
        <p:nvSpPr>
          <p:cNvPr id="8" name="Rectangle 6"/>
          <p:cNvSpPr>
            <a:spLocks noGrp="1" noChangeArrowheads="1"/>
          </p:cNvSpPr>
          <p:nvPr>
            <p:ph type="sldNum" sz="quarter" idx="12"/>
          </p:nvPr>
        </p:nvSpPr>
        <p:spPr>
          <a:xfrm>
            <a:off x="6553200" y="6248400"/>
            <a:ext cx="1905000" cy="457200"/>
          </a:xfrm>
        </p:spPr>
        <p:txBody>
          <a:bodyPr/>
          <a:lstStyle>
            <a:lvl1pPr>
              <a:defRPr>
                <a:solidFill>
                  <a:schemeClr val="tx1"/>
                </a:solidFill>
              </a:defRPr>
            </a:lvl1pPr>
          </a:lstStyle>
          <a:p>
            <a:pPr>
              <a:defRPr/>
            </a:pPr>
            <a:fld id="{41F6C098-13F0-41FA-8110-EA5113992111}" type="slidenum">
              <a:rPr lang="en-US"/>
              <a:pPr>
                <a:defRPr/>
              </a:pPr>
              <a:t>‹#›</a:t>
            </a:fld>
            <a:endParaRPr lang="en-US"/>
          </a:p>
        </p:txBody>
      </p:sp>
    </p:spTree>
    <p:extLst>
      <p:ext uri="{BB962C8B-B14F-4D97-AF65-F5344CB8AC3E}">
        <p14:creationId xmlns:p14="http://schemas.microsoft.com/office/powerpoint/2010/main" val="327001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143ACDB-C1BA-4139-A3B5-ECE71C1D9EEC}" type="slidenum">
              <a:rPr lang="en-US"/>
              <a:pPr>
                <a:defRPr/>
              </a:pPr>
              <a:t>‹#›</a:t>
            </a:fld>
            <a:endParaRPr lang="en-US"/>
          </a:p>
        </p:txBody>
      </p:sp>
    </p:spTree>
    <p:extLst>
      <p:ext uri="{BB962C8B-B14F-4D97-AF65-F5344CB8AC3E}">
        <p14:creationId xmlns:p14="http://schemas.microsoft.com/office/powerpoint/2010/main" val="1581827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1C5BC84-1DEC-4E9D-8DD0-2C203C7304FF}" type="slidenum">
              <a:rPr lang="en-US"/>
              <a:pPr>
                <a:defRPr/>
              </a:pPr>
              <a:t>‹#›</a:t>
            </a:fld>
            <a:endParaRPr lang="en-US"/>
          </a:p>
        </p:txBody>
      </p:sp>
    </p:spTree>
    <p:extLst>
      <p:ext uri="{BB962C8B-B14F-4D97-AF65-F5344CB8AC3E}">
        <p14:creationId xmlns:p14="http://schemas.microsoft.com/office/powerpoint/2010/main" val="3682616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DACF16-E0F0-4B7F-BDAB-0ED6A37A383D}" type="slidenum">
              <a:rPr lang="en-US"/>
              <a:pPr>
                <a:defRPr/>
              </a:pPr>
              <a:t>‹#›</a:t>
            </a:fld>
            <a:endParaRPr lang="en-US"/>
          </a:p>
        </p:txBody>
      </p:sp>
    </p:spTree>
    <p:extLst>
      <p:ext uri="{BB962C8B-B14F-4D97-AF65-F5344CB8AC3E}">
        <p14:creationId xmlns:p14="http://schemas.microsoft.com/office/powerpoint/2010/main" val="1644020049"/>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1C4CED-1F2F-4C0D-A4F7-58F3EB91B2B2}" type="slidenum">
              <a:rPr lang="en-US"/>
              <a:pPr>
                <a:defRPr/>
              </a:pPr>
              <a:t>‹#›</a:t>
            </a:fld>
            <a:endParaRPr lang="en-US"/>
          </a:p>
        </p:txBody>
      </p:sp>
    </p:spTree>
    <p:extLst>
      <p:ext uri="{BB962C8B-B14F-4D97-AF65-F5344CB8AC3E}">
        <p14:creationId xmlns:p14="http://schemas.microsoft.com/office/powerpoint/2010/main" val="1682248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7FEBA81-96FB-474D-A3C6-C60125E85AA7}" type="slidenum">
              <a:rPr lang="en-US"/>
              <a:pPr>
                <a:defRPr/>
              </a:pPr>
              <a:t>‹#›</a:t>
            </a:fld>
            <a:endParaRPr lang="en-US"/>
          </a:p>
        </p:txBody>
      </p:sp>
    </p:spTree>
    <p:extLst>
      <p:ext uri="{BB962C8B-B14F-4D97-AF65-F5344CB8AC3E}">
        <p14:creationId xmlns:p14="http://schemas.microsoft.com/office/powerpoint/2010/main" val="2883550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7C9CD30-6C9D-46DE-B266-6B0D81F43848}" type="slidenum">
              <a:rPr lang="en-US"/>
              <a:pPr>
                <a:defRPr/>
              </a:pPr>
              <a:t>‹#›</a:t>
            </a:fld>
            <a:endParaRPr lang="en-US"/>
          </a:p>
        </p:txBody>
      </p:sp>
    </p:spTree>
    <p:extLst>
      <p:ext uri="{BB962C8B-B14F-4D97-AF65-F5344CB8AC3E}">
        <p14:creationId xmlns:p14="http://schemas.microsoft.com/office/powerpoint/2010/main" val="280339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3AE8722-9256-42EB-B779-63A99D304B0B}" type="slidenum">
              <a:rPr lang="en-US"/>
              <a:pPr>
                <a:defRPr/>
              </a:pPr>
              <a:t>‹#›</a:t>
            </a:fld>
            <a:endParaRPr lang="en-US"/>
          </a:p>
        </p:txBody>
      </p:sp>
    </p:spTree>
    <p:extLst>
      <p:ext uri="{BB962C8B-B14F-4D97-AF65-F5344CB8AC3E}">
        <p14:creationId xmlns:p14="http://schemas.microsoft.com/office/powerpoint/2010/main" val="102077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C3983B7-E459-4701-B580-D0BD95C5F317}" type="slidenum">
              <a:rPr lang="en-US"/>
              <a:pPr>
                <a:defRPr/>
              </a:pPr>
              <a:t>‹#›</a:t>
            </a:fld>
            <a:endParaRPr lang="en-US"/>
          </a:p>
        </p:txBody>
      </p:sp>
    </p:spTree>
    <p:extLst>
      <p:ext uri="{BB962C8B-B14F-4D97-AF65-F5344CB8AC3E}">
        <p14:creationId xmlns:p14="http://schemas.microsoft.com/office/powerpoint/2010/main" val="171954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8AE64B7-D971-4815-8FF7-96068F85D20E}" type="slidenum">
              <a:rPr lang="en-US"/>
              <a:pPr>
                <a:defRPr/>
              </a:pPr>
              <a:t>‹#›</a:t>
            </a:fld>
            <a:endParaRPr lang="en-US"/>
          </a:p>
        </p:txBody>
      </p:sp>
    </p:spTree>
    <p:extLst>
      <p:ext uri="{BB962C8B-B14F-4D97-AF65-F5344CB8AC3E}">
        <p14:creationId xmlns:p14="http://schemas.microsoft.com/office/powerpoint/2010/main" val="615831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C115EA6-3B7E-4A7B-BCDE-0EB3FFF8293C}" type="slidenum">
              <a:rPr lang="en-US"/>
              <a:pPr>
                <a:defRPr/>
              </a:pPr>
              <a:t>‹#›</a:t>
            </a:fld>
            <a:endParaRPr lang="en-US"/>
          </a:p>
        </p:txBody>
      </p:sp>
    </p:spTree>
    <p:extLst>
      <p:ext uri="{BB962C8B-B14F-4D97-AF65-F5344CB8AC3E}">
        <p14:creationId xmlns:p14="http://schemas.microsoft.com/office/powerpoint/2010/main" val="31702323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800080"/>
                </a:solidFill>
              </a:defRPr>
            </a:lvl1pPr>
          </a:lstStyle>
          <a:p>
            <a:pPr>
              <a:defRPr/>
            </a:pPr>
            <a:endParaRPr lang="en-US"/>
          </a:p>
        </p:txBody>
      </p:sp>
      <p:sp>
        <p:nvSpPr>
          <p:cNvPr id="1029" name="Rectangle 5"/>
          <p:cNvSpPr>
            <a:spLocks noGrp="1" noChangeArrowheads="1"/>
          </p:cNvSpPr>
          <p:nvPr>
            <p:ph type="ftr" sz="quarter" idx="3"/>
          </p:nvPr>
        </p:nvSpPr>
        <p:spPr bwMode="auto">
          <a:xfrm>
            <a:off x="2895600" y="6400800"/>
            <a:ext cx="3429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800080"/>
                </a:solidFill>
              </a:defRPr>
            </a:lvl1pPr>
          </a:lstStyle>
          <a:p>
            <a:pPr>
              <a:defRPr/>
            </a:pPr>
            <a:endParaRPr lang="en-US"/>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800080"/>
                </a:solidFill>
              </a:defRPr>
            </a:lvl1pPr>
          </a:lstStyle>
          <a:p>
            <a:pPr>
              <a:defRPr/>
            </a:pPr>
            <a:fld id="{12A14B3B-27EA-4853-B4FC-2EDFCA0593C9}" type="slidenum">
              <a:rPr lang="en-US"/>
              <a:pPr>
                <a:defRPr/>
              </a:pPr>
              <a:t>‹#›</a:t>
            </a:fld>
            <a:endParaRPr lang="en-US"/>
          </a:p>
        </p:txBody>
      </p:sp>
      <p:sp>
        <p:nvSpPr>
          <p:cNvPr id="1031"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91"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hf hdr="0" ftr="0" dt="0"/>
  <p:txStyles>
    <p:titleStyle>
      <a:lvl1pPr algn="l" rtl="0" eaLnBrk="0" fontAlgn="base" hangingPunct="0">
        <a:spcBef>
          <a:spcPct val="0"/>
        </a:spcBef>
        <a:spcAft>
          <a:spcPct val="0"/>
        </a:spcAft>
        <a:defRPr sz="3600">
          <a:solidFill>
            <a:srgbClr val="800080"/>
          </a:solidFill>
          <a:latin typeface="+mj-lt"/>
          <a:ea typeface="+mj-ea"/>
          <a:cs typeface="+mj-cs"/>
        </a:defRPr>
      </a:lvl1pPr>
      <a:lvl2pPr algn="l" rtl="0" eaLnBrk="0" fontAlgn="base" hangingPunct="0">
        <a:spcBef>
          <a:spcPct val="0"/>
        </a:spcBef>
        <a:spcAft>
          <a:spcPct val="0"/>
        </a:spcAft>
        <a:defRPr sz="3600">
          <a:solidFill>
            <a:srgbClr val="800080"/>
          </a:solidFill>
          <a:latin typeface="Arial" charset="0"/>
        </a:defRPr>
      </a:lvl2pPr>
      <a:lvl3pPr algn="l" rtl="0" eaLnBrk="0" fontAlgn="base" hangingPunct="0">
        <a:spcBef>
          <a:spcPct val="0"/>
        </a:spcBef>
        <a:spcAft>
          <a:spcPct val="0"/>
        </a:spcAft>
        <a:defRPr sz="3600">
          <a:solidFill>
            <a:srgbClr val="800080"/>
          </a:solidFill>
          <a:latin typeface="Arial" charset="0"/>
        </a:defRPr>
      </a:lvl3pPr>
      <a:lvl4pPr algn="l" rtl="0" eaLnBrk="0" fontAlgn="base" hangingPunct="0">
        <a:spcBef>
          <a:spcPct val="0"/>
        </a:spcBef>
        <a:spcAft>
          <a:spcPct val="0"/>
        </a:spcAft>
        <a:defRPr sz="3600">
          <a:solidFill>
            <a:srgbClr val="800080"/>
          </a:solidFill>
          <a:latin typeface="Arial" charset="0"/>
        </a:defRPr>
      </a:lvl4pPr>
      <a:lvl5pPr algn="l" rtl="0" eaLnBrk="0" fontAlgn="base" hangingPunct="0">
        <a:spcBef>
          <a:spcPct val="0"/>
        </a:spcBef>
        <a:spcAft>
          <a:spcPct val="0"/>
        </a:spcAft>
        <a:defRPr sz="3600">
          <a:solidFill>
            <a:srgbClr val="800080"/>
          </a:solidFill>
          <a:latin typeface="Arial" charset="0"/>
        </a:defRPr>
      </a:lvl5pPr>
      <a:lvl6pPr marL="457200" algn="l" rtl="0" eaLnBrk="1" fontAlgn="base" hangingPunct="1">
        <a:spcBef>
          <a:spcPct val="0"/>
        </a:spcBef>
        <a:spcAft>
          <a:spcPct val="0"/>
        </a:spcAft>
        <a:defRPr sz="3600">
          <a:solidFill>
            <a:srgbClr val="800080"/>
          </a:solidFill>
          <a:latin typeface="Arial" charset="0"/>
        </a:defRPr>
      </a:lvl6pPr>
      <a:lvl7pPr marL="914400" algn="l" rtl="0" eaLnBrk="1" fontAlgn="base" hangingPunct="1">
        <a:spcBef>
          <a:spcPct val="0"/>
        </a:spcBef>
        <a:spcAft>
          <a:spcPct val="0"/>
        </a:spcAft>
        <a:defRPr sz="3600">
          <a:solidFill>
            <a:srgbClr val="800080"/>
          </a:solidFill>
          <a:latin typeface="Arial" charset="0"/>
        </a:defRPr>
      </a:lvl7pPr>
      <a:lvl8pPr marL="1371600" algn="l" rtl="0" eaLnBrk="1" fontAlgn="base" hangingPunct="1">
        <a:spcBef>
          <a:spcPct val="0"/>
        </a:spcBef>
        <a:spcAft>
          <a:spcPct val="0"/>
        </a:spcAft>
        <a:defRPr sz="3600">
          <a:solidFill>
            <a:srgbClr val="800080"/>
          </a:solidFill>
          <a:latin typeface="Arial" charset="0"/>
        </a:defRPr>
      </a:lvl8pPr>
      <a:lvl9pPr marL="1828800" algn="l" rtl="0" eaLnBrk="1" fontAlgn="base" hangingPunct="1">
        <a:spcBef>
          <a:spcPct val="0"/>
        </a:spcBef>
        <a:spcAft>
          <a:spcPct val="0"/>
        </a:spcAft>
        <a:defRPr sz="3600">
          <a:solidFill>
            <a:srgbClr val="800080"/>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CSE 331</a:t>
            </a:r>
            <a:br>
              <a:rPr lang="en-US" dirty="0" smtClean="0"/>
            </a:br>
            <a:r>
              <a:rPr lang="en-US" dirty="0" smtClean="0"/>
              <a:t>Software Design &amp; Implementation</a:t>
            </a:r>
            <a:endParaRPr lang="en-US" dirty="0"/>
          </a:p>
        </p:txBody>
      </p:sp>
      <p:sp>
        <p:nvSpPr>
          <p:cNvPr id="3" name="Subtitle 2"/>
          <p:cNvSpPr>
            <a:spLocks noGrp="1"/>
          </p:cNvSpPr>
          <p:nvPr>
            <p:ph type="subTitle" idx="1"/>
          </p:nvPr>
        </p:nvSpPr>
        <p:spPr/>
        <p:txBody>
          <a:bodyPr/>
          <a:lstStyle/>
          <a:p>
            <a:r>
              <a:rPr lang="en-US" dirty="0" smtClean="0"/>
              <a:t>Hal Perkins</a:t>
            </a:r>
          </a:p>
          <a:p>
            <a:r>
              <a:rPr lang="en-US" dirty="0" smtClean="0"/>
              <a:t>Autumn 2013</a:t>
            </a:r>
          </a:p>
          <a:p>
            <a:r>
              <a:rPr lang="en-US" dirty="0" smtClean="0"/>
              <a:t>GUI Event-Driven Programming</a:t>
            </a:r>
            <a:endParaRPr lang="en-US" dirty="0"/>
          </a:p>
        </p:txBody>
      </p:sp>
      <p:sp>
        <p:nvSpPr>
          <p:cNvPr id="6" name="Slide Number Placeholder 5"/>
          <p:cNvSpPr>
            <a:spLocks noGrp="1"/>
          </p:cNvSpPr>
          <p:nvPr>
            <p:ph type="sldNum" sz="quarter" idx="12"/>
          </p:nvPr>
        </p:nvSpPr>
        <p:spPr/>
        <p:txBody>
          <a:bodyPr/>
          <a:lstStyle/>
          <a:p>
            <a:pPr>
              <a:defRPr/>
            </a:pPr>
            <a:fld id="{41F6C098-13F0-41FA-8110-EA5113992111}" type="slidenum">
              <a:rPr lang="en-US" smtClean="0"/>
              <a:pPr>
                <a:defRPr/>
              </a:pPr>
              <a:t>1</a:t>
            </a:fld>
            <a:endParaRPr lang="en-US"/>
          </a:p>
        </p:txBody>
      </p:sp>
    </p:spTree>
    <p:extLst>
      <p:ext uri="{BB962C8B-B14F-4D97-AF65-F5344CB8AC3E}">
        <p14:creationId xmlns:p14="http://schemas.microsoft.com/office/powerpoint/2010/main" val="215189124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Listener classes</a:t>
            </a:r>
            <a:endParaRPr lang="en-US" dirty="0"/>
          </a:p>
        </p:txBody>
      </p:sp>
      <p:sp>
        <p:nvSpPr>
          <p:cNvPr id="3" name="Content Placeholder 2"/>
          <p:cNvSpPr>
            <a:spLocks noGrp="1"/>
          </p:cNvSpPr>
          <p:nvPr>
            <p:ph idx="1"/>
          </p:nvPr>
        </p:nvSpPr>
        <p:spPr/>
        <p:txBody>
          <a:bodyPr/>
          <a:lstStyle/>
          <a:p>
            <a:pPr marL="0" indent="0">
              <a:buNone/>
            </a:pPr>
            <a:r>
              <a:rPr lang="en-US" dirty="0" smtClean="0"/>
              <a:t>ButtonDemo1.java defines a class that is only used once to create a listener for a single button</a:t>
            </a:r>
          </a:p>
          <a:p>
            <a:pPr marL="457200" lvl="1" indent="0">
              <a:buNone/>
            </a:pPr>
            <a:r>
              <a:rPr lang="en-US" dirty="0" smtClean="0"/>
              <a:t>Could have been a top-level class, but in this example it was an inner class since it wasn’t needed elsewhere</a:t>
            </a:r>
          </a:p>
          <a:p>
            <a:pPr marL="457200" lvl="1" indent="0">
              <a:buNone/>
            </a:pPr>
            <a:r>
              <a:rPr lang="en-US" dirty="0" smtClean="0"/>
              <a:t>But why a full-scale class when all we want is to create a method to be called after a button click?</a:t>
            </a:r>
          </a:p>
          <a:p>
            <a:pPr marL="857250" lvl="2" indent="0">
              <a:buNone/>
            </a:pPr>
            <a:r>
              <a:rPr lang="en-US" dirty="0" smtClean="0"/>
              <a:t>Alas, no lambdas (function closures) until Java 8 sometime next year – which is all we really need</a:t>
            </a:r>
          </a:p>
          <a:p>
            <a:pPr marL="0" indent="0">
              <a:buNone/>
            </a:pPr>
            <a:r>
              <a:rPr lang="en-US" dirty="0" smtClean="0">
                <a:solidFill>
                  <a:srgbClr val="009900"/>
                </a:solidFill>
              </a:rPr>
              <a:t>Solution</a:t>
            </a:r>
            <a:r>
              <a:rPr lang="en-US" dirty="0" smtClean="0"/>
              <a:t>: anonymous inner classes</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10</a:t>
            </a:fld>
            <a:endParaRPr lang="en-US"/>
          </a:p>
        </p:txBody>
      </p:sp>
    </p:spTree>
    <p:extLst>
      <p:ext uri="{BB962C8B-B14F-4D97-AF65-F5344CB8AC3E}">
        <p14:creationId xmlns:p14="http://schemas.microsoft.com/office/powerpoint/2010/main" val="302913640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Anonymous inner classes</a:t>
            </a:r>
            <a:endParaRPr lang="en-US" dirty="0"/>
          </a:p>
        </p:txBody>
      </p:sp>
      <p:sp>
        <p:nvSpPr>
          <p:cNvPr id="3" name="Content Placeholder 2"/>
          <p:cNvSpPr>
            <a:spLocks noGrp="1"/>
          </p:cNvSpPr>
          <p:nvPr>
            <p:ph idx="1"/>
          </p:nvPr>
        </p:nvSpPr>
        <p:spPr>
          <a:xfrm>
            <a:off x="685800" y="1600200"/>
            <a:ext cx="8001000" cy="4495800"/>
          </a:xfrm>
        </p:spPr>
        <p:txBody>
          <a:bodyPr/>
          <a:lstStyle/>
          <a:p>
            <a:pPr marL="0" indent="0">
              <a:buNone/>
            </a:pPr>
            <a:r>
              <a:rPr lang="en-US" dirty="0" smtClean="0"/>
              <a:t>Idea: </a:t>
            </a:r>
            <a:r>
              <a:rPr lang="en-US" dirty="0" smtClean="0">
                <a:solidFill>
                  <a:srgbClr val="0000FF"/>
                </a:solidFill>
              </a:rPr>
              <a:t>define</a:t>
            </a:r>
            <a:r>
              <a:rPr lang="en-US" dirty="0" smtClean="0"/>
              <a:t> a </a:t>
            </a:r>
            <a:r>
              <a:rPr lang="en-US" dirty="0" smtClean="0">
                <a:solidFill>
                  <a:srgbClr val="0000FF"/>
                </a:solidFill>
              </a:rPr>
              <a:t>new class </a:t>
            </a:r>
            <a:r>
              <a:rPr lang="en-US" dirty="0" smtClean="0"/>
              <a:t>directly in the </a:t>
            </a:r>
            <a:r>
              <a:rPr lang="en-US" b="1" dirty="0" smtClean="0">
                <a:solidFill>
                  <a:srgbClr val="0000FF"/>
                </a:solidFill>
                <a:latin typeface="Courier New"/>
                <a:cs typeface="Courier New"/>
              </a:rPr>
              <a:t>new</a:t>
            </a:r>
            <a:r>
              <a:rPr lang="en-US" dirty="0" smtClean="0">
                <a:solidFill>
                  <a:srgbClr val="0000FF"/>
                </a:solidFill>
              </a:rPr>
              <a:t> expression </a:t>
            </a:r>
            <a:r>
              <a:rPr lang="en-US" dirty="0" smtClean="0"/>
              <a:t>that creates an object of the (new) anonymous inner class</a:t>
            </a:r>
          </a:p>
          <a:p>
            <a:pPr marL="0" indent="0">
              <a:buNone/>
            </a:pPr>
            <a:r>
              <a:rPr lang="en-US" dirty="0" smtClean="0"/>
              <a:t>Specify the base class to be extended or interface to be implemented</a:t>
            </a:r>
          </a:p>
          <a:p>
            <a:pPr marL="0" indent="0">
              <a:buNone/>
            </a:pPr>
            <a:r>
              <a:rPr lang="en-US" dirty="0" smtClean="0"/>
              <a:t>Override or implement methods needed in the anonymous class instance</a:t>
            </a:r>
          </a:p>
          <a:p>
            <a:pPr marL="457200" lvl="1" indent="0">
              <a:buNone/>
            </a:pPr>
            <a:r>
              <a:rPr lang="en-US" dirty="0" smtClean="0"/>
              <a:t>Can have methods, fields, etc., but not constructors</a:t>
            </a:r>
          </a:p>
          <a:p>
            <a:pPr marL="457200" lvl="1" indent="0">
              <a:buNone/>
            </a:pPr>
            <a:r>
              <a:rPr lang="en-US" dirty="0" smtClean="0"/>
              <a:t>But if it starts to get complex, use an ordinary class for clarity (nested inner class if appropriate)</a:t>
            </a:r>
          </a:p>
          <a:p>
            <a:pPr marL="57150" indent="0">
              <a:buNone/>
            </a:pPr>
            <a:endParaRPr lang="en-US" dirty="0"/>
          </a:p>
          <a:p>
            <a:pPr marL="57150" indent="0">
              <a:buNone/>
            </a:pPr>
            <a:r>
              <a:rPr lang="en-US" dirty="0">
                <a:solidFill>
                  <a:srgbClr val="FF0000"/>
                </a:solidFill>
              </a:rPr>
              <a:t>Warning</a:t>
            </a:r>
            <a:r>
              <a:rPr lang="en-US" dirty="0"/>
              <a:t>: ghastly syntax </a:t>
            </a:r>
            <a:r>
              <a:rPr lang="en-US" dirty="0" smtClean="0"/>
              <a:t>ahead</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11</a:t>
            </a:fld>
            <a:endParaRPr lang="en-US"/>
          </a:p>
        </p:txBody>
      </p:sp>
    </p:spTree>
    <p:extLst>
      <p:ext uri="{BB962C8B-B14F-4D97-AF65-F5344CB8AC3E}">
        <p14:creationId xmlns:p14="http://schemas.microsoft.com/office/powerpoint/2010/main" val="4443508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228600" y="1600200"/>
            <a:ext cx="8458200" cy="4495800"/>
          </a:xfrm>
        </p:spPr>
        <p:txBody>
          <a:bodyPr/>
          <a:lstStyle/>
          <a:p>
            <a:pPr marL="400050" lvl="1" indent="0">
              <a:buNone/>
            </a:pPr>
            <a:endParaRPr lang="en-US" dirty="0" smtClean="0"/>
          </a:p>
          <a:p>
            <a:pPr marL="400050" lvl="1" indent="0">
              <a:buNone/>
            </a:pPr>
            <a:endParaRPr lang="en-US" dirty="0" smtClean="0"/>
          </a:p>
          <a:p>
            <a:pPr marL="400050" lvl="1" indent="0">
              <a:buNone/>
            </a:pPr>
            <a:endParaRPr lang="en-US" dirty="0"/>
          </a:p>
          <a:p>
            <a:pPr marL="400050" lvl="1" indent="0">
              <a:buNone/>
            </a:pPr>
            <a:r>
              <a:rPr lang="en-US" sz="2000" b="1" dirty="0" err="1" smtClean="0">
                <a:latin typeface="Courier New"/>
                <a:cs typeface="Courier New"/>
              </a:rPr>
              <a:t>button.addActionListener</a:t>
            </a:r>
            <a:r>
              <a:rPr lang="en-US" sz="2000" b="1" dirty="0">
                <a:solidFill>
                  <a:srgbClr val="660066"/>
                </a:solidFill>
                <a:latin typeface="Courier New"/>
                <a:cs typeface="Courier New"/>
              </a:rPr>
              <a:t>(</a:t>
            </a:r>
            <a:r>
              <a:rPr lang="en-US" sz="2000" b="1" dirty="0">
                <a:solidFill>
                  <a:srgbClr val="FF0066"/>
                </a:solidFill>
                <a:latin typeface="Courier New"/>
                <a:cs typeface="Courier New"/>
              </a:rPr>
              <a:t>new </a:t>
            </a:r>
            <a:r>
              <a:rPr lang="en-US" sz="2000" b="1" dirty="0" err="1" smtClean="0">
                <a:solidFill>
                  <a:srgbClr val="FF6600"/>
                </a:solidFill>
                <a:latin typeface="Courier New"/>
                <a:cs typeface="Courier New"/>
              </a:rPr>
              <a:t>ActionListener</a:t>
            </a:r>
            <a:r>
              <a:rPr lang="en-US" sz="2000" b="1" dirty="0" smtClean="0">
                <a:solidFill>
                  <a:srgbClr val="FF6600"/>
                </a:solidFill>
                <a:latin typeface="Courier New"/>
                <a:cs typeface="Courier New"/>
              </a:rPr>
              <a:t>()</a:t>
            </a:r>
            <a:r>
              <a:rPr lang="en-US" sz="2000" b="1" dirty="0" smtClean="0">
                <a:solidFill>
                  <a:srgbClr val="009900"/>
                </a:solidFill>
                <a:latin typeface="Courier New"/>
                <a:cs typeface="Courier New"/>
              </a:rPr>
              <a:t>{</a:t>
            </a:r>
            <a:endParaRPr lang="en-US" sz="2000" b="1" dirty="0">
              <a:solidFill>
                <a:srgbClr val="009900"/>
              </a:solidFill>
              <a:latin typeface="Courier New"/>
              <a:cs typeface="Courier New"/>
            </a:endParaRPr>
          </a:p>
          <a:p>
            <a:pPr marL="400050" lvl="1" indent="0">
              <a:buNone/>
            </a:pPr>
            <a:r>
              <a:rPr lang="en-US" sz="2000" b="1" dirty="0" smtClean="0">
                <a:latin typeface="Courier New"/>
                <a:cs typeface="Courier New"/>
              </a:rPr>
              <a:t>      </a:t>
            </a:r>
            <a:r>
              <a:rPr lang="en-US" sz="2000" b="1" dirty="0" smtClean="0">
                <a:solidFill>
                  <a:srgbClr val="0000FF"/>
                </a:solidFill>
                <a:latin typeface="Courier New"/>
                <a:cs typeface="Courier New"/>
              </a:rPr>
              <a:t>public void </a:t>
            </a:r>
            <a:r>
              <a:rPr lang="en-US" sz="2000" b="1" dirty="0" err="1" smtClean="0">
                <a:solidFill>
                  <a:srgbClr val="0000FF"/>
                </a:solidFill>
                <a:latin typeface="Courier New"/>
                <a:cs typeface="Courier New"/>
              </a:rPr>
              <a:t>actionPerformed</a:t>
            </a:r>
            <a:r>
              <a:rPr lang="en-US" sz="2000" b="1" dirty="0" smtClean="0">
                <a:solidFill>
                  <a:srgbClr val="0000FF"/>
                </a:solidFill>
                <a:latin typeface="Courier New"/>
                <a:cs typeface="Courier New"/>
              </a:rPr>
              <a:t>(</a:t>
            </a:r>
            <a:r>
              <a:rPr lang="en-US" sz="2000" b="1" dirty="0" err="1" smtClean="0">
                <a:solidFill>
                  <a:srgbClr val="0000FF"/>
                </a:solidFill>
                <a:latin typeface="Courier New"/>
                <a:cs typeface="Courier New"/>
              </a:rPr>
              <a:t>ActionEvent</a:t>
            </a:r>
            <a:r>
              <a:rPr lang="en-US" sz="2000" b="1" dirty="0" smtClean="0">
                <a:solidFill>
                  <a:srgbClr val="0000FF"/>
                </a:solidFill>
                <a:latin typeface="Courier New"/>
                <a:cs typeface="Courier New"/>
              </a:rPr>
              <a:t> e) {</a:t>
            </a:r>
          </a:p>
          <a:p>
            <a:pPr marL="400050" lvl="1" indent="0">
              <a:buNone/>
            </a:pPr>
            <a:r>
              <a:rPr lang="en-US" sz="2000" b="1" dirty="0" smtClean="0">
                <a:solidFill>
                  <a:srgbClr val="0000FF"/>
                </a:solidFill>
                <a:latin typeface="Courier New"/>
                <a:cs typeface="Courier New"/>
              </a:rPr>
              <a:t>        </a:t>
            </a:r>
            <a:r>
              <a:rPr lang="en-US" sz="2000" b="1" dirty="0" err="1" smtClean="0">
                <a:solidFill>
                  <a:srgbClr val="0000FF"/>
                </a:solidFill>
                <a:latin typeface="Courier New"/>
                <a:cs typeface="Courier New"/>
              </a:rPr>
              <a:t>model.doSomething</a:t>
            </a:r>
            <a:r>
              <a:rPr lang="en-US" sz="2000" b="1" dirty="0" smtClean="0">
                <a:solidFill>
                  <a:srgbClr val="0000FF"/>
                </a:solidFill>
                <a:latin typeface="Courier New"/>
                <a:cs typeface="Courier New"/>
              </a:rPr>
              <a:t>()</a:t>
            </a:r>
            <a:endParaRPr lang="en-US" sz="2000" b="1" dirty="0">
              <a:solidFill>
                <a:srgbClr val="0000FF"/>
              </a:solidFill>
              <a:latin typeface="Courier New"/>
              <a:cs typeface="Courier New"/>
            </a:endParaRPr>
          </a:p>
          <a:p>
            <a:pPr marL="400050" lvl="1" indent="0">
              <a:buNone/>
            </a:pPr>
            <a:r>
              <a:rPr lang="en-US" sz="2000" b="1" dirty="0">
                <a:solidFill>
                  <a:srgbClr val="0000FF"/>
                </a:solidFill>
                <a:latin typeface="Courier New"/>
                <a:cs typeface="Courier New"/>
              </a:rPr>
              <a:t>      }</a:t>
            </a:r>
          </a:p>
          <a:p>
            <a:pPr marL="400050" lvl="1" indent="0">
              <a:buNone/>
            </a:pPr>
            <a:r>
              <a:rPr lang="en-US" sz="2000" b="1" dirty="0">
                <a:latin typeface="Courier New"/>
                <a:cs typeface="Courier New"/>
              </a:rPr>
              <a:t>    </a:t>
            </a:r>
            <a:r>
              <a:rPr lang="en-US" sz="2000" b="1" dirty="0" smtClean="0">
                <a:solidFill>
                  <a:srgbClr val="009900"/>
                </a:solidFill>
                <a:latin typeface="Courier New"/>
                <a:cs typeface="Courier New"/>
              </a:rPr>
              <a:t>}</a:t>
            </a:r>
          </a:p>
          <a:p>
            <a:pPr marL="400050" lvl="1" indent="0">
              <a:buNone/>
            </a:pPr>
            <a:r>
              <a:rPr lang="en-US" sz="2000" b="1" dirty="0" smtClean="0">
                <a:solidFill>
                  <a:srgbClr val="660066"/>
                </a:solidFill>
                <a:latin typeface="Courier New"/>
                <a:cs typeface="Courier New"/>
              </a:rPr>
              <a:t>)</a:t>
            </a:r>
            <a:r>
              <a:rPr lang="en-US" sz="2000" b="1" dirty="0" smtClean="0">
                <a:latin typeface="Courier New"/>
                <a:cs typeface="Courier New"/>
              </a:rPr>
              <a:t>;</a:t>
            </a:r>
          </a:p>
          <a:p>
            <a:pPr marL="400050" lvl="1" indent="0">
              <a:buNone/>
            </a:pP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12</a:t>
            </a:fld>
            <a:endParaRPr lang="en-US"/>
          </a:p>
        </p:txBody>
      </p:sp>
      <p:grpSp>
        <p:nvGrpSpPr>
          <p:cNvPr id="14" name="Group 13"/>
          <p:cNvGrpSpPr/>
          <p:nvPr/>
        </p:nvGrpSpPr>
        <p:grpSpPr>
          <a:xfrm>
            <a:off x="2743200" y="1715869"/>
            <a:ext cx="2056973" cy="1255931"/>
            <a:chOff x="2743200" y="1715869"/>
            <a:chExt cx="2056973" cy="1255931"/>
          </a:xfrm>
        </p:grpSpPr>
        <p:sp>
          <p:nvSpPr>
            <p:cNvPr id="7" name="TextBox 6"/>
            <p:cNvSpPr txBox="1"/>
            <p:nvPr/>
          </p:nvSpPr>
          <p:spPr>
            <a:xfrm>
              <a:off x="2743200" y="1715869"/>
              <a:ext cx="2056973" cy="646331"/>
            </a:xfrm>
            <a:prstGeom prst="rect">
              <a:avLst/>
            </a:prstGeom>
            <a:noFill/>
          </p:spPr>
          <p:txBody>
            <a:bodyPr wrap="none" rtlCol="0">
              <a:spAutoFit/>
            </a:bodyPr>
            <a:lstStyle/>
            <a:p>
              <a:r>
                <a:rPr lang="en-US" sz="1800" b="1" dirty="0" smtClean="0">
                  <a:solidFill>
                    <a:srgbClr val="FF0066"/>
                  </a:solidFill>
                  <a:latin typeface="Courier New"/>
                  <a:cs typeface="Courier New"/>
                </a:rPr>
                <a:t>new</a:t>
              </a:r>
              <a:r>
                <a:rPr lang="en-US" sz="1800" dirty="0" smtClean="0">
                  <a:solidFill>
                    <a:srgbClr val="FF0066"/>
                  </a:solidFill>
                </a:rPr>
                <a:t> expression to</a:t>
              </a:r>
              <a:br>
                <a:rPr lang="en-US" sz="1800" dirty="0" smtClean="0">
                  <a:solidFill>
                    <a:srgbClr val="FF0066"/>
                  </a:solidFill>
                </a:rPr>
              </a:br>
              <a:r>
                <a:rPr lang="en-US" sz="1800" dirty="0" smtClean="0">
                  <a:solidFill>
                    <a:srgbClr val="FF0066"/>
                  </a:solidFill>
                </a:rPr>
                <a:t>create class instance</a:t>
              </a:r>
              <a:endParaRPr lang="en-US" sz="1800" dirty="0">
                <a:solidFill>
                  <a:srgbClr val="FF0066"/>
                </a:solidFill>
              </a:endParaRPr>
            </a:p>
          </p:txBody>
        </p:sp>
        <p:cxnSp>
          <p:nvCxnSpPr>
            <p:cNvPr id="10" name="Straight Arrow Connector 9"/>
            <p:cNvCxnSpPr>
              <a:stCxn id="7" idx="2"/>
            </p:cNvCxnSpPr>
            <p:nvPr/>
          </p:nvCxnSpPr>
          <p:spPr>
            <a:xfrm>
              <a:off x="3771687" y="2362200"/>
              <a:ext cx="876513" cy="609600"/>
            </a:xfrm>
            <a:prstGeom prst="straightConnector1">
              <a:avLst/>
            </a:prstGeom>
            <a:ln>
              <a:solidFill>
                <a:srgbClr val="FF0066"/>
              </a:solidFill>
              <a:tailEnd type="arrow"/>
            </a:ln>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a:off x="1524000" y="3352800"/>
            <a:ext cx="6585164" cy="3008531"/>
            <a:chOff x="1524000" y="3352800"/>
            <a:chExt cx="6585164" cy="3008531"/>
          </a:xfrm>
        </p:grpSpPr>
        <p:sp>
          <p:nvSpPr>
            <p:cNvPr id="6" name="TextBox 5"/>
            <p:cNvSpPr txBox="1"/>
            <p:nvPr/>
          </p:nvSpPr>
          <p:spPr>
            <a:xfrm>
              <a:off x="5943600" y="5715000"/>
              <a:ext cx="2165564" cy="646331"/>
            </a:xfrm>
            <a:prstGeom prst="rect">
              <a:avLst/>
            </a:prstGeom>
            <a:noFill/>
          </p:spPr>
          <p:txBody>
            <a:bodyPr wrap="none" rtlCol="0">
              <a:spAutoFit/>
            </a:bodyPr>
            <a:lstStyle/>
            <a:p>
              <a:r>
                <a:rPr lang="en-US" sz="1800" dirty="0" smtClean="0">
                  <a:solidFill>
                    <a:srgbClr val="009900"/>
                  </a:solidFill>
                </a:rPr>
                <a:t>Brackets surrounding</a:t>
              </a:r>
              <a:br>
                <a:rPr lang="en-US" sz="1800" dirty="0" smtClean="0">
                  <a:solidFill>
                    <a:srgbClr val="009900"/>
                  </a:solidFill>
                </a:rPr>
              </a:br>
              <a:r>
                <a:rPr lang="en-US" sz="1800" dirty="0" smtClean="0">
                  <a:solidFill>
                    <a:srgbClr val="009900"/>
                  </a:solidFill>
                </a:rPr>
                <a:t>new</a:t>
              </a:r>
              <a:r>
                <a:rPr lang="en-US" sz="1800" dirty="0">
                  <a:solidFill>
                    <a:srgbClr val="009900"/>
                  </a:solidFill>
                </a:rPr>
                <a:t> </a:t>
              </a:r>
              <a:r>
                <a:rPr lang="en-US" sz="1800" dirty="0" smtClean="0">
                  <a:solidFill>
                    <a:srgbClr val="009900"/>
                  </a:solidFill>
                </a:rPr>
                <a:t>class definition</a:t>
              </a:r>
              <a:endParaRPr lang="en-US" sz="1800" dirty="0">
                <a:solidFill>
                  <a:srgbClr val="009900"/>
                </a:solidFill>
              </a:endParaRPr>
            </a:p>
          </p:txBody>
        </p:sp>
        <p:cxnSp>
          <p:nvCxnSpPr>
            <p:cNvPr id="15" name="Straight Arrow Connector 14"/>
            <p:cNvCxnSpPr/>
            <p:nvPr/>
          </p:nvCxnSpPr>
          <p:spPr>
            <a:xfrm flipH="1" flipV="1">
              <a:off x="1524000" y="4648200"/>
              <a:ext cx="5486400" cy="1066800"/>
            </a:xfrm>
            <a:prstGeom prst="straightConnector1">
              <a:avLst/>
            </a:prstGeom>
            <a:ln>
              <a:solidFill>
                <a:srgbClr val="009900"/>
              </a:solidFill>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6" idx="0"/>
            </p:cNvCxnSpPr>
            <p:nvPr/>
          </p:nvCxnSpPr>
          <p:spPr>
            <a:xfrm flipV="1">
              <a:off x="7026382" y="3352800"/>
              <a:ext cx="669818" cy="2362200"/>
            </a:xfrm>
            <a:prstGeom prst="straightConnector1">
              <a:avLst/>
            </a:prstGeom>
            <a:ln>
              <a:solidFill>
                <a:srgbClr val="009900"/>
              </a:solidFill>
              <a:tailEnd type="arrow"/>
            </a:ln>
          </p:spPr>
          <p:style>
            <a:lnRef idx="2">
              <a:schemeClr val="accent1"/>
            </a:lnRef>
            <a:fillRef idx="0">
              <a:schemeClr val="accent1"/>
            </a:fillRef>
            <a:effectRef idx="1">
              <a:schemeClr val="accent1"/>
            </a:effectRef>
            <a:fontRef idx="minor">
              <a:schemeClr val="tx1"/>
            </a:fontRef>
          </p:style>
        </p:cxnSp>
      </p:grpSp>
      <p:grpSp>
        <p:nvGrpSpPr>
          <p:cNvPr id="19" name="Group 18"/>
          <p:cNvGrpSpPr/>
          <p:nvPr/>
        </p:nvGrpSpPr>
        <p:grpSpPr>
          <a:xfrm>
            <a:off x="3886200" y="4038600"/>
            <a:ext cx="3200400" cy="762000"/>
            <a:chOff x="3886200" y="4038600"/>
            <a:chExt cx="3200400" cy="762000"/>
          </a:xfrm>
        </p:grpSpPr>
        <p:sp>
          <p:nvSpPr>
            <p:cNvPr id="8" name="TextBox 7"/>
            <p:cNvSpPr txBox="1"/>
            <p:nvPr/>
          </p:nvSpPr>
          <p:spPr>
            <a:xfrm>
              <a:off x="4344293" y="4154269"/>
              <a:ext cx="2742307" cy="646331"/>
            </a:xfrm>
            <a:prstGeom prst="rect">
              <a:avLst/>
            </a:prstGeom>
            <a:noFill/>
          </p:spPr>
          <p:txBody>
            <a:bodyPr wrap="none" rtlCol="0">
              <a:spAutoFit/>
            </a:bodyPr>
            <a:lstStyle/>
            <a:p>
              <a:r>
                <a:rPr lang="en-US" sz="1800" dirty="0" smtClean="0">
                  <a:solidFill>
                    <a:srgbClr val="0000FF"/>
                  </a:solidFill>
                </a:rPr>
                <a:t>Implementation of method</a:t>
              </a:r>
            </a:p>
            <a:p>
              <a:r>
                <a:rPr lang="en-US" sz="1800" dirty="0" smtClean="0">
                  <a:solidFill>
                    <a:srgbClr val="0000FF"/>
                  </a:solidFill>
                </a:rPr>
                <a:t>for this anonymous class</a:t>
              </a:r>
              <a:endParaRPr lang="en-US" sz="1800" dirty="0">
                <a:solidFill>
                  <a:srgbClr val="0000FF"/>
                </a:solidFill>
              </a:endParaRPr>
            </a:p>
          </p:txBody>
        </p:sp>
        <p:cxnSp>
          <p:nvCxnSpPr>
            <p:cNvPr id="22" name="Straight Arrow Connector 21"/>
            <p:cNvCxnSpPr/>
            <p:nvPr/>
          </p:nvCxnSpPr>
          <p:spPr>
            <a:xfrm flipH="1" flipV="1">
              <a:off x="3886200" y="4038600"/>
              <a:ext cx="457200" cy="381000"/>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grpSp>
      <p:grpSp>
        <p:nvGrpSpPr>
          <p:cNvPr id="13" name="Group 12"/>
          <p:cNvGrpSpPr/>
          <p:nvPr/>
        </p:nvGrpSpPr>
        <p:grpSpPr>
          <a:xfrm>
            <a:off x="762000" y="2057400"/>
            <a:ext cx="3657600" cy="2743200"/>
            <a:chOff x="762000" y="2057400"/>
            <a:chExt cx="3657600" cy="2743200"/>
          </a:xfrm>
        </p:grpSpPr>
        <p:sp>
          <p:nvSpPr>
            <p:cNvPr id="24" name="TextBox 23"/>
            <p:cNvSpPr txBox="1"/>
            <p:nvPr/>
          </p:nvSpPr>
          <p:spPr>
            <a:xfrm>
              <a:off x="762000" y="2057400"/>
              <a:ext cx="1447256" cy="646331"/>
            </a:xfrm>
            <a:prstGeom prst="rect">
              <a:avLst/>
            </a:prstGeom>
            <a:noFill/>
          </p:spPr>
          <p:txBody>
            <a:bodyPr wrap="none" rtlCol="0">
              <a:spAutoFit/>
            </a:bodyPr>
            <a:lstStyle/>
            <a:p>
              <a:r>
                <a:rPr lang="en-US" sz="1800" dirty="0" smtClean="0">
                  <a:solidFill>
                    <a:srgbClr val="660066"/>
                  </a:solidFill>
                </a:rPr>
                <a:t>Method call</a:t>
              </a:r>
              <a:br>
                <a:rPr lang="en-US" sz="1800" dirty="0" smtClean="0">
                  <a:solidFill>
                    <a:srgbClr val="660066"/>
                  </a:solidFill>
                </a:rPr>
              </a:br>
              <a:r>
                <a:rPr lang="en-US" sz="1800" dirty="0" smtClean="0">
                  <a:solidFill>
                    <a:srgbClr val="660066"/>
                  </a:solidFill>
                </a:rPr>
                <a:t>parameter list</a:t>
              </a:r>
              <a:endParaRPr lang="en-US" sz="1800" dirty="0">
                <a:solidFill>
                  <a:srgbClr val="660066"/>
                </a:solidFill>
              </a:endParaRPr>
            </a:p>
          </p:txBody>
        </p:sp>
        <p:cxnSp>
          <p:nvCxnSpPr>
            <p:cNvPr id="27" name="Straight Arrow Connector 26"/>
            <p:cNvCxnSpPr>
              <a:stCxn id="24" idx="2"/>
            </p:cNvCxnSpPr>
            <p:nvPr/>
          </p:nvCxnSpPr>
          <p:spPr>
            <a:xfrm>
              <a:off x="1485628" y="2703731"/>
              <a:ext cx="2933972" cy="344269"/>
            </a:xfrm>
            <a:prstGeom prst="straightConnector1">
              <a:avLst/>
            </a:prstGeom>
            <a:ln>
              <a:solidFill>
                <a:srgbClr val="660066"/>
              </a:solidFill>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24" idx="2"/>
            </p:cNvCxnSpPr>
            <p:nvPr/>
          </p:nvCxnSpPr>
          <p:spPr>
            <a:xfrm flipH="1">
              <a:off x="762000" y="2703731"/>
              <a:ext cx="723628" cy="2096869"/>
            </a:xfrm>
            <a:prstGeom prst="straightConnector1">
              <a:avLst/>
            </a:prstGeom>
            <a:ln>
              <a:solidFill>
                <a:srgbClr val="660066"/>
              </a:solidFill>
              <a:tailEnd type="arrow"/>
            </a:ln>
          </p:spPr>
          <p:style>
            <a:lnRef idx="2">
              <a:schemeClr val="accent1"/>
            </a:lnRef>
            <a:fillRef idx="0">
              <a:schemeClr val="accent1"/>
            </a:fillRef>
            <a:effectRef idx="1">
              <a:schemeClr val="accent1"/>
            </a:effectRef>
            <a:fontRef idx="minor">
              <a:schemeClr val="tx1"/>
            </a:fontRef>
          </p:style>
        </p:cxnSp>
      </p:grpSp>
      <p:grpSp>
        <p:nvGrpSpPr>
          <p:cNvPr id="16" name="Group 15"/>
          <p:cNvGrpSpPr/>
          <p:nvPr/>
        </p:nvGrpSpPr>
        <p:grpSpPr>
          <a:xfrm>
            <a:off x="5867400" y="1447800"/>
            <a:ext cx="2825263" cy="1524000"/>
            <a:chOff x="5867400" y="1447800"/>
            <a:chExt cx="2825263" cy="1524000"/>
          </a:xfrm>
        </p:grpSpPr>
        <p:sp>
          <p:nvSpPr>
            <p:cNvPr id="5" name="TextBox 4"/>
            <p:cNvSpPr txBox="1"/>
            <p:nvPr/>
          </p:nvSpPr>
          <p:spPr>
            <a:xfrm>
              <a:off x="5867400" y="1447800"/>
              <a:ext cx="2825263" cy="923330"/>
            </a:xfrm>
            <a:prstGeom prst="rect">
              <a:avLst/>
            </a:prstGeom>
            <a:noFill/>
          </p:spPr>
          <p:txBody>
            <a:bodyPr wrap="none" rtlCol="0">
              <a:spAutoFit/>
            </a:bodyPr>
            <a:lstStyle/>
            <a:p>
              <a:r>
                <a:rPr lang="en-US" sz="1800" dirty="0" smtClean="0">
                  <a:solidFill>
                    <a:srgbClr val="FF6600"/>
                  </a:solidFill>
                </a:rPr>
                <a:t>Base class or interface being</a:t>
              </a:r>
              <a:br>
                <a:rPr lang="en-US" sz="1800" dirty="0" smtClean="0">
                  <a:solidFill>
                    <a:srgbClr val="FF6600"/>
                  </a:solidFill>
                </a:rPr>
              </a:br>
              <a:r>
                <a:rPr lang="en-US" sz="1800" dirty="0" smtClean="0">
                  <a:solidFill>
                    <a:srgbClr val="FF6600"/>
                  </a:solidFill>
                </a:rPr>
                <a:t>extended (constructor</a:t>
              </a:r>
              <a:br>
                <a:rPr lang="en-US" sz="1800" dirty="0" smtClean="0">
                  <a:solidFill>
                    <a:srgbClr val="FF6600"/>
                  </a:solidFill>
                </a:rPr>
              </a:br>
              <a:r>
                <a:rPr lang="en-US" sz="1800" dirty="0" smtClean="0">
                  <a:solidFill>
                    <a:srgbClr val="FF6600"/>
                  </a:solidFill>
                </a:rPr>
                <a:t>parameters ok if needed)</a:t>
              </a:r>
            </a:p>
          </p:txBody>
        </p:sp>
        <p:cxnSp>
          <p:nvCxnSpPr>
            <p:cNvPr id="12" name="Straight Arrow Connector 11"/>
            <p:cNvCxnSpPr/>
            <p:nvPr/>
          </p:nvCxnSpPr>
          <p:spPr>
            <a:xfrm flipH="1">
              <a:off x="6172200" y="2362200"/>
              <a:ext cx="762000" cy="60960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stCxn id="5" idx="2"/>
            </p:cNvCxnSpPr>
            <p:nvPr/>
          </p:nvCxnSpPr>
          <p:spPr>
            <a:xfrm>
              <a:off x="7280032" y="2371130"/>
              <a:ext cx="111368" cy="60067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1932071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a:p>
            <a:pPr marL="0" indent="0" algn="ctr">
              <a:buNone/>
            </a:pPr>
            <a:r>
              <a:rPr lang="en-US" dirty="0" smtClean="0"/>
              <a:t>ButtonDemo2.java</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13</a:t>
            </a:fld>
            <a:endParaRPr lang="en-US"/>
          </a:p>
        </p:txBody>
      </p:sp>
    </p:spTree>
    <p:extLst>
      <p:ext uri="{BB962C8B-B14F-4D97-AF65-F5344CB8AC3E}">
        <p14:creationId xmlns:p14="http://schemas.microsoft.com/office/powerpoint/2010/main" val="61710805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thread and UI thread</a:t>
            </a:r>
            <a:endParaRPr lang="en-US" dirty="0"/>
          </a:p>
        </p:txBody>
      </p:sp>
      <p:sp>
        <p:nvSpPr>
          <p:cNvPr id="3" name="Content Placeholder 2"/>
          <p:cNvSpPr>
            <a:spLocks noGrp="1"/>
          </p:cNvSpPr>
          <p:nvPr>
            <p:ph idx="1"/>
          </p:nvPr>
        </p:nvSpPr>
        <p:spPr>
          <a:xfrm>
            <a:off x="685800" y="1447800"/>
            <a:ext cx="7772400" cy="5105400"/>
          </a:xfrm>
        </p:spPr>
        <p:txBody>
          <a:bodyPr>
            <a:normAutofit fontScale="92500" lnSpcReduction="10000"/>
          </a:bodyPr>
          <a:lstStyle/>
          <a:p>
            <a:pPr marL="0" indent="0">
              <a:buNone/>
            </a:pPr>
            <a:r>
              <a:rPr lang="en-US" dirty="0" smtClean="0"/>
              <a:t>Recall that the program and user interface are running in separate, concurrent threads</a:t>
            </a:r>
          </a:p>
          <a:p>
            <a:pPr marL="0" indent="0">
              <a:buNone/>
            </a:pPr>
            <a:endParaRPr lang="en-US" dirty="0" smtClean="0"/>
          </a:p>
          <a:p>
            <a:pPr marL="0" indent="0">
              <a:buNone/>
            </a:pPr>
            <a:r>
              <a:rPr lang="en-US" dirty="0" smtClean="0"/>
              <a:t>All UI actions happen in the UI thread – </a:t>
            </a:r>
            <a:r>
              <a:rPr lang="en-US" i="1" dirty="0" smtClean="0">
                <a:solidFill>
                  <a:srgbClr val="0000FF"/>
                </a:solidFill>
              </a:rPr>
              <a:t>even when</a:t>
            </a:r>
            <a:r>
              <a:rPr lang="en-US" dirty="0" smtClean="0">
                <a:solidFill>
                  <a:srgbClr val="0000FF"/>
                </a:solidFill>
              </a:rPr>
              <a:t> </a:t>
            </a:r>
            <a:r>
              <a:rPr lang="en-US" dirty="0" smtClean="0"/>
              <a:t>they execute callbacks to code like </a:t>
            </a:r>
            <a:r>
              <a:rPr lang="en-US" b="1" dirty="0" err="1" smtClean="0">
                <a:latin typeface="Courier New"/>
                <a:cs typeface="Courier New"/>
              </a:rPr>
              <a:t>actionListener</a:t>
            </a:r>
            <a:r>
              <a:rPr lang="en-US" dirty="0" smtClean="0"/>
              <a:t>  or </a:t>
            </a:r>
            <a:r>
              <a:rPr lang="en-US" b="1" dirty="0" err="1" smtClean="0">
                <a:latin typeface="Courier New"/>
                <a:cs typeface="Courier New"/>
              </a:rPr>
              <a:t>paintComponent</a:t>
            </a:r>
            <a:r>
              <a:rPr lang="en-US" dirty="0" smtClean="0"/>
              <a:t>, </a:t>
            </a:r>
            <a:r>
              <a:rPr lang="en-US" dirty="0" smtClean="0"/>
              <a:t>etc</a:t>
            </a:r>
            <a:r>
              <a:rPr lang="en-US" dirty="0" smtClean="0"/>
              <a:t>. defined in your </a:t>
            </a:r>
            <a:r>
              <a:rPr lang="en-US" dirty="0" smtClean="0"/>
              <a:t>code</a:t>
            </a:r>
            <a:endParaRPr lang="en-US" dirty="0" smtClean="0"/>
          </a:p>
          <a:p>
            <a:pPr marL="0" indent="0">
              <a:buNone/>
            </a:pPr>
            <a:endParaRPr lang="en-US" dirty="0" smtClean="0"/>
          </a:p>
          <a:p>
            <a:pPr marL="0" indent="0">
              <a:buNone/>
            </a:pPr>
            <a:r>
              <a:rPr lang="en-US" dirty="0" smtClean="0"/>
              <a:t>After </a:t>
            </a:r>
            <a:r>
              <a:rPr lang="en-US" dirty="0"/>
              <a:t>event </a:t>
            </a:r>
            <a:r>
              <a:rPr lang="en-US" dirty="0" smtClean="0"/>
              <a:t>handling and related work, call </a:t>
            </a:r>
            <a:r>
              <a:rPr lang="en-US" b="1" dirty="0" smtClean="0">
                <a:latin typeface="Courier New"/>
                <a:cs typeface="Courier New"/>
              </a:rPr>
              <a:t>repaint()</a:t>
            </a:r>
            <a:r>
              <a:rPr lang="en-US" dirty="0" smtClean="0"/>
              <a:t> if </a:t>
            </a:r>
            <a:r>
              <a:rPr lang="en-US" b="1" dirty="0" err="1" smtClean="0">
                <a:latin typeface="Courier New"/>
                <a:cs typeface="Courier New"/>
              </a:rPr>
              <a:t>paintComponent</a:t>
            </a:r>
            <a:r>
              <a:rPr lang="en-US" b="1" dirty="0" smtClean="0">
                <a:latin typeface="Courier New"/>
                <a:cs typeface="Courier New"/>
              </a:rPr>
              <a:t>()</a:t>
            </a:r>
            <a:r>
              <a:rPr lang="en-US" dirty="0"/>
              <a:t> </a:t>
            </a:r>
            <a:r>
              <a:rPr lang="en-US" dirty="0" smtClean="0"/>
              <a:t>needs to run.  </a:t>
            </a:r>
            <a:r>
              <a:rPr lang="en-US" b="1" dirty="0" smtClean="0">
                <a:solidFill>
                  <a:srgbClr val="FF0000"/>
                </a:solidFill>
              </a:rPr>
              <a:t>Don’t</a:t>
            </a:r>
            <a:r>
              <a:rPr lang="en-US" dirty="0" smtClean="0">
                <a:solidFill>
                  <a:srgbClr val="FF0000"/>
                </a:solidFill>
              </a:rPr>
              <a:t> </a:t>
            </a:r>
            <a:r>
              <a:rPr lang="en-US" dirty="0" smtClean="0"/>
              <a:t>try to draw anything from inside the event handler itself (as in </a:t>
            </a:r>
            <a:r>
              <a:rPr lang="en-US" b="1" i="1" dirty="0" smtClean="0">
                <a:solidFill>
                  <a:srgbClr val="FF0000"/>
                </a:solidFill>
              </a:rPr>
              <a:t>you must not do this!!!</a:t>
            </a:r>
            <a:r>
              <a:rPr lang="en-US" dirty="0" smtClean="0"/>
              <a:t>)</a:t>
            </a:r>
          </a:p>
          <a:p>
            <a:pPr marL="0" indent="0">
              <a:buNone/>
            </a:pPr>
            <a:endParaRPr lang="en-US" dirty="0" smtClean="0"/>
          </a:p>
          <a:p>
            <a:pPr marL="400050" lvl="1" indent="0">
              <a:buNone/>
            </a:pPr>
            <a:r>
              <a:rPr lang="en-US" dirty="0" smtClean="0"/>
              <a:t>Remember that </a:t>
            </a:r>
            <a:r>
              <a:rPr lang="en-US" b="1" dirty="0" err="1" smtClean="0">
                <a:latin typeface="Courier New"/>
                <a:cs typeface="Courier New"/>
              </a:rPr>
              <a:t>paintComponent</a:t>
            </a:r>
            <a:r>
              <a:rPr lang="en-US" dirty="0" smtClean="0"/>
              <a:t> must be able to do its job by reading data that is available whenever the window manager calls it</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14</a:t>
            </a:fld>
            <a:endParaRPr lang="en-US"/>
          </a:p>
        </p:txBody>
      </p:sp>
    </p:spTree>
    <p:extLst>
      <p:ext uri="{BB962C8B-B14F-4D97-AF65-F5344CB8AC3E}">
        <p14:creationId xmlns:p14="http://schemas.microsoft.com/office/powerpoint/2010/main" val="265765042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handling and repainting</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15</a:t>
            </a:fld>
            <a:endParaRPr lang="en-US"/>
          </a:p>
        </p:txBody>
      </p:sp>
      <p:cxnSp>
        <p:nvCxnSpPr>
          <p:cNvPr id="6" name="Straight Arrow Connector 5"/>
          <p:cNvCxnSpPr/>
          <p:nvPr/>
        </p:nvCxnSpPr>
        <p:spPr>
          <a:xfrm>
            <a:off x="990600" y="2133600"/>
            <a:ext cx="0" cy="4114800"/>
          </a:xfrm>
          <a:prstGeom prst="straightConnector1">
            <a:avLst/>
          </a:prstGeom>
          <a:ln>
            <a:solidFill>
              <a:srgbClr val="008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a:off x="5105400" y="2133600"/>
            <a:ext cx="0" cy="41148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381000" y="1524000"/>
            <a:ext cx="1227319" cy="461665"/>
          </a:xfrm>
          <a:prstGeom prst="rect">
            <a:avLst/>
          </a:prstGeom>
          <a:noFill/>
        </p:spPr>
        <p:txBody>
          <a:bodyPr wrap="none" rtlCol="0">
            <a:spAutoFit/>
          </a:bodyPr>
          <a:lstStyle/>
          <a:p>
            <a:pPr algn="ctr"/>
            <a:r>
              <a:rPr lang="en-US" dirty="0" smtClean="0">
                <a:solidFill>
                  <a:srgbClr val="009900"/>
                </a:solidFill>
              </a:rPr>
              <a:t>program</a:t>
            </a:r>
            <a:endParaRPr lang="en-US" dirty="0">
              <a:solidFill>
                <a:srgbClr val="009900"/>
              </a:solidFill>
            </a:endParaRPr>
          </a:p>
        </p:txBody>
      </p:sp>
      <p:sp>
        <p:nvSpPr>
          <p:cNvPr id="9" name="TextBox 8"/>
          <p:cNvSpPr txBox="1"/>
          <p:nvPr/>
        </p:nvSpPr>
        <p:spPr>
          <a:xfrm>
            <a:off x="3641598" y="1524000"/>
            <a:ext cx="2919489" cy="461665"/>
          </a:xfrm>
          <a:prstGeom prst="rect">
            <a:avLst/>
          </a:prstGeom>
          <a:noFill/>
        </p:spPr>
        <p:txBody>
          <a:bodyPr wrap="none" rtlCol="0">
            <a:spAutoFit/>
          </a:bodyPr>
          <a:lstStyle/>
          <a:p>
            <a:pPr algn="ctr"/>
            <a:r>
              <a:rPr lang="en-US" dirty="0" smtClean="0">
                <a:solidFill>
                  <a:srgbClr val="FF0000"/>
                </a:solidFill>
              </a:rPr>
              <a:t>window manager (UI)</a:t>
            </a:r>
            <a:endParaRPr lang="en-US" dirty="0">
              <a:solidFill>
                <a:srgbClr val="FF0000"/>
              </a:solidFill>
            </a:endParaRPr>
          </a:p>
        </p:txBody>
      </p:sp>
      <p:grpSp>
        <p:nvGrpSpPr>
          <p:cNvPr id="10" name="Group 9"/>
          <p:cNvGrpSpPr/>
          <p:nvPr/>
        </p:nvGrpSpPr>
        <p:grpSpPr>
          <a:xfrm>
            <a:off x="990600" y="3500735"/>
            <a:ext cx="4114800" cy="537865"/>
            <a:chOff x="990600" y="3500735"/>
            <a:chExt cx="4114800" cy="537865"/>
          </a:xfrm>
        </p:grpSpPr>
        <p:cxnSp>
          <p:nvCxnSpPr>
            <p:cNvPr id="11" name="Straight Arrow Connector 10"/>
            <p:cNvCxnSpPr/>
            <p:nvPr/>
          </p:nvCxnSpPr>
          <p:spPr>
            <a:xfrm>
              <a:off x="990600" y="3886200"/>
              <a:ext cx="4114800" cy="152400"/>
            </a:xfrm>
            <a:prstGeom prst="straightConnector1">
              <a:avLst/>
            </a:prstGeom>
            <a:ln>
              <a:solidFill>
                <a:srgbClr val="008000"/>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1963070" y="3500735"/>
              <a:ext cx="1846930" cy="461665"/>
            </a:xfrm>
            <a:prstGeom prst="rect">
              <a:avLst/>
            </a:prstGeom>
            <a:noFill/>
          </p:spPr>
          <p:txBody>
            <a:bodyPr wrap="none" rtlCol="0">
              <a:spAutoFit/>
            </a:bodyPr>
            <a:lstStyle/>
            <a:p>
              <a:pPr algn="ctr"/>
              <a:r>
                <a:rPr lang="en-US" b="1" dirty="0" smtClean="0">
                  <a:solidFill>
                    <a:srgbClr val="009900"/>
                  </a:solidFill>
                  <a:latin typeface="Courier New"/>
                  <a:cs typeface="Courier New"/>
                </a:rPr>
                <a:t>repaint()</a:t>
              </a:r>
              <a:endParaRPr lang="en-US" b="1" dirty="0">
                <a:solidFill>
                  <a:srgbClr val="009900"/>
                </a:solidFill>
                <a:latin typeface="Courier New"/>
                <a:cs typeface="Courier New"/>
              </a:endParaRPr>
            </a:p>
          </p:txBody>
        </p:sp>
      </p:grpSp>
      <p:cxnSp>
        <p:nvCxnSpPr>
          <p:cNvPr id="15" name="Straight Arrow Connector 14"/>
          <p:cNvCxnSpPr/>
          <p:nvPr/>
        </p:nvCxnSpPr>
        <p:spPr>
          <a:xfrm flipH="1">
            <a:off x="990600" y="4038600"/>
            <a:ext cx="4114800" cy="152400"/>
          </a:xfrm>
          <a:prstGeom prst="straightConnector1">
            <a:avLst/>
          </a:prstGeom>
          <a:ln>
            <a:solidFill>
              <a:srgbClr val="008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990600" y="5486400"/>
            <a:ext cx="4114800" cy="3048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grpSp>
        <p:nvGrpSpPr>
          <p:cNvPr id="13" name="Group 12"/>
          <p:cNvGrpSpPr/>
          <p:nvPr/>
        </p:nvGrpSpPr>
        <p:grpSpPr>
          <a:xfrm>
            <a:off x="990600" y="4419600"/>
            <a:ext cx="4114800" cy="1066800"/>
            <a:chOff x="990600" y="4419600"/>
            <a:chExt cx="4114800" cy="1066800"/>
          </a:xfrm>
        </p:grpSpPr>
        <p:cxnSp>
          <p:nvCxnSpPr>
            <p:cNvPr id="18" name="Straight Arrow Connector 17"/>
            <p:cNvCxnSpPr/>
            <p:nvPr/>
          </p:nvCxnSpPr>
          <p:spPr>
            <a:xfrm flipH="1">
              <a:off x="990600" y="4800600"/>
              <a:ext cx="4114800" cy="2286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1376686" y="4419600"/>
              <a:ext cx="3324498" cy="461665"/>
            </a:xfrm>
            <a:prstGeom prst="rect">
              <a:avLst/>
            </a:prstGeom>
            <a:noFill/>
          </p:spPr>
          <p:txBody>
            <a:bodyPr wrap="none" rtlCol="0">
              <a:spAutoFit/>
            </a:bodyPr>
            <a:lstStyle/>
            <a:p>
              <a:pPr algn="ctr"/>
              <a:r>
                <a:rPr lang="en-US" b="1" dirty="0" err="1" smtClean="0">
                  <a:solidFill>
                    <a:srgbClr val="FF0000"/>
                  </a:solidFill>
                  <a:latin typeface="Courier New"/>
                  <a:cs typeface="Courier New"/>
                </a:rPr>
                <a:t>paintComponent</a:t>
              </a:r>
              <a:r>
                <a:rPr lang="en-US" b="1" dirty="0" smtClean="0">
                  <a:solidFill>
                    <a:srgbClr val="FF0000"/>
                  </a:solidFill>
                  <a:latin typeface="Courier New"/>
                  <a:cs typeface="Courier New"/>
                </a:rPr>
                <a:t>(g)</a:t>
              </a:r>
              <a:endParaRPr lang="en-US" b="1" dirty="0">
                <a:solidFill>
                  <a:srgbClr val="FF0000"/>
                </a:solidFill>
                <a:latin typeface="Courier New"/>
                <a:cs typeface="Courier New"/>
              </a:endParaRPr>
            </a:p>
          </p:txBody>
        </p:sp>
        <p:cxnSp>
          <p:nvCxnSpPr>
            <p:cNvPr id="22" name="Straight Connector 21"/>
            <p:cNvCxnSpPr/>
            <p:nvPr/>
          </p:nvCxnSpPr>
          <p:spPr>
            <a:xfrm>
              <a:off x="1011590" y="5029200"/>
              <a:ext cx="0" cy="45720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sp>
        <p:nvSpPr>
          <p:cNvPr id="23" name="TextBox 22"/>
          <p:cNvSpPr txBox="1"/>
          <p:nvPr/>
        </p:nvSpPr>
        <p:spPr>
          <a:xfrm>
            <a:off x="5715000" y="2209800"/>
            <a:ext cx="3091111" cy="4038600"/>
          </a:xfrm>
          <a:prstGeom prst="rect">
            <a:avLst/>
          </a:prstGeom>
          <a:noFill/>
          <a:ln>
            <a:solidFill>
              <a:srgbClr val="009900"/>
            </a:solidFill>
          </a:ln>
        </p:spPr>
        <p:txBody>
          <a:bodyPr wrap="square" rtlCol="0">
            <a:normAutofit fontScale="92500" lnSpcReduction="10000"/>
          </a:bodyPr>
          <a:lstStyle/>
          <a:p>
            <a:r>
              <a:rPr lang="en-US" dirty="0" smtClean="0"/>
              <a:t>Remember: your program and the window manager are running concurrently:</a:t>
            </a:r>
          </a:p>
          <a:p>
            <a:endParaRPr lang="en-US" dirty="0" smtClean="0"/>
          </a:p>
          <a:p>
            <a:pPr marL="342900" indent="-342900">
              <a:buFont typeface="Arial"/>
              <a:buChar char="•"/>
            </a:pPr>
            <a:r>
              <a:rPr lang="en-US" dirty="0" smtClean="0">
                <a:solidFill>
                  <a:srgbClr val="009900"/>
                </a:solidFill>
              </a:rPr>
              <a:t>Program thread</a:t>
            </a:r>
          </a:p>
          <a:p>
            <a:pPr marL="342900" indent="-342900">
              <a:buFont typeface="Arial"/>
              <a:buChar char="•"/>
            </a:pPr>
            <a:r>
              <a:rPr lang="en-US" dirty="0" smtClean="0">
                <a:solidFill>
                  <a:srgbClr val="FF0000"/>
                </a:solidFill>
              </a:rPr>
              <a:t>User Interface thread</a:t>
            </a:r>
          </a:p>
          <a:p>
            <a:pPr marL="342900" indent="-342900">
              <a:buFont typeface="Arial"/>
              <a:buChar char="•"/>
            </a:pPr>
            <a:endParaRPr lang="en-US" dirty="0" smtClean="0"/>
          </a:p>
          <a:p>
            <a:r>
              <a:rPr lang="en-US" dirty="0" smtClean="0"/>
              <a:t>It’s ok to call </a:t>
            </a:r>
            <a:r>
              <a:rPr lang="en-US" b="1" dirty="0" smtClean="0">
                <a:latin typeface="Courier New"/>
                <a:cs typeface="Courier New"/>
              </a:rPr>
              <a:t>repaint</a:t>
            </a:r>
            <a:r>
              <a:rPr lang="en-US" dirty="0" smtClean="0"/>
              <a:t> from an event handler, but </a:t>
            </a:r>
            <a:r>
              <a:rPr lang="en-US" b="1" dirty="0" smtClean="0">
                <a:solidFill>
                  <a:srgbClr val="FF6600"/>
                </a:solidFill>
              </a:rPr>
              <a:t>never call </a:t>
            </a:r>
            <a:r>
              <a:rPr lang="en-US" b="1" dirty="0" err="1" smtClean="0">
                <a:solidFill>
                  <a:srgbClr val="FF6600"/>
                </a:solidFill>
                <a:latin typeface="Courier New"/>
                <a:cs typeface="Courier New"/>
              </a:rPr>
              <a:t>paintComponent</a:t>
            </a:r>
            <a:r>
              <a:rPr lang="en-US" b="1" dirty="0">
                <a:solidFill>
                  <a:srgbClr val="FF6600"/>
                </a:solidFill>
              </a:rPr>
              <a:t> </a:t>
            </a:r>
            <a:r>
              <a:rPr lang="en-US" b="1" dirty="0" smtClean="0">
                <a:solidFill>
                  <a:srgbClr val="FF6600"/>
                </a:solidFill>
              </a:rPr>
              <a:t>yourself </a:t>
            </a:r>
            <a:r>
              <a:rPr lang="en-US" dirty="0" smtClean="0"/>
              <a:t>from either thread.</a:t>
            </a:r>
            <a:endParaRPr lang="en-US" dirty="0">
              <a:solidFill>
                <a:srgbClr val="FF6600"/>
              </a:solidFill>
            </a:endParaRPr>
          </a:p>
        </p:txBody>
      </p:sp>
      <p:cxnSp>
        <p:nvCxnSpPr>
          <p:cNvPr id="24" name="Straight Arrow Connector 23"/>
          <p:cNvCxnSpPr/>
          <p:nvPr/>
        </p:nvCxnSpPr>
        <p:spPr>
          <a:xfrm>
            <a:off x="990600" y="3200400"/>
            <a:ext cx="4114800" cy="3048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grpSp>
        <p:nvGrpSpPr>
          <p:cNvPr id="5" name="Group 4"/>
          <p:cNvGrpSpPr/>
          <p:nvPr/>
        </p:nvGrpSpPr>
        <p:grpSpPr>
          <a:xfrm>
            <a:off x="990600" y="2205335"/>
            <a:ext cx="4114800" cy="995065"/>
            <a:chOff x="990600" y="2205335"/>
            <a:chExt cx="4114800" cy="995065"/>
          </a:xfrm>
        </p:grpSpPr>
        <p:cxnSp>
          <p:nvCxnSpPr>
            <p:cNvPr id="21" name="Straight Arrow Connector 20"/>
            <p:cNvCxnSpPr/>
            <p:nvPr/>
          </p:nvCxnSpPr>
          <p:spPr>
            <a:xfrm flipH="1">
              <a:off x="990600" y="2590800"/>
              <a:ext cx="4114800" cy="2286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1284338" y="2205335"/>
              <a:ext cx="3509194" cy="461665"/>
            </a:xfrm>
            <a:prstGeom prst="rect">
              <a:avLst/>
            </a:prstGeom>
            <a:noFill/>
          </p:spPr>
          <p:txBody>
            <a:bodyPr wrap="none" rtlCol="0">
              <a:spAutoFit/>
            </a:bodyPr>
            <a:lstStyle/>
            <a:p>
              <a:pPr algn="ctr"/>
              <a:r>
                <a:rPr lang="en-US" b="1" dirty="0" err="1" smtClean="0">
                  <a:solidFill>
                    <a:srgbClr val="FF0000"/>
                  </a:solidFill>
                  <a:latin typeface="Courier New"/>
                  <a:cs typeface="Courier New"/>
                </a:rPr>
                <a:t>actionPerformed</a:t>
              </a:r>
              <a:r>
                <a:rPr lang="en-US" b="1" dirty="0" smtClean="0">
                  <a:solidFill>
                    <a:srgbClr val="FF0000"/>
                  </a:solidFill>
                  <a:latin typeface="Courier New"/>
                  <a:cs typeface="Courier New"/>
                </a:rPr>
                <a:t>(</a:t>
              </a:r>
              <a:r>
                <a:rPr lang="en-US" b="1" dirty="0">
                  <a:solidFill>
                    <a:srgbClr val="FF0000"/>
                  </a:solidFill>
                  <a:latin typeface="Courier New"/>
                  <a:cs typeface="Courier New"/>
                </a:rPr>
                <a:t>e</a:t>
              </a:r>
              <a:r>
                <a:rPr lang="en-US" b="1" dirty="0" smtClean="0">
                  <a:solidFill>
                    <a:srgbClr val="FF0000"/>
                  </a:solidFill>
                  <a:latin typeface="Courier New"/>
                  <a:cs typeface="Courier New"/>
                </a:rPr>
                <a:t>)</a:t>
              </a:r>
              <a:endParaRPr lang="en-US" b="1" dirty="0">
                <a:solidFill>
                  <a:srgbClr val="FF0000"/>
                </a:solidFill>
                <a:latin typeface="Courier New"/>
                <a:cs typeface="Courier New"/>
              </a:endParaRPr>
            </a:p>
          </p:txBody>
        </p:sp>
        <p:cxnSp>
          <p:nvCxnSpPr>
            <p:cNvPr id="26" name="Straight Connector 25"/>
            <p:cNvCxnSpPr/>
            <p:nvPr/>
          </p:nvCxnSpPr>
          <p:spPr>
            <a:xfrm>
              <a:off x="1011590" y="2814935"/>
              <a:ext cx="0" cy="38546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4044428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Working in the UI thread</a:t>
            </a:r>
            <a:endParaRPr lang="en-US" dirty="0"/>
          </a:p>
        </p:txBody>
      </p:sp>
      <p:sp>
        <p:nvSpPr>
          <p:cNvPr id="4" name="Content Placeholder 3"/>
          <p:cNvSpPr>
            <a:spLocks noGrp="1"/>
          </p:cNvSpPr>
          <p:nvPr>
            <p:ph idx="1"/>
          </p:nvPr>
        </p:nvSpPr>
        <p:spPr/>
        <p:txBody>
          <a:bodyPr/>
          <a:lstStyle/>
          <a:p>
            <a:pPr marL="0" indent="0">
              <a:buNone/>
            </a:pPr>
            <a:r>
              <a:rPr lang="en-US" dirty="0" smtClean="0"/>
              <a:t>Event handlers usually should not do a lot of work</a:t>
            </a:r>
          </a:p>
          <a:p>
            <a:pPr marL="0" indent="0">
              <a:buNone/>
            </a:pPr>
            <a:endParaRPr lang="en-US" dirty="0" smtClean="0"/>
          </a:p>
          <a:p>
            <a:pPr marL="457200" lvl="1" indent="0">
              <a:buNone/>
            </a:pPr>
            <a:r>
              <a:rPr lang="en-US" dirty="0" smtClean="0"/>
              <a:t>If the event handler does a lot of computing, the user interface will appear to freeze up</a:t>
            </a:r>
          </a:p>
          <a:p>
            <a:pPr marL="457200" lvl="1" indent="0">
              <a:buNone/>
            </a:pPr>
            <a:endParaRPr lang="en-US" dirty="0"/>
          </a:p>
          <a:p>
            <a:pPr marL="457200" lvl="1" indent="0">
              <a:buNone/>
            </a:pPr>
            <a:r>
              <a:rPr lang="en-US" dirty="0" smtClean="0"/>
              <a:t>If there’s lots to do, the event handler should set a bit that the program thread will notice.  Do the heavy work back in the program thread.</a:t>
            </a:r>
          </a:p>
          <a:p>
            <a:pPr marL="914400" lvl="2" indent="0">
              <a:buNone/>
            </a:pPr>
            <a:r>
              <a:rPr lang="en-US" dirty="0" smtClean="0"/>
              <a:t>(Don’t worry – finding a path for campus maps should be fast enough to do in the UI thread)</a:t>
            </a:r>
          </a:p>
        </p:txBody>
      </p:sp>
      <p:sp>
        <p:nvSpPr>
          <p:cNvPr id="3" name="Slide Number Placeholder 2"/>
          <p:cNvSpPr>
            <a:spLocks noGrp="1"/>
          </p:cNvSpPr>
          <p:nvPr>
            <p:ph type="sldNum" sz="quarter" idx="12"/>
          </p:nvPr>
        </p:nvSpPr>
        <p:spPr/>
        <p:txBody>
          <a:bodyPr/>
          <a:lstStyle/>
          <a:p>
            <a:fld id="{13AE8722-9256-42EB-B779-63A99D304B0B}" type="slidenum">
              <a:rPr lang="en-US" smtClean="0"/>
              <a:pPr/>
              <a:t>16</a:t>
            </a:fld>
            <a:endParaRPr lang="en-US"/>
          </a:p>
        </p:txBody>
      </p:sp>
    </p:spTree>
    <p:extLst>
      <p:ext uri="{BB962C8B-B14F-4D97-AF65-F5344CB8AC3E}">
        <p14:creationId xmlns:p14="http://schemas.microsoft.com/office/powerpoint/2010/main" val="7312915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Synchronization issues?</a:t>
            </a:r>
            <a:endParaRPr lang="en-US" dirty="0"/>
          </a:p>
        </p:txBody>
      </p:sp>
      <p:sp>
        <p:nvSpPr>
          <p:cNvPr id="4" name="Content Placeholder 3"/>
          <p:cNvSpPr>
            <a:spLocks noGrp="1"/>
          </p:cNvSpPr>
          <p:nvPr>
            <p:ph idx="1"/>
          </p:nvPr>
        </p:nvSpPr>
        <p:spPr>
          <a:xfrm>
            <a:off x="685800" y="1524000"/>
            <a:ext cx="7772400" cy="5029200"/>
          </a:xfrm>
        </p:spPr>
        <p:txBody>
          <a:bodyPr>
            <a:normAutofit lnSpcReduction="10000"/>
          </a:bodyPr>
          <a:lstStyle/>
          <a:p>
            <a:pPr marL="0" indent="0">
              <a:buNone/>
            </a:pPr>
            <a:r>
              <a:rPr lang="en-US" dirty="0" smtClean="0"/>
              <a:t>Yes, there can be synchronization problems</a:t>
            </a:r>
          </a:p>
          <a:p>
            <a:pPr marL="0" indent="0">
              <a:buNone/>
            </a:pPr>
            <a:r>
              <a:rPr lang="en-US" dirty="0" smtClean="0"/>
              <a:t>Not usually an issue in well-behaved programs, but can happen if you work at it (deliberately or not)</a:t>
            </a:r>
          </a:p>
          <a:p>
            <a:pPr marL="0" indent="0">
              <a:buNone/>
            </a:pPr>
            <a:r>
              <a:rPr lang="en-US" dirty="0" smtClean="0"/>
              <a:t>Some advice:</a:t>
            </a:r>
          </a:p>
          <a:p>
            <a:pPr marL="457200" lvl="1" indent="0">
              <a:buNone/>
            </a:pPr>
            <a:r>
              <a:rPr lang="en-US" dirty="0" smtClean="0"/>
              <a:t>Keep event handling short</a:t>
            </a:r>
          </a:p>
          <a:p>
            <a:pPr marL="457200" lvl="1" indent="0">
              <a:buNone/>
            </a:pPr>
            <a:r>
              <a:rPr lang="en-US" dirty="0"/>
              <a:t>C</a:t>
            </a:r>
            <a:r>
              <a:rPr lang="en-US" dirty="0" smtClean="0"/>
              <a:t>all </a:t>
            </a:r>
            <a:r>
              <a:rPr lang="en-US" b="1" dirty="0" smtClean="0">
                <a:latin typeface="Courier New"/>
                <a:cs typeface="Courier New"/>
              </a:rPr>
              <a:t>repaint</a:t>
            </a:r>
            <a:r>
              <a:rPr lang="en-US" dirty="0" smtClean="0"/>
              <a:t> when data is ready, not when partially updated</a:t>
            </a:r>
          </a:p>
          <a:p>
            <a:pPr marL="457200" lvl="1" indent="0">
              <a:buNone/>
            </a:pPr>
            <a:r>
              <a:rPr lang="en-US" dirty="0"/>
              <a:t>D</a:t>
            </a:r>
            <a:r>
              <a:rPr lang="en-US" dirty="0" smtClean="0"/>
              <a:t>on’t update data in the UI and program threads at the same time (particularly for complex data)</a:t>
            </a:r>
          </a:p>
          <a:p>
            <a:pPr marL="457200" lvl="1" indent="0">
              <a:buNone/>
            </a:pPr>
            <a:r>
              <a:rPr lang="en-US" dirty="0" smtClean="0">
                <a:solidFill>
                  <a:srgbClr val="FF0000"/>
                </a:solidFill>
              </a:rPr>
              <a:t>Never </a:t>
            </a:r>
            <a:r>
              <a:rPr lang="en-US" b="1" dirty="0" smtClean="0">
                <a:solidFill>
                  <a:srgbClr val="FF0000"/>
                </a:solidFill>
              </a:rPr>
              <a:t>ever</a:t>
            </a:r>
            <a:r>
              <a:rPr lang="en-US" dirty="0" smtClean="0">
                <a:solidFill>
                  <a:srgbClr val="FF0000"/>
                </a:solidFill>
              </a:rPr>
              <a:t> </a:t>
            </a:r>
            <a:r>
              <a:rPr lang="en-US" dirty="0" smtClean="0"/>
              <a:t>call </a:t>
            </a:r>
            <a:r>
              <a:rPr lang="en-US" b="1" dirty="0" err="1" smtClean="0">
                <a:latin typeface="Courier New"/>
                <a:cs typeface="Courier New"/>
              </a:rPr>
              <a:t>paintComponent</a:t>
            </a:r>
            <a:r>
              <a:rPr lang="en-US" dirty="0" smtClean="0"/>
              <a:t> directly</a:t>
            </a:r>
          </a:p>
          <a:p>
            <a:pPr marL="914400" lvl="2" indent="0">
              <a:buNone/>
            </a:pPr>
            <a:r>
              <a:rPr lang="en-US" dirty="0" smtClean="0"/>
              <a:t>(Have we mentioned you should never call </a:t>
            </a:r>
            <a:r>
              <a:rPr lang="en-US" b="1" dirty="0" err="1" smtClean="0">
                <a:latin typeface="Courier New"/>
                <a:cs typeface="Courier New"/>
              </a:rPr>
              <a:t>paintComponent</a:t>
            </a:r>
            <a:r>
              <a:rPr lang="en-US" dirty="0" smtClean="0"/>
              <a:t>?  And don’t create a new </a:t>
            </a:r>
            <a:r>
              <a:rPr lang="en-US" b="1" dirty="0" smtClean="0">
                <a:latin typeface="Courier New"/>
                <a:cs typeface="Courier New"/>
              </a:rPr>
              <a:t>Graphics</a:t>
            </a:r>
            <a:r>
              <a:rPr lang="en-US" dirty="0" smtClean="0"/>
              <a:t> object either.)</a:t>
            </a:r>
            <a:endParaRPr lang="en-US" dirty="0"/>
          </a:p>
        </p:txBody>
      </p:sp>
      <p:sp>
        <p:nvSpPr>
          <p:cNvPr id="3" name="Slide Number Placeholder 2"/>
          <p:cNvSpPr>
            <a:spLocks noGrp="1"/>
          </p:cNvSpPr>
          <p:nvPr>
            <p:ph type="sldNum" sz="quarter" idx="12"/>
          </p:nvPr>
        </p:nvSpPr>
        <p:spPr/>
        <p:txBody>
          <a:bodyPr/>
          <a:lstStyle/>
          <a:p>
            <a:fld id="{13AE8722-9256-42EB-B779-63A99D304B0B}" type="slidenum">
              <a:rPr lang="en-US" smtClean="0"/>
              <a:pPr/>
              <a:t>17</a:t>
            </a:fld>
            <a:endParaRPr lang="en-US"/>
          </a:p>
        </p:txBody>
      </p:sp>
    </p:spTree>
    <p:extLst>
      <p:ext uri="{BB962C8B-B14F-4D97-AF65-F5344CB8AC3E}">
        <p14:creationId xmlns:p14="http://schemas.microsoft.com/office/powerpoint/2010/main" val="93799410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Larger example – bouncing balls</a:t>
            </a:r>
            <a:endParaRPr lang="en-US" dirty="0"/>
          </a:p>
        </p:txBody>
      </p:sp>
      <p:sp>
        <p:nvSpPr>
          <p:cNvPr id="3" name="Content Placeholder 2"/>
          <p:cNvSpPr>
            <a:spLocks noGrp="1"/>
          </p:cNvSpPr>
          <p:nvPr>
            <p:ph idx="1"/>
          </p:nvPr>
        </p:nvSpPr>
        <p:spPr>
          <a:xfrm>
            <a:off x="685800" y="1600200"/>
            <a:ext cx="7772400" cy="4724400"/>
          </a:xfrm>
        </p:spPr>
        <p:txBody>
          <a:bodyPr>
            <a:normAutofit/>
          </a:bodyPr>
          <a:lstStyle/>
          <a:p>
            <a:pPr marL="0" indent="0">
              <a:buNone/>
            </a:pPr>
            <a:r>
              <a:rPr lang="en-US" dirty="0" smtClean="0"/>
              <a:t>A hand-crafted MVC application.  Origin is somewhere back in the CSE142/3 mists.  Illustrates how some swing GUI components can be put to use.</a:t>
            </a:r>
          </a:p>
          <a:p>
            <a:pPr marL="0" indent="0">
              <a:buNone/>
            </a:pPr>
            <a:endParaRPr lang="en-US" dirty="0"/>
          </a:p>
          <a:p>
            <a:pPr marL="0" indent="0">
              <a:buNone/>
            </a:pPr>
            <a:r>
              <a:rPr lang="en-US" dirty="0" smtClean="0"/>
              <a:t>Disclaimers: </a:t>
            </a:r>
          </a:p>
          <a:p>
            <a:pPr marL="400050" lvl="1" indent="0">
              <a:buNone/>
            </a:pPr>
            <a:r>
              <a:rPr lang="en-US" dirty="0" smtClean="0"/>
              <a:t>Not the very </a:t>
            </a:r>
            <a:r>
              <a:rPr lang="en-US" dirty="0" err="1" smtClean="0"/>
              <a:t>bestest</a:t>
            </a:r>
            <a:r>
              <a:rPr lang="en-US" dirty="0" smtClean="0"/>
              <a:t> design</a:t>
            </a:r>
          </a:p>
          <a:p>
            <a:pPr marL="400050" lvl="1" indent="0">
              <a:buNone/>
            </a:pPr>
            <a:r>
              <a:rPr lang="en-US" dirty="0" smtClean="0"/>
              <a:t>Unlikely to be directly appropriate for your project</a:t>
            </a:r>
          </a:p>
          <a:p>
            <a:pPr marL="400050" lvl="1" indent="0">
              <a:buNone/>
            </a:pPr>
            <a:r>
              <a:rPr lang="en-US" dirty="0" smtClean="0"/>
              <a:t>Use it for ideas and inspiration, and feel free to steal small bits if they </a:t>
            </a:r>
            <a:r>
              <a:rPr lang="en-US" i="1" dirty="0" smtClean="0">
                <a:solidFill>
                  <a:srgbClr val="009900"/>
                </a:solidFill>
              </a:rPr>
              <a:t>really</a:t>
            </a:r>
            <a:r>
              <a:rPr lang="en-US" dirty="0" smtClean="0">
                <a:solidFill>
                  <a:srgbClr val="009900"/>
                </a:solidFill>
              </a:rPr>
              <a:t> </a:t>
            </a:r>
            <a:r>
              <a:rPr lang="en-US" dirty="0" smtClean="0"/>
              <a:t>fit</a:t>
            </a:r>
          </a:p>
          <a:p>
            <a:pPr marL="400050" lvl="1" indent="0">
              <a:buNone/>
            </a:pPr>
            <a:endParaRPr lang="en-US" dirty="0" smtClean="0"/>
          </a:p>
          <a:p>
            <a:pPr marL="0" indent="0" algn="ctr">
              <a:buNone/>
            </a:pPr>
            <a:r>
              <a:rPr lang="en-US" dirty="0" smtClean="0"/>
              <a:t>Have fun!</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18</a:t>
            </a:fld>
            <a:endParaRPr lang="en-US"/>
          </a:p>
        </p:txBody>
      </p:sp>
    </p:spTree>
    <p:extLst>
      <p:ext uri="{BB962C8B-B14F-4D97-AF65-F5344CB8AC3E}">
        <p14:creationId xmlns:p14="http://schemas.microsoft.com/office/powerpoint/2010/main" val="173884678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a:t>
            </a:r>
            <a:endParaRPr lang="en-US" dirty="0"/>
          </a:p>
        </p:txBody>
      </p:sp>
      <p:sp>
        <p:nvSpPr>
          <p:cNvPr id="3" name="Content Placeholder 2"/>
          <p:cNvSpPr>
            <a:spLocks noGrp="1"/>
          </p:cNvSpPr>
          <p:nvPr>
            <p:ph idx="1"/>
          </p:nvPr>
        </p:nvSpPr>
        <p:spPr/>
        <p:txBody>
          <a:bodyPr/>
          <a:lstStyle/>
          <a:p>
            <a:pPr marL="0" indent="0">
              <a:buNone/>
            </a:pPr>
            <a:r>
              <a:rPr lang="en-US" dirty="0" smtClean="0"/>
              <a:t>User events and callbacks</a:t>
            </a:r>
          </a:p>
          <a:p>
            <a:pPr marL="457200" lvl="1" indent="0">
              <a:buNone/>
            </a:pPr>
            <a:r>
              <a:rPr lang="en-US" dirty="0" smtClean="0"/>
              <a:t>Event objects</a:t>
            </a:r>
          </a:p>
          <a:p>
            <a:pPr marL="457200" lvl="1" indent="0">
              <a:buNone/>
            </a:pPr>
            <a:r>
              <a:rPr lang="en-US" dirty="0" smtClean="0"/>
              <a:t>Event listeners</a:t>
            </a:r>
          </a:p>
          <a:p>
            <a:pPr marL="457200" lvl="1" indent="0">
              <a:buNone/>
            </a:pPr>
            <a:r>
              <a:rPr lang="en-US" dirty="0" smtClean="0"/>
              <a:t>Registering listeners to handle events</a:t>
            </a:r>
          </a:p>
          <a:p>
            <a:pPr marL="0" indent="0">
              <a:buNone/>
            </a:pPr>
            <a:r>
              <a:rPr lang="en-US" dirty="0"/>
              <a:t>Anonymous inner classes</a:t>
            </a:r>
          </a:p>
          <a:p>
            <a:pPr marL="0" indent="0">
              <a:buNone/>
            </a:pPr>
            <a:r>
              <a:rPr lang="en-US" dirty="0" smtClean="0"/>
              <a:t>Proper interaction between UI and program threads</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2</a:t>
            </a:fld>
            <a:endParaRPr lang="en-US"/>
          </a:p>
        </p:txBody>
      </p:sp>
    </p:spTree>
    <p:extLst>
      <p:ext uri="{BB962C8B-B14F-4D97-AF65-F5344CB8AC3E}">
        <p14:creationId xmlns:p14="http://schemas.microsoft.com/office/powerpoint/2010/main" val="52102625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Event-driven programming</a:t>
            </a:r>
            <a:endParaRPr lang="en-US" dirty="0"/>
          </a:p>
        </p:txBody>
      </p:sp>
      <p:sp>
        <p:nvSpPr>
          <p:cNvPr id="3" name="Content Placeholder 2"/>
          <p:cNvSpPr>
            <a:spLocks noGrp="1"/>
          </p:cNvSpPr>
          <p:nvPr>
            <p:ph idx="1"/>
          </p:nvPr>
        </p:nvSpPr>
        <p:spPr>
          <a:xfrm>
            <a:off x="685800" y="1600200"/>
            <a:ext cx="7772400" cy="4800600"/>
          </a:xfrm>
        </p:spPr>
        <p:txBody>
          <a:bodyPr>
            <a:normAutofit/>
          </a:bodyPr>
          <a:lstStyle/>
          <a:p>
            <a:pPr marL="0" indent="0">
              <a:buNone/>
            </a:pPr>
            <a:r>
              <a:rPr lang="en-US" dirty="0" smtClean="0"/>
              <a:t>Modern applications</a:t>
            </a:r>
            <a:r>
              <a:rPr lang="en-US" dirty="0"/>
              <a:t> </a:t>
            </a:r>
            <a:r>
              <a:rPr lang="en-US" dirty="0" smtClean="0"/>
              <a:t>are </a:t>
            </a:r>
            <a:r>
              <a:rPr lang="en-US" i="1" dirty="0" smtClean="0">
                <a:solidFill>
                  <a:srgbClr val="0000FF"/>
                </a:solidFill>
              </a:rPr>
              <a:t>event-driven</a:t>
            </a:r>
            <a:r>
              <a:rPr lang="en-US" dirty="0" smtClean="0">
                <a:solidFill>
                  <a:srgbClr val="0000FF"/>
                </a:solidFill>
              </a:rPr>
              <a:t> </a:t>
            </a:r>
            <a:r>
              <a:rPr lang="en-US" dirty="0" smtClean="0"/>
              <a:t>GUI programs:</a:t>
            </a:r>
          </a:p>
          <a:p>
            <a:pPr marL="57150" indent="0">
              <a:buNone/>
            </a:pPr>
            <a:r>
              <a:rPr lang="en-US" dirty="0" smtClean="0"/>
              <a:t>Program initializes itself on startup then enters an event loop.  Abstractly:</a:t>
            </a:r>
          </a:p>
          <a:p>
            <a:pPr marL="914400" lvl="2" indent="0">
              <a:buNone/>
            </a:pPr>
            <a:r>
              <a:rPr lang="en-US" b="1" dirty="0" smtClean="0">
                <a:latin typeface="Courier New"/>
                <a:cs typeface="Courier New"/>
              </a:rPr>
              <a:t>do {</a:t>
            </a:r>
          </a:p>
          <a:p>
            <a:pPr marL="914400" lvl="2" indent="0">
              <a:buNone/>
            </a:pPr>
            <a:r>
              <a:rPr lang="en-US" b="1" dirty="0" smtClean="0">
                <a:latin typeface="Courier New"/>
                <a:cs typeface="Courier New"/>
              </a:rPr>
              <a:t>    e = </a:t>
            </a:r>
            <a:r>
              <a:rPr lang="en-US" b="1" dirty="0" err="1" smtClean="0">
                <a:latin typeface="Courier New"/>
                <a:cs typeface="Courier New"/>
              </a:rPr>
              <a:t>getNextEvent</a:t>
            </a:r>
            <a:r>
              <a:rPr lang="en-US" b="1" dirty="0" smtClean="0">
                <a:latin typeface="Courier New"/>
                <a:cs typeface="Courier New"/>
              </a:rPr>
              <a:t>();</a:t>
            </a:r>
          </a:p>
          <a:p>
            <a:pPr marL="914400" lvl="2" indent="0">
              <a:buNone/>
            </a:pPr>
            <a:r>
              <a:rPr lang="en-US" b="1" dirty="0">
                <a:latin typeface="Courier New"/>
                <a:cs typeface="Courier New"/>
              </a:rPr>
              <a:t> </a:t>
            </a:r>
            <a:r>
              <a:rPr lang="en-US" b="1" dirty="0" smtClean="0">
                <a:latin typeface="Courier New"/>
                <a:cs typeface="Courier New"/>
              </a:rPr>
              <a:t>   process event e;</a:t>
            </a:r>
          </a:p>
          <a:p>
            <a:pPr marL="914400" lvl="2" indent="0">
              <a:buNone/>
            </a:pPr>
            <a:r>
              <a:rPr lang="en-US" b="1" dirty="0" smtClean="0">
                <a:latin typeface="Courier New"/>
                <a:cs typeface="Courier New"/>
              </a:rPr>
              <a:t>} while (e != quit);</a:t>
            </a:r>
          </a:p>
          <a:p>
            <a:pPr marL="0" indent="0">
              <a:buNone/>
            </a:pPr>
            <a:r>
              <a:rPr lang="en-US" dirty="0" smtClean="0"/>
              <a:t>Contrast with application- or algorithm-driven control where program expects input data in a particular order</a:t>
            </a:r>
          </a:p>
          <a:p>
            <a:pPr marL="457200" lvl="1" indent="0">
              <a:buNone/>
            </a:pPr>
            <a:r>
              <a:rPr lang="en-US" dirty="0" smtClean="0"/>
              <a:t>Typical of large non-GUI applications like web crawling, payroll, batch simulation</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3</a:t>
            </a:fld>
            <a:endParaRPr lang="en-US"/>
          </a:p>
        </p:txBody>
      </p:sp>
    </p:spTree>
    <p:extLst>
      <p:ext uri="{BB962C8B-B14F-4D97-AF65-F5344CB8AC3E}">
        <p14:creationId xmlns:p14="http://schemas.microsoft.com/office/powerpoint/2010/main" val="269517454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a:t>
            </a:r>
            <a:r>
              <a:rPr lang="en-US" dirty="0" smtClean="0"/>
              <a:t>inds of GUI events</a:t>
            </a:r>
            <a:endParaRPr lang="en-US" dirty="0"/>
          </a:p>
        </p:txBody>
      </p:sp>
      <p:sp>
        <p:nvSpPr>
          <p:cNvPr id="3" name="Content Placeholder 2"/>
          <p:cNvSpPr>
            <a:spLocks noGrp="1"/>
          </p:cNvSpPr>
          <p:nvPr>
            <p:ph idx="1"/>
          </p:nvPr>
        </p:nvSpPr>
        <p:spPr/>
        <p:txBody>
          <a:bodyPr/>
          <a:lstStyle/>
          <a:p>
            <a:pPr marL="0" indent="0">
              <a:buNone/>
            </a:pPr>
            <a:r>
              <a:rPr lang="en-US" dirty="0" smtClean="0"/>
              <a:t>Typical events handled by a GUI program:</a:t>
            </a:r>
          </a:p>
          <a:p>
            <a:pPr marL="457200" lvl="1" indent="0">
              <a:buNone/>
            </a:pPr>
            <a:r>
              <a:rPr lang="en-US" dirty="0" smtClean="0"/>
              <a:t>Mouse move/drag/click/ button press/ button release</a:t>
            </a:r>
          </a:p>
          <a:p>
            <a:pPr marL="457200" lvl="1" indent="0">
              <a:buNone/>
            </a:pPr>
            <a:r>
              <a:rPr lang="en-US" dirty="0" smtClean="0"/>
              <a:t>Keyboard: key press or release, sometimes with modifiers like shift/control/alt/meta/</a:t>
            </a:r>
            <a:r>
              <a:rPr lang="en-US" dirty="0" err="1" smtClean="0"/>
              <a:t>cokebottle</a:t>
            </a:r>
            <a:endParaRPr lang="en-US" dirty="0" smtClean="0"/>
          </a:p>
          <a:p>
            <a:pPr marL="457200" lvl="1" indent="0">
              <a:buNone/>
            </a:pPr>
            <a:r>
              <a:rPr lang="en-US" dirty="0" smtClean="0"/>
              <a:t>Finger tap or drag on a touchscreen</a:t>
            </a:r>
          </a:p>
          <a:p>
            <a:pPr marL="457200" lvl="1" indent="0">
              <a:buNone/>
            </a:pPr>
            <a:r>
              <a:rPr lang="en-US" dirty="0" smtClean="0"/>
              <a:t>Joystick, drawing tablet, other device inputs</a:t>
            </a:r>
          </a:p>
          <a:p>
            <a:pPr marL="457200" lvl="1" indent="0">
              <a:buNone/>
            </a:pPr>
            <a:r>
              <a:rPr lang="en-US" dirty="0" smtClean="0"/>
              <a:t>Window resize/minimize/restore/close</a:t>
            </a:r>
          </a:p>
          <a:p>
            <a:pPr marL="457200" lvl="1" indent="0">
              <a:buNone/>
            </a:pPr>
            <a:r>
              <a:rPr lang="en-US" dirty="0" smtClean="0"/>
              <a:t>Network activity or file I/O (start, done, error)</a:t>
            </a:r>
          </a:p>
          <a:p>
            <a:pPr marL="457200" lvl="1" indent="0">
              <a:buNone/>
            </a:pPr>
            <a:r>
              <a:rPr lang="en-US" dirty="0" smtClean="0"/>
              <a:t>Timer interrupt (including animations)</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4</a:t>
            </a:fld>
            <a:endParaRPr lang="en-US"/>
          </a:p>
        </p:txBody>
      </p:sp>
    </p:spTree>
    <p:extLst>
      <p:ext uri="{BB962C8B-B14F-4D97-AF65-F5344CB8AC3E}">
        <p14:creationId xmlns:p14="http://schemas.microsoft.com/office/powerpoint/2010/main" val="94065004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in Java AWT/Swing</a:t>
            </a:r>
            <a:endParaRPr lang="en-US" dirty="0"/>
          </a:p>
        </p:txBody>
      </p:sp>
      <p:sp>
        <p:nvSpPr>
          <p:cNvPr id="3" name="Content Placeholder 2"/>
          <p:cNvSpPr>
            <a:spLocks noGrp="1"/>
          </p:cNvSpPr>
          <p:nvPr>
            <p:ph idx="1"/>
          </p:nvPr>
        </p:nvSpPr>
        <p:spPr/>
        <p:txBody>
          <a:bodyPr/>
          <a:lstStyle/>
          <a:p>
            <a:pPr marL="0" indent="0">
              <a:buNone/>
            </a:pPr>
            <a:r>
              <a:rPr lang="en-US" dirty="0" smtClean="0"/>
              <a:t>Many (most?) of the GUI widgets can generate events (button clicks, menu picks, key press, etc.)</a:t>
            </a:r>
          </a:p>
          <a:p>
            <a:pPr marL="0" indent="0">
              <a:buNone/>
            </a:pPr>
            <a:r>
              <a:rPr lang="en-US" dirty="0" smtClean="0"/>
              <a:t>Handled using observer/observable pattern:</a:t>
            </a:r>
          </a:p>
          <a:p>
            <a:pPr lvl="1"/>
            <a:r>
              <a:rPr lang="en-US" dirty="0" smtClean="0"/>
              <a:t>Objects wishing to handle events register as observers with the objects that generates them</a:t>
            </a:r>
          </a:p>
          <a:p>
            <a:pPr lvl="1"/>
            <a:r>
              <a:rPr lang="en-US" dirty="0" smtClean="0"/>
              <a:t>When an event happens, appropriate method in each observer is called</a:t>
            </a:r>
          </a:p>
          <a:p>
            <a:pPr lvl="1"/>
            <a:r>
              <a:rPr lang="en-US" dirty="0" smtClean="0"/>
              <a:t>As with standard observer/observable pattern, many observers can watch for and be notified of an event generated by an object</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5</a:t>
            </a:fld>
            <a:endParaRPr lang="en-US"/>
          </a:p>
        </p:txBody>
      </p:sp>
    </p:spTree>
    <p:extLst>
      <p:ext uri="{BB962C8B-B14F-4D97-AF65-F5344CB8AC3E}">
        <p14:creationId xmlns:p14="http://schemas.microsoft.com/office/powerpoint/2010/main" val="246186828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objects</a:t>
            </a:r>
            <a:endParaRPr lang="en-US" dirty="0"/>
          </a:p>
        </p:txBody>
      </p:sp>
      <p:sp>
        <p:nvSpPr>
          <p:cNvPr id="3" name="Content Placeholder 2"/>
          <p:cNvSpPr>
            <a:spLocks noGrp="1"/>
          </p:cNvSpPr>
          <p:nvPr>
            <p:ph idx="1"/>
          </p:nvPr>
        </p:nvSpPr>
        <p:spPr/>
        <p:txBody>
          <a:bodyPr/>
          <a:lstStyle/>
          <a:p>
            <a:pPr marL="0" indent="0">
              <a:buNone/>
            </a:pPr>
            <a:r>
              <a:rPr lang="en-US" dirty="0" smtClean="0"/>
              <a:t>A Java event is represented by an </a:t>
            </a:r>
            <a:r>
              <a:rPr lang="en-US" i="1" dirty="0" smtClean="0">
                <a:solidFill>
                  <a:srgbClr val="0000FF"/>
                </a:solidFill>
              </a:rPr>
              <a:t>event object</a:t>
            </a:r>
            <a:endParaRPr lang="en-US" dirty="0" smtClean="0">
              <a:solidFill>
                <a:srgbClr val="0000FF"/>
              </a:solidFill>
            </a:endParaRPr>
          </a:p>
          <a:p>
            <a:pPr marL="57150" indent="0">
              <a:buNone/>
            </a:pPr>
            <a:r>
              <a:rPr lang="en-US" dirty="0" smtClean="0"/>
              <a:t>Parent class is </a:t>
            </a:r>
            <a:r>
              <a:rPr lang="en-US" b="1" dirty="0" err="1" smtClean="0">
                <a:latin typeface="Courier New"/>
                <a:cs typeface="Courier New"/>
              </a:rPr>
              <a:t>AWTEvent</a:t>
            </a:r>
            <a:r>
              <a:rPr lang="en-US" dirty="0" smtClean="0"/>
              <a:t>.  Some subclasses:</a:t>
            </a:r>
          </a:p>
          <a:p>
            <a:pPr marL="514350" lvl="1" indent="0">
              <a:buNone/>
            </a:pPr>
            <a:r>
              <a:rPr lang="en-US" b="1" dirty="0" err="1" smtClean="0">
                <a:latin typeface="Courier New"/>
                <a:cs typeface="Courier New"/>
              </a:rPr>
              <a:t>ActionEvent</a:t>
            </a:r>
            <a:r>
              <a:rPr lang="en-US" dirty="0" smtClean="0"/>
              <a:t> – button press</a:t>
            </a:r>
          </a:p>
          <a:p>
            <a:pPr marL="514350" lvl="1" indent="0">
              <a:buNone/>
            </a:pPr>
            <a:r>
              <a:rPr lang="en-US" b="1" dirty="0" err="1" smtClean="0">
                <a:latin typeface="Courier New"/>
                <a:cs typeface="Courier New"/>
              </a:rPr>
              <a:t>KeyEvent</a:t>
            </a:r>
            <a:r>
              <a:rPr lang="en-US" dirty="0" smtClean="0"/>
              <a:t> – keyboard</a:t>
            </a:r>
          </a:p>
          <a:p>
            <a:pPr marL="514350" lvl="1" indent="0">
              <a:buNone/>
            </a:pPr>
            <a:r>
              <a:rPr lang="en-US" b="1" dirty="0" err="1" smtClean="0">
                <a:latin typeface="Courier New"/>
                <a:cs typeface="Courier New"/>
              </a:rPr>
              <a:t>MouseEvent</a:t>
            </a:r>
            <a:r>
              <a:rPr lang="en-US" dirty="0" smtClean="0"/>
              <a:t> – mouse move/drag/click/button</a:t>
            </a:r>
          </a:p>
          <a:p>
            <a:pPr marL="0" indent="0">
              <a:buNone/>
            </a:pPr>
            <a:r>
              <a:rPr lang="en-US" dirty="0" smtClean="0"/>
              <a:t>Event objects contain information about the event</a:t>
            </a:r>
          </a:p>
          <a:p>
            <a:pPr marL="457200" lvl="1" indent="0">
              <a:buNone/>
            </a:pPr>
            <a:r>
              <a:rPr lang="en-US" dirty="0" smtClean="0"/>
              <a:t>UI object that triggered the event</a:t>
            </a:r>
          </a:p>
          <a:p>
            <a:pPr marL="457200" lvl="1" indent="0">
              <a:buNone/>
            </a:pPr>
            <a:r>
              <a:rPr lang="en-US" dirty="0" smtClean="0"/>
              <a:t>Other information depending on event.  Examples:</a:t>
            </a:r>
          </a:p>
          <a:p>
            <a:pPr marL="914400" lvl="2" indent="0">
              <a:buNone/>
            </a:pPr>
            <a:r>
              <a:rPr lang="en-US" b="1" dirty="0" err="1">
                <a:latin typeface="Courier New"/>
                <a:cs typeface="Courier New"/>
              </a:rPr>
              <a:t>ActionEvent</a:t>
            </a:r>
            <a:r>
              <a:rPr lang="en-US" dirty="0"/>
              <a:t> </a:t>
            </a:r>
            <a:r>
              <a:rPr lang="en-US" dirty="0" smtClean="0"/>
              <a:t>– text string from a button</a:t>
            </a:r>
          </a:p>
          <a:p>
            <a:pPr marL="914400" lvl="2" indent="0">
              <a:buNone/>
            </a:pPr>
            <a:r>
              <a:rPr lang="en-US" b="1" dirty="0" err="1">
                <a:latin typeface="Courier New"/>
                <a:cs typeface="Courier New"/>
              </a:rPr>
              <a:t>MouseEvent</a:t>
            </a:r>
            <a:r>
              <a:rPr lang="en-US" dirty="0"/>
              <a:t> </a:t>
            </a:r>
            <a:r>
              <a:rPr lang="en-US" dirty="0" smtClean="0"/>
              <a:t>– mouse coordinates</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6</a:t>
            </a:fld>
            <a:endParaRPr lang="en-US"/>
          </a:p>
        </p:txBody>
      </p:sp>
    </p:spTree>
    <p:extLst>
      <p:ext uri="{BB962C8B-B14F-4D97-AF65-F5344CB8AC3E}">
        <p14:creationId xmlns:p14="http://schemas.microsoft.com/office/powerpoint/2010/main" val="404173571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listeners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Event listeners must implement the proper interface: </a:t>
            </a:r>
            <a:r>
              <a:rPr lang="en-US" b="1" dirty="0" err="1" smtClean="0">
                <a:latin typeface="Courier New"/>
                <a:cs typeface="Courier New"/>
              </a:rPr>
              <a:t>KeyListener</a:t>
            </a:r>
            <a:r>
              <a:rPr lang="en-US" dirty="0"/>
              <a:t>,</a:t>
            </a:r>
            <a:r>
              <a:rPr lang="en-US" dirty="0" smtClean="0"/>
              <a:t> </a:t>
            </a:r>
            <a:r>
              <a:rPr lang="en-US" b="1" dirty="0" err="1" smtClean="0">
                <a:latin typeface="Courier New"/>
                <a:cs typeface="Courier New"/>
              </a:rPr>
              <a:t>ActionListener</a:t>
            </a:r>
            <a:r>
              <a:rPr lang="en-US" dirty="0" smtClean="0"/>
              <a:t>, </a:t>
            </a:r>
            <a:r>
              <a:rPr lang="en-US" b="1" dirty="0" err="1" smtClean="0">
                <a:latin typeface="Courier New"/>
                <a:cs typeface="Courier New"/>
              </a:rPr>
              <a:t>MouseListener</a:t>
            </a:r>
            <a:r>
              <a:rPr lang="en-US" dirty="0" smtClean="0"/>
              <a:t> (buttons), </a:t>
            </a:r>
            <a:r>
              <a:rPr lang="en-US" b="1" dirty="0" err="1" smtClean="0">
                <a:latin typeface="Courier New"/>
                <a:cs typeface="Courier New"/>
              </a:rPr>
              <a:t>MouseMotionListener</a:t>
            </a:r>
            <a:r>
              <a:rPr lang="en-US" dirty="0" smtClean="0"/>
              <a:t> (move/drag), …</a:t>
            </a:r>
          </a:p>
          <a:p>
            <a:pPr marL="400050" lvl="1" indent="0">
              <a:buNone/>
            </a:pPr>
            <a:r>
              <a:rPr lang="en-US" dirty="0" smtClean="0"/>
              <a:t>Or extend the appropriate library abstract class that provides empty implementations of the interface methods</a:t>
            </a:r>
          </a:p>
          <a:p>
            <a:pPr marL="0" indent="0">
              <a:buNone/>
            </a:pPr>
            <a:endParaRPr lang="en-US" dirty="0" smtClean="0"/>
          </a:p>
          <a:p>
            <a:pPr marL="0" indent="0">
              <a:buNone/>
            </a:pPr>
            <a:r>
              <a:rPr lang="en-US" dirty="0" smtClean="0"/>
              <a:t>When an event occurs the appropriate method specified in the interface is called: </a:t>
            </a:r>
            <a:r>
              <a:rPr lang="en-US" b="1" dirty="0" err="1">
                <a:latin typeface="Courier New"/>
                <a:cs typeface="Courier New"/>
              </a:rPr>
              <a:t>actionPerformed</a:t>
            </a:r>
            <a:r>
              <a:rPr lang="en-US" dirty="0" smtClean="0"/>
              <a:t>, </a:t>
            </a:r>
            <a:r>
              <a:rPr lang="en-US" b="1" dirty="0" err="1" smtClean="0">
                <a:latin typeface="Courier New"/>
                <a:cs typeface="Courier New"/>
              </a:rPr>
              <a:t>keyPressed</a:t>
            </a:r>
            <a:r>
              <a:rPr lang="en-US" dirty="0" smtClean="0"/>
              <a:t>, </a:t>
            </a:r>
            <a:r>
              <a:rPr lang="en-US" b="1" dirty="0" err="1" smtClean="0">
                <a:latin typeface="Courier New"/>
                <a:cs typeface="Courier New"/>
              </a:rPr>
              <a:t>mouseClicked</a:t>
            </a:r>
            <a:r>
              <a:rPr lang="en-US" dirty="0" smtClean="0"/>
              <a:t>, </a:t>
            </a:r>
            <a:r>
              <a:rPr lang="en-US" b="1" dirty="0" err="1" smtClean="0">
                <a:latin typeface="Courier New"/>
                <a:cs typeface="Courier New"/>
              </a:rPr>
              <a:t>mouseDragged</a:t>
            </a:r>
            <a:r>
              <a:rPr lang="en-US" dirty="0" smtClean="0"/>
              <a:t>, …</a:t>
            </a:r>
          </a:p>
          <a:p>
            <a:pPr marL="0" indent="0">
              <a:buNone/>
            </a:pPr>
            <a:endParaRPr lang="en-US" dirty="0" smtClean="0"/>
          </a:p>
          <a:p>
            <a:pPr marL="0" indent="0">
              <a:buNone/>
            </a:pPr>
            <a:r>
              <a:rPr lang="en-US" dirty="0" smtClean="0"/>
              <a:t>An event object is passed as a parameter to the event listener method</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7</a:t>
            </a:fld>
            <a:endParaRPr lang="en-US"/>
          </a:p>
        </p:txBody>
      </p:sp>
    </p:spTree>
    <p:extLst>
      <p:ext uri="{BB962C8B-B14F-4D97-AF65-F5344CB8AC3E}">
        <p14:creationId xmlns:p14="http://schemas.microsoft.com/office/powerpoint/2010/main" val="278734344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button</a:t>
            </a:r>
            <a:endParaRPr lang="en-US" dirty="0"/>
          </a:p>
        </p:txBody>
      </p:sp>
      <p:sp>
        <p:nvSpPr>
          <p:cNvPr id="3" name="Content Placeholder 2"/>
          <p:cNvSpPr>
            <a:spLocks noGrp="1"/>
          </p:cNvSpPr>
          <p:nvPr>
            <p:ph idx="1"/>
          </p:nvPr>
        </p:nvSpPr>
        <p:spPr/>
        <p:txBody>
          <a:bodyPr/>
          <a:lstStyle/>
          <a:p>
            <a:pPr marL="0" indent="0">
              <a:buNone/>
            </a:pPr>
            <a:r>
              <a:rPr lang="en-US" dirty="0" smtClean="0"/>
              <a:t>Create a </a:t>
            </a:r>
            <a:r>
              <a:rPr lang="en-US" b="1" dirty="0" err="1" smtClean="0">
                <a:latin typeface="Courier New"/>
                <a:cs typeface="Courier New"/>
              </a:rPr>
              <a:t>JButton</a:t>
            </a:r>
            <a:r>
              <a:rPr lang="en-US" dirty="0" smtClean="0"/>
              <a:t> and add it to a window</a:t>
            </a:r>
          </a:p>
          <a:p>
            <a:pPr marL="0" indent="0">
              <a:buNone/>
            </a:pPr>
            <a:endParaRPr lang="en-US" dirty="0" smtClean="0"/>
          </a:p>
          <a:p>
            <a:pPr marL="0" indent="0">
              <a:buNone/>
            </a:pPr>
            <a:r>
              <a:rPr lang="en-US" dirty="0" smtClean="0"/>
              <a:t>Create an object that implements </a:t>
            </a:r>
            <a:r>
              <a:rPr lang="en-US" b="1" dirty="0" err="1" smtClean="0">
                <a:latin typeface="Courier New"/>
                <a:cs typeface="Courier New"/>
              </a:rPr>
              <a:t>ActionListener</a:t>
            </a:r>
            <a:r>
              <a:rPr lang="en-US" dirty="0" smtClean="0"/>
              <a:t> (containing an </a:t>
            </a:r>
            <a:r>
              <a:rPr lang="en-US" b="1" dirty="0" err="1" smtClean="0">
                <a:latin typeface="Courier New"/>
                <a:cs typeface="Courier New"/>
              </a:rPr>
              <a:t>actionPerformed</a:t>
            </a:r>
            <a:r>
              <a:rPr lang="en-US" dirty="0" smtClean="0"/>
              <a:t> method)</a:t>
            </a:r>
          </a:p>
          <a:p>
            <a:pPr marL="0" indent="0">
              <a:buNone/>
            </a:pPr>
            <a:endParaRPr lang="en-US" dirty="0" smtClean="0"/>
          </a:p>
          <a:p>
            <a:pPr marL="0" indent="0">
              <a:buNone/>
            </a:pPr>
            <a:r>
              <a:rPr lang="en-US" dirty="0" smtClean="0"/>
              <a:t>Add the listener object to the button’s listeners</a:t>
            </a:r>
          </a:p>
          <a:p>
            <a:pPr marL="0" indent="0">
              <a:buNone/>
            </a:pPr>
            <a:endParaRPr lang="en-US" dirty="0"/>
          </a:p>
          <a:p>
            <a:pPr marL="0" indent="0">
              <a:buNone/>
            </a:pPr>
            <a:endParaRPr lang="en-US" dirty="0"/>
          </a:p>
          <a:p>
            <a:pPr marL="0" indent="0" algn="ctr">
              <a:buNone/>
            </a:pPr>
            <a:r>
              <a:rPr lang="en-US" dirty="0" smtClean="0"/>
              <a:t>ButtonDemo1.java</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8</a:t>
            </a:fld>
            <a:endParaRPr lang="en-US"/>
          </a:p>
        </p:txBody>
      </p:sp>
    </p:spTree>
    <p:extLst>
      <p:ext uri="{BB962C8B-B14F-4D97-AF65-F5344CB8AC3E}">
        <p14:creationId xmlns:p14="http://schemas.microsoft.com/office/powerpoint/2010/main" val="324202611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button is which?</a:t>
            </a:r>
            <a:endParaRPr lang="en-US" dirty="0"/>
          </a:p>
        </p:txBody>
      </p:sp>
      <p:sp>
        <p:nvSpPr>
          <p:cNvPr id="3" name="Content Placeholder 2"/>
          <p:cNvSpPr>
            <a:spLocks noGrp="1"/>
          </p:cNvSpPr>
          <p:nvPr>
            <p:ph idx="1"/>
          </p:nvPr>
        </p:nvSpPr>
        <p:spPr/>
        <p:txBody>
          <a:bodyPr/>
          <a:lstStyle/>
          <a:p>
            <a:pPr marL="0" indent="0">
              <a:buNone/>
            </a:pPr>
            <a:r>
              <a:rPr lang="en-US" dirty="0" smtClean="0"/>
              <a:t>Q: A single button listener often handles several buttons.  How to tell which is which?</a:t>
            </a:r>
          </a:p>
          <a:p>
            <a:pPr marL="0" indent="0">
              <a:buNone/>
            </a:pPr>
            <a:endParaRPr lang="en-US" dirty="0" smtClean="0"/>
          </a:p>
          <a:p>
            <a:pPr marL="0" indent="0">
              <a:buNone/>
            </a:pPr>
            <a:r>
              <a:rPr lang="en-US" dirty="0" smtClean="0"/>
              <a:t>A: an </a:t>
            </a:r>
            <a:r>
              <a:rPr lang="en-US" b="1" dirty="0" err="1" smtClean="0">
                <a:latin typeface="Courier New"/>
                <a:cs typeface="Courier New"/>
              </a:rPr>
              <a:t>ActionEvent</a:t>
            </a:r>
            <a:r>
              <a:rPr lang="en-US" dirty="0" smtClean="0"/>
              <a:t> has a </a:t>
            </a:r>
            <a:r>
              <a:rPr lang="en-US" b="1" dirty="0" err="1" smtClean="0">
                <a:latin typeface="Courier New"/>
                <a:cs typeface="Courier New"/>
              </a:rPr>
              <a:t>getActionEvent</a:t>
            </a:r>
            <a:r>
              <a:rPr lang="en-US" dirty="0" smtClean="0"/>
              <a:t> method that returns (for a button) the “action command” string  </a:t>
            </a:r>
          </a:p>
          <a:p>
            <a:pPr marL="400050" lvl="1" indent="0">
              <a:buNone/>
            </a:pPr>
            <a:r>
              <a:rPr lang="en-US" dirty="0" smtClean="0"/>
              <a:t>Default is the button name (text), but usually better to set it to some string that will remain the same inside  the program code even if the UI is changed or translated.  See button example.</a:t>
            </a:r>
          </a:p>
          <a:p>
            <a:pPr marL="0" indent="0">
              <a:buNone/>
            </a:pPr>
            <a:endParaRPr lang="en-US" dirty="0"/>
          </a:p>
          <a:p>
            <a:pPr marL="0" indent="0">
              <a:buNone/>
            </a:pPr>
            <a:r>
              <a:rPr lang="en-US" dirty="0" smtClean="0"/>
              <a:t>Similar mechanisms to decode other events</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9</a:t>
            </a:fld>
            <a:endParaRPr lang="en-US"/>
          </a:p>
        </p:txBody>
      </p:sp>
    </p:spTree>
    <p:extLst>
      <p:ext uri="{BB962C8B-B14F-4D97-AF65-F5344CB8AC3E}">
        <p14:creationId xmlns:p14="http://schemas.microsoft.com/office/powerpoint/2010/main" val="1073522989"/>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simpl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simple</Template>
  <TotalTime>1114</TotalTime>
  <Words>1228</Words>
  <Application>Microsoft Macintosh PowerPoint</Application>
  <PresentationFormat>On-screen Show (4:3)</PresentationFormat>
  <Paragraphs>169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simple</vt:lpstr>
      <vt:lpstr>CSE 331 Software Design &amp; Implementation</vt:lpstr>
      <vt:lpstr>The plan</vt:lpstr>
      <vt:lpstr>Event-driven programming</vt:lpstr>
      <vt:lpstr>Kinds of GUI events</vt:lpstr>
      <vt:lpstr>Events in Java AWT/Swing</vt:lpstr>
      <vt:lpstr>Event objects</vt:lpstr>
      <vt:lpstr>Event listeners</vt:lpstr>
      <vt:lpstr>Example: button</vt:lpstr>
      <vt:lpstr>Which button is which?</vt:lpstr>
      <vt:lpstr>Listener classes</vt:lpstr>
      <vt:lpstr>Anonymous inner classes</vt:lpstr>
      <vt:lpstr>Example</vt:lpstr>
      <vt:lpstr>Example</vt:lpstr>
      <vt:lpstr>Program thread and UI thread</vt:lpstr>
      <vt:lpstr>Event handling and repainting</vt:lpstr>
      <vt:lpstr>Working in the UI thread</vt:lpstr>
      <vt:lpstr>Synchronization issues?</vt:lpstr>
      <vt:lpstr>Larger example – bouncing balls</vt:lpstr>
    </vt:vector>
  </TitlesOfParts>
  <Company>uw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374 Programming Concepts &amp; Tools</dc:title>
  <dc:creator>Hal Perkins</dc:creator>
  <cp:lastModifiedBy>Hal Perkins</cp:lastModifiedBy>
  <cp:revision>129</cp:revision>
  <cp:lastPrinted>2013-11-21T22:51:26Z</cp:lastPrinted>
  <dcterms:created xsi:type="dcterms:W3CDTF">2012-03-09T16:23:53Z</dcterms:created>
  <dcterms:modified xsi:type="dcterms:W3CDTF">2013-11-25T17:44:04Z</dcterms:modified>
</cp:coreProperties>
</file>