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85" r:id="rId2"/>
    <p:sldId id="286" r:id="rId3"/>
    <p:sldId id="287" r:id="rId4"/>
    <p:sldId id="288" r:id="rId5"/>
    <p:sldId id="289" r:id="rId6"/>
    <p:sldId id="296" r:id="rId7"/>
    <p:sldId id="290" r:id="rId8"/>
    <p:sldId id="291" r:id="rId9"/>
    <p:sldId id="293" r:id="rId10"/>
    <p:sldId id="314" r:id="rId11"/>
    <p:sldId id="295" r:id="rId12"/>
    <p:sldId id="294" r:id="rId13"/>
    <p:sldId id="299" r:id="rId14"/>
    <p:sldId id="297" r:id="rId15"/>
    <p:sldId id="298" r:id="rId16"/>
    <p:sldId id="302" r:id="rId17"/>
    <p:sldId id="301" r:id="rId18"/>
    <p:sldId id="315" r:id="rId19"/>
    <p:sldId id="303" r:id="rId20"/>
    <p:sldId id="300" r:id="rId21"/>
    <p:sldId id="304" r:id="rId22"/>
    <p:sldId id="305" r:id="rId23"/>
    <p:sldId id="307" r:id="rId24"/>
    <p:sldId id="311" r:id="rId25"/>
    <p:sldId id="306" r:id="rId26"/>
    <p:sldId id="308" r:id="rId27"/>
    <p:sldId id="313" r:id="rId28"/>
    <p:sldId id="309" r:id="rId29"/>
    <p:sldId id="310" r:id="rId30"/>
    <p:sldId id="312" r:id="rId31"/>
  </p:sldIdLst>
  <p:sldSz cx="9144000" cy="6858000" type="screen4x3"/>
  <p:notesSz cx="6934200" cy="9220200"/>
  <p:custDataLst>
    <p:tags r:id="rId3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0066"/>
    <a:srgbClr val="800080"/>
    <a:srgbClr val="FFFF00"/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7" autoAdjust="0"/>
    <p:restoredTop sz="84499" autoAdjust="0"/>
  </p:normalViewPr>
  <p:slideViewPr>
    <p:cSldViewPr>
      <p:cViewPr varScale="1">
        <p:scale>
          <a:sx n="121" d="100"/>
          <a:sy n="121" d="100"/>
        </p:scale>
        <p:origin x="-28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handoutMaster" Target="handoutMasters/handoutMaster1.xml"/><Relationship Id="rId34" Type="http://schemas.openxmlformats.org/officeDocument/2006/relationships/printerSettings" Target="printerSettings/printerSettings1.bin"/><Relationship Id="rId35" Type="http://schemas.openxmlformats.org/officeDocument/2006/relationships/tags" Target="tags/tag1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Au13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 smtClean="0"/>
              <a:t>17-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Hal Perkins</a:t>
            </a:r>
          </a:p>
          <a:p>
            <a:r>
              <a:rPr lang="en-US" dirty="0" smtClean="0"/>
              <a:t>Autumn 2013</a:t>
            </a:r>
          </a:p>
          <a:p>
            <a:r>
              <a:rPr lang="en-US" dirty="0" smtClean="0"/>
              <a:t>Java Graphics &amp; GUIs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Lucida Sans" charset="0"/>
              </a:rPr>
              <a:t>Components</a:t>
            </a:r>
          </a:p>
        </p:txBody>
      </p:sp>
      <p:pic>
        <p:nvPicPr>
          <p:cNvPr id="20482" name="Picture 4" descr="componen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47775"/>
            <a:ext cx="8229600" cy="533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2819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 &amp; container classes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191000" cy="4495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Every GUI-related class descends from </a:t>
            </a:r>
            <a:r>
              <a:rPr lang="en-US" dirty="0" smtClean="0">
                <a:solidFill>
                  <a:srgbClr val="0000FF"/>
                </a:solidFill>
              </a:rPr>
              <a:t>Component</a:t>
            </a:r>
            <a:r>
              <a:rPr lang="en-US" dirty="0" smtClean="0"/>
              <a:t>, which contains dozens of basic methods and fields</a:t>
            </a:r>
          </a:p>
          <a:p>
            <a:r>
              <a:rPr lang="en-US" dirty="0" smtClean="0"/>
              <a:t>“Atomic” components: labels, text fields, buttons, check boxes, icons, menu items…</a:t>
            </a:r>
          </a:p>
          <a:p>
            <a:r>
              <a:rPr lang="en-US" dirty="0" smtClean="0"/>
              <a:t>Many components are </a:t>
            </a:r>
            <a:r>
              <a:rPr lang="en-US" dirty="0" smtClean="0">
                <a:solidFill>
                  <a:srgbClr val="0000FF"/>
                </a:solidFill>
              </a:rPr>
              <a:t>Containers</a:t>
            </a:r>
            <a:r>
              <a:rPr lang="en-US" dirty="0" smtClean="0"/>
              <a:t> – things like panels that can hold nested subcomponents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5110355" y="1829120"/>
            <a:ext cx="3652644" cy="4178585"/>
            <a:chOff x="5110355" y="1841215"/>
            <a:chExt cx="3652644" cy="4178585"/>
          </a:xfrm>
        </p:grpSpPr>
        <p:sp>
          <p:nvSpPr>
            <p:cNvPr id="6" name="Freeform 5"/>
            <p:cNvSpPr/>
            <p:nvPr/>
          </p:nvSpPr>
          <p:spPr>
            <a:xfrm>
              <a:off x="6362352" y="2514597"/>
              <a:ext cx="1289746" cy="45720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358964"/>
                  </a:lnTo>
                  <a:lnTo>
                    <a:pt x="1289746" y="358964"/>
                  </a:lnTo>
                  <a:lnTo>
                    <a:pt x="1289746" y="457203"/>
                  </a:lnTo>
                </a:path>
              </a:pathLst>
            </a:custGeom>
            <a:noFill/>
            <a:effectLst/>
          </p:spPr>
          <p:style>
            <a:lnRef idx="2">
              <a:schemeClr val="accent4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Freeform 6"/>
            <p:cNvSpPr/>
            <p:nvPr/>
          </p:nvSpPr>
          <p:spPr>
            <a:xfrm>
              <a:off x="6355999" y="3645187"/>
              <a:ext cx="1338961" cy="54581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447575"/>
                  </a:lnTo>
                  <a:lnTo>
                    <a:pt x="1338961" y="447575"/>
                  </a:lnTo>
                  <a:lnTo>
                    <a:pt x="1338961" y="545813"/>
                  </a:lnTo>
                </a:path>
              </a:pathLst>
            </a:custGeom>
            <a:noFill/>
            <a:effectLst/>
          </p:spPr>
          <p:style>
            <a:lnRef idx="2">
              <a:schemeClr val="accent4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Freeform 7"/>
            <p:cNvSpPr/>
            <p:nvPr/>
          </p:nvSpPr>
          <p:spPr>
            <a:xfrm>
              <a:off x="6398861" y="4880654"/>
              <a:ext cx="1716088" cy="48203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383799"/>
                  </a:lnTo>
                  <a:lnTo>
                    <a:pt x="1716088" y="383799"/>
                  </a:lnTo>
                  <a:lnTo>
                    <a:pt x="1716088" y="482037"/>
                  </a:lnTo>
                </a:path>
              </a:pathLst>
            </a:custGeom>
            <a:noFill/>
            <a:effectLst/>
          </p:spPr>
          <p:style>
            <a:lnRef idx="2">
              <a:schemeClr val="accent4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398861" y="4876800"/>
              <a:ext cx="419989" cy="48203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383799"/>
                  </a:lnTo>
                  <a:lnTo>
                    <a:pt x="419989" y="383799"/>
                  </a:lnTo>
                  <a:lnTo>
                    <a:pt x="419989" y="482037"/>
                  </a:lnTo>
                </a:path>
              </a:pathLst>
            </a:custGeom>
            <a:noFill/>
            <a:effectLst/>
          </p:spPr>
          <p:style>
            <a:lnRef idx="2">
              <a:schemeClr val="accent4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5522751" y="4880654"/>
              <a:ext cx="876110" cy="581556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876110" y="0"/>
                  </a:moveTo>
                  <a:lnTo>
                    <a:pt x="876110" y="383799"/>
                  </a:lnTo>
                  <a:lnTo>
                    <a:pt x="0" y="383799"/>
                  </a:lnTo>
                  <a:lnTo>
                    <a:pt x="0" y="482037"/>
                  </a:lnTo>
                </a:path>
              </a:pathLst>
            </a:custGeom>
            <a:noFill/>
            <a:effectLst/>
          </p:spPr>
          <p:style>
            <a:lnRef idx="2">
              <a:schemeClr val="accent4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312505" y="3645187"/>
              <a:ext cx="91440" cy="54581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447575"/>
                  </a:lnTo>
                  <a:lnTo>
                    <a:pt x="88582" y="447575"/>
                  </a:lnTo>
                  <a:lnTo>
                    <a:pt x="88582" y="545813"/>
                  </a:lnTo>
                </a:path>
              </a:pathLst>
            </a:custGeom>
            <a:noFill/>
            <a:effectLst/>
          </p:spPr>
          <p:style>
            <a:lnRef idx="2">
              <a:schemeClr val="accent4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6310279" y="2514597"/>
              <a:ext cx="91440" cy="45720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52073" y="0"/>
                  </a:moveTo>
                  <a:lnTo>
                    <a:pt x="52073" y="358964"/>
                  </a:lnTo>
                  <a:lnTo>
                    <a:pt x="45720" y="358964"/>
                  </a:lnTo>
                  <a:lnTo>
                    <a:pt x="45720" y="457203"/>
                  </a:lnTo>
                </a:path>
              </a:pathLst>
            </a:custGeom>
            <a:noFill/>
            <a:effectLst/>
          </p:spPr>
          <p:style>
            <a:lnRef idx="2">
              <a:schemeClr val="accent4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5949957" y="1841215"/>
              <a:ext cx="1060445" cy="673382"/>
            </a:xfrm>
            <a:custGeom>
              <a:avLst/>
              <a:gdLst>
                <a:gd name="connsiteX0" fmla="*/ 0 w 1060445"/>
                <a:gd name="connsiteY0" fmla="*/ 67338 h 673382"/>
                <a:gd name="connsiteX1" fmla="*/ 67338 w 1060445"/>
                <a:gd name="connsiteY1" fmla="*/ 0 h 673382"/>
                <a:gd name="connsiteX2" fmla="*/ 993107 w 1060445"/>
                <a:gd name="connsiteY2" fmla="*/ 0 h 673382"/>
                <a:gd name="connsiteX3" fmla="*/ 1060445 w 1060445"/>
                <a:gd name="connsiteY3" fmla="*/ 67338 h 673382"/>
                <a:gd name="connsiteX4" fmla="*/ 1060445 w 1060445"/>
                <a:gd name="connsiteY4" fmla="*/ 606044 h 673382"/>
                <a:gd name="connsiteX5" fmla="*/ 993107 w 1060445"/>
                <a:gd name="connsiteY5" fmla="*/ 673382 h 673382"/>
                <a:gd name="connsiteX6" fmla="*/ 67338 w 1060445"/>
                <a:gd name="connsiteY6" fmla="*/ 673382 h 673382"/>
                <a:gd name="connsiteX7" fmla="*/ 0 w 1060445"/>
                <a:gd name="connsiteY7" fmla="*/ 606044 h 673382"/>
                <a:gd name="connsiteX8" fmla="*/ 0 w 1060445"/>
                <a:gd name="connsiteY8" fmla="*/ 67338 h 673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60445" h="673382">
                  <a:moveTo>
                    <a:pt x="0" y="67338"/>
                  </a:moveTo>
                  <a:cubicBezTo>
                    <a:pt x="0" y="30148"/>
                    <a:pt x="30148" y="0"/>
                    <a:pt x="67338" y="0"/>
                  </a:cubicBezTo>
                  <a:lnTo>
                    <a:pt x="993107" y="0"/>
                  </a:lnTo>
                  <a:cubicBezTo>
                    <a:pt x="1030297" y="0"/>
                    <a:pt x="1060445" y="30148"/>
                    <a:pt x="1060445" y="67338"/>
                  </a:cubicBezTo>
                  <a:lnTo>
                    <a:pt x="1060445" y="606044"/>
                  </a:lnTo>
                  <a:cubicBezTo>
                    <a:pt x="1060445" y="643234"/>
                    <a:pt x="1030297" y="673382"/>
                    <a:pt x="993107" y="673382"/>
                  </a:cubicBezTo>
                  <a:lnTo>
                    <a:pt x="67338" y="673382"/>
                  </a:lnTo>
                  <a:cubicBezTo>
                    <a:pt x="30148" y="673382"/>
                    <a:pt x="0" y="643234"/>
                    <a:pt x="0" y="606044"/>
                  </a:cubicBezTo>
                  <a:lnTo>
                    <a:pt x="0" y="67338"/>
                  </a:lnTo>
                  <a:close/>
                </a:path>
              </a:pathLst>
            </a:custGeom>
            <a:ln>
              <a:solidFill>
                <a:srgbClr val="FF6600"/>
              </a:solidFill>
            </a:ln>
            <a:effectLst/>
          </p:spPr>
          <p:style>
            <a:lnRef idx="1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5443" tIns="65443" rIns="65443" bIns="65443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smtClean="0"/>
                <a:t>Component</a:t>
              </a:r>
              <a:endParaRPr lang="en-US" sz="1200" kern="1200" dirty="0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5943604" y="2971801"/>
              <a:ext cx="1060445" cy="673382"/>
            </a:xfrm>
            <a:custGeom>
              <a:avLst/>
              <a:gdLst>
                <a:gd name="connsiteX0" fmla="*/ 0 w 1060445"/>
                <a:gd name="connsiteY0" fmla="*/ 67338 h 673382"/>
                <a:gd name="connsiteX1" fmla="*/ 67338 w 1060445"/>
                <a:gd name="connsiteY1" fmla="*/ 0 h 673382"/>
                <a:gd name="connsiteX2" fmla="*/ 993107 w 1060445"/>
                <a:gd name="connsiteY2" fmla="*/ 0 h 673382"/>
                <a:gd name="connsiteX3" fmla="*/ 1060445 w 1060445"/>
                <a:gd name="connsiteY3" fmla="*/ 67338 h 673382"/>
                <a:gd name="connsiteX4" fmla="*/ 1060445 w 1060445"/>
                <a:gd name="connsiteY4" fmla="*/ 606044 h 673382"/>
                <a:gd name="connsiteX5" fmla="*/ 993107 w 1060445"/>
                <a:gd name="connsiteY5" fmla="*/ 673382 h 673382"/>
                <a:gd name="connsiteX6" fmla="*/ 67338 w 1060445"/>
                <a:gd name="connsiteY6" fmla="*/ 673382 h 673382"/>
                <a:gd name="connsiteX7" fmla="*/ 0 w 1060445"/>
                <a:gd name="connsiteY7" fmla="*/ 606044 h 673382"/>
                <a:gd name="connsiteX8" fmla="*/ 0 w 1060445"/>
                <a:gd name="connsiteY8" fmla="*/ 67338 h 673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60445" h="673382">
                  <a:moveTo>
                    <a:pt x="0" y="67338"/>
                  </a:moveTo>
                  <a:cubicBezTo>
                    <a:pt x="0" y="30148"/>
                    <a:pt x="30148" y="0"/>
                    <a:pt x="67338" y="0"/>
                  </a:cubicBezTo>
                  <a:lnTo>
                    <a:pt x="993107" y="0"/>
                  </a:lnTo>
                  <a:cubicBezTo>
                    <a:pt x="1030297" y="0"/>
                    <a:pt x="1060445" y="30148"/>
                    <a:pt x="1060445" y="67338"/>
                  </a:cubicBezTo>
                  <a:lnTo>
                    <a:pt x="1060445" y="606044"/>
                  </a:lnTo>
                  <a:cubicBezTo>
                    <a:pt x="1060445" y="643234"/>
                    <a:pt x="1030297" y="673382"/>
                    <a:pt x="993107" y="673382"/>
                  </a:cubicBezTo>
                  <a:lnTo>
                    <a:pt x="67338" y="673382"/>
                  </a:lnTo>
                  <a:cubicBezTo>
                    <a:pt x="30148" y="673382"/>
                    <a:pt x="0" y="643234"/>
                    <a:pt x="0" y="606044"/>
                  </a:cubicBezTo>
                  <a:lnTo>
                    <a:pt x="0" y="67338"/>
                  </a:lnTo>
                  <a:close/>
                </a:path>
              </a:pathLst>
            </a:custGeom>
            <a:ln>
              <a:solidFill>
                <a:srgbClr val="FF6600"/>
              </a:solidFill>
            </a:ln>
            <a:effectLst/>
          </p:spPr>
          <p:style>
            <a:lnRef idx="1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5443" tIns="65443" rIns="65443" bIns="65443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smtClean="0"/>
                <a:t>Container</a:t>
              </a:r>
              <a:endParaRPr lang="en-US" sz="1200" kern="1200" dirty="0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5986466" y="4190998"/>
              <a:ext cx="1060445" cy="673382"/>
            </a:xfrm>
            <a:custGeom>
              <a:avLst/>
              <a:gdLst>
                <a:gd name="connsiteX0" fmla="*/ 0 w 1060445"/>
                <a:gd name="connsiteY0" fmla="*/ 67338 h 673382"/>
                <a:gd name="connsiteX1" fmla="*/ 67338 w 1060445"/>
                <a:gd name="connsiteY1" fmla="*/ 0 h 673382"/>
                <a:gd name="connsiteX2" fmla="*/ 993107 w 1060445"/>
                <a:gd name="connsiteY2" fmla="*/ 0 h 673382"/>
                <a:gd name="connsiteX3" fmla="*/ 1060445 w 1060445"/>
                <a:gd name="connsiteY3" fmla="*/ 67338 h 673382"/>
                <a:gd name="connsiteX4" fmla="*/ 1060445 w 1060445"/>
                <a:gd name="connsiteY4" fmla="*/ 606044 h 673382"/>
                <a:gd name="connsiteX5" fmla="*/ 993107 w 1060445"/>
                <a:gd name="connsiteY5" fmla="*/ 673382 h 673382"/>
                <a:gd name="connsiteX6" fmla="*/ 67338 w 1060445"/>
                <a:gd name="connsiteY6" fmla="*/ 673382 h 673382"/>
                <a:gd name="connsiteX7" fmla="*/ 0 w 1060445"/>
                <a:gd name="connsiteY7" fmla="*/ 606044 h 673382"/>
                <a:gd name="connsiteX8" fmla="*/ 0 w 1060445"/>
                <a:gd name="connsiteY8" fmla="*/ 67338 h 673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60445" h="673382">
                  <a:moveTo>
                    <a:pt x="0" y="67338"/>
                  </a:moveTo>
                  <a:cubicBezTo>
                    <a:pt x="0" y="30148"/>
                    <a:pt x="30148" y="0"/>
                    <a:pt x="67338" y="0"/>
                  </a:cubicBezTo>
                  <a:lnTo>
                    <a:pt x="993107" y="0"/>
                  </a:lnTo>
                  <a:cubicBezTo>
                    <a:pt x="1030297" y="0"/>
                    <a:pt x="1060445" y="30148"/>
                    <a:pt x="1060445" y="67338"/>
                  </a:cubicBezTo>
                  <a:lnTo>
                    <a:pt x="1060445" y="606044"/>
                  </a:lnTo>
                  <a:cubicBezTo>
                    <a:pt x="1060445" y="643234"/>
                    <a:pt x="1030297" y="673382"/>
                    <a:pt x="993107" y="673382"/>
                  </a:cubicBezTo>
                  <a:lnTo>
                    <a:pt x="67338" y="673382"/>
                  </a:lnTo>
                  <a:cubicBezTo>
                    <a:pt x="30148" y="673382"/>
                    <a:pt x="0" y="643234"/>
                    <a:pt x="0" y="606044"/>
                  </a:cubicBezTo>
                  <a:lnTo>
                    <a:pt x="0" y="67338"/>
                  </a:lnTo>
                  <a:close/>
                </a:path>
              </a:pathLst>
            </a:custGeom>
            <a:ln>
              <a:solidFill>
                <a:srgbClr val="009900"/>
              </a:solidFill>
            </a:ln>
            <a:effectLst/>
          </p:spPr>
          <p:style>
            <a:lnRef idx="1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5443" tIns="65443" rIns="65443" bIns="65443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err="1" smtClean="0"/>
                <a:t>Jcomponent</a:t>
              </a:r>
              <a:endParaRPr lang="en-US" sz="1200" kern="1200" dirty="0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5110355" y="5346418"/>
              <a:ext cx="1060445" cy="673382"/>
            </a:xfrm>
            <a:custGeom>
              <a:avLst/>
              <a:gdLst>
                <a:gd name="connsiteX0" fmla="*/ 0 w 1060445"/>
                <a:gd name="connsiteY0" fmla="*/ 67338 h 673382"/>
                <a:gd name="connsiteX1" fmla="*/ 67338 w 1060445"/>
                <a:gd name="connsiteY1" fmla="*/ 0 h 673382"/>
                <a:gd name="connsiteX2" fmla="*/ 993107 w 1060445"/>
                <a:gd name="connsiteY2" fmla="*/ 0 h 673382"/>
                <a:gd name="connsiteX3" fmla="*/ 1060445 w 1060445"/>
                <a:gd name="connsiteY3" fmla="*/ 67338 h 673382"/>
                <a:gd name="connsiteX4" fmla="*/ 1060445 w 1060445"/>
                <a:gd name="connsiteY4" fmla="*/ 606044 h 673382"/>
                <a:gd name="connsiteX5" fmla="*/ 993107 w 1060445"/>
                <a:gd name="connsiteY5" fmla="*/ 673382 h 673382"/>
                <a:gd name="connsiteX6" fmla="*/ 67338 w 1060445"/>
                <a:gd name="connsiteY6" fmla="*/ 673382 h 673382"/>
                <a:gd name="connsiteX7" fmla="*/ 0 w 1060445"/>
                <a:gd name="connsiteY7" fmla="*/ 606044 h 673382"/>
                <a:gd name="connsiteX8" fmla="*/ 0 w 1060445"/>
                <a:gd name="connsiteY8" fmla="*/ 67338 h 673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60445" h="673382">
                  <a:moveTo>
                    <a:pt x="0" y="67338"/>
                  </a:moveTo>
                  <a:cubicBezTo>
                    <a:pt x="0" y="30148"/>
                    <a:pt x="30148" y="0"/>
                    <a:pt x="67338" y="0"/>
                  </a:cubicBezTo>
                  <a:lnTo>
                    <a:pt x="993107" y="0"/>
                  </a:lnTo>
                  <a:cubicBezTo>
                    <a:pt x="1030297" y="0"/>
                    <a:pt x="1060445" y="30148"/>
                    <a:pt x="1060445" y="67338"/>
                  </a:cubicBezTo>
                  <a:lnTo>
                    <a:pt x="1060445" y="606044"/>
                  </a:lnTo>
                  <a:cubicBezTo>
                    <a:pt x="1060445" y="643234"/>
                    <a:pt x="1030297" y="673382"/>
                    <a:pt x="993107" y="673382"/>
                  </a:cubicBezTo>
                  <a:lnTo>
                    <a:pt x="67338" y="673382"/>
                  </a:lnTo>
                  <a:cubicBezTo>
                    <a:pt x="30148" y="673382"/>
                    <a:pt x="0" y="643234"/>
                    <a:pt x="0" y="606044"/>
                  </a:cubicBezTo>
                  <a:lnTo>
                    <a:pt x="0" y="67338"/>
                  </a:lnTo>
                  <a:close/>
                </a:path>
              </a:pathLst>
            </a:custGeom>
            <a:ln>
              <a:solidFill>
                <a:srgbClr val="009900"/>
              </a:solidFill>
            </a:ln>
            <a:effectLst/>
          </p:spPr>
          <p:style>
            <a:lnRef idx="1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5443" tIns="65443" rIns="65443" bIns="65443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err="1" smtClean="0"/>
                <a:t>Jpanel</a:t>
              </a:r>
              <a:endParaRPr lang="en-US" sz="1200" kern="1200" dirty="0"/>
            </a:p>
          </p:txBody>
        </p:sp>
        <p:sp>
          <p:nvSpPr>
            <p:cNvPr id="23" name="Freeform 22"/>
            <p:cNvSpPr/>
            <p:nvPr/>
          </p:nvSpPr>
          <p:spPr>
            <a:xfrm>
              <a:off x="6406455" y="5346418"/>
              <a:ext cx="1060445" cy="673382"/>
            </a:xfrm>
            <a:custGeom>
              <a:avLst/>
              <a:gdLst>
                <a:gd name="connsiteX0" fmla="*/ 0 w 1060445"/>
                <a:gd name="connsiteY0" fmla="*/ 67338 h 673382"/>
                <a:gd name="connsiteX1" fmla="*/ 67338 w 1060445"/>
                <a:gd name="connsiteY1" fmla="*/ 0 h 673382"/>
                <a:gd name="connsiteX2" fmla="*/ 993107 w 1060445"/>
                <a:gd name="connsiteY2" fmla="*/ 0 h 673382"/>
                <a:gd name="connsiteX3" fmla="*/ 1060445 w 1060445"/>
                <a:gd name="connsiteY3" fmla="*/ 67338 h 673382"/>
                <a:gd name="connsiteX4" fmla="*/ 1060445 w 1060445"/>
                <a:gd name="connsiteY4" fmla="*/ 606044 h 673382"/>
                <a:gd name="connsiteX5" fmla="*/ 993107 w 1060445"/>
                <a:gd name="connsiteY5" fmla="*/ 673382 h 673382"/>
                <a:gd name="connsiteX6" fmla="*/ 67338 w 1060445"/>
                <a:gd name="connsiteY6" fmla="*/ 673382 h 673382"/>
                <a:gd name="connsiteX7" fmla="*/ 0 w 1060445"/>
                <a:gd name="connsiteY7" fmla="*/ 606044 h 673382"/>
                <a:gd name="connsiteX8" fmla="*/ 0 w 1060445"/>
                <a:gd name="connsiteY8" fmla="*/ 67338 h 673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60445" h="673382">
                  <a:moveTo>
                    <a:pt x="0" y="67338"/>
                  </a:moveTo>
                  <a:cubicBezTo>
                    <a:pt x="0" y="30148"/>
                    <a:pt x="30148" y="0"/>
                    <a:pt x="67338" y="0"/>
                  </a:cubicBezTo>
                  <a:lnTo>
                    <a:pt x="993107" y="0"/>
                  </a:lnTo>
                  <a:cubicBezTo>
                    <a:pt x="1030297" y="0"/>
                    <a:pt x="1060445" y="30148"/>
                    <a:pt x="1060445" y="67338"/>
                  </a:cubicBezTo>
                  <a:lnTo>
                    <a:pt x="1060445" y="606044"/>
                  </a:lnTo>
                  <a:cubicBezTo>
                    <a:pt x="1060445" y="643234"/>
                    <a:pt x="1030297" y="673382"/>
                    <a:pt x="993107" y="673382"/>
                  </a:cubicBezTo>
                  <a:lnTo>
                    <a:pt x="67338" y="673382"/>
                  </a:lnTo>
                  <a:cubicBezTo>
                    <a:pt x="30148" y="673382"/>
                    <a:pt x="0" y="643234"/>
                    <a:pt x="0" y="606044"/>
                  </a:cubicBezTo>
                  <a:lnTo>
                    <a:pt x="0" y="67338"/>
                  </a:lnTo>
                  <a:close/>
                </a:path>
              </a:pathLst>
            </a:custGeom>
            <a:ln>
              <a:solidFill>
                <a:srgbClr val="009900"/>
              </a:solidFill>
            </a:ln>
            <a:effectLst/>
          </p:spPr>
          <p:style>
            <a:lnRef idx="1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5443" tIns="65443" rIns="65443" bIns="65443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err="1" smtClean="0"/>
                <a:t>JFileChooser</a:t>
              </a:r>
              <a:endParaRPr lang="en-US" sz="1200" kern="1200" dirty="0"/>
            </a:p>
          </p:txBody>
        </p:sp>
        <p:sp>
          <p:nvSpPr>
            <p:cNvPr id="25" name="Freeform 24"/>
            <p:cNvSpPr/>
            <p:nvPr/>
          </p:nvSpPr>
          <p:spPr>
            <a:xfrm>
              <a:off x="7702554" y="5346418"/>
              <a:ext cx="1060445" cy="673382"/>
            </a:xfrm>
            <a:custGeom>
              <a:avLst/>
              <a:gdLst>
                <a:gd name="connsiteX0" fmla="*/ 0 w 1060445"/>
                <a:gd name="connsiteY0" fmla="*/ 67338 h 673382"/>
                <a:gd name="connsiteX1" fmla="*/ 67338 w 1060445"/>
                <a:gd name="connsiteY1" fmla="*/ 0 h 673382"/>
                <a:gd name="connsiteX2" fmla="*/ 993107 w 1060445"/>
                <a:gd name="connsiteY2" fmla="*/ 0 h 673382"/>
                <a:gd name="connsiteX3" fmla="*/ 1060445 w 1060445"/>
                <a:gd name="connsiteY3" fmla="*/ 67338 h 673382"/>
                <a:gd name="connsiteX4" fmla="*/ 1060445 w 1060445"/>
                <a:gd name="connsiteY4" fmla="*/ 606044 h 673382"/>
                <a:gd name="connsiteX5" fmla="*/ 993107 w 1060445"/>
                <a:gd name="connsiteY5" fmla="*/ 673382 h 673382"/>
                <a:gd name="connsiteX6" fmla="*/ 67338 w 1060445"/>
                <a:gd name="connsiteY6" fmla="*/ 673382 h 673382"/>
                <a:gd name="connsiteX7" fmla="*/ 0 w 1060445"/>
                <a:gd name="connsiteY7" fmla="*/ 606044 h 673382"/>
                <a:gd name="connsiteX8" fmla="*/ 0 w 1060445"/>
                <a:gd name="connsiteY8" fmla="*/ 67338 h 673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60445" h="673382">
                  <a:moveTo>
                    <a:pt x="0" y="67338"/>
                  </a:moveTo>
                  <a:cubicBezTo>
                    <a:pt x="0" y="30148"/>
                    <a:pt x="30148" y="0"/>
                    <a:pt x="67338" y="0"/>
                  </a:cubicBezTo>
                  <a:lnTo>
                    <a:pt x="993107" y="0"/>
                  </a:lnTo>
                  <a:cubicBezTo>
                    <a:pt x="1030297" y="0"/>
                    <a:pt x="1060445" y="30148"/>
                    <a:pt x="1060445" y="67338"/>
                  </a:cubicBezTo>
                  <a:lnTo>
                    <a:pt x="1060445" y="606044"/>
                  </a:lnTo>
                  <a:cubicBezTo>
                    <a:pt x="1060445" y="643234"/>
                    <a:pt x="1030297" y="673382"/>
                    <a:pt x="993107" y="673382"/>
                  </a:cubicBezTo>
                  <a:lnTo>
                    <a:pt x="67338" y="673382"/>
                  </a:lnTo>
                  <a:cubicBezTo>
                    <a:pt x="30148" y="673382"/>
                    <a:pt x="0" y="643234"/>
                    <a:pt x="0" y="606044"/>
                  </a:cubicBezTo>
                  <a:lnTo>
                    <a:pt x="0" y="67338"/>
                  </a:lnTo>
                  <a:close/>
                </a:path>
              </a:pathLst>
            </a:custGeom>
            <a:ln>
              <a:solidFill>
                <a:srgbClr val="009900"/>
              </a:solidFill>
            </a:ln>
            <a:effectLst/>
          </p:spPr>
          <p:style>
            <a:lnRef idx="1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5443" tIns="65443" rIns="65443" bIns="65443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smtClean="0"/>
                <a:t>Tons of </a:t>
              </a:r>
              <a:r>
                <a:rPr lang="en-US" sz="1200" kern="1200" dirty="0" err="1" smtClean="0"/>
                <a:t>Jcomponents</a:t>
              </a:r>
              <a:endParaRPr lang="en-US" sz="1200" kern="1200" dirty="0"/>
            </a:p>
          </p:txBody>
        </p:sp>
        <p:sp>
          <p:nvSpPr>
            <p:cNvPr id="27" name="Freeform 26"/>
            <p:cNvSpPr/>
            <p:nvPr/>
          </p:nvSpPr>
          <p:spPr>
            <a:xfrm>
              <a:off x="7282565" y="4190998"/>
              <a:ext cx="1060445" cy="673382"/>
            </a:xfrm>
            <a:custGeom>
              <a:avLst/>
              <a:gdLst>
                <a:gd name="connsiteX0" fmla="*/ 0 w 1060445"/>
                <a:gd name="connsiteY0" fmla="*/ 67338 h 673382"/>
                <a:gd name="connsiteX1" fmla="*/ 67338 w 1060445"/>
                <a:gd name="connsiteY1" fmla="*/ 0 h 673382"/>
                <a:gd name="connsiteX2" fmla="*/ 993107 w 1060445"/>
                <a:gd name="connsiteY2" fmla="*/ 0 h 673382"/>
                <a:gd name="connsiteX3" fmla="*/ 1060445 w 1060445"/>
                <a:gd name="connsiteY3" fmla="*/ 67338 h 673382"/>
                <a:gd name="connsiteX4" fmla="*/ 1060445 w 1060445"/>
                <a:gd name="connsiteY4" fmla="*/ 606044 h 673382"/>
                <a:gd name="connsiteX5" fmla="*/ 993107 w 1060445"/>
                <a:gd name="connsiteY5" fmla="*/ 673382 h 673382"/>
                <a:gd name="connsiteX6" fmla="*/ 67338 w 1060445"/>
                <a:gd name="connsiteY6" fmla="*/ 673382 h 673382"/>
                <a:gd name="connsiteX7" fmla="*/ 0 w 1060445"/>
                <a:gd name="connsiteY7" fmla="*/ 606044 h 673382"/>
                <a:gd name="connsiteX8" fmla="*/ 0 w 1060445"/>
                <a:gd name="connsiteY8" fmla="*/ 67338 h 673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60445" h="673382">
                  <a:moveTo>
                    <a:pt x="0" y="67338"/>
                  </a:moveTo>
                  <a:cubicBezTo>
                    <a:pt x="0" y="30148"/>
                    <a:pt x="30148" y="0"/>
                    <a:pt x="67338" y="0"/>
                  </a:cubicBezTo>
                  <a:lnTo>
                    <a:pt x="993107" y="0"/>
                  </a:lnTo>
                  <a:cubicBezTo>
                    <a:pt x="1030297" y="0"/>
                    <a:pt x="1060445" y="30148"/>
                    <a:pt x="1060445" y="67338"/>
                  </a:cubicBezTo>
                  <a:lnTo>
                    <a:pt x="1060445" y="606044"/>
                  </a:lnTo>
                  <a:cubicBezTo>
                    <a:pt x="1060445" y="643234"/>
                    <a:pt x="1030297" y="673382"/>
                    <a:pt x="993107" y="673382"/>
                  </a:cubicBezTo>
                  <a:lnTo>
                    <a:pt x="67338" y="673382"/>
                  </a:lnTo>
                  <a:cubicBezTo>
                    <a:pt x="30148" y="673382"/>
                    <a:pt x="0" y="643234"/>
                    <a:pt x="0" y="606044"/>
                  </a:cubicBezTo>
                  <a:lnTo>
                    <a:pt x="0" y="67338"/>
                  </a:lnTo>
                  <a:close/>
                </a:path>
              </a:pathLst>
            </a:custGeom>
            <a:ln>
              <a:solidFill>
                <a:srgbClr val="FF6600"/>
              </a:solidFill>
            </a:ln>
            <a:effectLst/>
          </p:spPr>
          <p:style>
            <a:lnRef idx="1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5443" tIns="65443" rIns="65443" bIns="65443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smtClean="0"/>
                <a:t>Various AWT containers</a:t>
              </a:r>
              <a:endParaRPr lang="en-US" sz="1200" kern="1200" dirty="0"/>
            </a:p>
          </p:txBody>
        </p:sp>
        <p:sp>
          <p:nvSpPr>
            <p:cNvPr id="29" name="Freeform 28"/>
            <p:cNvSpPr/>
            <p:nvPr/>
          </p:nvSpPr>
          <p:spPr>
            <a:xfrm>
              <a:off x="7239703" y="2971801"/>
              <a:ext cx="1060445" cy="673382"/>
            </a:xfrm>
            <a:custGeom>
              <a:avLst/>
              <a:gdLst>
                <a:gd name="connsiteX0" fmla="*/ 0 w 1060445"/>
                <a:gd name="connsiteY0" fmla="*/ 67338 h 673382"/>
                <a:gd name="connsiteX1" fmla="*/ 67338 w 1060445"/>
                <a:gd name="connsiteY1" fmla="*/ 0 h 673382"/>
                <a:gd name="connsiteX2" fmla="*/ 993107 w 1060445"/>
                <a:gd name="connsiteY2" fmla="*/ 0 h 673382"/>
                <a:gd name="connsiteX3" fmla="*/ 1060445 w 1060445"/>
                <a:gd name="connsiteY3" fmla="*/ 67338 h 673382"/>
                <a:gd name="connsiteX4" fmla="*/ 1060445 w 1060445"/>
                <a:gd name="connsiteY4" fmla="*/ 606044 h 673382"/>
                <a:gd name="connsiteX5" fmla="*/ 993107 w 1060445"/>
                <a:gd name="connsiteY5" fmla="*/ 673382 h 673382"/>
                <a:gd name="connsiteX6" fmla="*/ 67338 w 1060445"/>
                <a:gd name="connsiteY6" fmla="*/ 673382 h 673382"/>
                <a:gd name="connsiteX7" fmla="*/ 0 w 1060445"/>
                <a:gd name="connsiteY7" fmla="*/ 606044 h 673382"/>
                <a:gd name="connsiteX8" fmla="*/ 0 w 1060445"/>
                <a:gd name="connsiteY8" fmla="*/ 67338 h 673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60445" h="673382">
                  <a:moveTo>
                    <a:pt x="0" y="67338"/>
                  </a:moveTo>
                  <a:cubicBezTo>
                    <a:pt x="0" y="30148"/>
                    <a:pt x="30148" y="0"/>
                    <a:pt x="67338" y="0"/>
                  </a:cubicBezTo>
                  <a:lnTo>
                    <a:pt x="993107" y="0"/>
                  </a:lnTo>
                  <a:cubicBezTo>
                    <a:pt x="1030297" y="0"/>
                    <a:pt x="1060445" y="30148"/>
                    <a:pt x="1060445" y="67338"/>
                  </a:cubicBezTo>
                  <a:lnTo>
                    <a:pt x="1060445" y="606044"/>
                  </a:lnTo>
                  <a:cubicBezTo>
                    <a:pt x="1060445" y="643234"/>
                    <a:pt x="1030297" y="673382"/>
                    <a:pt x="993107" y="673382"/>
                  </a:cubicBezTo>
                  <a:lnTo>
                    <a:pt x="67338" y="673382"/>
                  </a:lnTo>
                  <a:cubicBezTo>
                    <a:pt x="30148" y="673382"/>
                    <a:pt x="0" y="643234"/>
                    <a:pt x="0" y="606044"/>
                  </a:cubicBezTo>
                  <a:lnTo>
                    <a:pt x="0" y="67338"/>
                  </a:lnTo>
                  <a:close/>
                </a:path>
              </a:pathLst>
            </a:custGeom>
            <a:ln>
              <a:solidFill>
                <a:srgbClr val="FF6600"/>
              </a:solidFill>
            </a:ln>
            <a:effectLst/>
          </p:spPr>
          <p:style>
            <a:lnRef idx="1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5443" tIns="65443" rIns="65443" bIns="65443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smtClean="0"/>
                <a:t>Lots of AWT components</a:t>
              </a:r>
              <a:endParaRPr lang="en-US" sz="12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993501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Swing/AWT inheritance hierarchy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85000"/>
              </a:lnSpc>
              <a:buNone/>
            </a:pPr>
            <a:r>
              <a:rPr lang="en-US" b="1" dirty="0">
                <a:solidFill>
                  <a:srgbClr val="262626"/>
                </a:solidFill>
                <a:latin typeface="Courier New" charset="0"/>
              </a:rPr>
              <a:t>Component  </a:t>
            </a:r>
            <a:r>
              <a:rPr lang="en-US" dirty="0">
                <a:solidFill>
                  <a:srgbClr val="262626"/>
                </a:solidFill>
                <a:latin typeface="Calibri" charset="0"/>
              </a:rPr>
              <a:t>(AWT)</a:t>
            </a:r>
          </a:p>
          <a:p>
            <a:pPr marL="457200" lvl="1" indent="0">
              <a:lnSpc>
                <a:spcPct val="85000"/>
              </a:lnSpc>
              <a:buNone/>
            </a:pPr>
            <a:r>
              <a:rPr lang="en-US" b="1" dirty="0">
                <a:solidFill>
                  <a:srgbClr val="404040"/>
                </a:solidFill>
                <a:latin typeface="Courier New" charset="0"/>
              </a:rPr>
              <a:t>Window</a:t>
            </a:r>
          </a:p>
          <a:p>
            <a:pPr marL="914400" lvl="2" indent="0">
              <a:lnSpc>
                <a:spcPct val="85000"/>
              </a:lnSpc>
              <a:buNone/>
            </a:pPr>
            <a:r>
              <a:rPr lang="en-US" b="1" dirty="0">
                <a:latin typeface="Courier New" charset="0"/>
              </a:rPr>
              <a:t>Frame</a:t>
            </a:r>
          </a:p>
          <a:p>
            <a:pPr marL="1371600" lvl="3" indent="0">
              <a:lnSpc>
                <a:spcPct val="85000"/>
              </a:lnSpc>
              <a:buClr>
                <a:srgbClr val="4D4D4D"/>
              </a:buClr>
              <a:buNone/>
            </a:pPr>
            <a:r>
              <a:rPr lang="en-US" b="1" dirty="0" err="1">
                <a:latin typeface="Courier New" charset="0"/>
              </a:rPr>
              <a:t>JFrame</a:t>
            </a:r>
            <a:r>
              <a:rPr lang="en-US" dirty="0">
                <a:latin typeface="Courier New" charset="0"/>
              </a:rPr>
              <a:t>  </a:t>
            </a:r>
            <a:r>
              <a:rPr lang="en-US" dirty="0">
                <a:latin typeface="Calibri" charset="0"/>
              </a:rPr>
              <a:t>(Swing)</a:t>
            </a:r>
          </a:p>
          <a:p>
            <a:pPr marL="1371600" lvl="3" indent="0">
              <a:lnSpc>
                <a:spcPct val="85000"/>
              </a:lnSpc>
              <a:buClr>
                <a:srgbClr val="4D4D4D"/>
              </a:buClr>
              <a:buNone/>
            </a:pPr>
            <a:r>
              <a:rPr lang="en-US" b="1" dirty="0" err="1">
                <a:latin typeface="Courier New" charset="0"/>
              </a:rPr>
              <a:t>JDialog</a:t>
            </a:r>
            <a:endParaRPr lang="en-US" b="1" dirty="0">
              <a:latin typeface="Courier New" charset="0"/>
            </a:endParaRPr>
          </a:p>
          <a:p>
            <a:pPr marL="1371600" lvl="3" indent="0">
              <a:lnSpc>
                <a:spcPct val="85000"/>
              </a:lnSpc>
              <a:buClr>
                <a:srgbClr val="4D4D4D"/>
              </a:buClr>
              <a:buNone/>
            </a:pPr>
            <a:endParaRPr lang="en-US" sz="800" dirty="0">
              <a:latin typeface="Courier New" charset="0"/>
            </a:endParaRPr>
          </a:p>
          <a:p>
            <a:pPr marL="457200" lvl="1" indent="0">
              <a:lnSpc>
                <a:spcPct val="85000"/>
              </a:lnSpc>
              <a:buNone/>
            </a:pPr>
            <a:r>
              <a:rPr lang="en-US" b="1" dirty="0">
                <a:solidFill>
                  <a:srgbClr val="404040"/>
                </a:solidFill>
                <a:latin typeface="Courier New" charset="0"/>
              </a:rPr>
              <a:t>Container</a:t>
            </a:r>
          </a:p>
          <a:p>
            <a:pPr marL="914400" lvl="2" indent="0">
              <a:lnSpc>
                <a:spcPct val="85000"/>
              </a:lnSpc>
              <a:buNone/>
            </a:pPr>
            <a:r>
              <a:rPr lang="en-US" b="1" dirty="0" err="1" smtClean="0">
                <a:latin typeface="Courier New" charset="0"/>
              </a:rPr>
              <a:t>Jcomponent</a:t>
            </a:r>
            <a:r>
              <a:rPr lang="en-US" dirty="0" smtClean="0">
                <a:latin typeface="Courier New" charset="0"/>
              </a:rPr>
              <a:t> </a:t>
            </a:r>
            <a:r>
              <a:rPr lang="en-US" dirty="0" smtClean="0">
                <a:latin typeface="Calibri" charset="0"/>
              </a:rPr>
              <a:t>(</a:t>
            </a:r>
            <a:r>
              <a:rPr lang="en-US" dirty="0">
                <a:latin typeface="Calibri" charset="0"/>
              </a:rPr>
              <a:t>Swing)</a:t>
            </a:r>
          </a:p>
          <a:p>
            <a:pPr marL="1371600" lvl="3" indent="0">
              <a:lnSpc>
                <a:spcPct val="85000"/>
              </a:lnSpc>
              <a:buClr>
                <a:srgbClr val="4D4D4D"/>
              </a:buClr>
              <a:buNone/>
            </a:pPr>
            <a:r>
              <a:rPr lang="en-US" b="1" dirty="0" err="1">
                <a:latin typeface="Courier New" charset="0"/>
              </a:rPr>
              <a:t>JButton</a:t>
            </a:r>
            <a:r>
              <a:rPr lang="en-US" b="1" dirty="0">
                <a:latin typeface="Courier New" charset="0"/>
              </a:rPr>
              <a:t>        </a:t>
            </a:r>
            <a:r>
              <a:rPr lang="en-US" b="1" dirty="0" err="1">
                <a:latin typeface="Courier New" charset="0"/>
              </a:rPr>
              <a:t>JColorChooser</a:t>
            </a:r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JFileChooser</a:t>
            </a:r>
            <a:endParaRPr lang="en-US" b="1" dirty="0">
              <a:latin typeface="Courier New" charset="0"/>
            </a:endParaRPr>
          </a:p>
          <a:p>
            <a:pPr marL="1371600" lvl="3" indent="0">
              <a:lnSpc>
                <a:spcPct val="85000"/>
              </a:lnSpc>
              <a:buClr>
                <a:srgbClr val="4D4D4D"/>
              </a:buClr>
              <a:buNone/>
            </a:pPr>
            <a:r>
              <a:rPr lang="en-US" b="1" dirty="0" err="1">
                <a:latin typeface="Courier New" charset="0"/>
              </a:rPr>
              <a:t>JComboBox</a:t>
            </a:r>
            <a:r>
              <a:rPr lang="en-US" b="1" dirty="0">
                <a:latin typeface="Courier New" charset="0"/>
              </a:rPr>
              <a:t>      </a:t>
            </a:r>
            <a:r>
              <a:rPr lang="en-US" b="1" dirty="0" err="1">
                <a:latin typeface="Courier New" charset="0"/>
              </a:rPr>
              <a:t>JLabel</a:t>
            </a:r>
            <a:r>
              <a:rPr lang="en-US" b="1" dirty="0">
                <a:latin typeface="Courier New" charset="0"/>
              </a:rPr>
              <a:t>           </a:t>
            </a:r>
            <a:r>
              <a:rPr lang="en-US" b="1" dirty="0" err="1">
                <a:latin typeface="Courier New" charset="0"/>
              </a:rPr>
              <a:t>JList</a:t>
            </a:r>
            <a:endParaRPr lang="en-US" b="1" dirty="0">
              <a:latin typeface="Courier New" charset="0"/>
            </a:endParaRPr>
          </a:p>
          <a:p>
            <a:pPr marL="1371600" lvl="3" indent="0">
              <a:lnSpc>
                <a:spcPct val="85000"/>
              </a:lnSpc>
              <a:buClr>
                <a:srgbClr val="4D4D4D"/>
              </a:buClr>
              <a:buNone/>
            </a:pPr>
            <a:r>
              <a:rPr lang="en-US" b="1" dirty="0" err="1">
                <a:latin typeface="Courier New" charset="0"/>
              </a:rPr>
              <a:t>JMenuBar</a:t>
            </a:r>
            <a:r>
              <a:rPr lang="en-US" b="1" dirty="0">
                <a:latin typeface="Courier New" charset="0"/>
              </a:rPr>
              <a:t>       </a:t>
            </a:r>
            <a:r>
              <a:rPr lang="en-US" b="1" dirty="0" err="1">
                <a:latin typeface="Courier New" charset="0"/>
              </a:rPr>
              <a:t>JOptionPane</a:t>
            </a:r>
            <a:r>
              <a:rPr lang="en-US" b="1" dirty="0">
                <a:latin typeface="Courier New" charset="0"/>
              </a:rPr>
              <a:t>      </a:t>
            </a:r>
            <a:r>
              <a:rPr lang="en-US" b="1" dirty="0" err="1">
                <a:latin typeface="Courier New" charset="0"/>
              </a:rPr>
              <a:t>JPanel</a:t>
            </a:r>
            <a:endParaRPr lang="en-US" b="1" dirty="0">
              <a:latin typeface="Courier New" charset="0"/>
            </a:endParaRPr>
          </a:p>
          <a:p>
            <a:pPr marL="1371600" lvl="3" indent="0">
              <a:lnSpc>
                <a:spcPct val="85000"/>
              </a:lnSpc>
              <a:buClr>
                <a:srgbClr val="4D4D4D"/>
              </a:buClr>
              <a:buNone/>
            </a:pPr>
            <a:r>
              <a:rPr lang="en-US" b="1" dirty="0" err="1">
                <a:latin typeface="Courier New" charset="0"/>
              </a:rPr>
              <a:t>JPopupMenu</a:t>
            </a:r>
            <a:r>
              <a:rPr lang="en-US" b="1" dirty="0">
                <a:latin typeface="Courier New" charset="0"/>
              </a:rPr>
              <a:t>     </a:t>
            </a:r>
            <a:r>
              <a:rPr lang="en-US" b="1" dirty="0" err="1">
                <a:latin typeface="Courier New" charset="0"/>
              </a:rPr>
              <a:t>JProgressBar</a:t>
            </a:r>
            <a:r>
              <a:rPr lang="en-US" b="1" dirty="0">
                <a:latin typeface="Courier New" charset="0"/>
              </a:rPr>
              <a:t>     </a:t>
            </a:r>
            <a:r>
              <a:rPr lang="en-US" b="1" dirty="0" err="1">
                <a:latin typeface="Courier New" charset="0"/>
              </a:rPr>
              <a:t>JScrollbar</a:t>
            </a:r>
            <a:endParaRPr lang="en-US" b="1" dirty="0">
              <a:latin typeface="Courier New" charset="0"/>
            </a:endParaRPr>
          </a:p>
          <a:p>
            <a:pPr marL="1371600" lvl="3" indent="0">
              <a:lnSpc>
                <a:spcPct val="85000"/>
              </a:lnSpc>
              <a:buClr>
                <a:srgbClr val="4D4D4D"/>
              </a:buClr>
              <a:buNone/>
            </a:pPr>
            <a:r>
              <a:rPr lang="en-US" b="1" dirty="0" err="1">
                <a:latin typeface="Courier New" charset="0"/>
              </a:rPr>
              <a:t>JScrollPane</a:t>
            </a:r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JSlider</a:t>
            </a:r>
            <a:r>
              <a:rPr lang="en-US" b="1" dirty="0">
                <a:latin typeface="Courier New" charset="0"/>
              </a:rPr>
              <a:t>          </a:t>
            </a:r>
            <a:r>
              <a:rPr lang="en-US" b="1" dirty="0" err="1">
                <a:latin typeface="Courier New" charset="0"/>
              </a:rPr>
              <a:t>JSpinner</a:t>
            </a:r>
            <a:endParaRPr lang="en-US" b="1" dirty="0">
              <a:latin typeface="Courier New" charset="0"/>
            </a:endParaRPr>
          </a:p>
          <a:p>
            <a:pPr marL="1371600" lvl="3" indent="0">
              <a:lnSpc>
                <a:spcPct val="85000"/>
              </a:lnSpc>
              <a:buClr>
                <a:srgbClr val="4D4D4D"/>
              </a:buClr>
              <a:buNone/>
            </a:pPr>
            <a:r>
              <a:rPr lang="en-US" b="1" dirty="0" err="1">
                <a:latin typeface="Courier New" charset="0"/>
              </a:rPr>
              <a:t>JSplitPane</a:t>
            </a:r>
            <a:r>
              <a:rPr lang="en-US" b="1" dirty="0">
                <a:latin typeface="Courier New" charset="0"/>
              </a:rPr>
              <a:t>     </a:t>
            </a:r>
            <a:r>
              <a:rPr lang="en-US" b="1" dirty="0" err="1">
                <a:latin typeface="Courier New" charset="0"/>
              </a:rPr>
              <a:t>JTabbedPane</a:t>
            </a:r>
            <a:r>
              <a:rPr lang="en-US" b="1" dirty="0">
                <a:latin typeface="Courier New" charset="0"/>
              </a:rPr>
              <a:t>      </a:t>
            </a:r>
            <a:r>
              <a:rPr lang="en-US" b="1" dirty="0" err="1">
                <a:latin typeface="Courier New" charset="0"/>
              </a:rPr>
              <a:t>JTable</a:t>
            </a:r>
            <a:r>
              <a:rPr lang="en-US" b="1" dirty="0">
                <a:latin typeface="Courier New" charset="0"/>
              </a:rPr>
              <a:t>         </a:t>
            </a:r>
          </a:p>
          <a:p>
            <a:pPr marL="1371600" lvl="3" indent="0">
              <a:lnSpc>
                <a:spcPct val="85000"/>
              </a:lnSpc>
              <a:buClr>
                <a:srgbClr val="4D4D4D"/>
              </a:buClr>
              <a:buNone/>
            </a:pPr>
            <a:r>
              <a:rPr lang="en-US" b="1" dirty="0" err="1">
                <a:latin typeface="Courier New" charset="0"/>
              </a:rPr>
              <a:t>JToolbar</a:t>
            </a:r>
            <a:r>
              <a:rPr lang="en-US" b="1" dirty="0">
                <a:latin typeface="Courier New" charset="0"/>
              </a:rPr>
              <a:t>       </a:t>
            </a:r>
            <a:r>
              <a:rPr lang="en-US" b="1" dirty="0" err="1">
                <a:latin typeface="Courier New" charset="0"/>
              </a:rPr>
              <a:t>JTree</a:t>
            </a:r>
            <a:r>
              <a:rPr lang="en-US" b="1" dirty="0">
                <a:latin typeface="Courier New" charset="0"/>
              </a:rPr>
              <a:t>            </a:t>
            </a:r>
            <a:r>
              <a:rPr lang="en-US" b="1" dirty="0" err="1">
                <a:latin typeface="Courier New" charset="0"/>
              </a:rPr>
              <a:t>JTextArea</a:t>
            </a:r>
            <a:endParaRPr lang="en-US" b="1" dirty="0">
              <a:latin typeface="Courier New" charset="0"/>
            </a:endParaRPr>
          </a:p>
          <a:p>
            <a:pPr marL="1371600" lvl="3" indent="0">
              <a:lnSpc>
                <a:spcPct val="85000"/>
              </a:lnSpc>
              <a:buClr>
                <a:srgbClr val="4D4D4D"/>
              </a:buClr>
              <a:buNone/>
            </a:pPr>
            <a:r>
              <a:rPr lang="en-US" b="1" dirty="0" err="1">
                <a:latin typeface="Courier New" charset="0"/>
              </a:rPr>
              <a:t>JTextField</a:t>
            </a:r>
            <a:r>
              <a:rPr lang="en-US" b="1" dirty="0">
                <a:latin typeface="Courier New" charset="0"/>
              </a:rPr>
              <a:t>     ...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502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Zillions.  Each has a </a:t>
            </a:r>
            <a:r>
              <a:rPr lang="en-US" b="1" dirty="0" smtClean="0">
                <a:latin typeface="Courier New"/>
                <a:cs typeface="Courier New"/>
              </a:rPr>
              <a:t>get</a:t>
            </a:r>
            <a:r>
              <a:rPr lang="en-US" dirty="0" smtClean="0"/>
              <a:t> (or </a:t>
            </a:r>
            <a:r>
              <a:rPr lang="en-US" b="1" dirty="0" smtClean="0">
                <a:latin typeface="Courier New"/>
                <a:cs typeface="Courier New"/>
              </a:rPr>
              <a:t>is</a:t>
            </a:r>
            <a:r>
              <a:rPr lang="en-US" dirty="0" smtClean="0"/>
              <a:t>) </a:t>
            </a:r>
            <a:r>
              <a:rPr lang="en-US" dirty="0" err="1" smtClean="0"/>
              <a:t>accessor</a:t>
            </a:r>
            <a:r>
              <a:rPr lang="en-US" dirty="0" smtClean="0"/>
              <a:t> and a </a:t>
            </a:r>
            <a:r>
              <a:rPr lang="en-US" b="1" dirty="0" smtClean="0">
                <a:latin typeface="Courier New"/>
                <a:cs typeface="Courier New"/>
              </a:rPr>
              <a:t>set</a:t>
            </a:r>
            <a:r>
              <a:rPr lang="en-US" dirty="0" smtClean="0"/>
              <a:t> modifier. Ex: </a:t>
            </a:r>
            <a:r>
              <a:rPr lang="en-US" b="1" dirty="0" err="1" smtClean="0">
                <a:latin typeface="Courier New"/>
                <a:cs typeface="Courier New"/>
              </a:rPr>
              <a:t>getColor,setFont,isVisible</a:t>
            </a:r>
            <a:r>
              <a:rPr lang="en-US" dirty="0" smtClean="0"/>
              <a:t>, …</a:t>
            </a:r>
            <a:endParaRPr lang="en-US" dirty="0"/>
          </a:p>
        </p:txBody>
      </p:sp>
      <p:graphicFrame>
        <p:nvGraphicFramePr>
          <p:cNvPr id="6" name="Group 1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5539"/>
              </p:ext>
            </p:extLst>
          </p:nvPr>
        </p:nvGraphicFramePr>
        <p:xfrm>
          <a:off x="228600" y="2362200"/>
          <a:ext cx="8693150" cy="4297526"/>
        </p:xfrm>
        <a:graphic>
          <a:graphicData uri="http://schemas.openxmlformats.org/drawingml/2006/table">
            <a:tbl>
              <a:tblPr/>
              <a:tblGrid>
                <a:gridCol w="2468563"/>
                <a:gridCol w="1722437"/>
                <a:gridCol w="4502150"/>
              </a:tblGrid>
              <a:tr h="344210">
                <a:tc>
                  <a:txBody>
                    <a:bodyPr/>
                    <a:lstStyle/>
                    <a:p>
                      <a:pPr marL="49213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name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9213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type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description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210">
                <a:tc>
                  <a:txBody>
                    <a:bodyPr/>
                    <a:lstStyle/>
                    <a:p>
                      <a:pPr marL="49213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background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9213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Color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background color behind component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210">
                <a:tc>
                  <a:txBody>
                    <a:bodyPr/>
                    <a:lstStyle/>
                    <a:p>
                      <a:pPr marL="49213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border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9213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Border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border line around component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488">
                <a:tc>
                  <a:txBody>
                    <a:bodyPr/>
                    <a:lstStyle/>
                    <a:p>
                      <a:pPr marL="49213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enabled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9213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boolean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whether it can be interacted with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488">
                <a:tc>
                  <a:txBody>
                    <a:bodyPr/>
                    <a:lstStyle/>
                    <a:p>
                      <a:pPr marL="49213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focusable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9213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boolean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whether key text can be typed on it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210">
                <a:tc>
                  <a:txBody>
                    <a:bodyPr/>
                    <a:lstStyle/>
                    <a:p>
                      <a:pPr marL="49213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font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9213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Font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font used for text in component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210">
                <a:tc>
                  <a:txBody>
                    <a:bodyPr/>
                    <a:lstStyle/>
                    <a:p>
                      <a:pPr marL="49213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foreground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9213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Color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foreground color of component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210">
                <a:tc>
                  <a:txBody>
                    <a:bodyPr/>
                    <a:lstStyle/>
                    <a:p>
                      <a:pPr marL="55563" marR="0" lvl="0" indent="-635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height, width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9213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int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component's current size in pixels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210">
                <a:tc>
                  <a:txBody>
                    <a:bodyPr/>
                    <a:lstStyle/>
                    <a:p>
                      <a:pPr marL="49213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visible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9213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boolean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whether component can be seen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210">
                <a:tc>
                  <a:txBody>
                    <a:bodyPr/>
                    <a:lstStyle/>
                    <a:p>
                      <a:pPr marL="49213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tooltip text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9213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String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text shown when hovering mouse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2377">
                <a:tc>
                  <a:txBody>
                    <a:bodyPr/>
                    <a:lstStyle/>
                    <a:p>
                      <a:pPr marL="49213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size, minimum / maximum / preferred size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9213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Dimension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>
                          <a:tab pos="860425" algn="l"/>
                          <a:tab pos="1143000" algn="l"/>
                          <a:tab pos="1431925" algn="l"/>
                          <a:tab pos="1774825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charset="0"/>
                          <a:ea typeface="ＭＳ Ｐゴシック" charset="0"/>
                        </a:rPr>
                        <a:t>various sizes, size limits, or desired sizes that the component may take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7556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containers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Top-level containers: </a:t>
            </a:r>
            <a:r>
              <a:rPr lang="en-US" dirty="0" err="1" smtClean="0"/>
              <a:t>JFrame</a:t>
            </a:r>
            <a:r>
              <a:rPr lang="en-US" dirty="0" smtClean="0"/>
              <a:t>, </a:t>
            </a:r>
            <a:r>
              <a:rPr lang="en-US" dirty="0" err="1" smtClean="0"/>
              <a:t>JDialog</a:t>
            </a:r>
            <a:r>
              <a:rPr lang="en-US" dirty="0" smtClean="0"/>
              <a:t>, …</a:t>
            </a:r>
          </a:p>
          <a:p>
            <a:pPr lvl="1"/>
            <a:r>
              <a:rPr lang="en-US" dirty="0" smtClean="0"/>
              <a:t>Often correspond to OS windows</a:t>
            </a:r>
          </a:p>
          <a:p>
            <a:pPr lvl="1"/>
            <a:r>
              <a:rPr lang="en-US" dirty="0" smtClean="0"/>
              <a:t>Can be used by themselves, but usually as a host for other components</a:t>
            </a:r>
          </a:p>
          <a:p>
            <a:pPr lvl="1"/>
            <a:r>
              <a:rPr lang="en-US" dirty="0" smtClean="0"/>
              <a:t>Live at top of UI hierarchy, not nested in anything else</a:t>
            </a:r>
          </a:p>
          <a:p>
            <a:r>
              <a:rPr lang="en-US" dirty="0" smtClean="0"/>
              <a:t>Mid-level containers: panels, scroll panes, tool bars</a:t>
            </a:r>
          </a:p>
          <a:p>
            <a:pPr lvl="1"/>
            <a:r>
              <a:rPr lang="en-US" dirty="0" smtClean="0"/>
              <a:t>Sometimes contain other containers, sometimes not</a:t>
            </a:r>
          </a:p>
          <a:p>
            <a:pPr lvl="1"/>
            <a:r>
              <a:rPr lang="en-US" dirty="0" err="1" smtClean="0"/>
              <a:t>JPanel</a:t>
            </a:r>
            <a:r>
              <a:rPr lang="en-US" dirty="0" smtClean="0"/>
              <a:t> is a general-purpose component for drawing or hosting other UI elements (buttons, etc.)</a:t>
            </a:r>
          </a:p>
          <a:p>
            <a:r>
              <a:rPr lang="en-US" dirty="0" smtClean="0"/>
              <a:t>Specialized containers: menus, list boxes, …</a:t>
            </a:r>
          </a:p>
          <a:p>
            <a:r>
              <a:rPr lang="en-US" dirty="0" smtClean="0"/>
              <a:t>Technically, all J-components are containers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065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JFrame</a:t>
            </a:r>
            <a:r>
              <a:rPr lang="en-US" dirty="0" smtClean="0"/>
              <a:t> – top-level window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Graphical window on the screen</a:t>
            </a:r>
          </a:p>
          <a:p>
            <a:pPr marL="0" indent="0">
              <a:buNone/>
            </a:pPr>
            <a:r>
              <a:rPr lang="en-US" dirty="0" smtClean="0"/>
              <a:t>Typically holds (hosts) other components</a:t>
            </a:r>
          </a:p>
          <a:p>
            <a:pPr marL="0" indent="0">
              <a:buNone/>
            </a:pPr>
            <a:r>
              <a:rPr lang="en-US" dirty="0" smtClean="0"/>
              <a:t>Common methods:</a:t>
            </a:r>
          </a:p>
          <a:p>
            <a:pPr marL="457200" lvl="1" indent="0">
              <a:buNone/>
            </a:pPr>
            <a:r>
              <a:rPr lang="en-US" b="1" dirty="0" err="1" smtClean="0">
                <a:latin typeface="Courier New"/>
                <a:cs typeface="Courier New"/>
              </a:rPr>
              <a:t>JFrame</a:t>
            </a:r>
            <a:r>
              <a:rPr lang="en-US" b="1" dirty="0" smtClean="0">
                <a:latin typeface="Courier New"/>
                <a:cs typeface="Courier New"/>
              </a:rPr>
              <a:t>(String</a:t>
            </a:r>
            <a:r>
              <a:rPr lang="en-US" dirty="0" smtClean="0"/>
              <a:t> </a:t>
            </a:r>
            <a:r>
              <a:rPr lang="en-US" i="1" dirty="0" smtClean="0"/>
              <a:t>title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  <a:r>
              <a:rPr lang="en-US" dirty="0" smtClean="0"/>
              <a:t> – constructor, title optional</a:t>
            </a:r>
          </a:p>
          <a:p>
            <a:pPr marL="457200" lvl="1" indent="0">
              <a:buNone/>
            </a:pPr>
            <a:r>
              <a:rPr lang="en-US" b="1" dirty="0" err="1" smtClean="0">
                <a:latin typeface="Courier New"/>
                <a:cs typeface="Courier New"/>
              </a:rPr>
              <a:t>setDefaultCloseOperation</a:t>
            </a:r>
            <a:r>
              <a:rPr lang="en-US" b="1" dirty="0" smtClean="0">
                <a:latin typeface="Courier New"/>
                <a:cs typeface="Courier New"/>
              </a:rPr>
              <a:t>(</a:t>
            </a:r>
            <a:r>
              <a:rPr lang="en-US" b="1" dirty="0" err="1" smtClean="0">
                <a:latin typeface="Courier New"/>
                <a:cs typeface="Courier New"/>
              </a:rPr>
              <a:t>int</a:t>
            </a:r>
            <a:r>
              <a:rPr lang="en-US" dirty="0" smtClean="0"/>
              <a:t> </a:t>
            </a:r>
            <a:r>
              <a:rPr lang="en-US" i="1" dirty="0" smtClean="0"/>
              <a:t>what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  <a:r>
              <a:rPr lang="en-US" dirty="0" smtClean="0"/>
              <a:t> – what to on window close.  </a:t>
            </a:r>
            <a:r>
              <a:rPr lang="en-US" b="1" dirty="0" err="1" smtClean="0">
                <a:latin typeface="Courier New"/>
                <a:cs typeface="Courier New"/>
              </a:rPr>
              <a:t>JFrame.EXIT_ON_CLOSE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terminates application when window closed.</a:t>
            </a:r>
          </a:p>
          <a:p>
            <a:pPr marL="457200" lvl="1" indent="0">
              <a:buNone/>
            </a:pPr>
            <a:r>
              <a:rPr lang="en-US" b="1" dirty="0" err="1" smtClean="0">
                <a:latin typeface="Courier New"/>
                <a:cs typeface="Courier New"/>
              </a:rPr>
              <a:t>setSize</a:t>
            </a:r>
            <a:r>
              <a:rPr lang="en-US" b="1" dirty="0" smtClean="0">
                <a:latin typeface="Courier New"/>
                <a:cs typeface="Courier New"/>
              </a:rPr>
              <a:t>(</a:t>
            </a:r>
            <a:r>
              <a:rPr lang="en-US" b="1" dirty="0" err="1" smtClean="0">
                <a:latin typeface="Courier New"/>
                <a:cs typeface="Courier New"/>
              </a:rPr>
              <a:t>int</a:t>
            </a:r>
            <a:r>
              <a:rPr lang="en-US" dirty="0" smtClean="0"/>
              <a:t> </a:t>
            </a:r>
            <a:r>
              <a:rPr lang="en-US" i="1" dirty="0" smtClean="0"/>
              <a:t>width</a:t>
            </a:r>
            <a:r>
              <a:rPr lang="en-US" b="1" dirty="0" smtClean="0">
                <a:latin typeface="Courier New"/>
                <a:cs typeface="Courier New"/>
              </a:rPr>
              <a:t>, </a:t>
            </a:r>
            <a:r>
              <a:rPr lang="en-US" b="1" dirty="0" err="1" smtClean="0">
                <a:latin typeface="Courier New"/>
                <a:cs typeface="Courier New"/>
              </a:rPr>
              <a:t>int</a:t>
            </a:r>
            <a:r>
              <a:rPr lang="en-US" dirty="0" smtClean="0"/>
              <a:t> </a:t>
            </a:r>
            <a:r>
              <a:rPr lang="en-US" i="1" dirty="0" smtClean="0"/>
              <a:t>height</a:t>
            </a:r>
            <a:r>
              <a:rPr lang="en-US" b="1" dirty="0">
                <a:latin typeface="Courier New"/>
                <a:cs typeface="Courier New"/>
              </a:rPr>
              <a:t>)</a:t>
            </a:r>
            <a:r>
              <a:rPr lang="en-US" dirty="0" smtClean="0"/>
              <a:t> – set size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add(Component</a:t>
            </a:r>
            <a:r>
              <a:rPr lang="en-US" dirty="0" smtClean="0"/>
              <a:t> </a:t>
            </a:r>
            <a:r>
              <a:rPr lang="en-US" i="1" dirty="0" smtClean="0"/>
              <a:t>c</a:t>
            </a:r>
            <a:r>
              <a:rPr lang="en-US" b="1" dirty="0">
                <a:latin typeface="Courier New"/>
                <a:cs typeface="Courier New"/>
              </a:rPr>
              <a:t>)</a:t>
            </a:r>
            <a:r>
              <a:rPr lang="en-US" dirty="0" smtClean="0"/>
              <a:t> – add component to window</a:t>
            </a:r>
          </a:p>
          <a:p>
            <a:pPr marL="457200" lvl="1" indent="0">
              <a:buNone/>
            </a:pPr>
            <a:r>
              <a:rPr lang="en-US" b="1" dirty="0" err="1" smtClean="0">
                <a:latin typeface="Courier New"/>
                <a:cs typeface="Courier New"/>
              </a:rPr>
              <a:t>setVisible</a:t>
            </a:r>
            <a:r>
              <a:rPr lang="en-US" b="1" dirty="0" smtClean="0">
                <a:latin typeface="Courier New"/>
                <a:cs typeface="Courier New"/>
              </a:rPr>
              <a:t>(</a:t>
            </a:r>
            <a:r>
              <a:rPr lang="en-US" b="1" dirty="0" err="1" smtClean="0">
                <a:latin typeface="Courier New"/>
                <a:cs typeface="Courier New"/>
              </a:rPr>
              <a:t>boolean</a:t>
            </a:r>
            <a:r>
              <a:rPr lang="en-US" dirty="0" smtClean="0"/>
              <a:t> </a:t>
            </a:r>
            <a:r>
              <a:rPr lang="en-US" i="1" dirty="0" smtClean="0"/>
              <a:t>v</a:t>
            </a:r>
            <a:r>
              <a:rPr lang="en-US" b="1" dirty="0">
                <a:latin typeface="Courier New"/>
                <a:cs typeface="Courier New"/>
              </a:rPr>
              <a:t>)</a:t>
            </a:r>
            <a:r>
              <a:rPr lang="en-US" dirty="0" smtClean="0"/>
              <a:t> – make window visible or not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697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 smtClean="0"/>
              <a:t>SimpleFrameMain.java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38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 smtClean="0"/>
              <a:t>JPanel</a:t>
            </a:r>
            <a:r>
              <a:rPr lang="en-US" sz="3200" dirty="0" smtClean="0"/>
              <a:t> – a general-purpose container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Commonly used as a place for graphics, or to hold a collection of button, labels, etc.</a:t>
            </a:r>
          </a:p>
          <a:p>
            <a:pPr marL="0" indent="0">
              <a:buNone/>
            </a:pPr>
            <a:r>
              <a:rPr lang="en-US" dirty="0" smtClean="0"/>
              <a:t>Needs to be added to a window or other container</a:t>
            </a:r>
          </a:p>
          <a:p>
            <a:pPr marL="400050" lvl="1" indent="0">
              <a:buNone/>
            </a:pPr>
            <a:r>
              <a:rPr lang="en-US" b="1" dirty="0" err="1" smtClean="0">
                <a:latin typeface="Courier New"/>
                <a:cs typeface="Courier New"/>
              </a:rPr>
              <a:t>frame.add</a:t>
            </a:r>
            <a:r>
              <a:rPr lang="en-US" b="1" dirty="0" smtClean="0">
                <a:latin typeface="Courier New"/>
                <a:cs typeface="Courier New"/>
              </a:rPr>
              <a:t>(new </a:t>
            </a:r>
            <a:r>
              <a:rPr lang="en-US" b="1" dirty="0" err="1" smtClean="0">
                <a:latin typeface="Courier New"/>
                <a:cs typeface="Courier New"/>
              </a:rPr>
              <a:t>Jpanel</a:t>
            </a:r>
            <a:r>
              <a:rPr lang="en-US" b="1" dirty="0" smtClean="0">
                <a:latin typeface="Courier New"/>
                <a:cs typeface="Courier New"/>
              </a:rPr>
              <a:t>(…))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/>
                <a:cs typeface="Courier New"/>
              </a:rPr>
              <a:t>JPanel</a:t>
            </a:r>
            <a:r>
              <a:rPr lang="en-US" dirty="0" err="1" smtClean="0"/>
              <a:t>s</a:t>
            </a:r>
            <a:r>
              <a:rPr lang="en-US" dirty="0" smtClean="0"/>
              <a:t> can be nested to any depth</a:t>
            </a:r>
          </a:p>
          <a:p>
            <a:pPr marL="0" indent="0">
              <a:buNone/>
            </a:pPr>
            <a:r>
              <a:rPr lang="en-US" dirty="0" smtClean="0"/>
              <a:t>Many methods/fields in common with </a:t>
            </a:r>
            <a:r>
              <a:rPr lang="en-US" b="1" dirty="0" err="1" smtClean="0">
                <a:latin typeface="Courier New"/>
                <a:cs typeface="Courier New"/>
              </a:rPr>
              <a:t>JFrame</a:t>
            </a:r>
            <a:r>
              <a:rPr lang="en-US" dirty="0" smtClean="0"/>
              <a:t> (since both inherit from Component)</a:t>
            </a:r>
          </a:p>
          <a:p>
            <a:pPr marL="457200" lvl="1" indent="0">
              <a:buNone/>
            </a:pPr>
            <a:r>
              <a:rPr lang="en-US" dirty="0" smtClean="0"/>
              <a:t>Advice: can’t find a method/field?  Check the superclass(</a:t>
            </a:r>
            <a:r>
              <a:rPr lang="en-US" dirty="0" err="1" smtClean="0"/>
              <a:t>es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Some new methods.  Particularly useful:</a:t>
            </a:r>
          </a:p>
          <a:p>
            <a:pPr marL="457200" lvl="1" indent="0">
              <a:buNone/>
            </a:pPr>
            <a:r>
              <a:rPr lang="en-US" b="1" dirty="0" err="1" smtClean="0">
                <a:latin typeface="Courier New"/>
                <a:cs typeface="Courier New"/>
              </a:rPr>
              <a:t>setPreferredSize</a:t>
            </a:r>
            <a:r>
              <a:rPr lang="en-US" b="1" dirty="0" smtClean="0">
                <a:latin typeface="Courier New"/>
                <a:cs typeface="Courier New"/>
              </a:rPr>
              <a:t>(Dimension </a:t>
            </a:r>
            <a:r>
              <a:rPr lang="en-US" i="1" dirty="0" smtClean="0">
                <a:cs typeface="Courier New"/>
              </a:rPr>
              <a:t>d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936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Lucida Sans" charset="0"/>
              </a:rPr>
              <a:t>Containers and layout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What if we add several components to a </a:t>
            </a:r>
            <a:r>
              <a:rPr lang="en-US" dirty="0" smtClean="0"/>
              <a:t>container?</a:t>
            </a:r>
            <a:br>
              <a:rPr lang="en-US" dirty="0" smtClean="0"/>
            </a:br>
            <a:r>
              <a:rPr lang="en-US" dirty="0" smtClean="0"/>
              <a:t>How </a:t>
            </a:r>
            <a:r>
              <a:rPr lang="en-US" dirty="0"/>
              <a:t>are they positioned relative to each other?</a:t>
            </a:r>
          </a:p>
          <a:p>
            <a:pPr marL="0" indent="0">
              <a:buNone/>
            </a:pPr>
            <a:r>
              <a:rPr lang="en-US" dirty="0"/>
              <a:t>Answer: each container has a </a:t>
            </a:r>
            <a:r>
              <a:rPr lang="en-US" dirty="0">
                <a:solidFill>
                  <a:srgbClr val="0000FF"/>
                </a:solidFill>
              </a:rPr>
              <a:t>layout manger</a:t>
            </a:r>
            <a:r>
              <a:rPr lang="en-US" dirty="0" smtClean="0"/>
              <a:t>.</a:t>
            </a:r>
            <a:endParaRPr lang="en-US" dirty="0">
              <a:solidFill>
                <a:srgbClr val="404040"/>
              </a:solidFill>
              <a:latin typeface="Calibri" charset="0"/>
            </a:endParaRPr>
          </a:p>
        </p:txBody>
      </p:sp>
      <p:pic>
        <p:nvPicPr>
          <p:cNvPr id="29699" name="Picture 4" descr="26allLayou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770188"/>
            <a:ext cx="6172200" cy="385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3611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Layout managers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Kinds:</a:t>
            </a:r>
          </a:p>
          <a:p>
            <a:pPr lvl="1"/>
            <a:r>
              <a:rPr lang="en-US" b="1" dirty="0" err="1" smtClean="0">
                <a:latin typeface="Courier New"/>
                <a:cs typeface="Courier New"/>
              </a:rPr>
              <a:t>FlowLayout</a:t>
            </a:r>
            <a:r>
              <a:rPr lang="en-US" dirty="0" smtClean="0"/>
              <a:t> (left to right, top to bottom) – default for </a:t>
            </a:r>
            <a:r>
              <a:rPr lang="en-US" b="1" dirty="0" err="1" smtClean="0">
                <a:latin typeface="Courier New"/>
                <a:cs typeface="Courier New"/>
              </a:rPr>
              <a:t>JPanel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</a:p>
          <a:p>
            <a:pPr lvl="1"/>
            <a:r>
              <a:rPr lang="en-US" b="1" dirty="0" err="1" smtClean="0">
                <a:latin typeface="Courier New"/>
                <a:cs typeface="Courier New"/>
              </a:rPr>
              <a:t>BorderLayout</a:t>
            </a:r>
            <a:r>
              <a:rPr lang="en-US" dirty="0" smtClean="0"/>
              <a:t> (“center”, “north”, “south”, “east”, “west”) – default for </a:t>
            </a:r>
            <a:r>
              <a:rPr lang="en-US" b="1" dirty="0" err="1" smtClean="0">
                <a:latin typeface="Courier New"/>
                <a:cs typeface="Courier New"/>
              </a:rPr>
              <a:t>JFrame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</a:p>
          <a:p>
            <a:pPr lvl="1"/>
            <a:r>
              <a:rPr lang="en-US" b="1" dirty="0" err="1" smtClean="0">
                <a:latin typeface="Courier New"/>
                <a:cs typeface="Courier New"/>
              </a:rPr>
              <a:t>GridLayout</a:t>
            </a:r>
            <a:r>
              <a:rPr lang="en-US" dirty="0" smtClean="0"/>
              <a:t> (regular 2-D grid)</a:t>
            </a:r>
          </a:p>
          <a:p>
            <a:pPr lvl="1"/>
            <a:r>
              <a:rPr lang="en-US" dirty="0" smtClean="0"/>
              <a:t>others... (some are incredibly complex) </a:t>
            </a:r>
          </a:p>
          <a:p>
            <a:pPr marL="0" indent="0">
              <a:buNone/>
            </a:pPr>
            <a:r>
              <a:rPr lang="en-US" dirty="0" smtClean="0"/>
              <a:t>The first two should be good enough for now….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24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Today: introduction to Java graphics and Swing/AWT class libraries</a:t>
            </a:r>
          </a:p>
          <a:p>
            <a:pPr marL="0" indent="0">
              <a:buNone/>
            </a:pPr>
            <a:r>
              <a:rPr lang="en-US" dirty="0" smtClean="0"/>
              <a:t>Then: event-driven programming and user interaction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None of this is comprehensive – only an overview and guide to what you should expect to be out there.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Credits: material </a:t>
            </a:r>
            <a:r>
              <a:rPr lang="en-US" strike="sngStrike" dirty="0" smtClean="0"/>
              <a:t>stolen</a:t>
            </a:r>
            <a:r>
              <a:rPr lang="en-US" dirty="0" smtClean="0"/>
              <a:t> adapted from many places; including slides and materials by Ernst, </a:t>
            </a:r>
            <a:r>
              <a:rPr lang="en-US" dirty="0" err="1" smtClean="0"/>
              <a:t>Hotan</a:t>
            </a:r>
            <a:r>
              <a:rPr lang="en-US" dirty="0" smtClean="0"/>
              <a:t>, Mercer, </a:t>
            </a:r>
            <a:r>
              <a:rPr lang="en-US" dirty="0" err="1" smtClean="0"/>
              <a:t>Notkin</a:t>
            </a:r>
            <a:r>
              <a:rPr lang="en-US" dirty="0" smtClean="0"/>
              <a:t>, Perkins, </a:t>
            </a:r>
            <a:r>
              <a:rPr lang="en-US" dirty="0" err="1" smtClean="0"/>
              <a:t>Stepp</a:t>
            </a:r>
            <a:r>
              <a:rPr lang="en-US" dirty="0" smtClean="0"/>
              <a:t>; Regis, Sun/Oracle docs &amp; tutorial, </a:t>
            </a:r>
            <a:r>
              <a:rPr lang="en-US" dirty="0" err="1" smtClean="0"/>
              <a:t>Horstmann</a:t>
            </a:r>
            <a:r>
              <a:rPr lang="en-US" dirty="0" smtClean="0"/>
              <a:t>, Wikipedia, others, folklore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308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Once all the components are added to their containers, do this to make the window visible</a:t>
            </a:r>
          </a:p>
          <a:p>
            <a:pPr marL="800100" lvl="2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pack();</a:t>
            </a:r>
          </a:p>
          <a:p>
            <a:pPr marL="800100" lvl="2" indent="0">
              <a:buNone/>
            </a:pPr>
            <a:r>
              <a:rPr lang="en-US" b="1" dirty="0" err="1" smtClean="0">
                <a:latin typeface="Courier New"/>
                <a:cs typeface="Courier New"/>
              </a:rPr>
              <a:t>setVisible</a:t>
            </a:r>
            <a:r>
              <a:rPr lang="en-US" b="1" dirty="0" smtClean="0">
                <a:latin typeface="Courier New"/>
                <a:cs typeface="Courier New"/>
              </a:rPr>
              <a:t>(true);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pack()</a:t>
            </a:r>
            <a:r>
              <a:rPr lang="en-US" dirty="0" smtClean="0"/>
              <a:t> figures out the sizes of all components and calls the layout manager to set locations in the container (recursively as needed)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If your window doesn’t look right, you may have forgotten </a:t>
            </a:r>
            <a:r>
              <a:rPr lang="en-US" b="1" dirty="0">
                <a:latin typeface="Courier New"/>
                <a:cs typeface="Courier New"/>
              </a:rPr>
              <a:t>pack()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448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 err="1" smtClean="0"/>
              <a:t>SimpleLayoutMain.java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767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Graphics and drawing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So far so good – and very boring…</a:t>
            </a:r>
          </a:p>
          <a:p>
            <a:pPr marL="0" indent="0">
              <a:buNone/>
            </a:pPr>
            <a:r>
              <a:rPr lang="en-US" dirty="0" smtClean="0"/>
              <a:t>What if we want to actually draw something? A map, an image, a path, …?</a:t>
            </a:r>
          </a:p>
          <a:p>
            <a:pPr marL="0" indent="0">
              <a:buNone/>
            </a:pPr>
            <a:r>
              <a:rPr lang="en-US" dirty="0" smtClean="0"/>
              <a:t>Answer: Override method </a:t>
            </a:r>
            <a:r>
              <a:rPr lang="en-US" b="1" dirty="0" err="1" smtClean="0">
                <a:latin typeface="Courier New"/>
                <a:cs typeface="Courier New"/>
              </a:rPr>
              <a:t>paintComponent</a:t>
            </a:r>
            <a:endParaRPr lang="en-US" b="1" dirty="0">
              <a:latin typeface="Courier New"/>
              <a:cs typeface="Courier New"/>
            </a:endParaRPr>
          </a:p>
          <a:p>
            <a:pPr marL="457200" lvl="1" indent="0">
              <a:buNone/>
            </a:pPr>
            <a:r>
              <a:rPr lang="en-US" dirty="0" smtClean="0"/>
              <a:t>Components like </a:t>
            </a:r>
            <a:r>
              <a:rPr lang="en-US" b="1" dirty="0" err="1" smtClean="0">
                <a:latin typeface="Courier New"/>
                <a:cs typeface="Courier New"/>
              </a:rPr>
              <a:t>JLabel</a:t>
            </a:r>
            <a:r>
              <a:rPr lang="en-US" dirty="0" smtClean="0"/>
              <a:t> provide a suitable </a:t>
            </a:r>
            <a:r>
              <a:rPr lang="en-US" b="1" dirty="0" err="1" smtClean="0">
                <a:latin typeface="Courier New"/>
                <a:cs typeface="Courier New"/>
              </a:rPr>
              <a:t>paintComponent</a:t>
            </a:r>
            <a:r>
              <a:rPr lang="en-US" dirty="0" smtClean="0"/>
              <a:t> that (in </a:t>
            </a:r>
            <a:r>
              <a:rPr lang="en-US" b="1" dirty="0" err="1" smtClean="0">
                <a:latin typeface="Courier New"/>
                <a:cs typeface="Courier New"/>
              </a:rPr>
              <a:t>JLabel</a:t>
            </a:r>
            <a:r>
              <a:rPr lang="en-US" dirty="0" err="1" smtClean="0"/>
              <a:t>’s</a:t>
            </a:r>
            <a:r>
              <a:rPr lang="en-US" dirty="0" smtClean="0"/>
              <a:t> case) draws the label text</a:t>
            </a:r>
          </a:p>
          <a:p>
            <a:pPr marL="457200" lvl="1" indent="0">
              <a:buNone/>
            </a:pPr>
            <a:r>
              <a:rPr lang="en-US" dirty="0" smtClean="0"/>
              <a:t>Other components </a:t>
            </a:r>
            <a:r>
              <a:rPr lang="en-US" dirty="0" smtClean="0"/>
              <a:t>like </a:t>
            </a:r>
            <a:r>
              <a:rPr lang="en-US" b="1" dirty="0" err="1" smtClean="0">
                <a:latin typeface="Courier New"/>
                <a:cs typeface="Courier New"/>
              </a:rPr>
              <a:t>JPanel</a:t>
            </a:r>
            <a:r>
              <a:rPr lang="en-US" dirty="0" smtClean="0"/>
              <a:t> typically </a:t>
            </a:r>
            <a:r>
              <a:rPr lang="en-US" dirty="0" smtClean="0"/>
              <a:t>inherit an empty </a:t>
            </a:r>
            <a:r>
              <a:rPr lang="en-US" b="1" dirty="0" err="1" smtClean="0">
                <a:latin typeface="Courier New"/>
                <a:cs typeface="Courier New"/>
              </a:rPr>
              <a:t>paintComponent</a:t>
            </a:r>
            <a:r>
              <a:rPr lang="en-US" dirty="0" smtClean="0"/>
              <a:t> and can override it to draw</a:t>
            </a:r>
            <a:r>
              <a:rPr lang="en-US" dirty="0"/>
              <a:t> </a:t>
            </a:r>
            <a:r>
              <a:rPr lang="en-US" dirty="0" smtClean="0"/>
              <a:t>things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55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 err="1" smtClean="0"/>
              <a:t>SimplePaintMain.java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7447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Graphics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Many methods to draw various lines, shapes, etc., …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Can also draw images (pictures, etc.).  Load the image file into an </a:t>
            </a:r>
            <a:r>
              <a:rPr lang="en-US" b="1" dirty="0" smtClean="0">
                <a:latin typeface="Courier New"/>
                <a:cs typeface="Courier New"/>
              </a:rPr>
              <a:t>Image</a:t>
            </a:r>
            <a:r>
              <a:rPr lang="en-US" dirty="0" smtClean="0"/>
              <a:t> object and use </a:t>
            </a:r>
            <a:r>
              <a:rPr lang="en-US" b="1" dirty="0" err="1" smtClean="0">
                <a:latin typeface="Courier New"/>
                <a:cs typeface="Courier New"/>
              </a:rPr>
              <a:t>g.drawImage</a:t>
            </a:r>
            <a:r>
              <a:rPr lang="en-US" b="1" dirty="0" smtClean="0">
                <a:latin typeface="Courier New"/>
                <a:cs typeface="Courier New"/>
              </a:rPr>
              <a:t>(…)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In the program (</a:t>
            </a:r>
            <a:r>
              <a:rPr lang="en-US" b="1" i="1" dirty="0" smtClean="0"/>
              <a:t>not</a:t>
            </a:r>
            <a:r>
              <a:rPr lang="en-US" b="1" dirty="0" smtClean="0"/>
              <a:t> </a:t>
            </a:r>
            <a:r>
              <a:rPr lang="en-US" dirty="0" smtClean="0"/>
              <a:t>in </a:t>
            </a:r>
            <a:r>
              <a:rPr lang="en-US" b="1" dirty="0" err="1">
                <a:latin typeface="Courier New"/>
                <a:cs typeface="Courier New"/>
              </a:rPr>
              <a:t>paintComponent</a:t>
            </a:r>
            <a:r>
              <a:rPr lang="en-US" dirty="0" smtClean="0"/>
              <a:t>):</a:t>
            </a:r>
            <a:endParaRPr lang="en-US" dirty="0"/>
          </a:p>
          <a:p>
            <a:pPr marL="914400" lvl="2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Image pic =</a:t>
            </a:r>
            <a:br>
              <a:rPr lang="en-US" b="1" dirty="0" smtClean="0">
                <a:latin typeface="Courier New"/>
                <a:cs typeface="Courier New"/>
              </a:rPr>
            </a:br>
            <a:r>
              <a:rPr lang="en-US" b="1" dirty="0" smtClean="0">
                <a:latin typeface="Courier New"/>
                <a:cs typeface="Courier New"/>
              </a:rPr>
              <a:t>    </a:t>
            </a:r>
            <a:r>
              <a:rPr lang="en-US" b="1" dirty="0" err="1" smtClean="0">
                <a:latin typeface="Courier New"/>
                <a:cs typeface="Courier New"/>
              </a:rPr>
              <a:t>Toolkit.getDefaultToolkit</a:t>
            </a:r>
            <a:r>
              <a:rPr lang="en-US" b="1" dirty="0" smtClean="0">
                <a:latin typeface="Courier New"/>
                <a:cs typeface="Courier New"/>
              </a:rPr>
              <a:t>()</a:t>
            </a:r>
            <a:br>
              <a:rPr lang="en-US" b="1" dirty="0" smtClean="0">
                <a:latin typeface="Courier New"/>
                <a:cs typeface="Courier New"/>
              </a:rPr>
            </a:br>
            <a:r>
              <a:rPr lang="en-US" b="1" dirty="0" smtClean="0">
                <a:latin typeface="Courier New"/>
                <a:cs typeface="Courier New"/>
              </a:rPr>
              <a:t>          .</a:t>
            </a:r>
            <a:r>
              <a:rPr lang="en-US" b="1" dirty="0" err="1" smtClean="0">
                <a:latin typeface="Courier New"/>
                <a:cs typeface="Courier New"/>
              </a:rPr>
              <a:t>getImage</a:t>
            </a:r>
            <a:r>
              <a:rPr lang="en-US" b="1" dirty="0" smtClean="0">
                <a:latin typeface="Courier New"/>
                <a:cs typeface="Courier New"/>
              </a:rPr>
              <a:t>(</a:t>
            </a:r>
            <a:r>
              <a:rPr lang="en-US" i="1" dirty="0" smtClean="0"/>
              <a:t>image path</a:t>
            </a:r>
            <a:r>
              <a:rPr lang="en-US" b="1" dirty="0" smtClean="0">
                <a:latin typeface="Courier New"/>
                <a:cs typeface="Courier New"/>
              </a:rPr>
              <a:t>);</a:t>
            </a:r>
          </a:p>
          <a:p>
            <a:pPr lvl="1"/>
            <a:r>
              <a:rPr lang="en-US" dirty="0" smtClean="0"/>
              <a:t>Then in </a:t>
            </a:r>
            <a:r>
              <a:rPr lang="en-US" b="1" dirty="0" err="1" smtClean="0">
                <a:latin typeface="Courier New"/>
                <a:cs typeface="Courier New"/>
              </a:rPr>
              <a:t>paintComponent</a:t>
            </a:r>
            <a:r>
              <a:rPr lang="en-US" dirty="0" smtClean="0"/>
              <a:t>:</a:t>
            </a:r>
          </a:p>
          <a:p>
            <a:pPr marL="914400" lvl="2" indent="0">
              <a:buNone/>
            </a:pPr>
            <a:r>
              <a:rPr lang="en-US" b="1" dirty="0" err="1" smtClean="0">
                <a:latin typeface="Courier New"/>
                <a:cs typeface="Courier New"/>
              </a:rPr>
              <a:t>g.drawImage</a:t>
            </a:r>
            <a:r>
              <a:rPr lang="en-US" b="1" dirty="0" smtClean="0">
                <a:latin typeface="Courier New"/>
                <a:cs typeface="Courier New"/>
              </a:rPr>
              <a:t>(pic, ...);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572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Graphics </a:t>
            </a:r>
            <a:r>
              <a:rPr lang="en-US" dirty="0" err="1" smtClean="0"/>
              <a:t>vs</a:t>
            </a:r>
            <a:r>
              <a:rPr lang="en-US" dirty="0" smtClean="0"/>
              <a:t> Graphics2D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Class </a:t>
            </a:r>
            <a:r>
              <a:rPr lang="en-US" b="1" dirty="0" smtClean="0">
                <a:latin typeface="Courier New"/>
                <a:cs typeface="Courier New"/>
              </a:rPr>
              <a:t>Graphics</a:t>
            </a:r>
            <a:r>
              <a:rPr lang="en-US" dirty="0" smtClean="0"/>
              <a:t> was part of the original Java AWT</a:t>
            </a:r>
          </a:p>
          <a:p>
            <a:pPr marL="457200" lvl="1" indent="0">
              <a:buNone/>
            </a:pPr>
            <a:r>
              <a:rPr lang="en-US" dirty="0" smtClean="0"/>
              <a:t>Has a procedural interface: </a:t>
            </a:r>
            <a:r>
              <a:rPr lang="en-US" b="1" dirty="0" err="1" smtClean="0">
                <a:latin typeface="Courier New"/>
                <a:cs typeface="Courier New"/>
              </a:rPr>
              <a:t>g.drawRect</a:t>
            </a:r>
            <a:r>
              <a:rPr lang="en-US" b="1" dirty="0" smtClean="0">
                <a:latin typeface="Courier New"/>
                <a:cs typeface="Courier New"/>
              </a:rPr>
              <a:t>(…),  </a:t>
            </a:r>
            <a:r>
              <a:rPr lang="en-US" b="1" dirty="0" err="1" smtClean="0">
                <a:latin typeface="Courier New"/>
                <a:cs typeface="Courier New"/>
              </a:rPr>
              <a:t>g.fillOval</a:t>
            </a:r>
            <a:r>
              <a:rPr lang="en-US" b="1" dirty="0" smtClean="0">
                <a:latin typeface="Courier New"/>
                <a:cs typeface="Courier New"/>
              </a:rPr>
              <a:t>(…)</a:t>
            </a:r>
          </a:p>
          <a:p>
            <a:pPr marL="0" indent="0">
              <a:buNone/>
            </a:pPr>
            <a:r>
              <a:rPr lang="en-US" dirty="0" smtClean="0"/>
              <a:t>Swing introduced </a:t>
            </a:r>
            <a:r>
              <a:rPr lang="en-US" b="1" dirty="0" smtClean="0">
                <a:latin typeface="Courier New"/>
                <a:cs typeface="Courier New"/>
              </a:rPr>
              <a:t>Graphics2D</a:t>
            </a:r>
          </a:p>
          <a:p>
            <a:pPr marL="457200" lvl="1" indent="0">
              <a:buNone/>
            </a:pPr>
            <a:r>
              <a:rPr lang="en-US" dirty="0" smtClean="0"/>
              <a:t>Added a object interface – create instances of </a:t>
            </a:r>
            <a:r>
              <a:rPr lang="en-US" b="1" dirty="0" smtClean="0">
                <a:latin typeface="Courier New"/>
                <a:cs typeface="Courier New"/>
              </a:rPr>
              <a:t>Shape</a:t>
            </a:r>
            <a:r>
              <a:rPr lang="en-US" dirty="0" smtClean="0"/>
              <a:t> like </a:t>
            </a:r>
            <a:r>
              <a:rPr lang="en-US" b="1" dirty="0" smtClean="0">
                <a:latin typeface="Courier New"/>
                <a:cs typeface="Courier New"/>
              </a:rPr>
              <a:t>Line2D</a:t>
            </a:r>
            <a:r>
              <a:rPr lang="en-US" dirty="0" smtClean="0"/>
              <a:t>, </a:t>
            </a:r>
            <a:r>
              <a:rPr lang="en-US" b="1" dirty="0" smtClean="0">
                <a:latin typeface="Courier New"/>
                <a:cs typeface="Courier New"/>
              </a:rPr>
              <a:t>Rectangle2D</a:t>
            </a:r>
            <a:r>
              <a:rPr lang="en-US" dirty="0" smtClean="0"/>
              <a:t>, etc., and add these to the </a:t>
            </a:r>
            <a:r>
              <a:rPr lang="en-US" b="1" dirty="0" smtClean="0">
                <a:latin typeface="Courier New"/>
                <a:cs typeface="Courier New"/>
              </a:rPr>
              <a:t>Graphics2D </a:t>
            </a:r>
            <a:r>
              <a:rPr lang="en-US" dirty="0" smtClean="0"/>
              <a:t>object</a:t>
            </a:r>
          </a:p>
          <a:p>
            <a:pPr marL="0" indent="0">
              <a:buNone/>
            </a:pPr>
            <a:r>
              <a:rPr lang="en-US" dirty="0" smtClean="0"/>
              <a:t>Actual parameter to </a:t>
            </a:r>
            <a:r>
              <a:rPr lang="en-US" b="1" dirty="0" err="1" smtClean="0">
                <a:latin typeface="Courier New"/>
                <a:cs typeface="Courier New"/>
              </a:rPr>
              <a:t>paintComponent</a:t>
            </a:r>
            <a:r>
              <a:rPr lang="en-US" dirty="0" smtClean="0"/>
              <a:t> is always a </a:t>
            </a:r>
            <a:r>
              <a:rPr lang="en-US" b="1" dirty="0" smtClean="0">
                <a:latin typeface="Courier New"/>
                <a:cs typeface="Courier New"/>
              </a:rPr>
              <a:t>Graphics2D</a:t>
            </a:r>
            <a:r>
              <a:rPr lang="en-US" dirty="0" smtClean="0"/>
              <a:t> object.  Can always cast it to that class. </a:t>
            </a:r>
            <a:r>
              <a:rPr lang="en-US" b="1" dirty="0" smtClean="0">
                <a:latin typeface="Courier New"/>
                <a:cs typeface="Courier New"/>
              </a:rPr>
              <a:t>Graphics2D </a:t>
            </a:r>
            <a:r>
              <a:rPr lang="en-US" dirty="0" smtClean="0"/>
              <a:t>supports both sets of graphics methods.</a:t>
            </a:r>
          </a:p>
          <a:p>
            <a:pPr marL="457200" lvl="1" indent="0">
              <a:buNone/>
            </a:pPr>
            <a:r>
              <a:rPr lang="en-US" dirty="0" smtClean="0"/>
              <a:t>Use whichever you like for CSE 331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069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So who calls </a:t>
            </a:r>
            <a:r>
              <a:rPr lang="en-US" dirty="0" err="1" smtClean="0"/>
              <a:t>paintComponent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dirty="0" smtClean="0"/>
              <a:t>And when??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50292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Answer: the window manager calls </a:t>
            </a:r>
            <a:r>
              <a:rPr lang="en-US" b="1" dirty="0" err="1" smtClean="0">
                <a:latin typeface="Courier New"/>
                <a:cs typeface="Courier New"/>
              </a:rPr>
              <a:t>paintComponent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i="1" dirty="0" smtClean="0">
                <a:solidFill>
                  <a:srgbClr val="0000FF"/>
                </a:solidFill>
              </a:rPr>
              <a:t>whenever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i="1" dirty="0" smtClean="0">
                <a:solidFill>
                  <a:srgbClr val="0000FF"/>
                </a:solidFill>
              </a:rPr>
              <a:t>it wants!!</a:t>
            </a:r>
            <a:r>
              <a:rPr lang="en-US" i="1" dirty="0" smtClean="0"/>
              <a:t>! </a:t>
            </a:r>
            <a:r>
              <a:rPr lang="en-US" dirty="0" smtClean="0"/>
              <a:t> (a callback!)</a:t>
            </a:r>
            <a:endParaRPr lang="en-US" i="1" dirty="0" smtClean="0"/>
          </a:p>
          <a:p>
            <a:pPr lvl="1"/>
            <a:r>
              <a:rPr lang="en-US" dirty="0" smtClean="0"/>
              <a:t>When the window is first made visible, and whenever after that some or all of it needs to be repainted</a:t>
            </a:r>
          </a:p>
          <a:p>
            <a:r>
              <a:rPr lang="en-US" dirty="0" smtClean="0"/>
              <a:t>Corollary: </a:t>
            </a:r>
            <a:r>
              <a:rPr lang="en-US" b="1" dirty="0" err="1">
                <a:latin typeface="Courier New"/>
                <a:cs typeface="Courier New"/>
              </a:rPr>
              <a:t>paintComponent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dirty="0" smtClean="0"/>
              <a:t>must </a:t>
            </a:r>
            <a:r>
              <a:rPr lang="en-US" b="1" dirty="0" smtClean="0">
                <a:solidFill>
                  <a:srgbClr val="FF0000"/>
                </a:solidFill>
              </a:rPr>
              <a:t>always</a:t>
            </a:r>
            <a:r>
              <a:rPr lang="en-US" dirty="0" smtClean="0"/>
              <a:t> be ready to repaint – regardless of what else is going on</a:t>
            </a:r>
          </a:p>
          <a:p>
            <a:pPr lvl="1"/>
            <a:r>
              <a:rPr lang="en-US" dirty="0" smtClean="0"/>
              <a:t>You have no control over when or how often </a:t>
            </a:r>
          </a:p>
          <a:p>
            <a:pPr lvl="1"/>
            <a:r>
              <a:rPr lang="en-US" dirty="0" smtClean="0"/>
              <a:t>You must store enough information to repaint on demand</a:t>
            </a:r>
          </a:p>
          <a:p>
            <a:r>
              <a:rPr lang="en-US" dirty="0" smtClean="0"/>
              <a:t>If you want to redraw a window, call </a:t>
            </a:r>
            <a:r>
              <a:rPr lang="en-US" b="1" dirty="0" smtClean="0">
                <a:latin typeface="Courier New"/>
                <a:cs typeface="Courier New"/>
              </a:rPr>
              <a:t>repaint()</a:t>
            </a:r>
            <a:r>
              <a:rPr lang="en-US" dirty="0"/>
              <a:t> </a:t>
            </a:r>
            <a:r>
              <a:rPr lang="en-US" dirty="0" smtClean="0"/>
              <a:t>from the program (</a:t>
            </a:r>
            <a:r>
              <a:rPr lang="en-US" i="1" dirty="0" smtClean="0"/>
              <a:t>not</a:t>
            </a:r>
            <a:r>
              <a:rPr lang="en-US" dirty="0" smtClean="0"/>
              <a:t> from </a:t>
            </a:r>
            <a:r>
              <a:rPr lang="en-US" b="1" dirty="0" err="1" smtClean="0">
                <a:latin typeface="Courier New"/>
                <a:cs typeface="Courier New"/>
              </a:rPr>
              <a:t>paintComponent</a:t>
            </a:r>
            <a:r>
              <a:rPr lang="en-US" dirty="0" smtClean="0"/>
              <a:t>)</a:t>
            </a:r>
            <a:endParaRPr lang="en-US" b="1" dirty="0" smtClean="0">
              <a:latin typeface="Courier New"/>
              <a:cs typeface="Courier New"/>
            </a:endParaRPr>
          </a:p>
          <a:p>
            <a:pPr lvl="1"/>
            <a:r>
              <a:rPr lang="en-US" dirty="0" smtClean="0"/>
              <a:t>Tells the window manager to schedule repainting</a:t>
            </a:r>
          </a:p>
          <a:p>
            <a:pPr lvl="1"/>
            <a:r>
              <a:rPr lang="en-US" dirty="0" smtClean="0"/>
              <a:t>Window manager will call </a:t>
            </a:r>
            <a:r>
              <a:rPr lang="en-US" b="1" dirty="0" err="1" smtClean="0">
                <a:latin typeface="Courier New"/>
                <a:cs typeface="Courier New"/>
              </a:rPr>
              <a:t>paintComponent</a:t>
            </a:r>
            <a:r>
              <a:rPr lang="en-US" dirty="0" smtClean="0"/>
              <a:t> when it decides to redraw (soon, but maybe not right away)</a:t>
            </a:r>
          </a:p>
          <a:p>
            <a:pPr lvl="1"/>
            <a:r>
              <a:rPr lang="en-US" dirty="0" smtClean="0"/>
              <a:t>Window manager may combine several quick </a:t>
            </a:r>
            <a:r>
              <a:rPr lang="en-US" b="1" dirty="0" smtClean="0">
                <a:latin typeface="Courier New"/>
                <a:cs typeface="Courier New"/>
              </a:rPr>
              <a:t>repaint()</a:t>
            </a:r>
            <a:r>
              <a:rPr lang="en-US" dirty="0" smtClean="0"/>
              <a:t> requests and only call </a:t>
            </a:r>
            <a:r>
              <a:rPr lang="en-US" b="1" dirty="0" err="1" smtClean="0">
                <a:latin typeface="Courier New"/>
                <a:cs typeface="Courier New"/>
              </a:rPr>
              <a:t>paintComponent</a:t>
            </a:r>
            <a:r>
              <a:rPr lang="en-US" b="1" dirty="0" smtClean="0">
                <a:latin typeface="Courier New"/>
                <a:cs typeface="Courier New"/>
              </a:rPr>
              <a:t>()</a:t>
            </a:r>
            <a:r>
              <a:rPr lang="en-US" dirty="0" smtClean="0"/>
              <a:t> once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805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 err="1" smtClean="0"/>
              <a:t>FaceMain.java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767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repainting happens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990600" y="2133600"/>
            <a:ext cx="0" cy="4114800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105400" y="2133600"/>
            <a:ext cx="0" cy="4114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1000" y="1524000"/>
            <a:ext cx="12273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9900"/>
                </a:solidFill>
              </a:rPr>
              <a:t>program</a:t>
            </a:r>
            <a:endParaRPr lang="en-US" dirty="0">
              <a:solidFill>
                <a:srgbClr val="0099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41598" y="1524000"/>
            <a:ext cx="2919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window manager (UI)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990600" y="1976735"/>
            <a:ext cx="4114800" cy="766465"/>
            <a:chOff x="990600" y="1976735"/>
            <a:chExt cx="4114800" cy="766465"/>
          </a:xfrm>
        </p:grpSpPr>
        <p:cxnSp>
          <p:nvCxnSpPr>
            <p:cNvPr id="11" name="Straight Arrow Connector 10"/>
            <p:cNvCxnSpPr/>
            <p:nvPr/>
          </p:nvCxnSpPr>
          <p:spPr>
            <a:xfrm>
              <a:off x="990600" y="2438400"/>
              <a:ext cx="4114800" cy="304800"/>
            </a:xfrm>
            <a:prstGeom prst="straightConnector1">
              <a:avLst/>
            </a:prstGeom>
            <a:ln>
              <a:solidFill>
                <a:srgbClr val="008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1963070" y="1976735"/>
              <a:ext cx="18469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009900"/>
                  </a:solidFill>
                  <a:latin typeface="Courier New"/>
                  <a:cs typeface="Courier New"/>
                </a:rPr>
                <a:t>repaint()</a:t>
              </a:r>
              <a:endParaRPr lang="en-US" b="1" dirty="0">
                <a:solidFill>
                  <a:srgbClr val="009900"/>
                </a:solidFill>
                <a:latin typeface="Courier New"/>
                <a:cs typeface="Courier New"/>
              </a:endParaRPr>
            </a:p>
          </p:txBody>
        </p:sp>
      </p:grpSp>
      <p:cxnSp>
        <p:nvCxnSpPr>
          <p:cNvPr id="15" name="Straight Arrow Connector 14"/>
          <p:cNvCxnSpPr/>
          <p:nvPr/>
        </p:nvCxnSpPr>
        <p:spPr>
          <a:xfrm flipH="1">
            <a:off x="990600" y="2819400"/>
            <a:ext cx="4114800" cy="304800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990600" y="4953000"/>
            <a:ext cx="4114800" cy="304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990600" y="3805535"/>
            <a:ext cx="4114800" cy="1147465"/>
            <a:chOff x="990600" y="3805535"/>
            <a:chExt cx="4114800" cy="1147465"/>
          </a:xfrm>
        </p:grpSpPr>
        <p:grpSp>
          <p:nvGrpSpPr>
            <p:cNvPr id="5" name="Group 4"/>
            <p:cNvGrpSpPr/>
            <p:nvPr/>
          </p:nvGrpSpPr>
          <p:grpSpPr>
            <a:xfrm>
              <a:off x="990600" y="3805535"/>
              <a:ext cx="4114800" cy="690265"/>
              <a:chOff x="990600" y="3805535"/>
              <a:chExt cx="4114800" cy="690265"/>
            </a:xfrm>
          </p:grpSpPr>
          <p:cxnSp>
            <p:nvCxnSpPr>
              <p:cNvPr id="18" name="Straight Arrow Connector 17"/>
              <p:cNvCxnSpPr/>
              <p:nvPr/>
            </p:nvCxnSpPr>
            <p:spPr>
              <a:xfrm flipH="1">
                <a:off x="990600" y="4267200"/>
                <a:ext cx="4114800" cy="22860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1376686" y="3805535"/>
                <a:ext cx="332449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b="1" dirty="0" err="1" smtClean="0">
                    <a:solidFill>
                      <a:srgbClr val="FF0000"/>
                    </a:solidFill>
                    <a:latin typeface="Courier New"/>
                    <a:cs typeface="Courier New"/>
                  </a:rPr>
                  <a:t>paintComponent</a:t>
                </a:r>
                <a:r>
                  <a:rPr lang="en-US" b="1" dirty="0" smtClean="0">
                    <a:solidFill>
                      <a:srgbClr val="FF0000"/>
                    </a:solidFill>
                    <a:latin typeface="Courier New"/>
                    <a:cs typeface="Courier New"/>
                  </a:rPr>
                  <a:t>(g)</a:t>
                </a:r>
                <a:endParaRPr lang="en-US" b="1" dirty="0">
                  <a:solidFill>
                    <a:srgbClr val="FF0000"/>
                  </a:solidFill>
                  <a:latin typeface="Courier New"/>
                  <a:cs typeface="Courier New"/>
                </a:endParaRPr>
              </a:p>
            </p:txBody>
          </p:sp>
        </p:grpSp>
        <p:cxnSp>
          <p:nvCxnSpPr>
            <p:cNvPr id="22" name="Straight Connector 21"/>
            <p:cNvCxnSpPr/>
            <p:nvPr/>
          </p:nvCxnSpPr>
          <p:spPr>
            <a:xfrm>
              <a:off x="990600" y="4495800"/>
              <a:ext cx="0" cy="4572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5715000" y="2209800"/>
            <a:ext cx="3091111" cy="3962400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txBody>
          <a:bodyPr wrap="square" rtlCol="0">
            <a:normAutofit fontScale="92500" lnSpcReduction="20000"/>
          </a:bodyPr>
          <a:lstStyle/>
          <a:p>
            <a:r>
              <a:rPr lang="en-US" dirty="0" smtClean="0"/>
              <a:t>It’s worse than it looks!</a:t>
            </a:r>
          </a:p>
          <a:p>
            <a:endParaRPr lang="en-US" dirty="0"/>
          </a:p>
          <a:p>
            <a:r>
              <a:rPr lang="en-US" dirty="0" smtClean="0"/>
              <a:t>Your program and the window manager are running concurrently:</a:t>
            </a:r>
          </a:p>
          <a:p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>
                <a:solidFill>
                  <a:srgbClr val="009900"/>
                </a:solidFill>
              </a:rPr>
              <a:t>Program thread</a:t>
            </a:r>
          </a:p>
          <a:p>
            <a:pPr marL="342900" indent="-342900">
              <a:buFont typeface="Arial"/>
              <a:buChar char="•"/>
            </a:pP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User Interface thread</a:t>
            </a:r>
          </a:p>
          <a:p>
            <a:pPr marL="342900" indent="-342900">
              <a:buFont typeface="Arial"/>
              <a:buChar char="•"/>
            </a:pPr>
            <a:endParaRPr lang="en-US" dirty="0" smtClean="0"/>
          </a:p>
          <a:p>
            <a:r>
              <a:rPr lang="en-US" dirty="0" smtClean="0"/>
              <a:t>Do not attempt to mess around – follow the rules and nobody gets hurt!</a:t>
            </a:r>
            <a:endParaRPr lang="en-US" dirty="0"/>
          </a:p>
        </p:txBody>
      </p:sp>
      <p:sp>
        <p:nvSpPr>
          <p:cNvPr id="12" name="Oval Callout 11"/>
          <p:cNvSpPr/>
          <p:nvPr/>
        </p:nvSpPr>
        <p:spPr>
          <a:xfrm>
            <a:off x="152400" y="3455253"/>
            <a:ext cx="1219200" cy="735747"/>
          </a:xfrm>
          <a:prstGeom prst="wedgeEllipseCallout">
            <a:avLst>
              <a:gd name="adj1" fmla="val 42008"/>
              <a:gd name="adj2" fmla="val 61787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Asynch.Callback</a:t>
            </a:r>
            <a:endParaRPr lang="en-US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186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1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for painting – Obey!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Always override </a:t>
            </a:r>
            <a:r>
              <a:rPr lang="en-US" b="1" dirty="0" err="1" smtClean="0">
                <a:latin typeface="Courier New"/>
                <a:cs typeface="Courier New"/>
              </a:rPr>
              <a:t>paintComponent</a:t>
            </a:r>
            <a:r>
              <a:rPr lang="en-US" b="1" dirty="0" smtClean="0">
                <a:latin typeface="Courier New"/>
                <a:cs typeface="Courier New"/>
              </a:rPr>
              <a:t>(g)</a:t>
            </a:r>
            <a:r>
              <a:rPr lang="en-US" dirty="0" smtClean="0"/>
              <a:t> if you want to draw on a component</a:t>
            </a:r>
          </a:p>
          <a:p>
            <a:r>
              <a:rPr lang="en-US" dirty="0" smtClean="0"/>
              <a:t>Always call </a:t>
            </a:r>
            <a:r>
              <a:rPr lang="en-US" b="1" dirty="0" err="1" smtClean="0">
                <a:latin typeface="Courier New"/>
                <a:cs typeface="Courier New"/>
              </a:rPr>
              <a:t>super.paintComponent</a:t>
            </a:r>
            <a:r>
              <a:rPr lang="en-US" b="1" dirty="0" smtClean="0">
                <a:latin typeface="Courier New"/>
                <a:cs typeface="Courier New"/>
              </a:rPr>
              <a:t>(g)</a:t>
            </a:r>
            <a:r>
              <a:rPr lang="en-US" dirty="0" smtClean="0"/>
              <a:t> first</a:t>
            </a:r>
          </a:p>
          <a:p>
            <a:r>
              <a:rPr lang="en-US" b="1" i="1" dirty="0" smtClean="0">
                <a:solidFill>
                  <a:srgbClr val="FF0000"/>
                </a:solidFill>
              </a:rPr>
              <a:t>NEVER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009900"/>
                </a:solidFill>
              </a:rPr>
              <a:t>call </a:t>
            </a:r>
            <a:r>
              <a:rPr lang="en-US" b="1" dirty="0" err="1" smtClean="0">
                <a:solidFill>
                  <a:srgbClr val="009900"/>
                </a:solidFill>
                <a:latin typeface="Courier New"/>
                <a:cs typeface="Courier New"/>
              </a:rPr>
              <a:t>paintComponent</a:t>
            </a:r>
            <a:r>
              <a:rPr lang="en-US" dirty="0" smtClean="0">
                <a:solidFill>
                  <a:srgbClr val="009900"/>
                </a:solidFill>
              </a:rPr>
              <a:t> yourself.</a:t>
            </a:r>
            <a:r>
              <a:rPr lang="en-US" dirty="0" smtClean="0"/>
              <a:t>  That means </a:t>
            </a:r>
            <a:r>
              <a:rPr lang="en-US" b="1" dirty="0" smtClean="0">
                <a:solidFill>
                  <a:srgbClr val="FF6600"/>
                </a:solidFill>
              </a:rPr>
              <a:t>ABSOLUTELY POSITIVELY NEVER!!!</a:t>
            </a:r>
            <a:r>
              <a:rPr lang="en-US" dirty="0" smtClean="0"/>
              <a:t>  </a:t>
            </a:r>
          </a:p>
          <a:p>
            <a:r>
              <a:rPr lang="en-US" dirty="0" smtClean="0"/>
              <a:t>Always paint the entire picture, from scratch</a:t>
            </a:r>
          </a:p>
          <a:p>
            <a:r>
              <a:rPr lang="en-US" dirty="0" smtClean="0"/>
              <a:t>Use </a:t>
            </a:r>
            <a:r>
              <a:rPr lang="en-US" b="1" dirty="0" err="1" smtClean="0">
                <a:latin typeface="Courier New"/>
                <a:cs typeface="Courier New"/>
              </a:rPr>
              <a:t>paintComponent</a:t>
            </a:r>
            <a:r>
              <a:rPr lang="en-US" dirty="0" err="1" smtClean="0"/>
              <a:t>’s</a:t>
            </a:r>
            <a:r>
              <a:rPr lang="en-US" dirty="0" smtClean="0"/>
              <a:t> </a:t>
            </a:r>
            <a:r>
              <a:rPr lang="en-US" b="1" dirty="0" smtClean="0">
                <a:latin typeface="Courier New"/>
                <a:cs typeface="Courier New"/>
              </a:rPr>
              <a:t>Graphics</a:t>
            </a:r>
            <a:r>
              <a:rPr lang="en-US" dirty="0" smtClean="0"/>
              <a:t> parameter to do all the drawing.  </a:t>
            </a:r>
            <a:r>
              <a:rPr lang="en-US" b="1" i="1" dirty="0" smtClean="0">
                <a:solidFill>
                  <a:srgbClr val="FF0000"/>
                </a:solidFill>
              </a:rPr>
              <a:t>ONLY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use it for that.  Don’t copy it, try to replace it, or mess with it.  It is quick to anger.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DON’T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create new </a:t>
            </a:r>
            <a:r>
              <a:rPr lang="en-US" b="1" dirty="0" smtClean="0">
                <a:latin typeface="Courier New"/>
                <a:cs typeface="Courier New"/>
              </a:rPr>
              <a:t>Graphics</a:t>
            </a:r>
            <a:r>
              <a:rPr lang="en-US" dirty="0" smtClean="0"/>
              <a:t> or </a:t>
            </a:r>
            <a:r>
              <a:rPr lang="en-US" b="1" dirty="0" smtClean="0">
                <a:latin typeface="Courier New"/>
                <a:cs typeface="Courier New"/>
              </a:rPr>
              <a:t>Graphics2D</a:t>
            </a:r>
            <a:r>
              <a:rPr lang="en-US" dirty="0" smtClean="0"/>
              <a:t> objects</a:t>
            </a:r>
          </a:p>
          <a:p>
            <a:endParaRPr lang="en-US" sz="1800" dirty="0" smtClean="0"/>
          </a:p>
          <a:p>
            <a:r>
              <a:rPr lang="en-US" sz="1800" dirty="0" smtClean="0"/>
              <a:t>Fine print: Once you are a certified™ wizard, you may find reasons to do things differently, but you aren’t there yet. </a:t>
            </a:r>
            <a:endParaRPr lang="en-US" sz="1800" b="1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AE8722-9256-42EB-B779-63A99D304B0B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596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Very useful start: Sun/Oracle Java tutorials</a:t>
            </a:r>
          </a:p>
          <a:p>
            <a:pPr marL="400050" lvl="1" indent="0">
              <a:buNone/>
            </a:pPr>
            <a:r>
              <a:rPr lang="en-US" dirty="0" smtClean="0"/>
              <a:t>http</a:t>
            </a:r>
            <a:r>
              <a:rPr lang="en-US" dirty="0"/>
              <a:t>://docs.oracle.com/javase/tutorial/uiswing/</a:t>
            </a:r>
            <a:r>
              <a:rPr lang="en-US" dirty="0" smtClean="0"/>
              <a:t>index.html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Mike </a:t>
            </a:r>
            <a:r>
              <a:rPr lang="en-US" dirty="0" err="1" smtClean="0"/>
              <a:t>Hoton’s</a:t>
            </a:r>
            <a:r>
              <a:rPr lang="en-US" dirty="0" smtClean="0"/>
              <a:t> slides/sample code from CSE 331 Sp12 (lectures 23, 24 with more extensive widget examples)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 good book that covers this (and much more): </a:t>
            </a:r>
            <a:r>
              <a:rPr lang="en-US" i="1" dirty="0" smtClean="0"/>
              <a:t>Core Java</a:t>
            </a:r>
            <a:r>
              <a:rPr lang="en-US" dirty="0" smtClean="0"/>
              <a:t> vol. I by </a:t>
            </a:r>
            <a:r>
              <a:rPr lang="en-US" dirty="0" err="1" smtClean="0"/>
              <a:t>Horstmann</a:t>
            </a:r>
            <a:r>
              <a:rPr lang="en-US" dirty="0" smtClean="0"/>
              <a:t> &amp; Cornell (but if you’ve got another favorite, go for it)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44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next – and not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Major topic next time is how to handle user interactions</a:t>
            </a:r>
          </a:p>
          <a:p>
            <a:pPr marL="457200" lvl="1" indent="0">
              <a:buNone/>
            </a:pPr>
            <a:r>
              <a:rPr lang="en-US" dirty="0" smtClean="0"/>
              <a:t>We already know the core idea – it’s a big-time application of the observer pattern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Beyond that you’re on your own to explore all the wonderful widgets in Swing/AWT.  Have fun!!!</a:t>
            </a:r>
          </a:p>
          <a:p>
            <a:pPr marL="400050" lvl="1" indent="0">
              <a:buNone/>
            </a:pPr>
            <a:endParaRPr lang="en-US" smtClean="0"/>
          </a:p>
          <a:p>
            <a:pPr marL="400050" lvl="1" indent="0">
              <a:buNone/>
            </a:pPr>
            <a:r>
              <a:rPr lang="en-US" smtClean="0"/>
              <a:t>(</a:t>
            </a:r>
            <a:r>
              <a:rPr lang="en-US" dirty="0" smtClean="0"/>
              <a:t>But don’t sink huge amounts of time into eye candy)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852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study GUIs?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It’s how the world works!!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Classic example of using inheritance to organize large class libraries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Work with a </a:t>
            </a:r>
            <a:r>
              <a:rPr lang="en-US" strike="sngStrike" dirty="0" smtClean="0"/>
              <a:t>large</a:t>
            </a:r>
            <a:r>
              <a:rPr lang="en-US" dirty="0" smtClean="0"/>
              <a:t> huge API – and learn how (not</a:t>
            </a:r>
            <a:r>
              <a:rPr lang="en-US" dirty="0"/>
              <a:t>) </a:t>
            </a:r>
            <a:r>
              <a:rPr lang="en-US" dirty="0" smtClean="0"/>
              <a:t>to deal with all of it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Many core design patterns show up here: </a:t>
            </a:r>
            <a:r>
              <a:rPr lang="en-US" dirty="0"/>
              <a:t>callbacks, </a:t>
            </a:r>
            <a:r>
              <a:rPr lang="en-US" dirty="0" smtClean="0"/>
              <a:t>listeners, event-driven programs, decorators</a:t>
            </a:r>
            <a:r>
              <a:rPr lang="en-US" smtClean="0"/>
              <a:t>, façade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It’s cool!!  It’s fun!!!!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144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not to do…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There’s way too much to know all of it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Don’t memorize – look things up as you need them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Focus on the main ideas, fundamental concepts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Don’t get bogged down implementing eye candy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5300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(more detailed)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Organization of the AWT/Swing library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Graphics and drawing</a:t>
            </a:r>
          </a:p>
          <a:p>
            <a:pPr marL="457200" lvl="1" indent="0">
              <a:buNone/>
            </a:pPr>
            <a:r>
              <a:rPr lang="en-US" dirty="0" smtClean="0"/>
              <a:t>Repaint callbacks, layout managers, etc.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Handling user events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Building GUI applications</a:t>
            </a:r>
          </a:p>
          <a:p>
            <a:pPr marL="457200" lvl="1" indent="0">
              <a:buNone/>
            </a:pPr>
            <a:r>
              <a:rPr lang="en-US" dirty="0" smtClean="0"/>
              <a:t>MVC, user events, updates, &amp;c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177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very short history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Graphical user interfaces have existed in Java since the beginning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Original Java GUI: </a:t>
            </a:r>
            <a:r>
              <a:rPr lang="en-US" dirty="0" smtClean="0">
                <a:solidFill>
                  <a:srgbClr val="0000FF"/>
                </a:solidFill>
              </a:rPr>
              <a:t>AWT</a:t>
            </a:r>
            <a:r>
              <a:rPr lang="en-US" dirty="0" smtClean="0"/>
              <a:t> (Abstract Window Toolkit)</a:t>
            </a:r>
          </a:p>
          <a:p>
            <a:pPr marL="400050" lvl="1" indent="0">
              <a:buNone/>
            </a:pPr>
            <a:r>
              <a:rPr lang="en-US" dirty="0"/>
              <a:t>Limited set of user interface elements (widgets)</a:t>
            </a:r>
          </a:p>
          <a:p>
            <a:pPr marL="400050" lvl="1" indent="0">
              <a:buNone/>
            </a:pPr>
            <a:r>
              <a:rPr lang="en-US" dirty="0" smtClean="0"/>
              <a:t>Mapped Java UI to host system UI widgets</a:t>
            </a:r>
          </a:p>
          <a:p>
            <a:pPr marL="400050" lvl="1" indent="0">
              <a:buNone/>
            </a:pPr>
            <a:r>
              <a:rPr lang="en-US" dirty="0" smtClean="0"/>
              <a:t>Lowest common denominator</a:t>
            </a:r>
          </a:p>
          <a:p>
            <a:pPr marL="400050" lvl="1" indent="0">
              <a:buNone/>
            </a:pPr>
            <a:r>
              <a:rPr lang="en-US" dirty="0" smtClean="0"/>
              <a:t>“Write once, debug everywhere”</a:t>
            </a:r>
          </a:p>
          <a:p>
            <a:pPr marL="40005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243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very short history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Swing</a:t>
            </a:r>
            <a:r>
              <a:rPr lang="en-US" dirty="0" smtClean="0"/>
              <a:t>: Newer GUI library, introduced with Java 2 (1998)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Basic idea: underlying system only provides a blank window.  Swing draws all UI components directly; doesn’t use underlying system widgets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Not a total replacement for AWT.  Swing is implemented on top of core AWT classes and both still coexist.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Use Swing, but deal with AWT when you must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337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GUI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window</a:t>
            </a:r>
            <a:r>
              <a:rPr lang="en-US" dirty="0" smtClean="0"/>
              <a:t>: A first-class citizen of the graphical desktop</a:t>
            </a:r>
          </a:p>
          <a:p>
            <a:pPr marL="457200" lvl="1" indent="0">
              <a:buNone/>
            </a:pPr>
            <a:r>
              <a:rPr lang="en-US" dirty="0" smtClean="0"/>
              <a:t>Also called a top-level container</a:t>
            </a:r>
          </a:p>
          <a:p>
            <a:pPr marL="457200" lvl="1" indent="0">
              <a:buNone/>
            </a:pPr>
            <a:r>
              <a:rPr lang="en-US" dirty="0" smtClean="0"/>
              <a:t>examples: frame, dialog box, applet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component</a:t>
            </a:r>
            <a:r>
              <a:rPr lang="en-US" dirty="0" smtClean="0"/>
              <a:t>: A GUI widget that resides in a window</a:t>
            </a:r>
          </a:p>
          <a:p>
            <a:pPr marL="457200" lvl="1" indent="0">
              <a:buNone/>
            </a:pPr>
            <a:r>
              <a:rPr lang="en-US" dirty="0" smtClean="0"/>
              <a:t>Also called controls in many other languages</a:t>
            </a:r>
          </a:p>
          <a:p>
            <a:pPr marL="457200" lvl="1" indent="0">
              <a:buNone/>
            </a:pPr>
            <a:r>
              <a:rPr lang="en-US" dirty="0" smtClean="0"/>
              <a:t>examples: button, text box, label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container</a:t>
            </a:r>
            <a:r>
              <a:rPr lang="en-US" dirty="0" smtClean="0"/>
              <a:t>: A component that hosts (holds) components</a:t>
            </a:r>
          </a:p>
          <a:p>
            <a:pPr marL="457200" lvl="1" indent="0">
              <a:buNone/>
            </a:pPr>
            <a:r>
              <a:rPr lang="en-US" dirty="0" smtClean="0"/>
              <a:t>examples: frame, applet, panel, box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8" name="Picture 4" descr="7CelsiusConver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248275"/>
            <a:ext cx="8153400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8005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929</TotalTime>
  <Words>1811</Words>
  <Application>Microsoft Macintosh PowerPoint</Application>
  <PresentationFormat>On-screen Show (4:3)</PresentationFormat>
  <Paragraphs>295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simple</vt:lpstr>
      <vt:lpstr>CSE 331 Software Design &amp; Implementation</vt:lpstr>
      <vt:lpstr>The plan</vt:lpstr>
      <vt:lpstr>References</vt:lpstr>
      <vt:lpstr>Why study GUIs?</vt:lpstr>
      <vt:lpstr>What not to do…</vt:lpstr>
      <vt:lpstr>The (more detailed) plan</vt:lpstr>
      <vt:lpstr>A very short history (1)</vt:lpstr>
      <vt:lpstr>A very short history (2)</vt:lpstr>
      <vt:lpstr>GUI terminology</vt:lpstr>
      <vt:lpstr>Components</vt:lpstr>
      <vt:lpstr>Component &amp; container classes</vt:lpstr>
      <vt:lpstr>Swing/AWT inheritance hierarchy</vt:lpstr>
      <vt:lpstr>Component properties</vt:lpstr>
      <vt:lpstr>Types of containers</vt:lpstr>
      <vt:lpstr>JFrame – top-level window</vt:lpstr>
      <vt:lpstr>Example</vt:lpstr>
      <vt:lpstr>JPanel – a general-purpose container</vt:lpstr>
      <vt:lpstr>Containers and layout</vt:lpstr>
      <vt:lpstr>Layout managers</vt:lpstr>
      <vt:lpstr>pack()</vt:lpstr>
      <vt:lpstr>Example</vt:lpstr>
      <vt:lpstr>Graphics and drawing</vt:lpstr>
      <vt:lpstr>Example</vt:lpstr>
      <vt:lpstr>Graphics methods</vt:lpstr>
      <vt:lpstr>Graphics vs Graphics2D</vt:lpstr>
      <vt:lpstr>So who calls paintComponent? And when??</vt:lpstr>
      <vt:lpstr>Example</vt:lpstr>
      <vt:lpstr>How repainting happens</vt:lpstr>
      <vt:lpstr>Rules for painting – Obey!</vt:lpstr>
      <vt:lpstr>What’s next – and not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138</cp:revision>
  <cp:lastPrinted>2012-11-26T18:13:22Z</cp:lastPrinted>
  <dcterms:created xsi:type="dcterms:W3CDTF">2012-03-09T16:23:53Z</dcterms:created>
  <dcterms:modified xsi:type="dcterms:W3CDTF">2013-11-22T18:09:02Z</dcterms:modified>
</cp:coreProperties>
</file>