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85" r:id="rId2"/>
    <p:sldId id="288" r:id="rId3"/>
    <p:sldId id="287" r:id="rId4"/>
    <p:sldId id="291" r:id="rId5"/>
    <p:sldId id="290" r:id="rId6"/>
    <p:sldId id="295" r:id="rId7"/>
    <p:sldId id="292" r:id="rId8"/>
    <p:sldId id="294" r:id="rId9"/>
    <p:sldId id="29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296" r:id="rId19"/>
    <p:sldId id="297" r:id="rId20"/>
    <p:sldId id="336" r:id="rId21"/>
    <p:sldId id="322" r:id="rId22"/>
    <p:sldId id="323" r:id="rId23"/>
    <p:sldId id="324" r:id="rId24"/>
    <p:sldId id="300" r:id="rId25"/>
    <p:sldId id="337" r:id="rId26"/>
    <p:sldId id="325" r:id="rId27"/>
    <p:sldId id="326" r:id="rId28"/>
    <p:sldId id="327" r:id="rId29"/>
    <p:sldId id="328" r:id="rId30"/>
    <p:sldId id="331" r:id="rId31"/>
    <p:sldId id="332" r:id="rId32"/>
    <p:sldId id="312" r:id="rId33"/>
    <p:sldId id="334" r:id="rId34"/>
    <p:sldId id="335" r:id="rId35"/>
    <p:sldId id="333" r:id="rId36"/>
    <p:sldId id="307" r:id="rId37"/>
    <p:sldId id="308" r:id="rId38"/>
    <p:sldId id="309" r:id="rId39"/>
    <p:sldId id="310" r:id="rId40"/>
    <p:sldId id="311" r:id="rId41"/>
  </p:sldIdLst>
  <p:sldSz cx="9144000" cy="6858000" type="screen4x3"/>
  <p:notesSz cx="6934200" cy="92202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5" autoAdjust="0"/>
    <p:restoredTop sz="89618" autoAdjust="0"/>
  </p:normalViewPr>
  <p:slideViewPr>
    <p:cSldViewPr>
      <p:cViewPr>
        <p:scale>
          <a:sx n="100" d="100"/>
          <a:sy n="100" d="100"/>
        </p:scale>
        <p:origin x="-108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696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</a:p>
          <a:p>
            <a:r>
              <a:rPr lang="en-US" dirty="0" smtClean="0"/>
              <a:t>Generics (Polymorphism)</a:t>
            </a:r>
          </a:p>
          <a:p>
            <a:r>
              <a:rPr lang="en-US" sz="1800" dirty="0" smtClean="0"/>
              <a:t>(Slides by </a:t>
            </a:r>
            <a:r>
              <a:rPr lang="en-US" sz="1800" dirty="0"/>
              <a:t>Mike </a:t>
            </a:r>
            <a:r>
              <a:rPr lang="en-US" sz="1800" dirty="0" smtClean="0"/>
              <a:t>Ernst and David </a:t>
            </a:r>
            <a:r>
              <a:rPr lang="en-US" sz="1800" dirty="0" err="1" smtClean="0"/>
              <a:t>Notkin</a:t>
            </a:r>
            <a:r>
              <a:rPr lang="en-US" sz="1800" dirty="0" smtClean="0"/>
              <a:t>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public class Graph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&lt;N&gt;</a:t>
            </a:r>
            <a:r>
              <a:rPr lang="en-US" sz="1800" b="1" dirty="0" smtClean="0">
                <a:latin typeface="Courier New" pitchFamily="49" charset="0"/>
              </a:rPr>
              <a:t> implements </a:t>
            </a:r>
            <a:r>
              <a:rPr lang="en-US" sz="1800" b="1" dirty="0" err="1" smtClean="0">
                <a:latin typeface="Courier New" pitchFamily="49" charset="0"/>
              </a:rPr>
              <a:t>Iterable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&lt;N&gt;</a:t>
            </a:r>
            <a:r>
              <a:rPr lang="en-US" sz="1800" b="1" dirty="0" smtClean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private final Map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&lt;N, Set&lt;N&gt;&gt;</a:t>
            </a:r>
            <a:r>
              <a:rPr lang="en-US" sz="1800" b="1" dirty="0" smtClean="0">
                <a:latin typeface="Courier New" pitchFamily="49" charset="0"/>
              </a:rPr>
              <a:t> node2neighbors;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public Graph(Set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&lt;N&gt;</a:t>
            </a:r>
            <a:r>
              <a:rPr lang="en-US" sz="1800" b="1" dirty="0" smtClean="0">
                <a:latin typeface="Courier New" pitchFamily="49" charset="0"/>
              </a:rPr>
              <a:t> nodes, Set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&lt;Tuple&lt;N,N&gt;&gt;</a:t>
            </a:r>
            <a:r>
              <a:rPr lang="en-US" sz="1800" b="1" dirty="0" smtClean="0">
                <a:latin typeface="Courier New" pitchFamily="49" charset="0"/>
              </a:rPr>
              <a:t> edges) {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public interface Path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&lt;N, P extends Path&lt;N,P&gt;&gt;</a:t>
            </a:r>
            <a:r>
              <a:rPr lang="en-US" sz="1800" b="1" dirty="0" smtClean="0">
                <a:latin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extends </a:t>
            </a:r>
            <a:r>
              <a:rPr lang="en-US" sz="1800" b="1" dirty="0" err="1" smtClean="0">
                <a:latin typeface="Courier New" pitchFamily="49" charset="0"/>
              </a:rPr>
              <a:t>Iterable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&lt;N&gt;</a:t>
            </a:r>
            <a:r>
              <a:rPr lang="en-US" sz="1800" b="1" dirty="0" smtClean="0">
                <a:latin typeface="Courier New" pitchFamily="49" charset="0"/>
              </a:rPr>
              <a:t>, Comparable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&lt;Path&lt;?, ?&gt;&gt;</a:t>
            </a:r>
            <a:r>
              <a:rPr lang="en-US" sz="1800" b="1" dirty="0" smtClean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  public Iterator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&lt;N&gt;</a:t>
            </a:r>
            <a:r>
              <a:rPr lang="en-US" sz="1800" b="1" dirty="0" smtClean="0">
                <a:latin typeface="Courier New" pitchFamily="49" charset="0"/>
              </a:rPr>
              <a:t> iterator();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b="1" dirty="0" smtClean="0">
                <a:solidFill>
                  <a:srgbClr val="FF8000"/>
                </a:solidFill>
              </a:rPr>
              <a:t>NOT</a:t>
            </a:r>
            <a:r>
              <a:rPr lang="en-US" dirty="0" smtClean="0">
                <a:solidFill>
                  <a:srgbClr val="FF8000"/>
                </a:solidFill>
              </a:rPr>
              <a:t> </a:t>
            </a:r>
            <a:r>
              <a:rPr lang="en-US" dirty="0" smtClean="0"/>
              <a:t>cut/paste this into your project unless it is what you want (and you understand it!)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61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Bounded type parameters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&lt;Type extends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65760" lvl="1" indent="0">
              <a:buNone/>
            </a:pPr>
            <a:r>
              <a:rPr lang="en-US" dirty="0" smtClean="0"/>
              <a:t>An upper bound; accepts the given </a:t>
            </a:r>
            <a:r>
              <a:rPr lang="en-US" dirty="0" err="1" smtClean="0"/>
              <a:t>supertype</a:t>
            </a:r>
            <a:r>
              <a:rPr lang="en-US" dirty="0" smtClean="0"/>
              <a:t> or any of its subtypes</a:t>
            </a:r>
          </a:p>
          <a:p>
            <a:pPr marL="365760" lvl="1" indent="0">
              <a:buNone/>
            </a:pPr>
            <a:r>
              <a:rPr lang="en-US" dirty="0" smtClean="0"/>
              <a:t>Works for multiple superclass/</a:t>
            </a:r>
            <a:r>
              <a:rPr lang="en-US" dirty="0"/>
              <a:t>interfaces with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 smtClean="0"/>
              <a:t> </a:t>
            </a:r>
          </a:p>
          <a:p>
            <a:pPr marL="365760" lvl="1" indent="0">
              <a:buNone/>
            </a:pPr>
            <a:r>
              <a:rPr lang="en-US" sz="21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Type extends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&amp; ...&gt;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&lt;Type super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 smtClean="0"/>
              <a:t>A lower bound; accepts the given </a:t>
            </a:r>
            <a:r>
              <a:rPr lang="en-US" dirty="0" err="1" smtClean="0"/>
              <a:t>supertype</a:t>
            </a:r>
            <a:r>
              <a:rPr lang="en-US" dirty="0" smtClean="0"/>
              <a:t> or any of its </a:t>
            </a:r>
            <a:r>
              <a:rPr lang="en-US" dirty="0" err="1" smtClean="0"/>
              <a:t>supertypes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 extends Comparable&lt;T&gt;&gt;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0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generics are for collections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result += n;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1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of a generic method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static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// ... black magic within ...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048000" y="4038600"/>
            <a:ext cx="1905000" cy="993648"/>
          </a:xfrm>
          <a:prstGeom prst="wedgeRectCallout">
            <a:avLst>
              <a:gd name="adj1" fmla="val 41497"/>
              <a:gd name="adj2" fmla="val -1793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Where is this type variable declared?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3048000" y="4035552"/>
            <a:ext cx="1905000" cy="993648"/>
          </a:xfrm>
          <a:prstGeom prst="wedgeRectCallout">
            <a:avLst>
              <a:gd name="adj1" fmla="val -141190"/>
              <a:gd name="adj2" fmla="val -17518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Type uses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Where is this type variable declared?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6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Declaring a method’s type parameter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MyUtils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static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 extends Number&gt;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// ... black magic within ...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936242" y="3581400"/>
            <a:ext cx="1778758" cy="838200"/>
          </a:xfrm>
          <a:prstGeom prst="wedgeRectCallout">
            <a:avLst>
              <a:gd name="adj1" fmla="val -54503"/>
              <a:gd name="adj2" fmla="val -1535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How to declare a type parameter of a </a:t>
            </a:r>
            <a:r>
              <a:rPr lang="en-US" sz="1600" dirty="0" smtClean="0">
                <a:solidFill>
                  <a:srgbClr val="FF0000"/>
                </a:solidFill>
              </a:rPr>
              <a:t>method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7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7724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8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8000"/>
                </a:solidFill>
                <a:latin typeface="Courier New" pitchFamily="49" charset="0"/>
                <a:cs typeface="Courier New" pitchFamily="49" charset="0"/>
              </a:rPr>
              <a:t>extends Comparable&lt;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FF8000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// …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T.compareTo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Actually: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extends Comparable&lt;? super T&gt;&gt;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6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methods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static &lt;Type&gt;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name(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When you want to make just a single (often static) method generic in a class, precede its return type by type parameter(s)</a:t>
            </a:r>
          </a:p>
          <a:p>
            <a:pPr lvl="1"/>
            <a:endParaRPr lang="en-US" sz="1800" dirty="0" smtClean="0"/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Collections {</a:t>
            </a:r>
          </a:p>
          <a:p>
            <a:pPr marL="4572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static &lt;T&gt; void copy(List&lt;T&gt;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List&lt;T&gt;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572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3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bounded type examples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T extends Comparable&lt;T&gt;&gt;</a:t>
            </a:r>
            <a:br>
              <a:rPr lang="en-US" sz="2600" b="1" dirty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max(Collection&lt;T&gt; c)</a:t>
            </a:r>
          </a:p>
          <a:p>
            <a:pPr marL="457200" lvl="1" indent="0">
              <a:buNone/>
            </a:pPr>
            <a:r>
              <a:rPr lang="en-US" dirty="0" smtClean="0"/>
              <a:t>Find max value in any collection (if the elements can be compared)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T&gt; </a:t>
            </a:r>
            <a:endParaRPr 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copy(</a:t>
            </a:r>
            <a:br>
              <a:rPr lang="en-US" sz="2600" b="1" dirty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List&lt;T2 super T&gt;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, List&lt;T3 extends T&gt;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 smtClean="0"/>
              <a:t>Copy all elements from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/>
              <a:t>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endParaRPr lang="en-US" dirty="0"/>
          </a:p>
          <a:p>
            <a:pPr marL="457200" lvl="1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dirty="0" smtClean="0"/>
              <a:t> must be able to safely store anything that could be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This means that all elements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/>
              <a:t> must be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dirty="0" err="1" smtClean="0">
                <a:cs typeface="Courier New" pitchFamily="49" charset="0"/>
              </a:rPr>
              <a:t>'s</a:t>
            </a:r>
            <a:r>
              <a:rPr lang="en-US" dirty="0" smtClean="0"/>
              <a:t> element type or a subtype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T extends Comparable&lt;T2 super T&gt;&gt;</a:t>
            </a:r>
            <a:br>
              <a:rPr lang="en-US" sz="2600" b="1" dirty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sort(List&lt;T&gt; list)</a:t>
            </a:r>
          </a:p>
          <a:p>
            <a:pPr marL="457200" lvl="1" indent="0">
              <a:buNone/>
            </a:pPr>
            <a:r>
              <a:rPr lang="en-US" dirty="0" smtClean="0"/>
              <a:t>Sort any list whose elements can be compared to the same type or a broader type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3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/>
              <a:t> is a subtype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 a subtype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dirty="0" smtClean="0"/>
              <a:t>&gt;?</a:t>
            </a:r>
          </a:p>
          <a:p>
            <a:pPr marL="0" indent="0">
              <a:buNone/>
            </a:pPr>
            <a:r>
              <a:rPr lang="en-US" dirty="0" smtClean="0"/>
              <a:t>Use subtyping rules (stronger, weaker) to find out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962850" y="4102290"/>
            <a:ext cx="3218301" cy="1258879"/>
            <a:chOff x="5287992" y="4102290"/>
            <a:chExt cx="3218301" cy="1258879"/>
          </a:xfrm>
        </p:grpSpPr>
        <p:sp>
          <p:nvSpPr>
            <p:cNvPr id="4" name="TextBox 3"/>
            <p:cNvSpPr txBox="1"/>
            <p:nvPr/>
          </p:nvSpPr>
          <p:spPr>
            <a:xfrm>
              <a:off x="5287992" y="4124994"/>
              <a:ext cx="1213794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Number</a:t>
              </a:r>
              <a:endParaRPr lang="en-US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45792" y="4899504"/>
              <a:ext cx="107677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Integer</a:t>
              </a:r>
              <a:endParaRPr lang="en-US" sz="2400" dirty="0"/>
            </a:p>
          </p:txBody>
        </p:sp>
        <p:cxnSp>
          <p:nvCxnSpPr>
            <p:cNvPr id="6" name="Straight Arrow Connector 5"/>
            <p:cNvCxnSpPr>
              <a:stCxn id="5" idx="0"/>
              <a:endCxn id="4" idx="2"/>
            </p:cNvCxnSpPr>
            <p:nvPr/>
          </p:nvCxnSpPr>
          <p:spPr>
            <a:xfrm flipV="1">
              <a:off x="5884177" y="4586659"/>
              <a:ext cx="10712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564992" y="4102290"/>
              <a:ext cx="194130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List&lt;Number&gt;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41192" y="4876800"/>
              <a:ext cx="18042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List&lt;Integer&gt;</a:t>
              </a:r>
              <a:endParaRPr lang="en-US" sz="2400" dirty="0"/>
            </a:p>
          </p:txBody>
        </p:sp>
        <p:cxnSp>
          <p:nvCxnSpPr>
            <p:cNvPr id="9" name="Straight Arrow Connector 8"/>
            <p:cNvCxnSpPr>
              <a:stCxn id="8" idx="0"/>
              <a:endCxn id="7" idx="2"/>
            </p:cNvCxnSpPr>
            <p:nvPr/>
          </p:nvCxnSpPr>
          <p:spPr>
            <a:xfrm flipH="1" flipV="1">
              <a:off x="7535643" y="4563955"/>
              <a:ext cx="7687" cy="31284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555592" y="449580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?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interface List&lt;Number&gt;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boolean add(Number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Number get(int index);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add(Integer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get(int index);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Java subtyping is </a:t>
            </a:r>
            <a:r>
              <a:rPr lang="en-US" dirty="0" smtClean="0">
                <a:solidFill>
                  <a:srgbClr val="FF0000"/>
                </a:solidFill>
                <a:cs typeface="Courier New" pitchFamily="49" charset="0"/>
              </a:rPr>
              <a:t>invariant</a:t>
            </a:r>
            <a:r>
              <a:rPr lang="en-US" dirty="0" smtClean="0">
                <a:cs typeface="Courier New" pitchFamily="49" charset="0"/>
              </a:rPr>
              <a:t> with respect to generics</a:t>
            </a:r>
          </a:p>
          <a:p>
            <a:pPr marL="400050" lvl="1" indent="0">
              <a:buNone/>
            </a:pPr>
            <a:r>
              <a:rPr lang="en-US" dirty="0" err="1" smtClean="0">
                <a:cs typeface="Courier New" pitchFamily="49" charset="0"/>
              </a:rPr>
              <a:t>i.e</a:t>
            </a:r>
            <a:r>
              <a:rPr lang="en-US" dirty="0" smtClean="0">
                <a:cs typeface="Courier New" pitchFamily="49" charset="0"/>
              </a:rPr>
              <a:t>, not covariant, not </a:t>
            </a:r>
            <a:r>
              <a:rPr lang="en-US" dirty="0" err="1" smtClean="0">
                <a:cs typeface="Courier New" pitchFamily="49" charset="0"/>
              </a:rPr>
              <a:t>contravariant</a:t>
            </a: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5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Abstraction over </a:t>
            </a:r>
            <a:r>
              <a:rPr lang="en-US" dirty="0" smtClean="0">
                <a:solidFill>
                  <a:srgbClr val="FF0000"/>
                </a:solidFill>
              </a:rPr>
              <a:t>computation</a:t>
            </a:r>
            <a:r>
              <a:rPr lang="en-US" dirty="0" smtClean="0"/>
              <a:t>:  procedures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r>
              <a:rPr lang="en-US" dirty="0" smtClean="0"/>
              <a:t>Abstraction over </a:t>
            </a:r>
            <a:r>
              <a:rPr lang="en-US" dirty="0" smtClean="0">
                <a:solidFill>
                  <a:srgbClr val="FF0000"/>
                </a:solidFill>
              </a:rPr>
              <a:t>data</a:t>
            </a:r>
            <a:r>
              <a:rPr lang="en-US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dirty="0" smtClean="0"/>
              <a:t>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oint p1, p2;</a:t>
            </a:r>
          </a:p>
          <a:p>
            <a:pPr marL="0" indent="0">
              <a:buNone/>
            </a:pPr>
            <a:r>
              <a:rPr lang="en-US" dirty="0" smtClean="0"/>
              <a:t>Abstraction over </a:t>
            </a:r>
            <a:r>
              <a:rPr lang="en-US" dirty="0" smtClean="0">
                <a:solidFill>
                  <a:srgbClr val="FF0000"/>
                </a:solidFill>
              </a:rPr>
              <a:t>types</a:t>
            </a:r>
            <a:r>
              <a:rPr lang="en-US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r>
              <a:rPr lang="en-US" dirty="0" smtClean="0"/>
              <a:t>Applies to both computation and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8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interface </a:t>
            </a:r>
            <a:r>
              <a:rPr lang="en-GB" sz="1800" b="1" dirty="0" smtClean="0">
                <a:solidFill>
                  <a:srgbClr val="0066FF"/>
                </a:solidFill>
                <a:latin typeface="Courier New" pitchFamily="49" charset="0"/>
              </a:rPr>
              <a:t>Set&lt;E&gt;</a:t>
            </a:r>
            <a:r>
              <a:rPr lang="en-GB" sz="1800" b="1" dirty="0" smtClean="0">
                <a:latin typeface="Courier New" pitchFamily="49" charset="0"/>
              </a:rPr>
              <a:t> {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>
                <a:latin typeface="Courier New" pitchFamily="49" charset="0"/>
              </a:rPr>
              <a:t> </a:t>
            </a:r>
            <a:r>
              <a:rPr lang="en-GB" sz="1800" b="1" dirty="0" smtClean="0">
                <a:latin typeface="Courier New" pitchFamily="49" charset="0"/>
              </a:rPr>
              <a:t> //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Adds all of the elements in </a:t>
            </a:r>
            <a:r>
              <a:rPr lang="en-US" sz="1800" b="1" dirty="0" smtClean="0">
                <a:latin typeface="Courier New" pitchFamily="49" charset="0"/>
              </a:rPr>
              <a:t>c to </a:t>
            </a:r>
            <a:r>
              <a:rPr lang="en-US" sz="1800" b="1" dirty="0">
                <a:latin typeface="Courier New" pitchFamily="49" charset="0"/>
              </a:rPr>
              <a:t>this </a:t>
            </a:r>
            <a:r>
              <a:rPr lang="en-US" sz="1800" b="1" dirty="0" smtClean="0">
                <a:latin typeface="Courier New" pitchFamily="49" charset="0"/>
              </a:rPr>
              <a:t>set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// if </a:t>
            </a:r>
            <a:r>
              <a:rPr lang="en-US" sz="1800" b="1" dirty="0">
                <a:latin typeface="Courier New" pitchFamily="49" charset="0"/>
              </a:rPr>
              <a:t>they're not already </a:t>
            </a:r>
            <a:r>
              <a:rPr lang="en-US" sz="1800" b="1" dirty="0" smtClean="0">
                <a:latin typeface="Courier New" pitchFamily="49" charset="0"/>
              </a:rPr>
              <a:t>present.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void </a:t>
            </a:r>
            <a:r>
              <a:rPr lang="en-GB" sz="18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1800" b="1" dirty="0" smtClean="0">
                <a:latin typeface="Courier New" pitchFamily="49" charset="0"/>
              </a:rPr>
              <a:t>(Set&lt;E&gt; </a:t>
            </a:r>
            <a:r>
              <a:rPr lang="en-GB" sz="1800" b="1" dirty="0" smtClean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  void </a:t>
            </a:r>
            <a:r>
              <a:rPr lang="en-GB" sz="18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1800" b="1" dirty="0" smtClean="0">
                <a:latin typeface="Courier New" pitchFamily="49" charset="0"/>
              </a:rPr>
              <a:t>(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Collection</a:t>
            </a:r>
            <a:r>
              <a:rPr lang="en-GB" sz="1800" b="1" dirty="0" smtClean="0">
                <a:latin typeface="Courier New" pitchFamily="49" charset="0"/>
              </a:rPr>
              <a:t>&lt;E</a:t>
            </a:r>
            <a:r>
              <a:rPr lang="en-GB" sz="1800" b="1" dirty="0">
                <a:latin typeface="Courier New" pitchFamily="49" charset="0"/>
              </a:rPr>
              <a:t>&gt; </a:t>
            </a:r>
            <a:r>
              <a:rPr lang="en-GB" sz="18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1800" b="1" dirty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  void </a:t>
            </a:r>
            <a:r>
              <a:rPr lang="en-GB" sz="18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1800" b="1" dirty="0" smtClean="0">
                <a:latin typeface="Courier New" pitchFamily="49" charset="0"/>
              </a:rPr>
              <a:t>(Collection&lt;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? extends E</a:t>
            </a:r>
            <a:r>
              <a:rPr lang="en-GB" sz="1800" b="1" dirty="0">
                <a:latin typeface="Courier New" pitchFamily="49" charset="0"/>
              </a:rPr>
              <a:t>&gt; </a:t>
            </a:r>
            <a:r>
              <a:rPr lang="en-GB" sz="18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 &lt;T&gt; </a:t>
            </a:r>
            <a:r>
              <a:rPr lang="en-GB" sz="1800" b="1" dirty="0" smtClean="0">
                <a:latin typeface="Courier New" pitchFamily="49" charset="0"/>
              </a:rPr>
              <a:t>void </a:t>
            </a:r>
            <a:r>
              <a:rPr lang="en-GB" sz="18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1800" b="1" dirty="0" smtClean="0">
                <a:latin typeface="Courier New" pitchFamily="49" charset="0"/>
              </a:rPr>
              <a:t>(Collection&lt;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T </a:t>
            </a:r>
            <a:r>
              <a:rPr lang="en-GB" sz="1800" b="1" dirty="0">
                <a:solidFill>
                  <a:srgbClr val="FF0000"/>
                </a:solidFill>
                <a:latin typeface="Courier New" pitchFamily="49" charset="0"/>
              </a:rPr>
              <a:t>extends E</a:t>
            </a:r>
            <a:r>
              <a:rPr lang="en-GB" sz="1800" b="1" dirty="0">
                <a:latin typeface="Courier New" pitchFamily="49" charset="0"/>
              </a:rPr>
              <a:t>&gt; </a:t>
            </a:r>
            <a:r>
              <a:rPr lang="en-GB" sz="18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 smtClean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 smtClean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A wildcard is essentially an </a:t>
            </a:r>
            <a:r>
              <a:rPr lang="en-GB" sz="2000" dirty="0" smtClean="0">
                <a:solidFill>
                  <a:srgbClr val="FF0000"/>
                </a:solidFill>
              </a:rPr>
              <a:t>anonymous type variable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Use it when you would use a type variable exactly once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It appears at the use site; nothing appears at the declaration site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2860" y="2286000"/>
            <a:ext cx="2262496" cy="1654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dirty="0">
                <a:cs typeface="Courier New" pitchFamily="49" charset="0"/>
              </a:rPr>
              <a:t>Problem 1: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>
                <a:latin typeface="Courier New" pitchFamily="49" charset="0"/>
              </a:rPr>
              <a:t>Set&lt;Number&gt; s;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>
                <a:latin typeface="Courier New" pitchFamily="49" charset="0"/>
              </a:rPr>
              <a:t>List&lt;Number&gt; l;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err="1">
                <a:latin typeface="Courier New" pitchFamily="49" charset="0"/>
              </a:rPr>
              <a:t>s.addAll</a:t>
            </a:r>
            <a:r>
              <a:rPr lang="en-GB" sz="1800" b="1" dirty="0">
                <a:latin typeface="Courier New" pitchFamily="49" charset="0"/>
              </a:rPr>
              <a:t>(l);</a:t>
            </a:r>
          </a:p>
          <a:p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677402" y="4486699"/>
            <a:ext cx="2401018" cy="1654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dirty="0">
                <a:cs typeface="Courier New" pitchFamily="49" charset="0"/>
              </a:rPr>
              <a:t>Problem </a:t>
            </a:r>
            <a:r>
              <a:rPr lang="en-GB" sz="1800" dirty="0" smtClean="0">
                <a:cs typeface="Courier New" pitchFamily="49" charset="0"/>
              </a:rPr>
              <a:t>2:</a:t>
            </a:r>
            <a:endParaRPr lang="en-GB" sz="1800" dirty="0">
              <a:cs typeface="Courier New" pitchFamily="49" charset="0"/>
            </a:endParaRP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>
                <a:latin typeface="Courier New" pitchFamily="49" charset="0"/>
              </a:rPr>
              <a:t>Set&lt;Number&gt; s;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smtClean="0">
                <a:latin typeface="Courier New" pitchFamily="49" charset="0"/>
              </a:rPr>
              <a:t>List&lt;Integer&gt; </a:t>
            </a:r>
            <a:r>
              <a:rPr lang="en-GB" sz="1800" b="1" dirty="0">
                <a:latin typeface="Courier New" pitchFamily="49" charset="0"/>
              </a:rPr>
              <a:t>l;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1800" b="1" dirty="0" err="1">
                <a:latin typeface="Courier New" pitchFamily="49" charset="0"/>
              </a:rPr>
              <a:t>s.addAll</a:t>
            </a:r>
            <a:r>
              <a:rPr lang="en-GB" sz="1800" b="1" dirty="0">
                <a:latin typeface="Courier New" pitchFamily="49" charset="0"/>
              </a:rPr>
              <a:t>(l);</a:t>
            </a:r>
          </a:p>
          <a:p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2933700"/>
            <a:ext cx="3124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2000" y="3314700"/>
            <a:ext cx="4038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ular Callout 3"/>
          <p:cNvSpPr/>
          <p:nvPr/>
        </p:nvSpPr>
        <p:spPr>
          <a:xfrm>
            <a:off x="7696200" y="1466838"/>
            <a:ext cx="1371600" cy="819162"/>
          </a:xfrm>
          <a:prstGeom prst="wedgeRectCallout">
            <a:avLst>
              <a:gd name="adj1" fmla="val -28793"/>
              <a:gd name="adj2" fmla="val 8249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Unrelated to invariant subtyping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7924800" y="3676638"/>
            <a:ext cx="1194062" cy="819162"/>
          </a:xfrm>
          <a:prstGeom prst="wedgeRectCallout">
            <a:avLst>
              <a:gd name="adj1" fmla="val -41218"/>
              <a:gd name="adj2" fmla="val 658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Caused by invariant subtyping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Invariant subtyping</a:t>
            </a:r>
            <a:r>
              <a:rPr lang="en-US" dirty="0"/>
              <a:t> </a:t>
            </a:r>
            <a:r>
              <a:rPr lang="en-US" dirty="0" smtClean="0"/>
              <a:t>is restrictive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62199" y="563562"/>
            <a:ext cx="40833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+mj-lt"/>
              </a:rPr>
              <a:t>Solution:  wildcards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  <p:bldP spid="13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924800" cy="4800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class </a:t>
            </a:r>
            <a:r>
              <a:rPr lang="en-GB" sz="2400" b="1" smtClean="0">
                <a:solidFill>
                  <a:srgbClr val="0066FF"/>
                </a:solidFill>
                <a:latin typeface="Courier New" pitchFamily="49" charset="0"/>
              </a:rPr>
              <a:t>HashSet&lt;E&gt;</a:t>
            </a:r>
            <a:r>
              <a:rPr lang="en-GB" sz="2400" b="1" smtClean="0">
                <a:latin typeface="Courier New" pitchFamily="49" charset="0"/>
              </a:rPr>
              <a:t> implements Set&lt;E&gt; {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  void </a:t>
            </a:r>
            <a:r>
              <a:rPr lang="en-GB" sz="2400" b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400" b="1" smtClean="0">
                <a:latin typeface="Courier New" pitchFamily="49" charset="0"/>
              </a:rPr>
              <a:t>(Collection&lt;</a:t>
            </a:r>
            <a:r>
              <a:rPr lang="en-GB" sz="2400" b="1" smtClean="0">
                <a:solidFill>
                  <a:srgbClr val="FF0000"/>
                </a:solidFill>
                <a:latin typeface="Courier New" pitchFamily="49" charset="0"/>
              </a:rPr>
              <a:t>? extends E</a:t>
            </a:r>
            <a:r>
              <a:rPr lang="en-GB" sz="2400" b="1" smtClean="0">
                <a:latin typeface="Courier New" pitchFamily="49" charset="0"/>
              </a:rPr>
              <a:t>&gt; </a:t>
            </a:r>
            <a:r>
              <a:rPr lang="en-GB" sz="2400" b="1" smtClean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400" b="1" smtClean="0">
                <a:latin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    </a:t>
            </a:r>
            <a:r>
              <a:rPr lang="en-GB" sz="2400" smtClean="0">
                <a:cs typeface="Courier New" pitchFamily="49" charset="0"/>
              </a:rPr>
              <a:t>// What can this code assume about </a:t>
            </a:r>
            <a:r>
              <a:rPr lang="en-GB" sz="2400" b="1" smtClean="0">
                <a:latin typeface="Courier New" pitchFamily="49" charset="0"/>
              </a:rPr>
              <a:t>c</a:t>
            </a:r>
            <a:r>
              <a:rPr lang="en-GB" sz="2400" smtClean="0">
                <a:cs typeface="Courier New" pitchFamily="49" charset="0"/>
              </a:rPr>
              <a:t>?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400" smtClean="0">
                <a:cs typeface="Courier New" pitchFamily="49" charset="0"/>
              </a:rPr>
              <a:t>// What operations can this code invoke on </a:t>
            </a:r>
            <a:r>
              <a:rPr lang="en-GB" sz="2400" b="1" smtClean="0">
                <a:latin typeface="Courier New" pitchFamily="49" charset="0"/>
              </a:rPr>
              <a:t>c</a:t>
            </a:r>
            <a:r>
              <a:rPr lang="en-GB" sz="2400" smtClean="0">
                <a:cs typeface="Courier New" pitchFamily="49" charset="0"/>
              </a:rPr>
              <a:t>?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    ... 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  }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4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>
                <a:cs typeface="Courier New" pitchFamily="49" charset="0"/>
              </a:rPr>
              <a:t>A wildcard is essentially an anonymous type variable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>
                <a:cs typeface="Courier New" pitchFamily="49" charset="0"/>
              </a:rPr>
              <a:t>Wildcards are written at </a:t>
            </a:r>
            <a:r>
              <a:rPr lang="en-GB" smtClean="0">
                <a:solidFill>
                  <a:srgbClr val="FF0000"/>
                </a:solidFill>
                <a:cs typeface="Courier New" pitchFamily="49" charset="0"/>
              </a:rPr>
              <a:t>type argument </a:t>
            </a:r>
            <a:r>
              <a:rPr lang="en-GB" u="sng" smtClean="0">
                <a:solidFill>
                  <a:srgbClr val="FF0000"/>
                </a:solidFill>
                <a:cs typeface="Courier New" pitchFamily="49" charset="0"/>
              </a:rPr>
              <a:t>uses</a:t>
            </a:r>
          </a:p>
          <a:p>
            <a:pPr lvl="1"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>
                <a:cs typeface="Courier New" pitchFamily="49" charset="0"/>
              </a:rPr>
              <a:t>Within a </a:t>
            </a:r>
            <a:r>
              <a:rPr lang="en-GB" smtClean="0">
                <a:solidFill>
                  <a:srgbClr val="FF0000"/>
                </a:solidFill>
                <a:cs typeface="Courier New" pitchFamily="49" charset="0"/>
              </a:rPr>
              <a:t>parameter declaration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>
                <a:cs typeface="Courier New" pitchFamily="49" charset="0"/>
              </a:rPr>
              <a:t>A missing extends clause means  “</a:t>
            </a:r>
            <a:r>
              <a:rPr lang="en-GB" sz="2800" b="1" smtClean="0">
                <a:latin typeface="Courier New" pitchFamily="49" charset="0"/>
                <a:cs typeface="Courier New" pitchFamily="49" charset="0"/>
              </a:rPr>
              <a:t>extends Object</a:t>
            </a:r>
            <a:r>
              <a:rPr lang="en-GB" smtClean="0">
                <a:cs typeface="Courier New" pitchFamily="49" charset="0"/>
              </a:rPr>
              <a:t>”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>
                <a:cs typeface="Courier New" pitchFamily="49" charset="0"/>
              </a:rPr>
              <a:t>There is also  “</a:t>
            </a:r>
            <a:r>
              <a:rPr lang="en-GB" sz="2800" b="1" smtClean="0">
                <a:latin typeface="Courier New" pitchFamily="49" charset="0"/>
              </a:rPr>
              <a:t>? super E</a:t>
            </a:r>
            <a:r>
              <a:rPr lang="en-GB" smtClean="0">
                <a:cs typeface="Courier New" pitchFamily="49" charset="0"/>
              </a:rPr>
              <a:t>”</a:t>
            </a:r>
            <a:endParaRPr lang="en-GB" b="1" smtClean="0">
              <a:latin typeface="Courier New" pitchFamily="49" charset="0"/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12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7437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o;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List&lt;? extends Integer&gt; lei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First, which of these is legal?</a:t>
            </a:r>
            <a:endParaRPr lang="en-US" sz="31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9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o;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List&lt;?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</a:t>
            </a:r>
            <a:r>
              <a:rPr lang="en-US" sz="3100" dirty="0" smtClean="0">
                <a:cs typeface="Courier New" pitchFamily="49" charset="0"/>
              </a:rPr>
              <a:t>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Which </a:t>
            </a:r>
            <a:r>
              <a:rPr lang="en-US" sz="3100" dirty="0">
                <a:cs typeface="Courier New" pitchFamily="49" charset="0"/>
              </a:rPr>
              <a:t>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236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55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4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Wildcards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 smtClean="0"/>
              <a:t> indicates a wild-card type parameter, one that can be any type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list = new List&lt;?&gt;();  // anything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Difference between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&lt;?&gt; and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List&lt;Object</a:t>
            </a:r>
            <a:r>
              <a:rPr lang="en-US" dirty="0" smtClean="0"/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? </a:t>
            </a:r>
            <a:r>
              <a:rPr lang="en-US" dirty="0" smtClean="0"/>
              <a:t>can become any particular type;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is just one such type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dirty="0" smtClean="0"/>
              <a:t>is restrictive; wouldn't take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dirty="0" smtClean="0"/>
              <a:t>&gt;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Difference between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800" dirty="0"/>
              <a:t> </a:t>
            </a:r>
            <a:r>
              <a:rPr lang="en-US" dirty="0" smtClean="0"/>
              <a:t>and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List&lt;? extends Foo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/>
              <a:t>The latter binds to a particular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/>
              <a:t> subtype and allows ONLY that</a:t>
            </a:r>
          </a:p>
          <a:p>
            <a:pPr marL="914400" lvl="2" indent="0">
              <a:buNone/>
            </a:pPr>
            <a:r>
              <a:rPr lang="en-US" dirty="0" smtClean="0"/>
              <a:t>Ex: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&lt;? extends Animal&gt; </a:t>
            </a:r>
            <a:r>
              <a:rPr lang="en-US" dirty="0" smtClean="0"/>
              <a:t>might store only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Giraffes</a:t>
            </a:r>
            <a:r>
              <a:rPr lang="en-US" dirty="0" smtClean="0"/>
              <a:t> but not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Zebras</a:t>
            </a:r>
          </a:p>
          <a:p>
            <a:pPr marL="457200" lvl="1" indent="0">
              <a:buNone/>
            </a:pPr>
            <a:r>
              <a:rPr lang="en-US" dirty="0" smtClean="0"/>
              <a:t>The former allows anything that is a subtype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/>
              <a:t> in the same list</a:t>
            </a:r>
          </a:p>
          <a:p>
            <a:pPr marL="914400" lvl="2" indent="0">
              <a:buNone/>
            </a:pPr>
            <a:r>
              <a:rPr lang="en-US" dirty="0" smtClean="0"/>
              <a:t>Ex: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dirty="0" smtClean="0"/>
              <a:t>&gt; could store both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Giraffes</a:t>
            </a:r>
            <a:r>
              <a:rPr lang="en-US" dirty="0" smtClean="0"/>
              <a:t> and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Zebras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0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PECS: </a:t>
            </a:r>
            <a:r>
              <a:rPr lang="en-US" u="sng" dirty="0" smtClean="0"/>
              <a:t>P</a:t>
            </a:r>
            <a:r>
              <a:rPr lang="en-US" dirty="0" smtClean="0"/>
              <a:t>roducer </a:t>
            </a:r>
            <a:r>
              <a:rPr lang="en-US" u="sng" dirty="0" smtClean="0"/>
              <a:t>E</a:t>
            </a:r>
            <a:r>
              <a:rPr lang="en-US" dirty="0" smtClean="0"/>
              <a:t>xtends, </a:t>
            </a:r>
            <a:r>
              <a:rPr lang="en-US" u="sng" dirty="0"/>
              <a:t>C</a:t>
            </a:r>
            <a:r>
              <a:rPr lang="en-US" dirty="0" smtClean="0"/>
              <a:t>onsumer </a:t>
            </a:r>
            <a:r>
              <a:rPr lang="en-US" u="sng" dirty="0"/>
              <a:t>S</a:t>
            </a:r>
            <a:r>
              <a:rPr lang="en-US" dirty="0" smtClean="0"/>
              <a:t>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Where should you insert wildcards?</a:t>
            </a:r>
            <a:br>
              <a:rPr lang="en-US" dirty="0" smtClean="0"/>
            </a:br>
            <a:r>
              <a:rPr lang="en-US" dirty="0" smtClean="0"/>
              <a:t>Should you use </a:t>
            </a:r>
            <a:r>
              <a:rPr lang="en-US" b="1" dirty="0" smtClean="0">
                <a:latin typeface="Courier New"/>
                <a:cs typeface="Courier New"/>
              </a:rPr>
              <a:t>extends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/>
                <a:cs typeface="Courier New"/>
              </a:rPr>
              <a:t>super</a:t>
            </a:r>
            <a:r>
              <a:rPr lang="en-US" dirty="0" smtClean="0"/>
              <a:t> or neither?</a:t>
            </a:r>
          </a:p>
          <a:p>
            <a:pPr lvl="1"/>
            <a:r>
              <a:rPr lang="en-US" dirty="0" smtClean="0"/>
              <a:t>Use  </a:t>
            </a:r>
            <a:r>
              <a:rPr lang="en-US" b="1" dirty="0" smtClean="0">
                <a:latin typeface="Courier New"/>
                <a:cs typeface="Courier New"/>
              </a:rPr>
              <a:t>? extends T</a:t>
            </a:r>
            <a:r>
              <a:rPr lang="en-US" dirty="0" smtClean="0"/>
              <a:t> when you </a:t>
            </a:r>
            <a:r>
              <a:rPr lang="en-US" i="1" dirty="0" smtClean="0">
                <a:solidFill>
                  <a:srgbClr val="0000FF"/>
                </a:solidFill>
              </a:rPr>
              <a:t>get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values from a </a:t>
            </a:r>
            <a:r>
              <a:rPr lang="en-US" dirty="0" smtClean="0">
                <a:solidFill>
                  <a:srgbClr val="FF0000"/>
                </a:solidFill>
              </a:rPr>
              <a:t>producer</a:t>
            </a:r>
          </a:p>
          <a:p>
            <a:pPr lvl="1"/>
            <a:r>
              <a:rPr lang="en-US" dirty="0" smtClean="0"/>
              <a:t>Use  </a:t>
            </a:r>
            <a:r>
              <a:rPr lang="en-US" b="1" dirty="0" smtClean="0">
                <a:latin typeface="Courier New"/>
                <a:cs typeface="Courier New"/>
              </a:rPr>
              <a:t>? super T</a:t>
            </a:r>
            <a:r>
              <a:rPr lang="en-US" dirty="0" smtClean="0"/>
              <a:t> when you </a:t>
            </a:r>
            <a:r>
              <a:rPr lang="en-US" i="1" dirty="0" smtClean="0">
                <a:solidFill>
                  <a:srgbClr val="0000FF"/>
                </a:solidFill>
              </a:rPr>
              <a:t>put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values into a </a:t>
            </a:r>
            <a:r>
              <a:rPr lang="en-US" dirty="0" smtClean="0">
                <a:solidFill>
                  <a:srgbClr val="FF0000"/>
                </a:solidFill>
              </a:rPr>
              <a:t>consumer</a:t>
            </a:r>
          </a:p>
          <a:p>
            <a:pPr lvl="1"/>
            <a:r>
              <a:rPr lang="en-US" dirty="0" smtClean="0"/>
              <a:t>Use neither (just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  <a:r>
              <a:rPr lang="en-US" dirty="0" smtClean="0"/>
              <a:t>, not </a:t>
            </a:r>
            <a:r>
              <a:rPr lang="en-US" b="1" dirty="0" smtClean="0">
                <a:latin typeface="Courier New"/>
                <a:cs typeface="Courier New"/>
              </a:rPr>
              <a:t>?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if you both </a:t>
            </a:r>
            <a:r>
              <a:rPr lang="en-US" i="1" dirty="0">
                <a:solidFill>
                  <a:srgbClr val="0000FF"/>
                </a:solidFill>
              </a:rPr>
              <a:t>get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rgbClr val="0000FF"/>
                </a:solidFill>
              </a:rPr>
              <a:t>put</a:t>
            </a: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&lt;T&gt; void copy(List&lt;? super T&gt;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      List&lt;? extends T&gt;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026" name="Picture 2" descr="http://cdn.simplyshredded.com/wp-content/uploads/2010/09/arnold-ch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838" y="4419600"/>
            <a:ext cx="248816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79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@Override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Node))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Node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7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524000"/>
            <a:ext cx="1905000" cy="1146048"/>
          </a:xfrm>
          <a:prstGeom prst="wedgeRectCallout">
            <a:avLst>
              <a:gd name="adj1" fmla="val -43712"/>
              <a:gd name="adj2" fmla="val 9083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Erasure:  at run time, the JVM has no knowledge of type arguments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95600"/>
            <a:ext cx="2819400" cy="1146048"/>
          </a:xfrm>
          <a:prstGeom prst="wedgeRectCallout">
            <a:avLst>
              <a:gd name="adj1" fmla="val -79479"/>
              <a:gd name="adj2" fmla="val 721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Erasure again.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At run time, equivalent to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Node&lt;Elephant&gt; type = (Node&lt;String&gt;) </a:t>
            </a:r>
            <a:r>
              <a:rPr lang="en-US" sz="12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6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3124200"/>
            <a:ext cx="2819400" cy="917448"/>
          </a:xfrm>
          <a:prstGeom prst="wedgeRectCallout">
            <a:avLst>
              <a:gd name="adj1" fmla="val -98878"/>
              <a:gd name="adj2" fmla="val 7871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Works if the type of </a:t>
            </a:r>
            <a:r>
              <a:rPr lang="en-US" sz="1800" dirty="0" err="1" smtClean="0">
                <a:solidFill>
                  <a:schemeClr val="tx1"/>
                </a:solidFill>
              </a:rPr>
              <a:t>obj</a:t>
            </a:r>
            <a:r>
              <a:rPr lang="en-US" sz="1800" dirty="0" smtClean="0">
                <a:solidFill>
                  <a:schemeClr val="tx1"/>
                </a:solidFill>
              </a:rPr>
              <a:t> is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800" dirty="0" smtClean="0">
                <a:solidFill>
                  <a:schemeClr val="tx1"/>
                </a:solidFill>
              </a:rPr>
              <a:t> or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1800" dirty="0" smtClean="0">
                <a:solidFill>
                  <a:schemeClr val="tx1"/>
                </a:solidFill>
              </a:rPr>
              <a:t> or …</a:t>
            </a:r>
            <a:endParaRPr lang="en-US" sz="1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Node&lt;Elephant&gt;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Node&lt;String&gt;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Node&lt;? extends Object&gt;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57815" y="6349525"/>
            <a:ext cx="256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o subtyping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6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dirty="0" smtClean="0">
                <a:solidFill>
                  <a:srgbClr val="FF0000"/>
                </a:solidFill>
              </a:rPr>
              <a:t>♥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Hide details</a:t>
            </a:r>
          </a:p>
          <a:p>
            <a:pPr marL="457200" lvl="1" indent="0">
              <a:buNone/>
            </a:pPr>
            <a:r>
              <a:rPr lang="en-US" dirty="0" smtClean="0"/>
              <a:t>Avoid distraction</a:t>
            </a:r>
          </a:p>
          <a:p>
            <a:pPr marL="457200" lvl="1" indent="0">
              <a:buNone/>
            </a:pPr>
            <a:r>
              <a:rPr lang="en-US" dirty="0" smtClean="0"/>
              <a:t>Permit the details to change later </a:t>
            </a:r>
          </a:p>
          <a:p>
            <a:pPr marL="0" indent="0">
              <a:buNone/>
            </a:pPr>
            <a:r>
              <a:rPr lang="en-US" dirty="0" smtClean="0"/>
              <a:t>Give a meaningful name to a concept</a:t>
            </a:r>
          </a:p>
          <a:p>
            <a:pPr marL="0" indent="0">
              <a:buNone/>
            </a:pPr>
            <a:r>
              <a:rPr lang="en-US" dirty="0" smtClean="0"/>
              <a:t>Permit reuse in new contexts</a:t>
            </a:r>
          </a:p>
          <a:p>
            <a:pPr marL="457200" lvl="1" indent="0">
              <a:buNone/>
            </a:pPr>
            <a:r>
              <a:rPr lang="en-US" dirty="0" smtClean="0"/>
              <a:t>Avoid duplication:  error-prone, confusing</a:t>
            </a:r>
          </a:p>
          <a:p>
            <a:pPr marL="457200" lvl="1" indent="0">
              <a:buNone/>
            </a:pPr>
            <a:r>
              <a:rPr lang="en-US" dirty="0" smtClean="0"/>
              <a:t>Programmers hate to repeat themselves – “lazy”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77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Integer is a subtype of Number</a:t>
            </a:r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Integer[]</a:t>
            </a:r>
            <a:r>
              <a:rPr lang="en-US" dirty="0" smtClean="0"/>
              <a:t> a subtype of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Number[]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Use our subtyping rules to find out</a:t>
            </a:r>
          </a:p>
          <a:p>
            <a:pPr marL="0" indent="0">
              <a:buNone/>
            </a:pPr>
            <a:r>
              <a:rPr lang="en-US" dirty="0" smtClean="0"/>
              <a:t>(Same question as with Lists)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Same </a:t>
            </a:r>
            <a:r>
              <a:rPr lang="en-US" dirty="0" smtClean="0"/>
              <a:t>answer with respect to </a:t>
            </a:r>
            <a:r>
              <a:rPr lang="en-US" dirty="0" smtClean="0">
                <a:solidFill>
                  <a:srgbClr val="00B050"/>
                </a:solidFill>
              </a:rPr>
              <a:t>true subtyping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 answer in </a:t>
            </a:r>
            <a:r>
              <a:rPr lang="en-US" dirty="0" smtClean="0">
                <a:solidFill>
                  <a:srgbClr val="FF0000"/>
                </a:solidFill>
              </a:rPr>
              <a:t>Java</a:t>
            </a:r>
            <a:r>
              <a:rPr lang="en-US" dirty="0" smtClean="0"/>
              <a:t>! 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 </a:t>
            </a:r>
            <a:r>
              <a:rPr lang="en-US" dirty="0" smtClean="0"/>
              <a:t>is a Java subtype </a:t>
            </a:r>
            <a:r>
              <a:rPr lang="en-US" dirty="0"/>
              <a:t>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[]</a:t>
            </a:r>
          </a:p>
          <a:p>
            <a:pPr marL="400050" lvl="1" indent="0">
              <a:buNone/>
            </a:pPr>
            <a:r>
              <a:rPr lang="en-US" dirty="0" smtClean="0"/>
              <a:t>Java subtyping disagrees with true subtyping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762000"/>
            <a:ext cx="12137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Number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25400" y="1536510"/>
            <a:ext cx="10767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Integer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V="1">
            <a:off x="8063785" y="1223665"/>
            <a:ext cx="10712" cy="31284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64852" y="2362200"/>
            <a:ext cx="14029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Number[]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729140" y="3136710"/>
            <a:ext cx="12659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Integer[]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V="1">
            <a:off x="8362102" y="2823865"/>
            <a:ext cx="4224" cy="31284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0" y="27432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1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Integer[] is a Java subtype of Number</a:t>
            </a:r>
            <a:r>
              <a:rPr lang="en-US" sz="3200" dirty="0" smtClean="0"/>
              <a:t>[]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Number[] </a:t>
            </a:r>
            <a:r>
              <a:rPr lang="en-US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Integer[]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 = n;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 = 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3.14;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[2] = 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67780" y="6227590"/>
            <a:ext cx="461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Why did the Java designers do this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5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Start by writing a concrete instantiation</a:t>
            </a:r>
          </a:p>
          <a:p>
            <a:pPr marL="0" indent="0">
              <a:buNone/>
            </a:pPr>
            <a:r>
              <a:rPr lang="en-US" dirty="0" smtClean="0"/>
              <a:t>Get it correct (testing, reasoning, etc.)</a:t>
            </a:r>
          </a:p>
          <a:p>
            <a:pPr marL="0" indent="0">
              <a:buNone/>
            </a:pPr>
            <a:r>
              <a:rPr lang="en-US" dirty="0" smtClean="0"/>
              <a:t>Consider writing a second concrete version</a:t>
            </a:r>
          </a:p>
          <a:p>
            <a:pPr marL="0" indent="0">
              <a:buNone/>
            </a:pPr>
            <a:r>
              <a:rPr lang="en-US" dirty="0" smtClean="0"/>
              <a:t>Generalize it by adding type parameters</a:t>
            </a:r>
          </a:p>
          <a:p>
            <a:pPr marL="457200" lvl="1" indent="0">
              <a:buNone/>
            </a:pPr>
            <a:r>
              <a:rPr lang="en-US" dirty="0" smtClean="0"/>
              <a:t>Think about which types are the same &amp; different</a:t>
            </a:r>
          </a:p>
          <a:p>
            <a:pPr marL="457200" lvl="1" indent="0">
              <a:buNone/>
            </a:pPr>
            <a:r>
              <a:rPr lang="en-US" dirty="0" smtClean="0"/>
              <a:t>Not all </a:t>
            </a:r>
            <a:r>
              <a:rPr lang="en-US" dirty="0" err="1" smtClean="0"/>
              <a:t>ints</a:t>
            </a:r>
            <a:r>
              <a:rPr lang="en-US" dirty="0" smtClean="0"/>
              <a:t> are the same, nor are all Strings</a:t>
            </a:r>
          </a:p>
          <a:p>
            <a:pPr marL="457200" lvl="1" indent="0">
              <a:buNone/>
            </a:pPr>
            <a:r>
              <a:rPr lang="en-US" dirty="0" smtClean="0"/>
              <a:t>The compiler will help you find errors</a:t>
            </a:r>
          </a:p>
          <a:p>
            <a:pPr marL="0" indent="0">
              <a:buNone/>
            </a:pPr>
            <a:r>
              <a:rPr lang="en-US" dirty="0" smtClean="0"/>
              <a:t>Eventually, it will be easier to write the code generically from the start</a:t>
            </a:r>
          </a:p>
          <a:p>
            <a:pPr marL="457200" lvl="1" indent="0">
              <a:buNone/>
            </a:pPr>
            <a:r>
              <a:rPr lang="en-US" dirty="0" smtClean="0"/>
              <a:t>but </a:t>
            </a:r>
            <a:r>
              <a:rPr lang="en-US" strike="sngStrike" dirty="0" smtClean="0"/>
              <a:t>maybe</a:t>
            </a:r>
            <a:r>
              <a:rPr lang="en-US" dirty="0" smtClean="0"/>
              <a:t> probably not yet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3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Parametric polymorphism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“Parametric polymorphism” means:  identical code and behavior, regardless of the type of the input</a:t>
            </a:r>
          </a:p>
          <a:p>
            <a:pPr marL="457200" lvl="1" indent="0">
              <a:buNone/>
            </a:pPr>
            <a:r>
              <a:rPr lang="en-US" dirty="0" smtClean="0"/>
              <a:t>Applies to </a:t>
            </a:r>
            <a:r>
              <a:rPr lang="en-US" dirty="0" smtClean="0">
                <a:solidFill>
                  <a:srgbClr val="FF0000"/>
                </a:solidFill>
              </a:rPr>
              <a:t>procedures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types</a:t>
            </a:r>
          </a:p>
          <a:p>
            <a:pPr marL="457200" lvl="1" indent="0">
              <a:buNone/>
            </a:pPr>
            <a:r>
              <a:rPr lang="en-US" dirty="0" smtClean="0"/>
              <a:t>One copy of the code, many instantiations</a:t>
            </a:r>
          </a:p>
          <a:p>
            <a:pPr marL="457200" lvl="1" indent="0">
              <a:buNone/>
            </a:pPr>
            <a:r>
              <a:rPr lang="en-US" dirty="0" smtClean="0"/>
              <a:t>Utilizes dynamic dispatch</a:t>
            </a:r>
          </a:p>
          <a:p>
            <a:pPr marL="0" indent="0">
              <a:buNone/>
            </a:pPr>
            <a:r>
              <a:rPr lang="en-US" dirty="0" smtClean="0"/>
              <a:t>Types of parametric polymorphism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Dynamic (e.g., Lisp)</a:t>
            </a:r>
          </a:p>
          <a:p>
            <a:pPr marL="457200" lvl="1" indent="0">
              <a:buNone/>
            </a:pPr>
            <a:r>
              <a:rPr lang="en-US" dirty="0" smtClean="0"/>
              <a:t>static (e.g., ML, Haskell, Java, C#, Delphi)</a:t>
            </a:r>
          </a:p>
          <a:p>
            <a:pPr marL="457200" lvl="1" indent="0">
              <a:buNone/>
            </a:pPr>
            <a:r>
              <a:rPr lang="en-US" dirty="0" smtClean="0"/>
              <a:t>C++ templates are similar; both more and less expressive</a:t>
            </a:r>
          </a:p>
          <a:p>
            <a:pPr marL="0" indent="0">
              <a:buNone/>
            </a:pPr>
            <a:r>
              <a:rPr lang="en-US" dirty="0"/>
              <a:t>In Java, called “generics”</a:t>
            </a:r>
          </a:p>
          <a:p>
            <a:pPr marL="457200" lvl="1" indent="0">
              <a:buNone/>
            </a:pPr>
            <a:r>
              <a:rPr lang="en-US" dirty="0" smtClean="0"/>
              <a:t>Most commonly used in Java with collections</a:t>
            </a:r>
          </a:p>
          <a:p>
            <a:pPr marL="457200" lvl="1" indent="0">
              <a:buNone/>
            </a:pPr>
            <a:r>
              <a:rPr lang="en-US" dirty="0" smtClean="0"/>
              <a:t>Also used in reflection and elsewhere</a:t>
            </a:r>
          </a:p>
          <a:p>
            <a:pPr marL="0" indent="0">
              <a:buNone/>
            </a:pPr>
            <a:r>
              <a:rPr lang="en-US" dirty="0"/>
              <a:t>Lets you write flexible, general, </a:t>
            </a:r>
            <a:r>
              <a:rPr lang="en-US" dirty="0">
                <a:solidFill>
                  <a:srgbClr val="FF0000"/>
                </a:solidFill>
              </a:rPr>
              <a:t>type-safe</a:t>
            </a:r>
            <a:r>
              <a:rPr lang="en-US" dirty="0"/>
              <a:t>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4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clarify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put(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key,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value);</a:t>
            </a:r>
          </a:p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other);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key,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value);</a:t>
            </a:r>
          </a:p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equals(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other);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33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33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dirty="0" smtClean="0">
                <a:cs typeface="Courier New" pitchFamily="49" charset="0"/>
              </a:rPr>
              <a:t>Generics usually clarify the implementation</a:t>
            </a:r>
          </a:p>
          <a:p>
            <a:pPr marL="400050" lvl="1" indent="0">
              <a:buNone/>
            </a:pPr>
            <a:r>
              <a:rPr lang="en-US" sz="2900" dirty="0" smtClean="0">
                <a:cs typeface="Courier New" pitchFamily="49" charset="0"/>
              </a:rPr>
              <a:t>sometimes ugly:  wildcards, arrays, instantiation</a:t>
            </a:r>
          </a:p>
          <a:p>
            <a:pPr marL="0" indent="0">
              <a:buNone/>
            </a:pPr>
            <a:r>
              <a:rPr lang="en-US" sz="3300" dirty="0" smtClean="0">
                <a:cs typeface="Courier New" pitchFamily="49" charset="0"/>
              </a:rPr>
              <a:t>Generics always make the client code prettier and safer</a:t>
            </a:r>
            <a:endParaRPr lang="en-US" sz="33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plus casts in client code</a:t>
            </a:r>
          </a:p>
          <a:p>
            <a:r>
              <a:rPr lang="en-US" sz="2000" dirty="0" smtClean="0"/>
              <a:t>→ possibility of run-time errors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4191000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Cost:  More </a:t>
            </a:r>
            <a:r>
              <a:rPr lang="en-US" sz="2000" dirty="0"/>
              <a:t>complicated declarations and instantiations, added compile-time </a:t>
            </a:r>
            <a:r>
              <a:rPr lang="en-US" sz="2000" dirty="0" smtClean="0"/>
              <a:t>checking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79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practicalities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99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All generic types become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once compiled</a:t>
            </a:r>
          </a:p>
          <a:p>
            <a:pPr marL="457200" lvl="1" indent="0">
              <a:buNone/>
            </a:pPr>
            <a:r>
              <a:rPr lang="en-US" dirty="0" smtClean="0"/>
              <a:t>Big reason: backward compatibility with </a:t>
            </a:r>
            <a:r>
              <a:rPr lang="en-US" strike="sngStrike" dirty="0" smtClean="0"/>
              <a:t>old</a:t>
            </a:r>
            <a:r>
              <a:rPr lang="en-US" dirty="0" smtClean="0"/>
              <a:t> ancient byte code</a:t>
            </a:r>
          </a:p>
          <a:p>
            <a:pPr marL="457200" lvl="1" indent="0">
              <a:buNone/>
            </a:pPr>
            <a:r>
              <a:rPr lang="en-US" dirty="0" smtClean="0"/>
              <a:t>So, at runtime, all generic instantiations have the same type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List&lt;String&gt;  lst1 = new </a:t>
            </a:r>
            <a:r>
              <a:rPr lang="en-US" sz="23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List&lt;Integer&gt; lst2 = new </a:t>
            </a:r>
            <a:r>
              <a:rPr lang="en-US" sz="23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lst1.getClass() == lst2.getClass()  // true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cannot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dirty="0" smtClean="0"/>
              <a:t> to discover a type parameter</a:t>
            </a:r>
          </a:p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Casting to generic type results in a warning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  // ok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// warn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compiler gives an unchecked warning, since this isn't something the runtime system is going to check for you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Usually, if you think you need to do this, you're wrong</a:t>
            </a:r>
          </a:p>
          <a:p>
            <a:pPr marL="457200" lvl="1" indent="0">
              <a:buNone/>
            </a:pPr>
            <a:r>
              <a:rPr lang="en-US" dirty="0" smtClean="0"/>
              <a:t>(Unless you’re implementing things like </a:t>
            </a:r>
            <a:r>
              <a:rPr lang="en-US" b="1" dirty="0" err="1" smtClean="0">
                <a:latin typeface="Courier New"/>
                <a:cs typeface="Courier New"/>
              </a:rPr>
              <a:t>ArrayList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Arial (Body)"/>
                <a:cs typeface="Arial (Body)"/>
              </a:rPr>
              <a:t>– and then be sure you understand why you’re getting the warning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same is true of type variables: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static &lt;T&gt; 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Object o)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(T) o;   // unchecked warning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98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Foo&lt;T&gt;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           // ok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T[]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        // ok</a:t>
            </a:r>
          </a:p>
          <a:p>
            <a:pPr marL="4572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T();               // error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T[10];            // error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 smtClean="0"/>
              <a:t>	(Actual type info not available at runtime)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4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Generics/arrays: a hack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Foo&lt;T&gt;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           // ok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T[]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        // ok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          // ok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T[]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T[])(new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Object[10]); // ok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</a:t>
            </a:r>
            <a:r>
              <a:rPr lang="en-US" i="1" dirty="0" smtClean="0"/>
              <a:t>can</a:t>
            </a:r>
            <a:r>
              <a:rPr lang="en-US" dirty="0" smtClean="0"/>
              <a:t> create variables of that type, accept them as parameters, return them, or create arrays by casting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marL="457200" lvl="1" indent="0">
              <a:buNone/>
            </a:pPr>
            <a:r>
              <a:rPr lang="en-US" dirty="0" smtClean="0"/>
              <a:t>Casting to generic types is not type-safe, so it generates a warning</a:t>
            </a:r>
          </a:p>
          <a:p>
            <a:pPr marL="457200" lvl="1" indent="0">
              <a:buNone/>
            </a:pPr>
            <a:r>
              <a:rPr lang="en-US" dirty="0" smtClean="0"/>
              <a:t>You almost surely don’t need this in common situations!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1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Programs include a group of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ListOfNumber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boolean add(Number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Number get(int index);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boolean add(Integer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Integer get(int index);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600" dirty="0" smtClean="0">
                <a:cs typeface="Courier New" pitchFamily="49" charset="0"/>
              </a:rPr>
              <a:t>… and many, many more</a:t>
            </a:r>
            <a:endParaRPr lang="en-US" sz="2600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List&lt;E&gt;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get(int index);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029200" y="1447800"/>
            <a:ext cx="1905000" cy="897158"/>
          </a:xfrm>
          <a:prstGeom prst="wedgeRectCallout">
            <a:avLst>
              <a:gd name="adj1" fmla="val -76105"/>
              <a:gd name="adj2" fmla="val 15923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Declares a new </a:t>
            </a:r>
            <a:r>
              <a:rPr lang="en-US" sz="1400" b="1" dirty="0" smtClean="0">
                <a:solidFill>
                  <a:srgbClr val="FF0000"/>
                </a:solidFill>
              </a:rPr>
              <a:t>variable</a:t>
            </a:r>
            <a:r>
              <a:rPr lang="en-US" sz="1400" dirty="0" smtClean="0">
                <a:solidFill>
                  <a:schemeClr val="tx1"/>
                </a:solidFill>
              </a:rPr>
              <a:t>, called a </a:t>
            </a:r>
            <a:r>
              <a:rPr lang="en-US" sz="1400" b="1" dirty="0" smtClean="0">
                <a:solidFill>
                  <a:srgbClr val="FF0000"/>
                </a:solidFill>
              </a:rPr>
              <a:t>formal parameter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267199" y="4038600"/>
            <a:ext cx="2094931" cy="914400"/>
          </a:xfrm>
          <a:prstGeom prst="wedgeRectCallout">
            <a:avLst>
              <a:gd name="adj1" fmla="val -96316"/>
              <a:gd name="adj2" fmla="val 5878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Declares a new </a:t>
            </a:r>
            <a:r>
              <a:rPr lang="en-US" sz="1400" b="1" dirty="0" smtClean="0">
                <a:solidFill>
                  <a:srgbClr val="FF0000"/>
                </a:solidFill>
              </a:rPr>
              <a:t>type variable</a:t>
            </a:r>
            <a:r>
              <a:rPr lang="en-US" sz="1400" dirty="0" smtClean="0">
                <a:solidFill>
                  <a:schemeClr val="tx1"/>
                </a:solidFill>
              </a:rPr>
              <a:t>, called a </a:t>
            </a:r>
            <a:r>
              <a:rPr lang="en-US" sz="1400" b="1" dirty="0">
                <a:solidFill>
                  <a:srgbClr val="FF0000"/>
                </a:solidFill>
              </a:rPr>
              <a:t>type </a:t>
            </a:r>
            <a:r>
              <a:rPr lang="en-US" sz="1400" b="1" dirty="0" smtClean="0">
                <a:solidFill>
                  <a:srgbClr val="FF0000"/>
                </a:solidFill>
              </a:rPr>
              <a:t>parameter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943600" y="2362200"/>
            <a:ext cx="2438970" cy="1143000"/>
          </a:xfrm>
          <a:prstGeom prst="wedgeRectCallout">
            <a:avLst>
              <a:gd name="adj1" fmla="val -92944"/>
              <a:gd name="adj2" fmla="val 42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Instantiate by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passing an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lst.add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(7);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List.add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6527042" y="4800600"/>
            <a:ext cx="2388358" cy="1295400"/>
          </a:xfrm>
          <a:prstGeom prst="wedgeRectCallout">
            <a:avLst>
              <a:gd name="adj1" fmla="val -162609"/>
              <a:gd name="adj2" fmla="val -199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Instantiate by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passing a </a:t>
            </a:r>
            <a:r>
              <a:rPr lang="en-US" sz="1400" dirty="0" smtClean="0">
                <a:solidFill>
                  <a:srgbClr val="FF0000"/>
                </a:solidFill>
              </a:rPr>
              <a:t>type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List&lt;Float&gt;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List&lt;List&lt;String&gt;&gt;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List&lt;T&gt;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453115" y="3585767"/>
            <a:ext cx="2081285" cy="681433"/>
          </a:xfrm>
          <a:prstGeom prst="wedgeRectCallout">
            <a:avLst>
              <a:gd name="adj1" fmla="val -228945"/>
              <a:gd name="adj2" fmla="val -64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type of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dirty="0" smtClean="0">
                <a:solidFill>
                  <a:schemeClr val="tx1"/>
                </a:solidFill>
              </a:rPr>
              <a:t> is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Integer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 boolean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114800" y="5638800"/>
            <a:ext cx="1981200" cy="681433"/>
          </a:xfrm>
          <a:prstGeom prst="wedgeRectCallout">
            <a:avLst>
              <a:gd name="adj1" fmla="val -118500"/>
              <a:gd name="adj2" fmla="val -983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type of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1400" dirty="0" smtClean="0">
                <a:solidFill>
                  <a:schemeClr val="tx1"/>
                </a:solidFill>
              </a:rPr>
              <a:t> is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Type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 Type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9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generic objects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&lt;E&gt;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 value)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// </a:t>
            </a:r>
            <a:r>
              <a:rPr lang="en-US" b="1" strike="sngStrike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strike="sngStrike" dirty="0" err="1" smtClean="0">
                <a:latin typeface="Courier New" pitchFamily="49" charset="0"/>
                <a:cs typeface="Courier New" pitchFamily="49" charset="0"/>
              </a:rPr>
              <a:t>elementData</a:t>
            </a:r>
            <a:r>
              <a:rPr lang="en-US" b="1" strike="sngStrike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strike="sngStrik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strike="sngStrike" dirty="0" smtClean="0">
                <a:latin typeface="Courier New" pitchFamily="49" charset="0"/>
                <a:cs typeface="Courier New" pitchFamily="49" charset="0"/>
              </a:rPr>
              <a:t>] == value)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elementData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].equals(value))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return -1;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testing objects of type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for equality, must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equals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2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(type arguments)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List&lt;Type&gt; name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&lt;Type&gt;();</a:t>
            </a:r>
          </a:p>
          <a:p>
            <a:pPr marL="0" indent="0">
              <a:buNone/>
            </a:pPr>
            <a:r>
              <a:rPr lang="en-US" dirty="0" smtClean="0"/>
              <a:t>The type that is passed is called the </a:t>
            </a:r>
            <a:r>
              <a:rPr lang="en-US" i="1" dirty="0" smtClean="0">
                <a:solidFill>
                  <a:srgbClr val="FF0000"/>
                </a:solidFill>
              </a:rPr>
              <a:t>type parameter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names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names.add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("Boris");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names.add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("Natasha");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spy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names.get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(0);  // ok element type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Point oops1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names.get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// compiler error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 oops2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(Point)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names.get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     // run-time error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 of the “raw type”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(with no type argument) opens door for problems/errors</a:t>
            </a:r>
          </a:p>
          <a:p>
            <a:pPr marL="457200" lvl="1" indent="0">
              <a:buNone/>
            </a:pPr>
            <a:r>
              <a:rPr lang="en-US" dirty="0" smtClean="0"/>
              <a:t>Compiler will warn (can suppress if really needed)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// rep invariant: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352800" y="1524000"/>
            <a:ext cx="1295400" cy="306324"/>
          </a:xfrm>
          <a:prstGeom prst="wedgeRectCallout">
            <a:avLst>
              <a:gd name="adj1" fmla="val -52952"/>
              <a:gd name="adj2" fmla="val 1377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Declaration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971800" y="4875276"/>
            <a:ext cx="533400" cy="306324"/>
          </a:xfrm>
          <a:prstGeom prst="wedgeRectCallout">
            <a:avLst>
              <a:gd name="adj1" fmla="val -357489"/>
              <a:gd name="adj2" fmla="val -26900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Use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2971800" y="4876800"/>
            <a:ext cx="533400" cy="306324"/>
          </a:xfrm>
          <a:prstGeom prst="wedgeRectCallout">
            <a:avLst>
              <a:gd name="adj1" fmla="val -202727"/>
              <a:gd name="adj2" fmla="val -40167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Use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466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// a parameterized (generic) class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,...,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dirty="0" smtClean="0"/>
              <a:t>Convention: 1-letter name such as: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for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dirty="0"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 smtClean="0">
                <a:cs typeface="Courier New" pitchFamily="49" charset="0"/>
              </a:rPr>
              <a:t/>
            </a:r>
            <a:br>
              <a:rPr lang="en-US" b="1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dirty="0"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dirty="0"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for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Murder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 code refers to type parameter by name, e.g.,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b="1" dirty="0">
                <a:cs typeface="Courier New" pitchFamily="49" charset="0"/>
              </a:rPr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instantiate, client supplies type arguments</a:t>
            </a:r>
          </a:p>
          <a:p>
            <a:pPr marL="400050" lvl="1" indent="0">
              <a:buNone/>
            </a:pPr>
            <a:r>
              <a:rPr lang="en-US" dirty="0" smtClean="0"/>
              <a:t>e.g., </a:t>
            </a:r>
            <a:r>
              <a:rPr lang="en-US" b="1" dirty="0" smtClean="0">
                <a:latin typeface="Courier New"/>
                <a:cs typeface="Courier New"/>
              </a:rPr>
              <a:t>String</a:t>
            </a:r>
            <a:r>
              <a:rPr lang="en-US" dirty="0" smtClean="0"/>
              <a:t> as in </a:t>
            </a:r>
            <a:r>
              <a:rPr lang="en-US" b="1" dirty="0" smtClean="0">
                <a:latin typeface="Courier New"/>
                <a:cs typeface="Courier New"/>
              </a:rPr>
              <a:t>Name&lt;String&gt;</a:t>
            </a:r>
            <a:endParaRPr lang="en-US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dirty="0" smtClean="0"/>
              <a:t>Analogous to “constructing” a specific class from the generic definition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add1(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add2(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OK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interface List1&lt;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List2&lt;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List1&lt;Date&gt;      // OK, Date is a subtype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        // of Object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List2&lt;Date&gt;      //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error,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        // Date is not a subtype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        // of Number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6553200" y="2209800"/>
            <a:ext cx="1600200" cy="304800"/>
          </a:xfrm>
          <a:prstGeom prst="wedgeRectCallout">
            <a:avLst>
              <a:gd name="adj1" fmla="val -91047"/>
              <a:gd name="adj2" fmla="val 3794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Upper bounds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9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Code can perform any operation permitted by the bound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List1&lt;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void m(E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	// compiler error, E might not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List2&lt;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void m(E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 // OK, since Number and its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7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756</TotalTime>
  <Words>3307</Words>
  <Application>Microsoft Macintosh PowerPoint</Application>
  <PresentationFormat>On-screen Show (4:3)</PresentationFormat>
  <Paragraphs>578</Paragraphs>
  <Slides>40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simple</vt:lpstr>
      <vt:lpstr>CSE 331 Software Design &amp; Implementation</vt:lpstr>
      <vt:lpstr>Varieties of abstraction</vt:lpstr>
      <vt:lpstr>Why we ♥ abstraction</vt:lpstr>
      <vt:lpstr>Programs include a group of abstractions</vt:lpstr>
      <vt:lpstr>Using Generics (type arguments)</vt:lpstr>
      <vt:lpstr>Type variables are types</vt:lpstr>
      <vt:lpstr>Declaring and instantiating generics</vt:lpstr>
      <vt:lpstr>Restricting instantiations by clients</vt:lpstr>
      <vt:lpstr>Using type variables</vt:lpstr>
      <vt:lpstr>Another example</vt:lpstr>
      <vt:lpstr>Bounded type parameters</vt:lpstr>
      <vt:lpstr>Not all generics are for collections</vt:lpstr>
      <vt:lpstr>Signature of a generic method</vt:lpstr>
      <vt:lpstr>Declaring a method’s type parameter</vt:lpstr>
      <vt:lpstr>Sorting</vt:lpstr>
      <vt:lpstr>Generic methods</vt:lpstr>
      <vt:lpstr>More bounded type examples</vt:lpstr>
      <vt:lpstr>Generics and subtyping</vt:lpstr>
      <vt:lpstr>List&lt;Number&gt; and List&lt;Integer&gt;</vt:lpstr>
      <vt:lpstr>Invariant subtyping is restrictive </vt:lpstr>
      <vt:lpstr>Using wildcards</vt:lpstr>
      <vt:lpstr>Legal operations on wildcard types</vt:lpstr>
      <vt:lpstr>Legal operations on wildcard types</vt:lpstr>
      <vt:lpstr>Wildcards</vt:lpstr>
      <vt:lpstr>PECS: Producer Extends, Consumer Super</vt:lpstr>
      <vt:lpstr>Equals for a parameterized class</vt:lpstr>
      <vt:lpstr>Equals for a parameterized class</vt:lpstr>
      <vt:lpstr>Equals for a parameterized class</vt:lpstr>
      <vt:lpstr>Equals for a parameterized class</vt:lpstr>
      <vt:lpstr>Arrays and subtyping</vt:lpstr>
      <vt:lpstr>Integer[] is a Java subtype of Number[]</vt:lpstr>
      <vt:lpstr>Tips when writing a generic class</vt:lpstr>
      <vt:lpstr>Parametric polymorphism</vt:lpstr>
      <vt:lpstr>Generics clarify your code</vt:lpstr>
      <vt:lpstr>Java practicalities</vt:lpstr>
      <vt:lpstr>Type erasure</vt:lpstr>
      <vt:lpstr>Generics and casting</vt:lpstr>
      <vt:lpstr>Generics and arrays</vt:lpstr>
      <vt:lpstr>Generics/arrays: a hack</vt:lpstr>
      <vt:lpstr>Comparing generic objects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108</cp:revision>
  <cp:lastPrinted>2013-11-01T00:30:10Z</cp:lastPrinted>
  <dcterms:created xsi:type="dcterms:W3CDTF">2012-03-07T18:29:58Z</dcterms:created>
  <dcterms:modified xsi:type="dcterms:W3CDTF">2013-11-06T18:47:29Z</dcterms:modified>
</cp:coreProperties>
</file>