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85" r:id="rId2"/>
    <p:sldId id="288" r:id="rId3"/>
    <p:sldId id="287" r:id="rId4"/>
    <p:sldId id="291" r:id="rId5"/>
    <p:sldId id="290" r:id="rId6"/>
    <p:sldId id="295" r:id="rId7"/>
    <p:sldId id="292" r:id="rId8"/>
    <p:sldId id="294" r:id="rId9"/>
    <p:sldId id="293" r:id="rId10"/>
    <p:sldId id="314" r:id="rId11"/>
    <p:sldId id="315" r:id="rId12"/>
    <p:sldId id="316" r:id="rId13"/>
    <p:sldId id="317" r:id="rId14"/>
    <p:sldId id="318" r:id="rId15"/>
    <p:sldId id="319" r:id="rId16"/>
    <p:sldId id="320" r:id="rId17"/>
    <p:sldId id="321" r:id="rId18"/>
    <p:sldId id="296" r:id="rId19"/>
    <p:sldId id="297" r:id="rId20"/>
    <p:sldId id="336" r:id="rId21"/>
    <p:sldId id="322" r:id="rId22"/>
    <p:sldId id="323" r:id="rId23"/>
    <p:sldId id="324" r:id="rId24"/>
    <p:sldId id="300" r:id="rId25"/>
    <p:sldId id="337" r:id="rId26"/>
    <p:sldId id="325" r:id="rId27"/>
    <p:sldId id="326" r:id="rId28"/>
    <p:sldId id="327" r:id="rId29"/>
    <p:sldId id="328" r:id="rId30"/>
    <p:sldId id="331" r:id="rId31"/>
    <p:sldId id="332" r:id="rId32"/>
    <p:sldId id="312" r:id="rId33"/>
    <p:sldId id="334" r:id="rId34"/>
    <p:sldId id="335" r:id="rId35"/>
    <p:sldId id="333" r:id="rId36"/>
    <p:sldId id="307" r:id="rId37"/>
    <p:sldId id="308" r:id="rId38"/>
    <p:sldId id="309" r:id="rId39"/>
    <p:sldId id="310" r:id="rId40"/>
    <p:sldId id="311" r:id="rId41"/>
  </p:sldIdLst>
  <p:sldSz cx="9144000" cy="6858000" type="screen4x3"/>
  <p:notesSz cx="6934200" cy="9220200"/>
  <p:custDataLst>
    <p:tags r:id="rId4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FF8000"/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35" autoAdjust="0"/>
    <p:restoredTop sz="89618" autoAdjust="0"/>
  </p:normalViewPr>
  <p:slideViewPr>
    <p:cSldViewPr>
      <p:cViewPr>
        <p:scale>
          <a:sx n="100" d="100"/>
          <a:sy n="100" d="100"/>
        </p:scale>
        <p:origin x="-1080" y="-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9696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interSettings" Target="printerSettings/printerSettings1.bin"/><Relationship Id="rId45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Au13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15-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do we care?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75E4-8BF0-4950-A2F7-DD6161208773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493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Autumn 2013</a:t>
            </a:r>
          </a:p>
          <a:p>
            <a:r>
              <a:rPr lang="en-US" dirty="0" smtClean="0"/>
              <a:t>Generics (Polymorphism)</a:t>
            </a:r>
          </a:p>
          <a:p>
            <a:r>
              <a:rPr lang="en-US" sz="1800" dirty="0" smtClean="0"/>
              <a:t>(Slides by </a:t>
            </a:r>
            <a:r>
              <a:rPr lang="en-US" sz="1800" dirty="0"/>
              <a:t>Mike </a:t>
            </a:r>
            <a:r>
              <a:rPr lang="en-US" sz="1800" dirty="0" smtClean="0"/>
              <a:t>Ernst and David </a:t>
            </a:r>
            <a:r>
              <a:rPr lang="en-US" sz="1800" dirty="0" err="1" smtClean="0"/>
              <a:t>Notkin</a:t>
            </a:r>
            <a:r>
              <a:rPr lang="en-US" sz="1800" dirty="0" smtClean="0"/>
              <a:t>)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lvl="1">
              <a:buNone/>
            </a:pPr>
            <a:r>
              <a:rPr lang="en-US" sz="1800" b="1" dirty="0" smtClean="0">
                <a:latin typeface="Courier New" pitchFamily="49" charset="0"/>
              </a:rPr>
              <a:t>public class Graph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&lt;N&gt;</a:t>
            </a:r>
            <a:r>
              <a:rPr lang="en-US" sz="1800" b="1" dirty="0" smtClean="0">
                <a:latin typeface="Courier New" pitchFamily="49" charset="0"/>
              </a:rPr>
              <a:t> implements </a:t>
            </a:r>
            <a:r>
              <a:rPr lang="en-US" sz="1800" b="1" dirty="0" err="1" smtClean="0">
                <a:latin typeface="Courier New" pitchFamily="49" charset="0"/>
              </a:rPr>
              <a:t>Iterable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&lt;N&gt;</a:t>
            </a:r>
            <a:r>
              <a:rPr lang="en-US" sz="1800" b="1" dirty="0" smtClean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</a:rPr>
              <a:t>  private final Map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&lt;N, Set&lt;N&gt;&gt;</a:t>
            </a:r>
            <a:r>
              <a:rPr lang="en-US" sz="1800" b="1" dirty="0" smtClean="0">
                <a:latin typeface="Courier New" pitchFamily="49" charset="0"/>
              </a:rPr>
              <a:t> node2neighbors;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</a:rPr>
              <a:t>  public Graph(Set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&lt;N&gt;</a:t>
            </a:r>
            <a:r>
              <a:rPr lang="en-US" sz="1800" b="1" dirty="0" smtClean="0">
                <a:latin typeface="Courier New" pitchFamily="49" charset="0"/>
              </a:rPr>
              <a:t> nodes, Set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&lt;Tuple&lt;N,N&gt;&gt;</a:t>
            </a:r>
            <a:r>
              <a:rPr lang="en-US" sz="1800" b="1" dirty="0" smtClean="0">
                <a:latin typeface="Courier New" pitchFamily="49" charset="0"/>
              </a:rPr>
              <a:t> edges) {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</a:rPr>
              <a:t>    ...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800" b="1" dirty="0" smtClean="0">
              <a:latin typeface="Courier New" pitchFamily="49" charset="0"/>
            </a:endParaRP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</a:rPr>
              <a:t>public interface Path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&lt;N, P extends Path&lt;N,P&gt;&gt;</a:t>
            </a:r>
            <a:r>
              <a:rPr lang="en-US" sz="1800" b="1" dirty="0" smtClean="0">
                <a:latin typeface="Courier New" pitchFamily="49" charset="0"/>
              </a:rPr>
              <a:t> 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</a:rPr>
              <a:t>  extends </a:t>
            </a:r>
            <a:r>
              <a:rPr lang="en-US" sz="1800" b="1" dirty="0" err="1" smtClean="0">
                <a:latin typeface="Courier New" pitchFamily="49" charset="0"/>
              </a:rPr>
              <a:t>Iterable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&lt;N&gt;</a:t>
            </a:r>
            <a:r>
              <a:rPr lang="en-US" sz="1800" b="1" dirty="0" smtClean="0">
                <a:latin typeface="Courier New" pitchFamily="49" charset="0"/>
              </a:rPr>
              <a:t>, Comparable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&lt;Path&lt;?, ?&gt;&gt;</a:t>
            </a:r>
            <a:r>
              <a:rPr lang="en-US" sz="1800" b="1" dirty="0" smtClean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</a:rPr>
              <a:t>  public Iterator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&lt;N&gt;</a:t>
            </a:r>
            <a:r>
              <a:rPr lang="en-US" sz="1800" b="1" dirty="0" smtClean="0">
                <a:latin typeface="Courier New" pitchFamily="49" charset="0"/>
              </a:rPr>
              <a:t> iterator();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 smtClean="0"/>
              <a:t>Do </a:t>
            </a:r>
            <a:r>
              <a:rPr lang="en-US" b="1" dirty="0" smtClean="0">
                <a:solidFill>
                  <a:srgbClr val="FF8000"/>
                </a:solidFill>
              </a:rPr>
              <a:t>NOT</a:t>
            </a:r>
            <a:r>
              <a:rPr lang="en-US" dirty="0" smtClean="0">
                <a:solidFill>
                  <a:srgbClr val="FF8000"/>
                </a:solidFill>
              </a:rPr>
              <a:t> </a:t>
            </a:r>
            <a:r>
              <a:rPr lang="en-US" dirty="0" smtClean="0"/>
              <a:t>cut/paste this into your project unless it is what you want (and you understand it!)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61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Bounded type parameters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305800" cy="4876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&lt;Type extends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SuperType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365760" lvl="1" indent="0">
              <a:buNone/>
            </a:pPr>
            <a:r>
              <a:rPr lang="en-US" dirty="0" smtClean="0"/>
              <a:t>An upper bound; accepts the given </a:t>
            </a:r>
            <a:r>
              <a:rPr lang="en-US" dirty="0" err="1" smtClean="0"/>
              <a:t>supertype</a:t>
            </a:r>
            <a:r>
              <a:rPr lang="en-US" dirty="0" smtClean="0"/>
              <a:t> or any of its subtypes</a:t>
            </a:r>
          </a:p>
          <a:p>
            <a:pPr marL="365760" lvl="1" indent="0">
              <a:buNone/>
            </a:pPr>
            <a:r>
              <a:rPr lang="en-US" dirty="0" smtClean="0"/>
              <a:t>Works for multiple superclass/</a:t>
            </a:r>
            <a:r>
              <a:rPr lang="en-US" dirty="0"/>
              <a:t>interfaces with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dirty="0" smtClean="0"/>
              <a:t> </a:t>
            </a:r>
          </a:p>
          <a:p>
            <a:pPr marL="365760" lvl="1" indent="0">
              <a:buNone/>
            </a:pP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Type extends </a:t>
            </a: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ClassA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InterfaceB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InterfaceC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 &amp; ...&gt;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&lt;Type super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SuperType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457200" lvl="1" indent="0">
              <a:buNone/>
            </a:pPr>
            <a:r>
              <a:rPr lang="en-US" dirty="0" smtClean="0"/>
              <a:t>A lower bound; accepts the given </a:t>
            </a:r>
            <a:r>
              <a:rPr lang="en-US" dirty="0" err="1" smtClean="0"/>
              <a:t>supertype</a:t>
            </a:r>
            <a:r>
              <a:rPr lang="en-US" dirty="0" smtClean="0"/>
              <a:t> or any of its </a:t>
            </a:r>
            <a:r>
              <a:rPr lang="en-US" dirty="0" err="1" smtClean="0"/>
              <a:t>supertypes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// tree set works for any comparable type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TreeSet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&lt;T extends Comparable&lt;T&gt;&gt;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...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02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all generics are for collections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2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Utils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static </a:t>
            </a:r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sumList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2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for (</a:t>
            </a:r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  result += n;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return result;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13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Signature of a generic method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2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Utils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static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T </a:t>
            </a:r>
            <a:r>
              <a:rPr lang="en-US" sz="22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sumList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(Collection&lt;T&gt; </a:t>
            </a:r>
            <a:r>
              <a:rPr lang="en-US" sz="22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// ... black magic within ...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3048000" y="4038600"/>
            <a:ext cx="1905000" cy="993648"/>
          </a:xfrm>
          <a:prstGeom prst="wedgeRectCallout">
            <a:avLst>
              <a:gd name="adj1" fmla="val 41497"/>
              <a:gd name="adj2" fmla="val -17930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Where is this type variable declared?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3048000" y="4035552"/>
            <a:ext cx="1905000" cy="993648"/>
          </a:xfrm>
          <a:prstGeom prst="wedgeRectCallout">
            <a:avLst>
              <a:gd name="adj1" fmla="val -141190"/>
              <a:gd name="adj2" fmla="val -17518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Type uses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Where is this type variable declared?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6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Declaring a method’s type parameter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2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MyUtils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static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&lt;T extends Number&gt;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sz="22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sumList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(Collection&lt;T&gt; </a:t>
            </a:r>
            <a:r>
              <a:rPr lang="en-US" sz="22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// ... black magic within ...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3936242" y="3581400"/>
            <a:ext cx="1778758" cy="838200"/>
          </a:xfrm>
          <a:prstGeom prst="wedgeRectCallout">
            <a:avLst>
              <a:gd name="adj1" fmla="val -54503"/>
              <a:gd name="adj2" fmla="val -15351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How to declare a type parameter of a </a:t>
            </a:r>
            <a:r>
              <a:rPr lang="en-US" sz="1600" dirty="0" smtClean="0">
                <a:solidFill>
                  <a:srgbClr val="FF0000"/>
                </a:solidFill>
              </a:rPr>
              <a:t>method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70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1"/>
            <a:ext cx="7772400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static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8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8000"/>
                </a:solidFill>
                <a:latin typeface="Courier New" pitchFamily="49" charset="0"/>
                <a:cs typeface="Courier New" pitchFamily="49" charset="0"/>
              </a:rPr>
              <a:t>extends Comparable&lt;</a:t>
            </a:r>
            <a:r>
              <a:rPr lang="en-US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FF8000"/>
                </a:solidFill>
                <a:latin typeface="Courier New" pitchFamily="49" charset="0"/>
                <a:cs typeface="Courier New" pitchFamily="49" charset="0"/>
              </a:rPr>
              <a:t>&gt;&gt;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// …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T.compareTo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cs typeface="Courier New" pitchFamily="49" charset="0"/>
              </a:rPr>
              <a:t>Actually: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extends Comparable&lt;? super T&gt;&gt; 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96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Generic methods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static &lt;Type&gt;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returnType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name(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params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When you want to make just a single (often static) method generic in a class, precede its return type by type parameter(s)</a:t>
            </a:r>
          </a:p>
          <a:p>
            <a:pPr lvl="1"/>
            <a:endParaRPr lang="en-US" sz="1800" dirty="0" smtClean="0"/>
          </a:p>
          <a:p>
            <a:pPr marL="4572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class Collections {</a:t>
            </a:r>
          </a:p>
          <a:p>
            <a:pPr marL="4572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...</a:t>
            </a:r>
          </a:p>
          <a:p>
            <a:pPr marL="4572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public static &lt;T&gt; void copy(List&lt;T&gt;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 List&lt;T&gt;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for (T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dst.add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 marL="4572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4572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4572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39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bounded type examples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T extends Comparable&lt;T&gt;&gt;</a:t>
            </a:r>
            <a:br>
              <a:rPr lang="en-US" sz="2600" b="1" dirty="0">
                <a:latin typeface="Courier New" pitchFamily="49" charset="0"/>
                <a:cs typeface="Courier New" pitchFamily="49" charset="0"/>
              </a:rPr>
            </a:b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max(Collection&lt;T&gt; c)</a:t>
            </a:r>
          </a:p>
          <a:p>
            <a:pPr marL="457200" lvl="1" indent="0">
              <a:buNone/>
            </a:pPr>
            <a:r>
              <a:rPr lang="en-US" dirty="0" smtClean="0"/>
              <a:t>Find max value in any collection (if the elements can be compared)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T&gt; </a:t>
            </a:r>
            <a:endParaRPr lang="en-US" sz="2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copy(</a:t>
            </a:r>
            <a:br>
              <a:rPr lang="en-US" sz="2600" b="1" dirty="0">
                <a:latin typeface="Courier New" pitchFamily="49" charset="0"/>
                <a:cs typeface="Courier New" pitchFamily="49" charset="0"/>
              </a:rPr>
            </a:b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  List&lt;T2 super T&gt;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, List&lt;T3 extends T&gt;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dirty="0" smtClean="0"/>
              <a:t>Copy all elements from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dirty="0" smtClean="0"/>
              <a:t>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dst</a:t>
            </a:r>
            <a:endParaRPr lang="en-US" dirty="0"/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dirty="0" smtClean="0"/>
              <a:t> must be able to safely store anything that could be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src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This means that all elements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dirty="0" smtClean="0"/>
              <a:t> must be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dirty="0" err="1" smtClean="0">
                <a:cs typeface="Courier New" pitchFamily="49" charset="0"/>
              </a:rPr>
              <a:t>'s</a:t>
            </a:r>
            <a:r>
              <a:rPr lang="en-US" dirty="0" smtClean="0"/>
              <a:t> element type or a subtype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T extends Comparable&lt;T2 super T&gt;&gt;</a:t>
            </a:r>
            <a:br>
              <a:rPr lang="en-US" sz="2600" b="1" dirty="0">
                <a:latin typeface="Courier New" pitchFamily="49" charset="0"/>
                <a:cs typeface="Courier New" pitchFamily="49" charset="0"/>
              </a:rPr>
            </a:b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sort(List&lt;T&gt; list)</a:t>
            </a:r>
          </a:p>
          <a:p>
            <a:pPr marL="457200" lvl="1" indent="0">
              <a:buNone/>
            </a:pPr>
            <a:r>
              <a:rPr lang="en-US" dirty="0" smtClean="0"/>
              <a:t>Sort any list whose elements can be compared to the same type or a broader type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23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Generics and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305800" cy="4495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dirty="0" smtClean="0"/>
              <a:t> is a subtype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Number</a:t>
            </a:r>
          </a:p>
          <a:p>
            <a:pPr marL="0" indent="0">
              <a:buNone/>
            </a:pPr>
            <a:r>
              <a:rPr lang="en-US" dirty="0" smtClean="0"/>
              <a:t>Is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List&lt;Integer</a:t>
            </a:r>
            <a:r>
              <a:rPr lang="en-US" dirty="0" smtClean="0"/>
              <a:t>&gt; a subtype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List&lt;Number</a:t>
            </a:r>
            <a:r>
              <a:rPr lang="en-US" dirty="0" smtClean="0"/>
              <a:t>&gt;?</a:t>
            </a:r>
          </a:p>
          <a:p>
            <a:pPr marL="0" indent="0">
              <a:buNone/>
            </a:pPr>
            <a:r>
              <a:rPr lang="en-US" dirty="0" smtClean="0"/>
              <a:t>Use subtyping rules (stronger, weaker) to find out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962850" y="4102290"/>
            <a:ext cx="3218301" cy="1258879"/>
            <a:chOff x="5287992" y="4102290"/>
            <a:chExt cx="3218301" cy="1258879"/>
          </a:xfrm>
        </p:grpSpPr>
        <p:sp>
          <p:nvSpPr>
            <p:cNvPr id="4" name="TextBox 3"/>
            <p:cNvSpPr txBox="1"/>
            <p:nvPr/>
          </p:nvSpPr>
          <p:spPr>
            <a:xfrm>
              <a:off x="5287992" y="4124994"/>
              <a:ext cx="1213794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Number</a:t>
              </a:r>
              <a:endParaRPr lang="en-US" sz="24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45792" y="4899504"/>
              <a:ext cx="107677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Integer</a:t>
              </a:r>
              <a:endParaRPr lang="en-US" sz="2400" dirty="0"/>
            </a:p>
          </p:txBody>
        </p:sp>
        <p:cxnSp>
          <p:nvCxnSpPr>
            <p:cNvPr id="6" name="Straight Arrow Connector 5"/>
            <p:cNvCxnSpPr>
              <a:stCxn id="5" idx="0"/>
              <a:endCxn id="4" idx="2"/>
            </p:cNvCxnSpPr>
            <p:nvPr/>
          </p:nvCxnSpPr>
          <p:spPr>
            <a:xfrm flipV="1">
              <a:off x="5884177" y="4586659"/>
              <a:ext cx="10712" cy="31284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564992" y="4102290"/>
              <a:ext cx="1941301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List&lt;Number&gt;</a:t>
              </a:r>
              <a:endParaRPr lang="en-US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641192" y="4876800"/>
              <a:ext cx="180427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List&lt;Integer&gt;</a:t>
              </a:r>
              <a:endParaRPr lang="en-US" sz="2400" dirty="0"/>
            </a:p>
          </p:txBody>
        </p:sp>
        <p:cxnSp>
          <p:nvCxnSpPr>
            <p:cNvPr id="9" name="Straight Arrow Connector 8"/>
            <p:cNvCxnSpPr>
              <a:stCxn id="8" idx="0"/>
              <a:endCxn id="7" idx="2"/>
            </p:cNvCxnSpPr>
            <p:nvPr/>
          </p:nvCxnSpPr>
          <p:spPr>
            <a:xfrm flipH="1" flipV="1">
              <a:off x="7535643" y="4563955"/>
              <a:ext cx="7687" cy="312845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555592" y="4495800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?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874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dirty="0" smtClean="0"/>
              <a:t> and 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List&lt;Integer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interface List&lt;Number&gt; {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boolean add(Number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Number get(int index);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List&lt;Integer&gt;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add(Integer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get(int index);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smtClean="0">
                <a:cs typeface="Courier New" pitchFamily="49" charset="0"/>
              </a:rPr>
              <a:t>Java subtyping is </a:t>
            </a:r>
            <a:r>
              <a:rPr lang="en-US" dirty="0" smtClean="0">
                <a:solidFill>
                  <a:srgbClr val="FF0000"/>
                </a:solidFill>
                <a:cs typeface="Courier New" pitchFamily="49" charset="0"/>
              </a:rPr>
              <a:t>invariant</a:t>
            </a:r>
            <a:r>
              <a:rPr lang="en-US" dirty="0" smtClean="0">
                <a:cs typeface="Courier New" pitchFamily="49" charset="0"/>
              </a:rPr>
              <a:t> with respect to generics</a:t>
            </a:r>
          </a:p>
          <a:p>
            <a:pPr marL="400050" lvl="1" indent="0">
              <a:buNone/>
            </a:pPr>
            <a:r>
              <a:rPr lang="en-US" dirty="0" err="1" smtClean="0">
                <a:cs typeface="Courier New" pitchFamily="49" charset="0"/>
              </a:rPr>
              <a:t>i.e</a:t>
            </a:r>
            <a:r>
              <a:rPr lang="en-US" dirty="0" smtClean="0">
                <a:cs typeface="Courier New" pitchFamily="49" charset="0"/>
              </a:rPr>
              <a:t>, not covariant, not </a:t>
            </a:r>
            <a:r>
              <a:rPr lang="en-US" dirty="0" err="1" smtClean="0">
                <a:cs typeface="Courier New" pitchFamily="49" charset="0"/>
              </a:rPr>
              <a:t>contravariant</a:t>
            </a: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59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Varieties of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Abstraction over </a:t>
            </a:r>
            <a:r>
              <a:rPr lang="en-US" dirty="0" smtClean="0">
                <a:solidFill>
                  <a:srgbClr val="FF0000"/>
                </a:solidFill>
              </a:rPr>
              <a:t>computation</a:t>
            </a:r>
            <a:r>
              <a:rPr lang="en-US" dirty="0" smtClean="0"/>
              <a:t>:  procedures</a:t>
            </a:r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x1, y1, x2, y2;</a:t>
            </a:r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(x1*x1 + y1*y1);</a:t>
            </a:r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(x2*x2 + y2*y2);</a:t>
            </a:r>
          </a:p>
          <a:p>
            <a:pPr marL="0" indent="0">
              <a:buNone/>
            </a:pPr>
            <a:r>
              <a:rPr lang="en-US" dirty="0" smtClean="0"/>
              <a:t>Abstraction over </a:t>
            </a:r>
            <a:r>
              <a:rPr lang="en-US" dirty="0" smtClean="0">
                <a:solidFill>
                  <a:srgbClr val="FF0000"/>
                </a:solidFill>
              </a:rPr>
              <a:t>data</a:t>
            </a:r>
            <a:r>
              <a:rPr lang="en-US" dirty="0" smtClean="0"/>
              <a:t>:  ADTs (classes, interfaces)</a:t>
            </a:r>
          </a:p>
          <a:p>
            <a:pPr marL="457200" lvl="1" indent="0">
              <a:buNone/>
            </a:pPr>
            <a:r>
              <a:rPr lang="en-US" dirty="0" smtClean="0"/>
              <a:t>P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oint p1, p2;</a:t>
            </a:r>
          </a:p>
          <a:p>
            <a:pPr marL="0" indent="0">
              <a:buNone/>
            </a:pPr>
            <a:r>
              <a:rPr lang="en-US" dirty="0" smtClean="0"/>
              <a:t>Abstraction over </a:t>
            </a:r>
            <a:r>
              <a:rPr lang="en-US" dirty="0" smtClean="0">
                <a:solidFill>
                  <a:srgbClr val="FF0000"/>
                </a:solidFill>
              </a:rPr>
              <a:t>types</a:t>
            </a:r>
            <a:r>
              <a:rPr lang="en-US" dirty="0" smtClean="0"/>
              <a:t>:  polymorphism (generics)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Point&lt;Integer&gt;, Point&lt;Double&gt;</a:t>
            </a:r>
          </a:p>
          <a:p>
            <a:pPr marL="457200" lvl="1" indent="0">
              <a:buNone/>
            </a:pPr>
            <a:r>
              <a:rPr lang="en-US" dirty="0" smtClean="0"/>
              <a:t>Applies to both computation and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883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800" b="1" dirty="0" smtClean="0">
                <a:latin typeface="Courier New" pitchFamily="49" charset="0"/>
              </a:rPr>
              <a:t>interface </a:t>
            </a:r>
            <a:r>
              <a:rPr lang="en-GB" sz="1800" b="1" dirty="0" smtClean="0">
                <a:solidFill>
                  <a:srgbClr val="0066FF"/>
                </a:solidFill>
                <a:latin typeface="Courier New" pitchFamily="49" charset="0"/>
              </a:rPr>
              <a:t>Set&lt;E&gt;</a:t>
            </a:r>
            <a:r>
              <a:rPr lang="en-GB" sz="1800" b="1" dirty="0" smtClean="0">
                <a:latin typeface="Courier New" pitchFamily="49" charset="0"/>
              </a:rPr>
              <a:t> {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800" b="1" dirty="0">
                <a:latin typeface="Courier New" pitchFamily="49" charset="0"/>
              </a:rPr>
              <a:t> </a:t>
            </a:r>
            <a:r>
              <a:rPr lang="en-GB" sz="1800" b="1" dirty="0" smtClean="0">
                <a:latin typeface="Courier New" pitchFamily="49" charset="0"/>
              </a:rPr>
              <a:t> //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Adds all of the elements in </a:t>
            </a:r>
            <a:r>
              <a:rPr lang="en-US" sz="1800" b="1" dirty="0" smtClean="0">
                <a:latin typeface="Courier New" pitchFamily="49" charset="0"/>
              </a:rPr>
              <a:t>c to </a:t>
            </a:r>
            <a:r>
              <a:rPr lang="en-US" sz="1800" b="1" dirty="0">
                <a:latin typeface="Courier New" pitchFamily="49" charset="0"/>
              </a:rPr>
              <a:t>this </a:t>
            </a:r>
            <a:r>
              <a:rPr lang="en-US" sz="1800" b="1" dirty="0" smtClean="0">
                <a:latin typeface="Courier New" pitchFamily="49" charset="0"/>
              </a:rPr>
              <a:t>set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 // if </a:t>
            </a:r>
            <a:r>
              <a:rPr lang="en-US" sz="1800" b="1" dirty="0">
                <a:latin typeface="Courier New" pitchFamily="49" charset="0"/>
              </a:rPr>
              <a:t>they're not already </a:t>
            </a:r>
            <a:r>
              <a:rPr lang="en-US" sz="1800" b="1" dirty="0" smtClean="0">
                <a:latin typeface="Courier New" pitchFamily="49" charset="0"/>
              </a:rPr>
              <a:t>present.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 void </a:t>
            </a:r>
            <a:r>
              <a:rPr lang="en-GB" sz="1800" b="1" dirty="0" err="1" smtClean="0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1800" b="1" dirty="0" smtClean="0">
                <a:latin typeface="Courier New" pitchFamily="49" charset="0"/>
              </a:rPr>
              <a:t>(Set&lt;E&gt; </a:t>
            </a:r>
            <a:r>
              <a:rPr lang="en-GB" sz="1800" b="1" dirty="0" smtClean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18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800" b="1" dirty="0" smtClean="0">
                <a:latin typeface="Courier New" pitchFamily="49" charset="0"/>
              </a:rPr>
              <a:t>  void </a:t>
            </a:r>
            <a:r>
              <a:rPr lang="en-GB" sz="1800" b="1" dirty="0" err="1" smtClean="0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1800" b="1" dirty="0" smtClean="0">
                <a:latin typeface="Courier New" pitchFamily="49" charset="0"/>
              </a:rPr>
              <a:t>(</a:t>
            </a:r>
            <a:r>
              <a:rPr lang="en-GB" sz="1800" b="1" dirty="0" smtClean="0">
                <a:solidFill>
                  <a:srgbClr val="FF0000"/>
                </a:solidFill>
                <a:latin typeface="Courier New" pitchFamily="49" charset="0"/>
              </a:rPr>
              <a:t>Collection</a:t>
            </a:r>
            <a:r>
              <a:rPr lang="en-GB" sz="1800" b="1" dirty="0" smtClean="0">
                <a:latin typeface="Courier New" pitchFamily="49" charset="0"/>
              </a:rPr>
              <a:t>&lt;E</a:t>
            </a:r>
            <a:r>
              <a:rPr lang="en-GB" sz="1800" b="1" dirty="0">
                <a:latin typeface="Courier New" pitchFamily="49" charset="0"/>
              </a:rPr>
              <a:t>&gt; </a:t>
            </a:r>
            <a:r>
              <a:rPr lang="en-GB" sz="18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1800" b="1" dirty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800" b="1" dirty="0" smtClean="0">
                <a:latin typeface="Courier New" pitchFamily="49" charset="0"/>
              </a:rPr>
              <a:t>  void </a:t>
            </a:r>
            <a:r>
              <a:rPr lang="en-GB" sz="1800" b="1" dirty="0" err="1" smtClean="0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1800" b="1" dirty="0" smtClean="0">
                <a:latin typeface="Courier New" pitchFamily="49" charset="0"/>
              </a:rPr>
              <a:t>(Collection&lt;</a:t>
            </a:r>
            <a:r>
              <a:rPr lang="en-GB" sz="1800" b="1" dirty="0" smtClean="0">
                <a:solidFill>
                  <a:srgbClr val="FF0000"/>
                </a:solidFill>
                <a:latin typeface="Courier New" pitchFamily="49" charset="0"/>
              </a:rPr>
              <a:t>? extends E</a:t>
            </a:r>
            <a:r>
              <a:rPr lang="en-GB" sz="1800" b="1" dirty="0">
                <a:latin typeface="Courier New" pitchFamily="49" charset="0"/>
              </a:rPr>
              <a:t>&gt; </a:t>
            </a:r>
            <a:r>
              <a:rPr lang="en-GB" sz="18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18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800" b="1" dirty="0" smtClean="0">
                <a:latin typeface="Courier New" pitchFamily="49" charset="0"/>
              </a:rPr>
              <a:t> </a:t>
            </a:r>
            <a:r>
              <a:rPr lang="en-GB" sz="1800" b="1" dirty="0" smtClean="0">
                <a:solidFill>
                  <a:srgbClr val="FF0000"/>
                </a:solidFill>
                <a:latin typeface="Courier New" pitchFamily="49" charset="0"/>
              </a:rPr>
              <a:t> &lt;T&gt; </a:t>
            </a:r>
            <a:r>
              <a:rPr lang="en-GB" sz="1800" b="1" dirty="0" smtClean="0">
                <a:latin typeface="Courier New" pitchFamily="49" charset="0"/>
              </a:rPr>
              <a:t>void </a:t>
            </a:r>
            <a:r>
              <a:rPr lang="en-GB" sz="1800" b="1" dirty="0" err="1" smtClean="0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1800" b="1" dirty="0" smtClean="0">
                <a:latin typeface="Courier New" pitchFamily="49" charset="0"/>
              </a:rPr>
              <a:t>(Collection&lt;</a:t>
            </a:r>
            <a:r>
              <a:rPr lang="en-GB" sz="1800" b="1" dirty="0" smtClean="0">
                <a:solidFill>
                  <a:srgbClr val="FF0000"/>
                </a:solidFill>
                <a:latin typeface="Courier New" pitchFamily="49" charset="0"/>
              </a:rPr>
              <a:t>T </a:t>
            </a:r>
            <a:r>
              <a:rPr lang="en-GB" sz="1800" b="1" dirty="0">
                <a:solidFill>
                  <a:srgbClr val="FF0000"/>
                </a:solidFill>
                <a:latin typeface="Courier New" pitchFamily="49" charset="0"/>
              </a:rPr>
              <a:t>extends E</a:t>
            </a:r>
            <a:r>
              <a:rPr lang="en-GB" sz="1800" b="1" dirty="0">
                <a:latin typeface="Courier New" pitchFamily="49" charset="0"/>
              </a:rPr>
              <a:t>&gt; </a:t>
            </a:r>
            <a:r>
              <a:rPr lang="en-GB" sz="18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18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8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dirty="0" smtClean="0"/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dirty="0" smtClean="0"/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A wildcard is essentially an </a:t>
            </a:r>
            <a:r>
              <a:rPr lang="en-GB" sz="2000" dirty="0" smtClean="0">
                <a:solidFill>
                  <a:srgbClr val="FF0000"/>
                </a:solidFill>
              </a:rPr>
              <a:t>anonymous type variable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Use it when you would use a type variable exactly once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It appears at the use site; nothing appears at the declaration site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62860" y="2286000"/>
            <a:ext cx="2262496" cy="1654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800" dirty="0">
                <a:cs typeface="Courier New" pitchFamily="49" charset="0"/>
              </a:rPr>
              <a:t>Problem 1: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800" b="1" dirty="0">
                <a:latin typeface="Courier New" pitchFamily="49" charset="0"/>
              </a:rPr>
              <a:t>Set&lt;Number&gt; s;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800" b="1" dirty="0">
                <a:latin typeface="Courier New" pitchFamily="49" charset="0"/>
              </a:rPr>
              <a:t>List&lt;Number&gt; l;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800" b="1" dirty="0" err="1">
                <a:latin typeface="Courier New" pitchFamily="49" charset="0"/>
              </a:rPr>
              <a:t>s.addAll</a:t>
            </a:r>
            <a:r>
              <a:rPr lang="en-GB" sz="1800" b="1" dirty="0">
                <a:latin typeface="Courier New" pitchFamily="49" charset="0"/>
              </a:rPr>
              <a:t>(l);</a:t>
            </a:r>
          </a:p>
          <a:p>
            <a:endParaRPr lang="en-US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6677402" y="4486699"/>
            <a:ext cx="2401018" cy="1654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800" dirty="0">
                <a:cs typeface="Courier New" pitchFamily="49" charset="0"/>
              </a:rPr>
              <a:t>Problem </a:t>
            </a:r>
            <a:r>
              <a:rPr lang="en-GB" sz="1800" dirty="0" smtClean="0">
                <a:cs typeface="Courier New" pitchFamily="49" charset="0"/>
              </a:rPr>
              <a:t>2:</a:t>
            </a:r>
            <a:endParaRPr lang="en-GB" sz="1800" dirty="0">
              <a:cs typeface="Courier New" pitchFamily="49" charset="0"/>
            </a:endParaRP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800" b="1" dirty="0">
                <a:latin typeface="Courier New" pitchFamily="49" charset="0"/>
              </a:rPr>
              <a:t>Set&lt;Number&gt; s;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800" b="1" dirty="0" smtClean="0">
                <a:latin typeface="Courier New" pitchFamily="49" charset="0"/>
              </a:rPr>
              <a:t>List&lt;Integer&gt; </a:t>
            </a:r>
            <a:r>
              <a:rPr lang="en-GB" sz="1800" b="1" dirty="0">
                <a:latin typeface="Courier New" pitchFamily="49" charset="0"/>
              </a:rPr>
              <a:t>l;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800" b="1" dirty="0" err="1">
                <a:latin typeface="Courier New" pitchFamily="49" charset="0"/>
              </a:rPr>
              <a:t>s.addAll</a:t>
            </a:r>
            <a:r>
              <a:rPr lang="en-GB" sz="1800" b="1" dirty="0">
                <a:latin typeface="Courier New" pitchFamily="49" charset="0"/>
              </a:rPr>
              <a:t>(l);</a:t>
            </a:r>
          </a:p>
          <a:p>
            <a:endParaRPr lang="en-US" sz="18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762000" y="2933700"/>
            <a:ext cx="3124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62000" y="3314700"/>
            <a:ext cx="4038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ular Callout 3"/>
          <p:cNvSpPr/>
          <p:nvPr/>
        </p:nvSpPr>
        <p:spPr>
          <a:xfrm>
            <a:off x="7696200" y="1466838"/>
            <a:ext cx="1371600" cy="819162"/>
          </a:xfrm>
          <a:prstGeom prst="wedgeRectCallout">
            <a:avLst>
              <a:gd name="adj1" fmla="val -28793"/>
              <a:gd name="adj2" fmla="val 8249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Unrelated to invariant subtyping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7924800" y="3676638"/>
            <a:ext cx="1194062" cy="819162"/>
          </a:xfrm>
          <a:prstGeom prst="wedgeRectCallout">
            <a:avLst>
              <a:gd name="adj1" fmla="val -41218"/>
              <a:gd name="adj2" fmla="val 6583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Caused by invariant subtyping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Invariant subtyping</a:t>
            </a:r>
            <a:r>
              <a:rPr lang="en-US" dirty="0"/>
              <a:t> </a:t>
            </a:r>
            <a:r>
              <a:rPr lang="en-US" dirty="0" smtClean="0"/>
              <a:t>is restrictive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362199" y="563562"/>
            <a:ext cx="408337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  <a:latin typeface="+mj-lt"/>
              </a:rPr>
              <a:t>Solution:  wildcards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271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 animBg="1"/>
      <p:bldP spid="13" grpId="0" animBg="1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wildcards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924800" cy="48006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400" b="1" smtClean="0">
                <a:latin typeface="Courier New" pitchFamily="49" charset="0"/>
              </a:rPr>
              <a:t>class </a:t>
            </a:r>
            <a:r>
              <a:rPr lang="en-GB" sz="2400" b="1" smtClean="0">
                <a:solidFill>
                  <a:srgbClr val="0066FF"/>
                </a:solidFill>
                <a:latin typeface="Courier New" pitchFamily="49" charset="0"/>
              </a:rPr>
              <a:t>HashSet&lt;E&gt;</a:t>
            </a:r>
            <a:r>
              <a:rPr lang="en-GB" sz="2400" b="1" smtClean="0">
                <a:latin typeface="Courier New" pitchFamily="49" charset="0"/>
              </a:rPr>
              <a:t> implements Set&lt;E&gt; {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400" b="1" smtClean="0">
                <a:latin typeface="Courier New" pitchFamily="49" charset="0"/>
              </a:rPr>
              <a:t>  void </a:t>
            </a:r>
            <a:r>
              <a:rPr lang="en-GB" sz="2400" b="1" smtClean="0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400" b="1" smtClean="0">
                <a:latin typeface="Courier New" pitchFamily="49" charset="0"/>
              </a:rPr>
              <a:t>(Collection&lt;</a:t>
            </a:r>
            <a:r>
              <a:rPr lang="en-GB" sz="2400" b="1" smtClean="0">
                <a:solidFill>
                  <a:srgbClr val="FF0000"/>
                </a:solidFill>
                <a:latin typeface="Courier New" pitchFamily="49" charset="0"/>
              </a:rPr>
              <a:t>? extends E</a:t>
            </a:r>
            <a:r>
              <a:rPr lang="en-GB" sz="2400" b="1" smtClean="0">
                <a:latin typeface="Courier New" pitchFamily="49" charset="0"/>
              </a:rPr>
              <a:t>&gt; </a:t>
            </a:r>
            <a:r>
              <a:rPr lang="en-GB" sz="2400" b="1" smtClean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400" b="1" smtClean="0">
                <a:latin typeface="Courier New" pitchFamily="49" charset="0"/>
              </a:rPr>
              <a:t>) {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400" b="1" smtClean="0">
                <a:latin typeface="Courier New" pitchFamily="49" charset="0"/>
              </a:rPr>
              <a:t>    </a:t>
            </a:r>
            <a:r>
              <a:rPr lang="en-GB" sz="2400" smtClean="0">
                <a:cs typeface="Courier New" pitchFamily="49" charset="0"/>
              </a:rPr>
              <a:t>// What can this code assume about </a:t>
            </a:r>
            <a:r>
              <a:rPr lang="en-GB" sz="2400" b="1" smtClean="0">
                <a:latin typeface="Courier New" pitchFamily="49" charset="0"/>
              </a:rPr>
              <a:t>c</a:t>
            </a:r>
            <a:r>
              <a:rPr lang="en-GB" sz="2400" smtClean="0">
                <a:cs typeface="Courier New" pitchFamily="49" charset="0"/>
              </a:rPr>
              <a:t>?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400" b="1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400" smtClean="0">
                <a:cs typeface="Courier New" pitchFamily="49" charset="0"/>
              </a:rPr>
              <a:t>// What operations can this code invoke on </a:t>
            </a:r>
            <a:r>
              <a:rPr lang="en-GB" sz="2400" b="1" smtClean="0">
                <a:latin typeface="Courier New" pitchFamily="49" charset="0"/>
              </a:rPr>
              <a:t>c</a:t>
            </a:r>
            <a:r>
              <a:rPr lang="en-GB" sz="2400" smtClean="0">
                <a:cs typeface="Courier New" pitchFamily="49" charset="0"/>
              </a:rPr>
              <a:t>?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400" b="1" smtClean="0">
                <a:latin typeface="Courier New" pitchFamily="49" charset="0"/>
              </a:rPr>
              <a:t>    ...  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400" b="1" smtClean="0">
                <a:latin typeface="Courier New" pitchFamily="49" charset="0"/>
              </a:rPr>
              <a:t>  }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400" b="1" smtClean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mtClean="0">
                <a:cs typeface="Courier New" pitchFamily="49" charset="0"/>
              </a:rPr>
              <a:t>A wildcard is essentially an anonymous type variable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mtClean="0">
                <a:cs typeface="Courier New" pitchFamily="49" charset="0"/>
              </a:rPr>
              <a:t>Wildcards are written at </a:t>
            </a:r>
            <a:r>
              <a:rPr lang="en-GB" smtClean="0">
                <a:solidFill>
                  <a:srgbClr val="FF0000"/>
                </a:solidFill>
                <a:cs typeface="Courier New" pitchFamily="49" charset="0"/>
              </a:rPr>
              <a:t>type argument </a:t>
            </a:r>
            <a:r>
              <a:rPr lang="en-GB" u="sng" smtClean="0">
                <a:solidFill>
                  <a:srgbClr val="FF0000"/>
                </a:solidFill>
                <a:cs typeface="Courier New" pitchFamily="49" charset="0"/>
              </a:rPr>
              <a:t>uses</a:t>
            </a:r>
          </a:p>
          <a:p>
            <a:pPr lvl="1"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mtClean="0">
                <a:cs typeface="Courier New" pitchFamily="49" charset="0"/>
              </a:rPr>
              <a:t>Within a </a:t>
            </a:r>
            <a:r>
              <a:rPr lang="en-GB" smtClean="0">
                <a:solidFill>
                  <a:srgbClr val="FF0000"/>
                </a:solidFill>
                <a:cs typeface="Courier New" pitchFamily="49" charset="0"/>
              </a:rPr>
              <a:t>parameter declaration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mtClean="0">
                <a:cs typeface="Courier New" pitchFamily="49" charset="0"/>
              </a:rPr>
              <a:t>A missing extends clause means  “</a:t>
            </a:r>
            <a:r>
              <a:rPr lang="en-GB" sz="2800" b="1" smtClean="0">
                <a:latin typeface="Courier New" pitchFamily="49" charset="0"/>
                <a:cs typeface="Courier New" pitchFamily="49" charset="0"/>
              </a:rPr>
              <a:t>extends Object</a:t>
            </a:r>
            <a:r>
              <a:rPr lang="en-GB" smtClean="0">
                <a:cs typeface="Courier New" pitchFamily="49" charset="0"/>
              </a:rPr>
              <a:t>”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mtClean="0">
                <a:cs typeface="Courier New" pitchFamily="49" charset="0"/>
              </a:rPr>
              <a:t>There is also  “</a:t>
            </a:r>
            <a:r>
              <a:rPr lang="en-GB" sz="2800" b="1" smtClean="0">
                <a:latin typeface="Courier New" pitchFamily="49" charset="0"/>
              </a:rPr>
              <a:t>? super E</a:t>
            </a:r>
            <a:r>
              <a:rPr lang="en-GB" smtClean="0">
                <a:cs typeface="Courier New" pitchFamily="49" charset="0"/>
              </a:rPr>
              <a:t>”</a:t>
            </a:r>
            <a:endParaRPr lang="en-GB" b="1" smtClean="0">
              <a:latin typeface="Courier New" pitchFamily="49" charset="0"/>
            </a:endParaRP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12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 operations on wildcard </a:t>
            </a:r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743700" cy="4876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o;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n;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List&lt;? extends Integer&gt; lei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 smtClean="0">
                <a:cs typeface="Courier New" pitchFamily="49" charset="0"/>
              </a:rPr>
              <a:t>First, which of these is legal?</a:t>
            </a:r>
            <a:endParaRPr lang="en-US" sz="31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31242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Which 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(null);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867400" y="24384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66263" y="28194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867400" y="31242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66263" y="34290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67400" y="5105400"/>
            <a:ext cx="2667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400" y="5181600"/>
            <a:ext cx="472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4800600"/>
            <a:ext cx="472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995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 operations on wildcard </a:t>
            </a:r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553200" cy="48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o;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n;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List&lt;?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super 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First, which of these is legal</a:t>
            </a:r>
            <a:r>
              <a:rPr lang="en-US" sz="3100" dirty="0" smtClean="0">
                <a:cs typeface="Courier New" pitchFamily="49" charset="0"/>
              </a:rPr>
              <a:t>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31242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 smtClean="0">
                <a:cs typeface="Courier New" pitchFamily="49" charset="0"/>
              </a:rPr>
              <a:t>Which </a:t>
            </a:r>
            <a:r>
              <a:rPr lang="en-US" sz="3100" dirty="0">
                <a:cs typeface="Courier New" pitchFamily="49" charset="0"/>
              </a:rPr>
              <a:t>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(null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867400" y="2479326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67400" y="4460526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866263" y="4765326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66263" y="2784126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67400" y="5146326"/>
            <a:ext cx="2667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400" y="6236642"/>
            <a:ext cx="624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5855642"/>
            <a:ext cx="624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40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Wildcards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 smtClean="0"/>
              <a:t> indicates a wild-card type parameter, one that can be any type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List&lt;?&gt; list = new List&lt;?&gt;();  // anything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Difference between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dirty="0" smtClean="0"/>
              <a:t>&lt;?&gt; and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List&lt;Object</a:t>
            </a:r>
            <a:r>
              <a:rPr lang="en-US" dirty="0" smtClean="0"/>
              <a:t>&gt;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? </a:t>
            </a:r>
            <a:r>
              <a:rPr lang="en-US" dirty="0" smtClean="0"/>
              <a:t>can become any particular type;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is just one such type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List&lt;Object&gt; </a:t>
            </a:r>
            <a:r>
              <a:rPr lang="en-US" dirty="0" smtClean="0"/>
              <a:t>is restrictive; wouldn't take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List&lt;String</a:t>
            </a:r>
            <a:r>
              <a:rPr lang="en-US" dirty="0" smtClean="0"/>
              <a:t>&gt;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Difference between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List&lt;Foo&gt;</a:t>
            </a:r>
            <a:r>
              <a:rPr lang="en-US" sz="2800" dirty="0"/>
              <a:t> </a:t>
            </a:r>
            <a:r>
              <a:rPr lang="en-US" dirty="0" smtClean="0"/>
              <a:t>and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List&lt;? extends Foo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/>
              <a:t>The latter binds to a particular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subtype and allows ONLY that</a:t>
            </a:r>
          </a:p>
          <a:p>
            <a:pPr marL="914400" lvl="2" indent="0">
              <a:buNone/>
            </a:pPr>
            <a:r>
              <a:rPr lang="en-US" dirty="0" smtClean="0"/>
              <a:t>Ex: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&lt;? extends Animal&gt; </a:t>
            </a:r>
            <a:r>
              <a:rPr lang="en-US" dirty="0" smtClean="0"/>
              <a:t>might store only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Giraffes</a:t>
            </a:r>
            <a:r>
              <a:rPr lang="en-US" dirty="0" smtClean="0"/>
              <a:t> but not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Zebras</a:t>
            </a:r>
          </a:p>
          <a:p>
            <a:pPr marL="457200" lvl="1" indent="0">
              <a:buNone/>
            </a:pPr>
            <a:r>
              <a:rPr lang="en-US" dirty="0" smtClean="0"/>
              <a:t>The former allows anything that is a subtype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in the same list</a:t>
            </a:r>
          </a:p>
          <a:p>
            <a:pPr marL="914400" lvl="2" indent="0">
              <a:buNone/>
            </a:pPr>
            <a:r>
              <a:rPr lang="en-US" dirty="0" smtClean="0"/>
              <a:t>Ex: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List&lt;Animal</a:t>
            </a:r>
            <a:r>
              <a:rPr lang="en-US" dirty="0" smtClean="0"/>
              <a:t>&gt; could store both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Giraffes</a:t>
            </a:r>
            <a:r>
              <a:rPr lang="en-US" dirty="0" smtClean="0"/>
              <a:t> and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Zebras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09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PECS: </a:t>
            </a:r>
            <a:r>
              <a:rPr lang="en-US" u="sng" dirty="0" smtClean="0"/>
              <a:t>P</a:t>
            </a:r>
            <a:r>
              <a:rPr lang="en-US" dirty="0" smtClean="0"/>
              <a:t>roducer </a:t>
            </a:r>
            <a:r>
              <a:rPr lang="en-US" u="sng" dirty="0" smtClean="0"/>
              <a:t>E</a:t>
            </a:r>
            <a:r>
              <a:rPr lang="en-US" dirty="0" smtClean="0"/>
              <a:t>xtends, </a:t>
            </a:r>
            <a:r>
              <a:rPr lang="en-US" u="sng" dirty="0"/>
              <a:t>C</a:t>
            </a:r>
            <a:r>
              <a:rPr lang="en-US" dirty="0" smtClean="0"/>
              <a:t>onsumer </a:t>
            </a:r>
            <a:r>
              <a:rPr lang="en-US" u="sng" dirty="0"/>
              <a:t>S</a:t>
            </a:r>
            <a:r>
              <a:rPr lang="en-US" dirty="0" smtClean="0"/>
              <a:t>uper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Where should you insert wildcards?</a:t>
            </a:r>
            <a:br>
              <a:rPr lang="en-US" dirty="0" smtClean="0"/>
            </a:br>
            <a:r>
              <a:rPr lang="en-US" dirty="0" smtClean="0"/>
              <a:t>Should you use </a:t>
            </a:r>
            <a:r>
              <a:rPr lang="en-US" b="1" dirty="0" smtClean="0">
                <a:latin typeface="Courier New"/>
                <a:cs typeface="Courier New"/>
              </a:rPr>
              <a:t>extends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/>
                <a:cs typeface="Courier New"/>
              </a:rPr>
              <a:t>super</a:t>
            </a:r>
            <a:r>
              <a:rPr lang="en-US" dirty="0" smtClean="0"/>
              <a:t> or neither?</a:t>
            </a:r>
          </a:p>
          <a:p>
            <a:pPr lvl="1"/>
            <a:r>
              <a:rPr lang="en-US" dirty="0" smtClean="0"/>
              <a:t>Use  </a:t>
            </a:r>
            <a:r>
              <a:rPr lang="en-US" b="1" dirty="0" smtClean="0">
                <a:latin typeface="Courier New"/>
                <a:cs typeface="Courier New"/>
              </a:rPr>
              <a:t>? extends T</a:t>
            </a:r>
            <a:r>
              <a:rPr lang="en-US" dirty="0" smtClean="0"/>
              <a:t> when you </a:t>
            </a:r>
            <a:r>
              <a:rPr lang="en-US" i="1" dirty="0" smtClean="0">
                <a:solidFill>
                  <a:srgbClr val="0000FF"/>
                </a:solidFill>
              </a:rPr>
              <a:t>get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values from a </a:t>
            </a:r>
            <a:r>
              <a:rPr lang="en-US" dirty="0" smtClean="0">
                <a:solidFill>
                  <a:srgbClr val="FF0000"/>
                </a:solidFill>
              </a:rPr>
              <a:t>producer</a:t>
            </a:r>
          </a:p>
          <a:p>
            <a:pPr lvl="1"/>
            <a:r>
              <a:rPr lang="en-US" dirty="0" smtClean="0"/>
              <a:t>Use  </a:t>
            </a:r>
            <a:r>
              <a:rPr lang="en-US" b="1" dirty="0" smtClean="0">
                <a:latin typeface="Courier New"/>
                <a:cs typeface="Courier New"/>
              </a:rPr>
              <a:t>? super T</a:t>
            </a:r>
            <a:r>
              <a:rPr lang="en-US" dirty="0" smtClean="0"/>
              <a:t> when you </a:t>
            </a:r>
            <a:r>
              <a:rPr lang="en-US" i="1" dirty="0" smtClean="0">
                <a:solidFill>
                  <a:srgbClr val="0000FF"/>
                </a:solidFill>
              </a:rPr>
              <a:t>put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values into a </a:t>
            </a:r>
            <a:r>
              <a:rPr lang="en-US" dirty="0" smtClean="0">
                <a:solidFill>
                  <a:srgbClr val="FF0000"/>
                </a:solidFill>
              </a:rPr>
              <a:t>consumer</a:t>
            </a:r>
          </a:p>
          <a:p>
            <a:pPr lvl="1"/>
            <a:r>
              <a:rPr lang="en-US" dirty="0" smtClean="0"/>
              <a:t>Use neither (just </a:t>
            </a:r>
            <a:r>
              <a:rPr lang="en-US" b="1" dirty="0" smtClean="0">
                <a:latin typeface="Courier New"/>
                <a:cs typeface="Courier New"/>
              </a:rPr>
              <a:t>T</a:t>
            </a:r>
            <a:r>
              <a:rPr lang="en-US" dirty="0" smtClean="0"/>
              <a:t>, not </a:t>
            </a:r>
            <a:r>
              <a:rPr lang="en-US" b="1" dirty="0" smtClean="0">
                <a:latin typeface="Courier New"/>
                <a:cs typeface="Courier New"/>
              </a:rPr>
              <a:t>?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if you both </a:t>
            </a:r>
            <a:r>
              <a:rPr lang="en-US" i="1" dirty="0">
                <a:solidFill>
                  <a:srgbClr val="0000FF"/>
                </a:solidFill>
              </a:rPr>
              <a:t>get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i="1" dirty="0" smtClean="0">
                <a:solidFill>
                  <a:srgbClr val="0000FF"/>
                </a:solidFill>
              </a:rPr>
              <a:t>put</a:t>
            </a:r>
            <a:endParaRPr lang="en-US" dirty="0" smtClean="0"/>
          </a:p>
          <a:p>
            <a:pPr marL="57150" indent="0"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&lt;T&gt; void copy(List&lt;? super T&gt;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sz="22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        List&lt;? extends T&gt;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1026" name="Picture 2" descr="http://cdn.simplyshredded.com/wp-content/uploads/2010/09/arnold-che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5838" y="4419600"/>
            <a:ext cx="2488162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0790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Equals for a parameterized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@Override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 (!(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Node))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Node 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Node)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73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Equals for a parameterized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@Override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 (!(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Node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6248400" y="1524000"/>
            <a:ext cx="1905000" cy="1146048"/>
          </a:xfrm>
          <a:prstGeom prst="wedgeRectCallout">
            <a:avLst>
              <a:gd name="adj1" fmla="val -43712"/>
              <a:gd name="adj2" fmla="val 9083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Erasure:  at run time, the JVM has no knowledge of type arguments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48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Equals for a parameterized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@Override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 (!(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Node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6315342" y="2895600"/>
            <a:ext cx="2819400" cy="1146048"/>
          </a:xfrm>
          <a:prstGeom prst="wedgeRectCallout">
            <a:avLst>
              <a:gd name="adj1" fmla="val -79479"/>
              <a:gd name="adj2" fmla="val 7219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Erasure again.</a:t>
            </a:r>
          </a:p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At run time, equivalent to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Node&lt;Elephant&gt; type = (Node&lt;String&gt;) 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12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62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Equals for a parameterized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@Override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 (!(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Node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 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.data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6315342" y="3124200"/>
            <a:ext cx="2819400" cy="917448"/>
          </a:xfrm>
          <a:prstGeom prst="wedgeRectCallout">
            <a:avLst>
              <a:gd name="adj1" fmla="val -98878"/>
              <a:gd name="adj2" fmla="val 7871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Works if the type of </a:t>
            </a:r>
            <a:r>
              <a:rPr lang="en-US" sz="1800" dirty="0" err="1" smtClean="0">
                <a:solidFill>
                  <a:schemeClr val="tx1"/>
                </a:solidFill>
              </a:rPr>
              <a:t>obj</a:t>
            </a:r>
            <a:r>
              <a:rPr lang="en-US" sz="1800" dirty="0" smtClean="0">
                <a:solidFill>
                  <a:schemeClr val="tx1"/>
                </a:solidFill>
              </a:rPr>
              <a:t> is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Node&lt;Elephant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1800" dirty="0" smtClean="0">
                <a:solidFill>
                  <a:schemeClr val="tx1"/>
                </a:solidFill>
              </a:rPr>
              <a:t> or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Node&lt;String&gt;</a:t>
            </a:r>
            <a:r>
              <a:rPr lang="en-US" sz="1800" dirty="0" smtClean="0">
                <a:solidFill>
                  <a:schemeClr val="tx1"/>
                </a:solidFill>
              </a:rPr>
              <a:t> or …</a:t>
            </a:r>
            <a:endParaRPr lang="en-US" sz="12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5955268"/>
            <a:ext cx="191270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Node&lt;Elephant&gt;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16159" y="5955268"/>
            <a:ext cx="1665841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Node&lt;String&gt;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00847" y="5105400"/>
            <a:ext cx="290015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Node&lt;? extends Object&gt;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>
            <a:stCxn id="5" idx="0"/>
          </p:cNvCxnSpPr>
          <p:nvPr/>
        </p:nvCxnSpPr>
        <p:spPr>
          <a:xfrm flipV="1">
            <a:off x="5528352" y="5443954"/>
            <a:ext cx="491448" cy="511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0"/>
          </p:cNvCxnSpPr>
          <p:nvPr/>
        </p:nvCxnSpPr>
        <p:spPr>
          <a:xfrm flipH="1" flipV="1">
            <a:off x="7086600" y="5443954"/>
            <a:ext cx="462480" cy="511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57815" y="6349525"/>
            <a:ext cx="2566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o subtyping relationship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265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 </a:t>
            </a:r>
            <a:r>
              <a:rPr lang="en-US" dirty="0" smtClean="0">
                <a:solidFill>
                  <a:srgbClr val="FF0000"/>
                </a:solidFill>
              </a:rPr>
              <a:t>♥</a:t>
            </a:r>
            <a:r>
              <a:rPr lang="en-US" dirty="0" smtClean="0"/>
              <a:t>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Hide details</a:t>
            </a:r>
          </a:p>
          <a:p>
            <a:pPr marL="457200" lvl="1" indent="0">
              <a:buNone/>
            </a:pPr>
            <a:r>
              <a:rPr lang="en-US" dirty="0" smtClean="0"/>
              <a:t>Avoid distraction</a:t>
            </a:r>
          </a:p>
          <a:p>
            <a:pPr marL="457200" lvl="1" indent="0">
              <a:buNone/>
            </a:pPr>
            <a:r>
              <a:rPr lang="en-US" dirty="0" smtClean="0"/>
              <a:t>Permit the details to change later </a:t>
            </a:r>
          </a:p>
          <a:p>
            <a:pPr marL="0" indent="0">
              <a:buNone/>
            </a:pPr>
            <a:r>
              <a:rPr lang="en-US" dirty="0" smtClean="0"/>
              <a:t>Give a meaningful name to a concept</a:t>
            </a:r>
          </a:p>
          <a:p>
            <a:pPr marL="0" indent="0">
              <a:buNone/>
            </a:pPr>
            <a:r>
              <a:rPr lang="en-US" dirty="0" smtClean="0"/>
              <a:t>Permit reuse in new contexts</a:t>
            </a:r>
          </a:p>
          <a:p>
            <a:pPr marL="457200" lvl="1" indent="0">
              <a:buNone/>
            </a:pPr>
            <a:r>
              <a:rPr lang="en-US" dirty="0" smtClean="0"/>
              <a:t>Avoid duplication:  error-prone, confusing</a:t>
            </a:r>
          </a:p>
          <a:p>
            <a:pPr marL="457200" lvl="1" indent="0">
              <a:buNone/>
            </a:pPr>
            <a:r>
              <a:rPr lang="en-US" dirty="0" smtClean="0"/>
              <a:t>Programmers hate to repeat themselves – “lazy”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277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and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Integer is a subtype of Number</a:t>
            </a:r>
          </a:p>
          <a:p>
            <a:pPr marL="0" indent="0">
              <a:buNone/>
            </a:pPr>
            <a:r>
              <a:rPr lang="en-US" dirty="0" smtClean="0"/>
              <a:t>Is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Integer[]</a:t>
            </a:r>
            <a:r>
              <a:rPr lang="en-US" dirty="0" smtClean="0"/>
              <a:t> a subtype of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Number[]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Use our subtyping rules to find out</a:t>
            </a:r>
          </a:p>
          <a:p>
            <a:pPr marL="0" indent="0">
              <a:buNone/>
            </a:pPr>
            <a:r>
              <a:rPr lang="en-US" dirty="0" smtClean="0"/>
              <a:t>(Same question as with Lists)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Same </a:t>
            </a:r>
            <a:r>
              <a:rPr lang="en-US" dirty="0" smtClean="0"/>
              <a:t>answer with respect to </a:t>
            </a:r>
            <a:r>
              <a:rPr lang="en-US" dirty="0" smtClean="0">
                <a:solidFill>
                  <a:srgbClr val="00B050"/>
                </a:solidFill>
              </a:rPr>
              <a:t>true subtyping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Different</a:t>
            </a:r>
            <a:r>
              <a:rPr lang="en-US" dirty="0" smtClean="0"/>
              <a:t> answer in </a:t>
            </a:r>
            <a:r>
              <a:rPr lang="en-US" dirty="0" smtClean="0">
                <a:solidFill>
                  <a:srgbClr val="FF0000"/>
                </a:solidFill>
              </a:rPr>
              <a:t>Java</a:t>
            </a:r>
            <a:r>
              <a:rPr lang="en-US" dirty="0" smtClean="0"/>
              <a:t>! 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dirty="0"/>
              <a:t> </a:t>
            </a:r>
            <a:r>
              <a:rPr lang="en-US" dirty="0" smtClean="0"/>
              <a:t>is a Java subtype </a:t>
            </a:r>
            <a:r>
              <a:rPr lang="en-US" dirty="0"/>
              <a:t>of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[]</a:t>
            </a:r>
          </a:p>
          <a:p>
            <a:pPr marL="400050" lvl="1" indent="0">
              <a:buNone/>
            </a:pPr>
            <a:r>
              <a:rPr lang="en-US" dirty="0" smtClean="0"/>
              <a:t>Java subtyping disagrees with true subtyping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67600" y="762000"/>
            <a:ext cx="121379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Number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525400" y="1536510"/>
            <a:ext cx="107677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Integer</a:t>
            </a:r>
            <a:endParaRPr lang="en-US" sz="2400" dirty="0"/>
          </a:p>
        </p:txBody>
      </p:sp>
      <p:cxnSp>
        <p:nvCxnSpPr>
          <p:cNvPr id="6" name="Straight Arrow Connector 5"/>
          <p:cNvCxnSpPr>
            <a:stCxn id="5" idx="0"/>
            <a:endCxn id="4" idx="2"/>
          </p:cNvCxnSpPr>
          <p:nvPr/>
        </p:nvCxnSpPr>
        <p:spPr>
          <a:xfrm flipV="1">
            <a:off x="8063785" y="1223665"/>
            <a:ext cx="10712" cy="312845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64852" y="2362200"/>
            <a:ext cx="140294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Number[]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729140" y="3136710"/>
            <a:ext cx="126592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Integer[]</a:t>
            </a:r>
            <a:endParaRPr lang="en-US" sz="2400" dirty="0"/>
          </a:p>
        </p:txBody>
      </p:sp>
      <p:cxnSp>
        <p:nvCxnSpPr>
          <p:cNvPr id="9" name="Straight Arrow Connector 8"/>
          <p:cNvCxnSpPr>
            <a:stCxn id="8" idx="0"/>
            <a:endCxn id="7" idx="2"/>
          </p:cNvCxnSpPr>
          <p:nvPr/>
        </p:nvCxnSpPr>
        <p:spPr>
          <a:xfrm flipV="1">
            <a:off x="8362102" y="2823865"/>
            <a:ext cx="4224" cy="312845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382000" y="2743200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919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010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Integer[] is a Java subtype of Number</a:t>
            </a:r>
            <a:r>
              <a:rPr lang="en-US" sz="3200" dirty="0" smtClean="0"/>
              <a:t>[]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Number[] </a:t>
            </a:r>
            <a:r>
              <a:rPr lang="en-US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Integer[] </a:t>
            </a:r>
            <a:r>
              <a:rPr lang="en-US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ia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na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[0] = n;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na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[1] = i;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[1];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i;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[1];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3.14;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[2] = d;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[2];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67780" y="6227590"/>
            <a:ext cx="4614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Why did the Java designers do this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555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Tips when writing a generic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Start by writing a concrete instantiation</a:t>
            </a:r>
          </a:p>
          <a:p>
            <a:pPr marL="0" indent="0">
              <a:buNone/>
            </a:pPr>
            <a:r>
              <a:rPr lang="en-US" dirty="0" smtClean="0"/>
              <a:t>Get it correct (testing, reasoning, etc.)</a:t>
            </a:r>
          </a:p>
          <a:p>
            <a:pPr marL="0" indent="0">
              <a:buNone/>
            </a:pPr>
            <a:r>
              <a:rPr lang="en-US" dirty="0" smtClean="0"/>
              <a:t>Consider writing a second concrete version</a:t>
            </a:r>
          </a:p>
          <a:p>
            <a:pPr marL="0" indent="0">
              <a:buNone/>
            </a:pPr>
            <a:r>
              <a:rPr lang="en-US" dirty="0" smtClean="0"/>
              <a:t>Generalize it by adding type parameters</a:t>
            </a:r>
          </a:p>
          <a:p>
            <a:pPr marL="457200" lvl="1" indent="0">
              <a:buNone/>
            </a:pPr>
            <a:r>
              <a:rPr lang="en-US" dirty="0" smtClean="0"/>
              <a:t>Think about which types are the same &amp; different</a:t>
            </a:r>
          </a:p>
          <a:p>
            <a:pPr marL="457200" lvl="1" indent="0">
              <a:buNone/>
            </a:pPr>
            <a:r>
              <a:rPr lang="en-US" dirty="0" smtClean="0"/>
              <a:t>Not all </a:t>
            </a:r>
            <a:r>
              <a:rPr lang="en-US" dirty="0" err="1" smtClean="0"/>
              <a:t>ints</a:t>
            </a:r>
            <a:r>
              <a:rPr lang="en-US" dirty="0" smtClean="0"/>
              <a:t> are the same, nor are all Strings</a:t>
            </a:r>
          </a:p>
          <a:p>
            <a:pPr marL="457200" lvl="1" indent="0">
              <a:buNone/>
            </a:pPr>
            <a:r>
              <a:rPr lang="en-US" dirty="0" smtClean="0"/>
              <a:t>The compiler will help you find errors</a:t>
            </a:r>
          </a:p>
          <a:p>
            <a:pPr marL="0" indent="0">
              <a:buNone/>
            </a:pPr>
            <a:r>
              <a:rPr lang="en-US" dirty="0" smtClean="0"/>
              <a:t>Eventually, it will be easier to write the code generically from the start</a:t>
            </a:r>
          </a:p>
          <a:p>
            <a:pPr marL="457200" lvl="1" indent="0">
              <a:buNone/>
            </a:pPr>
            <a:r>
              <a:rPr lang="en-US" dirty="0" smtClean="0"/>
              <a:t>but </a:t>
            </a:r>
            <a:r>
              <a:rPr lang="en-US" strike="sngStrike" dirty="0" smtClean="0"/>
              <a:t>maybe</a:t>
            </a:r>
            <a:r>
              <a:rPr lang="en-US" dirty="0" smtClean="0"/>
              <a:t> probably not yet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53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Parametric polymorphism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305800" cy="5105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“Parametric polymorphism” means:  identical code and behavior, regardless of the type of the input</a:t>
            </a:r>
          </a:p>
          <a:p>
            <a:pPr marL="457200" lvl="1" indent="0">
              <a:buNone/>
            </a:pPr>
            <a:r>
              <a:rPr lang="en-US" dirty="0" smtClean="0"/>
              <a:t>Applies to </a:t>
            </a:r>
            <a:r>
              <a:rPr lang="en-US" dirty="0" smtClean="0">
                <a:solidFill>
                  <a:srgbClr val="FF0000"/>
                </a:solidFill>
              </a:rPr>
              <a:t>procedures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types</a:t>
            </a:r>
          </a:p>
          <a:p>
            <a:pPr marL="457200" lvl="1" indent="0">
              <a:buNone/>
            </a:pPr>
            <a:r>
              <a:rPr lang="en-US" dirty="0" smtClean="0"/>
              <a:t>One copy of the code, many instantiations</a:t>
            </a:r>
          </a:p>
          <a:p>
            <a:pPr marL="457200" lvl="1" indent="0">
              <a:buNone/>
            </a:pPr>
            <a:r>
              <a:rPr lang="en-US" dirty="0" smtClean="0"/>
              <a:t>Utilizes dynamic dispatch</a:t>
            </a:r>
          </a:p>
          <a:p>
            <a:pPr marL="0" indent="0">
              <a:buNone/>
            </a:pPr>
            <a:r>
              <a:rPr lang="en-US" dirty="0" smtClean="0"/>
              <a:t>Types of parametric polymorphism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Dynamic (e.g., Lisp)</a:t>
            </a:r>
          </a:p>
          <a:p>
            <a:pPr marL="457200" lvl="1" indent="0">
              <a:buNone/>
            </a:pPr>
            <a:r>
              <a:rPr lang="en-US" dirty="0" smtClean="0"/>
              <a:t>static (e.g., ML, Haskell, Java, C#, Delphi)</a:t>
            </a:r>
          </a:p>
          <a:p>
            <a:pPr marL="457200" lvl="1" indent="0">
              <a:buNone/>
            </a:pPr>
            <a:r>
              <a:rPr lang="en-US" dirty="0" smtClean="0"/>
              <a:t>C++ templates are similar; both more and less expressive</a:t>
            </a:r>
          </a:p>
          <a:p>
            <a:pPr marL="0" indent="0">
              <a:buNone/>
            </a:pPr>
            <a:r>
              <a:rPr lang="en-US" dirty="0"/>
              <a:t>In Java, called “generics”</a:t>
            </a:r>
          </a:p>
          <a:p>
            <a:pPr marL="457200" lvl="1" indent="0">
              <a:buNone/>
            </a:pPr>
            <a:r>
              <a:rPr lang="en-US" dirty="0" smtClean="0"/>
              <a:t>Most commonly used in Java with collections</a:t>
            </a:r>
          </a:p>
          <a:p>
            <a:pPr marL="457200" lvl="1" indent="0">
              <a:buNone/>
            </a:pPr>
            <a:r>
              <a:rPr lang="en-US" dirty="0" smtClean="0"/>
              <a:t>Also used in reflection and elsewhere</a:t>
            </a:r>
          </a:p>
          <a:p>
            <a:pPr marL="0" indent="0">
              <a:buNone/>
            </a:pPr>
            <a:r>
              <a:rPr lang="en-US" dirty="0"/>
              <a:t>Lets you write flexible, general, </a:t>
            </a:r>
            <a:r>
              <a:rPr lang="en-US" dirty="0">
                <a:solidFill>
                  <a:srgbClr val="FF0000"/>
                </a:solidFill>
              </a:rPr>
              <a:t>type-safe</a:t>
            </a:r>
            <a:r>
              <a:rPr lang="en-US" dirty="0"/>
              <a:t> </a:t>
            </a:r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944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 clarify your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5257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interface Map {</a:t>
            </a: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put(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key,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value);</a:t>
            </a: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equals(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other);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Map&lt;</a:t>
            </a:r>
            <a:r>
              <a:rPr lang="en-US" sz="2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put(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key,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value);</a:t>
            </a: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 equals(</a:t>
            </a:r>
            <a:r>
              <a:rPr lang="en-US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other);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3300" dirty="0" smtClean="0">
              <a:cs typeface="Courier New" pitchFamily="49" charset="0"/>
            </a:endParaRPr>
          </a:p>
          <a:p>
            <a:pPr marL="0" indent="0">
              <a:buNone/>
            </a:pPr>
            <a:endParaRPr lang="en-US" sz="3300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300" dirty="0" smtClean="0">
                <a:cs typeface="Courier New" pitchFamily="49" charset="0"/>
              </a:rPr>
              <a:t>Generics usually clarify the implementation</a:t>
            </a:r>
          </a:p>
          <a:p>
            <a:pPr marL="400050" lvl="1" indent="0">
              <a:buNone/>
            </a:pPr>
            <a:r>
              <a:rPr lang="en-US" sz="2900" dirty="0" smtClean="0">
                <a:cs typeface="Courier New" pitchFamily="49" charset="0"/>
              </a:rPr>
              <a:t>sometimes ugly:  wildcards, arrays, instantiation</a:t>
            </a:r>
          </a:p>
          <a:p>
            <a:pPr marL="0" indent="0">
              <a:buNone/>
            </a:pPr>
            <a:r>
              <a:rPr lang="en-US" sz="3300" dirty="0" smtClean="0">
                <a:cs typeface="Courier New" pitchFamily="49" charset="0"/>
              </a:rPr>
              <a:t>Generics always make the client code prettier and safer</a:t>
            </a:r>
            <a:endParaRPr lang="en-US" sz="3300" dirty="0">
              <a:cs typeface="Courier New" pitchFamily="49" charset="0"/>
            </a:endParaRPr>
          </a:p>
          <a:p>
            <a:pPr marL="0" indent="0"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86400" y="24384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plus casts in client code</a:t>
            </a:r>
          </a:p>
          <a:p>
            <a:r>
              <a:rPr lang="en-US" sz="2000" dirty="0" smtClean="0"/>
              <a:t>→ possibility of run-time errors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486400" y="4191000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Cost:  More </a:t>
            </a:r>
            <a:r>
              <a:rPr lang="en-US" sz="2000" dirty="0"/>
              <a:t>complicated declarations and instantiations, added compile-time </a:t>
            </a:r>
            <a:r>
              <a:rPr lang="en-US" sz="2000" dirty="0" smtClean="0"/>
              <a:t>checking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479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practicalities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Generics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E8722-9256-42EB-B779-63A99D304B0B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499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 erasure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495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All generic types become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once compiled</a:t>
            </a:r>
          </a:p>
          <a:p>
            <a:pPr marL="457200" lvl="1" indent="0">
              <a:buNone/>
            </a:pPr>
            <a:r>
              <a:rPr lang="en-US" dirty="0" smtClean="0"/>
              <a:t>Big reason: backward compatibility with </a:t>
            </a:r>
            <a:r>
              <a:rPr lang="en-US" strike="sngStrike" dirty="0" smtClean="0"/>
              <a:t>old</a:t>
            </a:r>
            <a:r>
              <a:rPr lang="en-US" dirty="0" smtClean="0"/>
              <a:t> ancient byte code</a:t>
            </a:r>
          </a:p>
          <a:p>
            <a:pPr marL="457200" lvl="1" indent="0">
              <a:buNone/>
            </a:pPr>
            <a:r>
              <a:rPr lang="en-US" dirty="0" smtClean="0"/>
              <a:t>So, at runtime, all generic instantiations have the same type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List&lt;String&gt;  lst1 = new </a:t>
            </a:r>
            <a:r>
              <a:rPr lang="en-US" sz="23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pPr marL="365760" lvl="1" indent="0">
              <a:buNone/>
            </a:pP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List&lt;Integer&gt; lst2 = new </a:t>
            </a:r>
            <a:r>
              <a:rPr lang="en-US" sz="23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&lt;Integer&gt;();</a:t>
            </a:r>
          </a:p>
          <a:p>
            <a:pPr marL="365760" lvl="1" indent="0">
              <a:buNone/>
            </a:pP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lst1.getClass() == lst2.getClass()  // true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You cannot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dirty="0" smtClean="0"/>
              <a:t> to discover a type parameter</a:t>
            </a:r>
          </a:p>
          <a:p>
            <a:pPr marL="0" indent="0">
              <a:buNone/>
            </a:pPr>
            <a:endParaRPr lang="en-US" dirty="0" smtClean="0"/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Collection&lt;?&gt;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Collection&lt;String&gt;) { </a:t>
            </a:r>
            <a:r>
              <a:rPr lang="en-US" b="1" dirty="0" smtClean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</a:rPr>
              <a:t>// illegal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79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Generics and casting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Casting to generic type results in a warning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List&lt;?&gt;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&lt;String&gt;();  // ok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List&lt;String&gt;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(List&lt;String&gt;)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  // warn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compiler gives an unchecked warning, since this isn't something the runtime system is going to check for you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Usually, if you think you need to do this, you're wrong</a:t>
            </a:r>
          </a:p>
          <a:p>
            <a:pPr marL="457200" lvl="1" indent="0">
              <a:buNone/>
            </a:pPr>
            <a:r>
              <a:rPr lang="en-US" dirty="0" smtClean="0"/>
              <a:t>(Unless you’re implementing things like </a:t>
            </a:r>
            <a:r>
              <a:rPr lang="en-US" b="1" dirty="0" err="1" smtClean="0">
                <a:latin typeface="Courier New"/>
                <a:cs typeface="Courier New"/>
              </a:rPr>
              <a:t>ArrayList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Arial (Body)"/>
                <a:cs typeface="Arial (Body)"/>
              </a:rPr>
              <a:t>– and then be sure you understand why you’re getting the warning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same is true of type variables: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static &lt;T&gt; 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badCast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Object o) {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return (T) o;   // unchecked warning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798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 and arrays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Foo&lt;T&gt; {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private 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Field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                  // ok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private T[]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               // ok</a:t>
            </a:r>
          </a:p>
          <a:p>
            <a:pPr marL="4572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Foo(T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Field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new T();               // error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new T[10];            // error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You cannot create objects or arrays of a parameterized type</a:t>
            </a:r>
          </a:p>
          <a:p>
            <a:pPr lvl="1">
              <a:buNone/>
            </a:pPr>
            <a:r>
              <a:rPr lang="en-US" dirty="0" smtClean="0"/>
              <a:t>	(Actual type info not available at runtime)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42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Generics/arrays: a hack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Foo&lt;T&gt;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private 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Field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                  // ok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private T[]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               // ok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@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SuppressWarnings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("unchecked")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Foo(T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Field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                 // ok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T[]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T[])(new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Object[10]); // ok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You </a:t>
            </a:r>
            <a:r>
              <a:rPr lang="en-US" i="1" dirty="0" smtClean="0"/>
              <a:t>can</a:t>
            </a:r>
            <a:r>
              <a:rPr lang="en-US" dirty="0" smtClean="0"/>
              <a:t> create variables of that type, accept them as parameters, return them, or create arrays by casting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Object[]</a:t>
            </a:r>
          </a:p>
          <a:p>
            <a:pPr marL="457200" lvl="1" indent="0">
              <a:buNone/>
            </a:pPr>
            <a:r>
              <a:rPr lang="en-US" dirty="0" smtClean="0"/>
              <a:t>Casting to generic types is not type-safe, so it generates a warning</a:t>
            </a:r>
          </a:p>
          <a:p>
            <a:pPr marL="457200" lvl="1" indent="0">
              <a:buNone/>
            </a:pPr>
            <a:r>
              <a:rPr lang="en-US" dirty="0" smtClean="0"/>
              <a:t>You almost surely don’t need this in common situations!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211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Programs include a group of abstractions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ListOfNumber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boolean add(Number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Number get(int index);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ListOfIntegers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boolean add(Integer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Integer get(int index);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600" dirty="0" smtClean="0">
                <a:cs typeface="Courier New" pitchFamily="49" charset="0"/>
              </a:rPr>
              <a:t>… and many, many more</a:t>
            </a:r>
            <a:endParaRPr lang="en-US" sz="2600" dirty="0"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List&lt;E&gt;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add(E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get(int index);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5029200" y="1447800"/>
            <a:ext cx="1905000" cy="897158"/>
          </a:xfrm>
          <a:prstGeom prst="wedgeRectCallout">
            <a:avLst>
              <a:gd name="adj1" fmla="val -76105"/>
              <a:gd name="adj2" fmla="val 15923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Declares a new </a:t>
            </a:r>
            <a:r>
              <a:rPr lang="en-US" sz="1400" b="1" dirty="0" smtClean="0">
                <a:solidFill>
                  <a:srgbClr val="FF0000"/>
                </a:solidFill>
              </a:rPr>
              <a:t>variable</a:t>
            </a:r>
            <a:r>
              <a:rPr lang="en-US" sz="1400" dirty="0" smtClean="0">
                <a:solidFill>
                  <a:schemeClr val="tx1"/>
                </a:solidFill>
              </a:rPr>
              <a:t>, called a </a:t>
            </a:r>
            <a:r>
              <a:rPr lang="en-US" sz="1400" b="1" dirty="0" smtClean="0">
                <a:solidFill>
                  <a:srgbClr val="FF0000"/>
                </a:solidFill>
              </a:rPr>
              <a:t>formal parameter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4267199" y="4038600"/>
            <a:ext cx="2094931" cy="914400"/>
          </a:xfrm>
          <a:prstGeom prst="wedgeRectCallout">
            <a:avLst>
              <a:gd name="adj1" fmla="val -96316"/>
              <a:gd name="adj2" fmla="val 5878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Declares a new </a:t>
            </a:r>
            <a:r>
              <a:rPr lang="en-US" sz="1400" b="1" dirty="0" smtClean="0">
                <a:solidFill>
                  <a:srgbClr val="FF0000"/>
                </a:solidFill>
              </a:rPr>
              <a:t>type variable</a:t>
            </a:r>
            <a:r>
              <a:rPr lang="en-US" sz="1400" dirty="0" smtClean="0">
                <a:solidFill>
                  <a:schemeClr val="tx1"/>
                </a:solidFill>
              </a:rPr>
              <a:t>, called a </a:t>
            </a:r>
            <a:r>
              <a:rPr lang="en-US" sz="1400" b="1" dirty="0">
                <a:solidFill>
                  <a:srgbClr val="FF0000"/>
                </a:solidFill>
              </a:rPr>
              <a:t>type </a:t>
            </a:r>
            <a:r>
              <a:rPr lang="en-US" sz="1400" b="1" dirty="0" smtClean="0">
                <a:solidFill>
                  <a:srgbClr val="FF0000"/>
                </a:solidFill>
              </a:rPr>
              <a:t>parameter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5943600" y="2362200"/>
            <a:ext cx="2438970" cy="1143000"/>
          </a:xfrm>
          <a:prstGeom prst="wedgeRectCallout">
            <a:avLst>
              <a:gd name="adj1" fmla="val -92944"/>
              <a:gd name="adj2" fmla="val 4273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Instantiate by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passing an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1400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lst.add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(7);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List.add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anInt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 </a:t>
            </a:r>
            <a:endParaRPr lang="en-US" sz="1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6527042" y="4800600"/>
            <a:ext cx="2388358" cy="1295400"/>
          </a:xfrm>
          <a:prstGeom prst="wedgeRectCallout">
            <a:avLst>
              <a:gd name="adj1" fmla="val -162609"/>
              <a:gd name="adj2" fmla="val -1990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Instantiate by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passing a </a:t>
            </a:r>
            <a:r>
              <a:rPr lang="en-US" sz="1400" dirty="0" smtClean="0">
                <a:solidFill>
                  <a:srgbClr val="FF0000"/>
                </a:solidFill>
              </a:rPr>
              <a:t>type</a:t>
            </a:r>
            <a:r>
              <a:rPr lang="en-US" sz="1400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List&lt;Float&gt;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List&lt;List&lt;String&gt;&gt;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List&lt;T&gt;</a:t>
            </a:r>
            <a:endParaRPr lang="en-US" sz="1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6453115" y="3585767"/>
            <a:ext cx="2081285" cy="681433"/>
          </a:xfrm>
          <a:prstGeom prst="wedgeRectCallout">
            <a:avLst>
              <a:gd name="adj1" fmla="val -228945"/>
              <a:gd name="adj2" fmla="val -642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The type of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1400" dirty="0" smtClean="0">
                <a:solidFill>
                  <a:schemeClr val="tx1"/>
                </a:solidFill>
              </a:rPr>
              <a:t> is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rgbClr val="FF0000"/>
                </a:solidFill>
              </a:rPr>
              <a:t>Integer </a:t>
            </a:r>
            <a:r>
              <a:rPr lang="en-US" sz="1400" dirty="0" smtClean="0">
                <a:solidFill>
                  <a:srgbClr val="FF0000"/>
                </a:solidFill>
                <a:sym typeface="Symbol"/>
              </a:rPr>
              <a:t> boolean</a:t>
            </a:r>
            <a:endParaRPr lang="en-US" sz="1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4114800" y="5638800"/>
            <a:ext cx="1981200" cy="681433"/>
          </a:xfrm>
          <a:prstGeom prst="wedgeRectCallout">
            <a:avLst>
              <a:gd name="adj1" fmla="val -118500"/>
              <a:gd name="adj2" fmla="val -983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The type of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1400" dirty="0" smtClean="0">
                <a:solidFill>
                  <a:schemeClr val="tx1"/>
                </a:solidFill>
              </a:rPr>
              <a:t> is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rgbClr val="FF0000"/>
                </a:solidFill>
              </a:rPr>
              <a:t>Type </a:t>
            </a:r>
            <a:r>
              <a:rPr lang="en-US" sz="1400" dirty="0" smtClean="0">
                <a:solidFill>
                  <a:srgbClr val="FF0000"/>
                </a:solidFill>
                <a:sym typeface="Symbol"/>
              </a:rPr>
              <a:t> Type</a:t>
            </a:r>
            <a:endParaRPr lang="en-US" sz="1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39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Comparing generic objects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&lt;E&gt;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...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indexOf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 value)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for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// </a:t>
            </a:r>
            <a:r>
              <a:rPr lang="en-US" b="1" strike="sngStrike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b="1" strike="sngStrike" dirty="0" err="1" smtClean="0">
                <a:latin typeface="Courier New" pitchFamily="49" charset="0"/>
                <a:cs typeface="Courier New" pitchFamily="49" charset="0"/>
              </a:rPr>
              <a:t>elementData</a:t>
            </a:r>
            <a:r>
              <a:rPr lang="en-US" b="1" strike="sngStrike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strike="sngStrike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strike="sngStrike" dirty="0" smtClean="0">
                <a:latin typeface="Courier New" pitchFamily="49" charset="0"/>
                <a:cs typeface="Courier New" pitchFamily="49" charset="0"/>
              </a:rPr>
              <a:t>] == value)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elementData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].equals(value))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return -1;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testing objects of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for equality, must 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equals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921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Generics (type arguments)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458200" cy="4953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List&lt;Type&gt; name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&lt;Type&gt;();</a:t>
            </a:r>
          </a:p>
          <a:p>
            <a:pPr marL="0" indent="0">
              <a:buNone/>
            </a:pPr>
            <a:r>
              <a:rPr lang="en-US" dirty="0" smtClean="0"/>
              <a:t>The type that is passed is called the </a:t>
            </a:r>
            <a:r>
              <a:rPr lang="en-US" i="1" dirty="0" smtClean="0">
                <a:solidFill>
                  <a:srgbClr val="FF0000"/>
                </a:solidFill>
              </a:rPr>
              <a:t>type parameter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List&lt;String&gt; names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names.add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("Boris");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names.add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("Natasha");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spy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names.get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(0);  // ok element type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Point oops1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names.get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(1)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// compiler error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 oops2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(Point)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names.get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(1);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            // run-time error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Use of the “raw type”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dirty="0" smtClean="0"/>
              <a:t> (with no type argument) opens door for problems/errors</a:t>
            </a:r>
          </a:p>
          <a:p>
            <a:pPr marL="457200" lvl="1" indent="0">
              <a:buNone/>
            </a:pPr>
            <a:r>
              <a:rPr lang="en-US" dirty="0" smtClean="0"/>
              <a:t>Compiler will warn (can suppress if really needed)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25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variables are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&lt;T&gt;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implements Set&lt;T&gt; {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// rep invariant: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//   non-null, contains no duplicates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List&lt;T&gt;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theRep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lastItemInserted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3352800" y="1524000"/>
            <a:ext cx="1295400" cy="306324"/>
          </a:xfrm>
          <a:prstGeom prst="wedgeRectCallout">
            <a:avLst>
              <a:gd name="adj1" fmla="val -52952"/>
              <a:gd name="adj2" fmla="val 13776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Declaration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2971800" y="4875276"/>
            <a:ext cx="533400" cy="306324"/>
          </a:xfrm>
          <a:prstGeom prst="wedgeRectCallout">
            <a:avLst>
              <a:gd name="adj1" fmla="val -357489"/>
              <a:gd name="adj2" fmla="val -26900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Use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ectangular Callout 6"/>
          <p:cNvSpPr/>
          <p:nvPr/>
        </p:nvSpPr>
        <p:spPr>
          <a:xfrm>
            <a:off x="2971800" y="4876800"/>
            <a:ext cx="533400" cy="306324"/>
          </a:xfrm>
          <a:prstGeom prst="wedgeRectCallout">
            <a:avLst>
              <a:gd name="adj1" fmla="val -202727"/>
              <a:gd name="adj2" fmla="val -40167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Use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466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Declaring and instantiating generics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// a parameterized (generic) class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TypeVar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,...,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TypeVar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 {</a:t>
            </a:r>
            <a:endParaRPr lang="en-US" sz="2000" dirty="0" smtClean="0"/>
          </a:p>
          <a:p>
            <a:pPr marL="400050" lvl="1" indent="0">
              <a:buNone/>
            </a:pPr>
            <a:r>
              <a:rPr lang="en-US" dirty="0" smtClean="0"/>
              <a:t>Convention: 1-letter name such as:</a:t>
            </a:r>
            <a:br>
              <a:rPr lang="en-US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for</a:t>
            </a:r>
            <a:r>
              <a:rPr lang="en-US" b="1" dirty="0"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Type,</a:t>
            </a:r>
            <a:r>
              <a:rPr lang="en-US" b="1" dirty="0"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Element,</a:t>
            </a:r>
            <a:r>
              <a:rPr lang="en-US" b="1" dirty="0"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 </a:t>
            </a:r>
            <a:r>
              <a:rPr lang="en-US" dirty="0"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Number,</a:t>
            </a:r>
            <a:r>
              <a:rPr lang="en-US" b="1" dirty="0">
                <a:cs typeface="Courier New" pitchFamily="49" charset="0"/>
              </a:rPr>
              <a:t> </a:t>
            </a:r>
            <a:r>
              <a:rPr lang="en-US" b="1" dirty="0" smtClean="0">
                <a:cs typeface="Courier New" pitchFamily="49" charset="0"/>
              </a:rPr>
              <a:t/>
            </a:r>
            <a:br>
              <a:rPr lang="en-US" b="1" dirty="0" smtClean="0"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 </a:t>
            </a:r>
            <a:r>
              <a:rPr lang="en-US" dirty="0"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Key,</a:t>
            </a:r>
            <a:r>
              <a:rPr lang="en-US" b="1" dirty="0"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dirty="0"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Value,</a:t>
            </a:r>
            <a:r>
              <a:rPr lang="en-US" b="1" dirty="0"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smtClean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for</a:t>
            </a:r>
            <a:r>
              <a:rPr lang="en-US" b="1" dirty="0"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Murder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Class code refers to type parameter by name, e.g.,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>
                <a:cs typeface="Courier New" pitchFamily="49" charset="0"/>
              </a:rPr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instantiate, client supplies type arguments</a:t>
            </a:r>
          </a:p>
          <a:p>
            <a:pPr marL="400050" lvl="1" indent="0">
              <a:buNone/>
            </a:pPr>
            <a:r>
              <a:rPr lang="en-US" dirty="0" smtClean="0"/>
              <a:t>e.g., </a:t>
            </a:r>
            <a:r>
              <a:rPr lang="en-US" b="1" dirty="0" smtClean="0">
                <a:latin typeface="Courier New"/>
                <a:cs typeface="Courier New"/>
              </a:rPr>
              <a:t>String</a:t>
            </a:r>
            <a:r>
              <a:rPr lang="en-US" dirty="0" smtClean="0"/>
              <a:t> as in </a:t>
            </a:r>
            <a:r>
              <a:rPr lang="en-US" b="1" dirty="0" smtClean="0">
                <a:latin typeface="Courier New"/>
                <a:cs typeface="Courier New"/>
              </a:rPr>
              <a:t>Name&lt;String&gt;</a:t>
            </a:r>
            <a:endParaRPr lang="en-US" b="1" dirty="0">
              <a:latin typeface="Courier New"/>
              <a:cs typeface="Courier New"/>
            </a:endParaRPr>
          </a:p>
          <a:p>
            <a:pPr marL="400050" lvl="1" indent="0">
              <a:buNone/>
            </a:pPr>
            <a:r>
              <a:rPr lang="en-US" dirty="0" smtClean="0"/>
              <a:t>Analogous to “constructing” a specific class from the generic definition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8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Restricting instantiations by 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boolean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add1(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boolean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add2(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add1(new Date());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// OK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add2(new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Date());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//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compile-time error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interface List1&lt;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 extends Object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 {…}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List2&lt;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 extends Number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 {…}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List1&lt;Date&gt;      // OK, Date is a subtype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           // of Object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List2&lt;Date&gt;      //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compile-time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error,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           // Date is not a subtype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           // of Number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6553200" y="2209800"/>
            <a:ext cx="1600200" cy="304800"/>
          </a:xfrm>
          <a:prstGeom prst="wedgeRectCallout">
            <a:avLst>
              <a:gd name="adj1" fmla="val -91047"/>
              <a:gd name="adj2" fmla="val 37942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Upper bounds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496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type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Code can perform any operation permitted by the bound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interface List1&lt;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 extends Object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void m(E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arg.asInt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	// compiler error, E might not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// support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asInt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interface List2&lt;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 extends 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void m(E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arg.asInt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  // OK, since Number and its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  // subtypes support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asInt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71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756</TotalTime>
  <Words>3307</Words>
  <Application>Microsoft Macintosh PowerPoint</Application>
  <PresentationFormat>On-screen Show (4:3)</PresentationFormat>
  <Paragraphs>578</Paragraphs>
  <Slides>40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simple</vt:lpstr>
      <vt:lpstr>CSE 331 Software Design &amp; Implementation</vt:lpstr>
      <vt:lpstr>Varieties of abstraction</vt:lpstr>
      <vt:lpstr>Why we ♥ abstraction</vt:lpstr>
      <vt:lpstr>Programs include a group of abstractions</vt:lpstr>
      <vt:lpstr>Using Generics (type arguments)</vt:lpstr>
      <vt:lpstr>Type variables are types</vt:lpstr>
      <vt:lpstr>Declaring and instantiating generics</vt:lpstr>
      <vt:lpstr>Restricting instantiations by clients</vt:lpstr>
      <vt:lpstr>Using type variables</vt:lpstr>
      <vt:lpstr>Another example</vt:lpstr>
      <vt:lpstr>Bounded type parameters</vt:lpstr>
      <vt:lpstr>Not all generics are for collections</vt:lpstr>
      <vt:lpstr>Signature of a generic method</vt:lpstr>
      <vt:lpstr>Declaring a method’s type parameter</vt:lpstr>
      <vt:lpstr>Sorting</vt:lpstr>
      <vt:lpstr>Generic methods</vt:lpstr>
      <vt:lpstr>More bounded type examples</vt:lpstr>
      <vt:lpstr>Generics and subtyping</vt:lpstr>
      <vt:lpstr>List&lt;Number&gt; and List&lt;Integer&gt;</vt:lpstr>
      <vt:lpstr>Invariant subtyping is restrictive </vt:lpstr>
      <vt:lpstr>Using wildcards</vt:lpstr>
      <vt:lpstr>Legal operations on wildcard types</vt:lpstr>
      <vt:lpstr>Legal operations on wildcard types</vt:lpstr>
      <vt:lpstr>Wildcards</vt:lpstr>
      <vt:lpstr>PECS: Producer Extends, Consumer Super</vt:lpstr>
      <vt:lpstr>Equals for a parameterized class</vt:lpstr>
      <vt:lpstr>Equals for a parameterized class</vt:lpstr>
      <vt:lpstr>Equals for a parameterized class</vt:lpstr>
      <vt:lpstr>Equals for a parameterized class</vt:lpstr>
      <vt:lpstr>Arrays and subtyping</vt:lpstr>
      <vt:lpstr>Integer[] is a Java subtype of Number[]</vt:lpstr>
      <vt:lpstr>Tips when writing a generic class</vt:lpstr>
      <vt:lpstr>Parametric polymorphism</vt:lpstr>
      <vt:lpstr>Generics clarify your code</vt:lpstr>
      <vt:lpstr>Java practicalities</vt:lpstr>
      <vt:lpstr>Type erasure</vt:lpstr>
      <vt:lpstr>Generics and casting</vt:lpstr>
      <vt:lpstr>Generics and arrays</vt:lpstr>
      <vt:lpstr>Generics/arrays: a hack</vt:lpstr>
      <vt:lpstr>Comparing generic objects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108</cp:revision>
  <cp:lastPrinted>2013-11-01T00:30:10Z</cp:lastPrinted>
  <dcterms:created xsi:type="dcterms:W3CDTF">2012-03-07T18:29:58Z</dcterms:created>
  <dcterms:modified xsi:type="dcterms:W3CDTF">2013-11-06T18:47:29Z</dcterms:modified>
</cp:coreProperties>
</file>