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4.xml" ContentType="application/vnd.openxmlformats-officedocument.presentationml.notesSlide+xml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5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24" r:id="rId10"/>
    <p:sldId id="325" r:id="rId11"/>
    <p:sldId id="326" r:id="rId12"/>
    <p:sldId id="335" r:id="rId13"/>
    <p:sldId id="328" r:id="rId14"/>
    <p:sldId id="329" r:id="rId15"/>
    <p:sldId id="330" r:id="rId16"/>
    <p:sldId id="331" r:id="rId17"/>
    <p:sldId id="332" r:id="rId18"/>
    <p:sldId id="333" r:id="rId19"/>
    <p:sldId id="334" r:id="rId20"/>
  </p:sldIdLst>
  <p:sldSz cx="9144000" cy="6858000" type="screen4x3"/>
  <p:notesSz cx="6934200" cy="9220200"/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00"/>
    <a:srgbClr val="FF0066"/>
    <a:srgbClr val="009900"/>
    <a:srgbClr val="80008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84499" autoAdjust="0"/>
  </p:normalViewPr>
  <p:slideViewPr>
    <p:cSldViewPr>
      <p:cViewPr varScale="1">
        <p:scale>
          <a:sx n="100" d="100"/>
          <a:sy n="100" d="100"/>
        </p:scale>
        <p:origin x="-11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704" y="-120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tags" Target="tags/tag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Au13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14a-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1C1333-030B-46B2-A48C-47C0B455D8F0}" type="slidenum">
              <a:rPr lang="en-US"/>
              <a:pPr/>
              <a:t>7</a:t>
            </a:fld>
            <a:endParaRPr 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16013" y="682625"/>
            <a:ext cx="4643437" cy="348138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90572"/>
            <a:ext cx="5138953" cy="416647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66" tIns="45383" rIns="90766" bIns="45383"/>
          <a:lstStyle/>
          <a:p>
            <a:r>
              <a:rPr lang="en-US"/>
              <a:t>Should give a figure here, showing runtime structure and compile-time structure.</a:t>
            </a:r>
          </a:p>
          <a:p>
            <a:r>
              <a:rPr lang="en-US"/>
              <a:t>Also give the signature for Expression, indicating the permitted operations.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MDD is something else entirely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BBD794-1010-4D20-9B83-B61152BAE79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71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DFA45B-5734-4203-92EF-466243DA712F}" type="slidenum">
              <a:rPr lang="en-US"/>
              <a:pPr/>
              <a:t>15</a:t>
            </a:fld>
            <a:endParaRPr 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/>
              <a:t>Recall what Expression.typecheck() looked like in the Interpreter pattern:  it was empty (abstract).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Winter 2013</a:t>
            </a:r>
          </a:p>
          <a:p>
            <a:r>
              <a:rPr lang="en-US" dirty="0" smtClean="0"/>
              <a:t>Design Patterns Part 3</a:t>
            </a:r>
          </a:p>
          <a:p>
            <a:r>
              <a:rPr lang="en-US" sz="1600" dirty="0" smtClean="0"/>
              <a:t>(Slides by </a:t>
            </a:r>
            <a:r>
              <a:rPr lang="en-US" sz="1600" dirty="0"/>
              <a:t>Mike </a:t>
            </a:r>
            <a:r>
              <a:rPr lang="en-US" sz="1600" dirty="0" smtClean="0"/>
              <a:t>Ernst and David </a:t>
            </a:r>
            <a:r>
              <a:rPr lang="en-US" sz="1600" dirty="0" err="1" smtClean="0"/>
              <a:t>Notkin</a:t>
            </a:r>
            <a:r>
              <a:rPr lang="en-US" sz="1600" dirty="0" smtClean="0"/>
              <a:t>)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 </a:t>
            </a:r>
            <a:r>
              <a:rPr lang="en-US" dirty="0" smtClean="0"/>
              <a:t>model</a:t>
            </a:r>
            <a:r>
              <a:rPr lang="en-US" dirty="0"/>
              <a:t> </a:t>
            </a:r>
            <a:r>
              <a:rPr lang="en-US" dirty="0" smtClean="0"/>
              <a:t>vs</a:t>
            </a:r>
            <a:r>
              <a:rPr lang="en-US" dirty="0"/>
              <a:t>. </a:t>
            </a:r>
            <a:r>
              <a:rPr lang="en-US" dirty="0" smtClean="0"/>
              <a:t>type hierarchy</a:t>
            </a:r>
            <a:endParaRPr lang="en-US" dirty="0"/>
          </a:p>
        </p:txBody>
      </p:sp>
      <p:sp>
        <p:nvSpPr>
          <p:cNvPr id="229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AST for "a + b":</a:t>
            </a:r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Class hierarchy for Expression: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2293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5687582"/>
              </p:ext>
            </p:extLst>
          </p:nvPr>
        </p:nvGraphicFramePr>
        <p:xfrm>
          <a:off x="3581400" y="1600200"/>
          <a:ext cx="2320925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Visio" r:id="rId4" imgW="2320600" imgH="1291902" progId="Visio.Drawing.11">
                  <p:embed/>
                </p:oleObj>
              </mc:Choice>
              <mc:Fallback>
                <p:oleObj name="Visio" r:id="rId4" imgW="2320600" imgH="1291902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600200"/>
                        <a:ext cx="2320925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1" name="Object 5"/>
          <p:cNvGraphicFramePr>
            <a:graphicFrameLocks noChangeAspect="1"/>
          </p:cNvGraphicFramePr>
          <p:nvPr/>
        </p:nvGraphicFramePr>
        <p:xfrm>
          <a:off x="4267200" y="3886200"/>
          <a:ext cx="4605338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VISIO" r:id="rId6" imgW="4606560" imgH="1406160" progId="Visio.Drawing.6">
                  <p:embed/>
                </p:oleObj>
              </mc:Choice>
              <mc:Fallback>
                <p:oleObj name="VISIO" r:id="rId6" imgW="4606560" imgH="140616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886200"/>
                        <a:ext cx="4605338" cy="140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8847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</a:t>
            </a:r>
            <a:r>
              <a:rPr lang="en-US" sz="3600" dirty="0" smtClean="0"/>
              <a:t>perations </a:t>
            </a:r>
            <a:r>
              <a:rPr lang="en-US" sz="3600" dirty="0"/>
              <a:t>on abstract syntax trees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Need to write code in each of the cells of this table: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Question:  Should we group together the code for a particular operation or the code for a particular expression</a:t>
            </a:r>
            <a:r>
              <a:rPr lang="en-US" dirty="0" smtClean="0"/>
              <a:t>?</a:t>
            </a:r>
          </a:p>
          <a:p>
            <a:pPr marL="400050" lvl="1" indent="0">
              <a:buNone/>
            </a:pPr>
            <a:r>
              <a:rPr lang="en-US" dirty="0" smtClean="0"/>
              <a:t>i.e., do we package the operations in rows or columns?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(A separate issue:  given an operation and an expression, how to select the proper piece of code?)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23149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877531"/>
              </p:ext>
            </p:extLst>
          </p:nvPr>
        </p:nvGraphicFramePr>
        <p:xfrm>
          <a:off x="1066800" y="2209800"/>
          <a:ext cx="6858000" cy="1879600"/>
        </p:xfrm>
        <a:graphic>
          <a:graphicData uri="http://schemas.openxmlformats.org/drawingml/2006/table">
            <a:tbl>
              <a:tblPr/>
              <a:tblGrid>
                <a:gridCol w="1714500"/>
                <a:gridCol w="1714500"/>
                <a:gridCol w="1714500"/>
                <a:gridCol w="1714500"/>
              </a:tblGrid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     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Operations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pretty-print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554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Interpreter and procedural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Interpreter:  collects code for similar </a:t>
            </a:r>
            <a:r>
              <a:rPr lang="en-US" sz="2400" dirty="0">
                <a:solidFill>
                  <a:srgbClr val="FF0000"/>
                </a:solidFill>
              </a:rPr>
              <a:t>objects</a:t>
            </a:r>
            <a:r>
              <a:rPr lang="en-US" sz="2400" dirty="0"/>
              <a:t>, spreads apart code for similar operations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Makes it easy to add objects, hard to add operations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400" dirty="0"/>
              <a:t>Procedural:  collects code for similar </a:t>
            </a:r>
            <a:r>
              <a:rPr lang="en-US" sz="2400" dirty="0">
                <a:solidFill>
                  <a:srgbClr val="FF0000"/>
                </a:solidFill>
              </a:rPr>
              <a:t>operations</a:t>
            </a:r>
            <a:r>
              <a:rPr lang="en-US" sz="2400" dirty="0"/>
              <a:t>, spreads apart code for similar objects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Makes it easy to add operations, hard to add objects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The </a:t>
            </a:r>
            <a:r>
              <a:rPr lang="en-US" dirty="0">
                <a:solidFill>
                  <a:srgbClr val="000090"/>
                </a:solidFill>
              </a:rPr>
              <a:t>visitor</a:t>
            </a:r>
            <a:r>
              <a:rPr lang="en-US" dirty="0"/>
              <a:t> pattern is a variety of the procedural pattern</a:t>
            </a:r>
          </a:p>
          <a:p>
            <a:endParaRPr lang="en-US" dirty="0"/>
          </a:p>
        </p:txBody>
      </p:sp>
      <p:graphicFrame>
        <p:nvGraphicFramePr>
          <p:cNvPr id="4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258417"/>
              </p:ext>
            </p:extLst>
          </p:nvPr>
        </p:nvGraphicFramePr>
        <p:xfrm>
          <a:off x="152400" y="5181600"/>
          <a:ext cx="4114800" cy="1447800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371600"/>
              </a:tblGrid>
              <a:tr h="303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     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pretty-print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048938"/>
              </p:ext>
            </p:extLst>
          </p:nvPr>
        </p:nvGraphicFramePr>
        <p:xfrm>
          <a:off x="4648200" y="5181600"/>
          <a:ext cx="4114800" cy="1447800"/>
        </p:xfrm>
        <a:graphic>
          <a:graphicData uri="http://schemas.openxmlformats.org/drawingml/2006/table">
            <a:tbl>
              <a:tblPr/>
              <a:tblGrid>
                <a:gridCol w="1371600"/>
                <a:gridCol w="1371600"/>
                <a:gridCol w="1371600"/>
              </a:tblGrid>
              <a:tr h="303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     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052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pretty-print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943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Interpreter pattern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Add a method to each class for each supported operation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Expression</a:t>
            </a:r>
            <a:r>
              <a:rPr lang="en-US" sz="1800" b="1" dirty="0">
                <a:latin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...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Type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1800" b="1" dirty="0">
                <a:latin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String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prettyPrint</a:t>
            </a:r>
            <a:r>
              <a:rPr lang="en-US" sz="1800" b="1" dirty="0">
                <a:latin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EqualOp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extends Expression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...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Type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1800" b="1" dirty="0">
                <a:latin typeface="Courier New" pitchFamily="49" charset="0"/>
              </a:rPr>
              <a:t>() { ... }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String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prettyPrint</a:t>
            </a:r>
            <a:r>
              <a:rPr lang="en-US" sz="1800" b="1" dirty="0">
                <a:latin typeface="Courier New" pitchFamily="49" charset="0"/>
              </a:rPr>
              <a:t>() { ... }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CondExpr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extends Expression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...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Type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1800" b="1" dirty="0">
                <a:latin typeface="Courier New" pitchFamily="49" charset="0"/>
              </a:rPr>
              <a:t>() { ... }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String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prettyPrint</a:t>
            </a:r>
            <a:r>
              <a:rPr lang="en-US" sz="1800" b="1" dirty="0">
                <a:latin typeface="Courier New" pitchFamily="49" charset="0"/>
              </a:rPr>
              <a:t>() { ... }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105400" y="2200870"/>
            <a:ext cx="3429000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Dynamic dispatch chooses the right implementation, for a call like</a:t>
            </a:r>
          </a:p>
          <a:p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someExpr.typeCheck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402600"/>
              </p:ext>
            </p:extLst>
          </p:nvPr>
        </p:nvGraphicFramePr>
        <p:xfrm>
          <a:off x="5791200" y="152400"/>
          <a:ext cx="3124200" cy="996589"/>
        </p:xfrm>
        <a:graphic>
          <a:graphicData uri="http://schemas.openxmlformats.org/drawingml/2006/table">
            <a:tbl>
              <a:tblPr/>
              <a:tblGrid>
                <a:gridCol w="1041400"/>
                <a:gridCol w="1041400"/>
                <a:gridCol w="1041400"/>
              </a:tblGrid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     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pretty-print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6890658" y="228600"/>
            <a:ext cx="685800" cy="9906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911572" y="228600"/>
            <a:ext cx="685801" cy="9906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62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Procedural pattern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/>
              <a:t>     </a:t>
            </a:r>
            <a:r>
              <a:rPr lang="en-US" sz="2200" dirty="0"/>
              <a:t>Create a class per operation, with a method per operand type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chemeClr val="accent1"/>
                </a:solidFill>
                <a:latin typeface="Courier New" pitchFamily="49" charset="0"/>
              </a:rPr>
              <a:t>// </a:t>
            </a:r>
            <a:r>
              <a:rPr lang="en-US" sz="1800" b="1" dirty="0" err="1">
                <a:solidFill>
                  <a:schemeClr val="accent1"/>
                </a:solidFill>
                <a:latin typeface="Courier New" pitchFamily="49" charset="0"/>
              </a:rPr>
              <a:t>typecheck</a:t>
            </a:r>
            <a:r>
              <a:rPr lang="en-US" sz="1800" b="1" dirty="0">
                <a:solidFill>
                  <a:schemeClr val="accent1"/>
                </a:solidFill>
                <a:latin typeface="Courier New" pitchFamily="49" charset="0"/>
              </a:rPr>
              <a:t> "</a:t>
            </a:r>
            <a:r>
              <a:rPr lang="en-US" sz="1800" b="1" dirty="0" err="1">
                <a:solidFill>
                  <a:schemeClr val="accent1"/>
                </a:solidFill>
                <a:latin typeface="Courier New" pitchFamily="49" charset="0"/>
              </a:rPr>
              <a:t>a?b:c</a:t>
            </a:r>
            <a:r>
              <a:rPr lang="en-US" sz="1800" b="1" dirty="0">
                <a:solidFill>
                  <a:schemeClr val="accent1"/>
                </a:solidFill>
                <a:latin typeface="Courier New" pitchFamily="49" charset="0"/>
              </a:rPr>
              <a:t>"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Type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</a:rPr>
              <a:t>typeCheckCondExpr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CondExpr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18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Type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condType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</a:rPr>
              <a:t>typeCheckExpr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e.condition</a:t>
            </a:r>
            <a:r>
              <a:rPr lang="en-US" sz="1800" b="1" dirty="0">
                <a:latin typeface="Courier New" pitchFamily="49" charset="0"/>
              </a:rPr>
              <a:t>); </a:t>
            </a:r>
            <a:r>
              <a:rPr lang="en-US" sz="1800" b="1" dirty="0">
                <a:solidFill>
                  <a:schemeClr val="accent1"/>
                </a:solidFill>
                <a:latin typeface="Courier New" pitchFamily="49" charset="0"/>
              </a:rPr>
              <a:t>// type of "a"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Type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thenType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</a:rPr>
              <a:t>typeCheckExpr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e.thenExpr</a:t>
            </a:r>
            <a:r>
              <a:rPr lang="en-US" sz="1800" b="1" dirty="0">
                <a:latin typeface="Courier New" pitchFamily="49" charset="0"/>
              </a:rPr>
              <a:t>);  </a:t>
            </a:r>
            <a:r>
              <a:rPr lang="en-US" sz="1800" b="1" dirty="0">
                <a:solidFill>
                  <a:schemeClr val="accent1"/>
                </a:solidFill>
                <a:latin typeface="Courier New" pitchFamily="49" charset="0"/>
              </a:rPr>
              <a:t>// type of "b"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Type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elseType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 err="1" smtClean="0">
                <a:latin typeface="Courier New" pitchFamily="49" charset="0"/>
              </a:rPr>
              <a:t>typeCheckExpr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e.elseExpr</a:t>
            </a:r>
            <a:r>
              <a:rPr lang="en-US" sz="1800" b="1" dirty="0">
                <a:latin typeface="Courier New" pitchFamily="49" charset="0"/>
              </a:rPr>
              <a:t>);  </a:t>
            </a:r>
            <a:r>
              <a:rPr lang="en-US" sz="1800" b="1" dirty="0">
                <a:solidFill>
                  <a:schemeClr val="accent1"/>
                </a:solidFill>
                <a:latin typeface="Courier New" pitchFamily="49" charset="0"/>
              </a:rPr>
              <a:t>// type of "c"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if ((</a:t>
            </a:r>
            <a:r>
              <a:rPr lang="en-US" sz="1800" b="1" dirty="0" err="1">
                <a:latin typeface="Courier New" pitchFamily="49" charset="0"/>
              </a:rPr>
              <a:t>condType</a:t>
            </a:r>
            <a:r>
              <a:rPr lang="en-US" sz="1800" b="1" dirty="0">
                <a:latin typeface="Courier New" pitchFamily="49" charset="0"/>
              </a:rPr>
              <a:t> == </a:t>
            </a:r>
            <a:r>
              <a:rPr lang="en-US" sz="1800" b="1" dirty="0" err="1">
                <a:latin typeface="Courier New" pitchFamily="49" charset="0"/>
              </a:rPr>
              <a:t>BoolType</a:t>
            </a:r>
            <a:r>
              <a:rPr lang="en-US" sz="1800" b="1" dirty="0">
                <a:latin typeface="Courier New" pitchFamily="49" charset="0"/>
              </a:rPr>
              <a:t>) &amp;&amp; (</a:t>
            </a:r>
            <a:r>
              <a:rPr lang="en-US" sz="1800" b="1" dirty="0" err="1">
                <a:latin typeface="Courier New" pitchFamily="49" charset="0"/>
              </a:rPr>
              <a:t>thenType</a:t>
            </a:r>
            <a:r>
              <a:rPr lang="en-US" sz="1800" b="1" dirty="0">
                <a:latin typeface="Courier New" pitchFamily="49" charset="0"/>
              </a:rPr>
              <a:t> == </a:t>
            </a:r>
            <a:r>
              <a:rPr lang="en-US" sz="1800" b="1" dirty="0" err="1">
                <a:latin typeface="Courier New" pitchFamily="49" charset="0"/>
              </a:rPr>
              <a:t>elseType</a:t>
            </a:r>
            <a:r>
              <a:rPr lang="en-US" sz="1800" b="1" dirty="0">
                <a:latin typeface="Courier New" pitchFamily="49" charset="0"/>
              </a:rPr>
              <a:t>))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  return </a:t>
            </a:r>
            <a:r>
              <a:rPr lang="en-US" sz="1800" b="1" dirty="0" err="1">
                <a:latin typeface="Courier New" pitchFamily="49" charset="0"/>
              </a:rPr>
              <a:t>thenType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} else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  return </a:t>
            </a:r>
            <a:r>
              <a:rPr lang="en-US" sz="1800" b="1" dirty="0" err="1">
                <a:latin typeface="Courier New" pitchFamily="49" charset="0"/>
              </a:rPr>
              <a:t>ErrorType</a:t>
            </a:r>
            <a:r>
              <a:rPr lang="en-US" sz="1800" b="1" dirty="0">
                <a:latin typeface="Courier New" pitchFamily="49" charset="0"/>
              </a:rPr>
              <a:t>; }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chemeClr val="accent1"/>
                </a:solidFill>
                <a:latin typeface="Courier New" pitchFamily="49" charset="0"/>
              </a:rPr>
              <a:t>// </a:t>
            </a:r>
            <a:r>
              <a:rPr lang="en-US" sz="1800" b="1" dirty="0" err="1">
                <a:solidFill>
                  <a:schemeClr val="accent1"/>
                </a:solidFill>
                <a:latin typeface="Courier New" pitchFamily="49" charset="0"/>
              </a:rPr>
              <a:t>typecheck</a:t>
            </a:r>
            <a:r>
              <a:rPr lang="en-US" sz="1800" b="1" dirty="0">
                <a:solidFill>
                  <a:schemeClr val="accent1"/>
                </a:solidFill>
                <a:latin typeface="Courier New" pitchFamily="49" charset="0"/>
              </a:rPr>
              <a:t> "a==b"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Type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tcEqualOp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EqualOp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18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...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410200" y="5233916"/>
            <a:ext cx="2283725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How to invoke the right implementation?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6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377994"/>
              </p:ext>
            </p:extLst>
          </p:nvPr>
        </p:nvGraphicFramePr>
        <p:xfrm>
          <a:off x="5791200" y="152400"/>
          <a:ext cx="3124200" cy="996589"/>
        </p:xfrm>
        <a:graphic>
          <a:graphicData uri="http://schemas.openxmlformats.org/drawingml/2006/table">
            <a:tbl>
              <a:tblPr/>
              <a:tblGrid>
                <a:gridCol w="1041400"/>
                <a:gridCol w="1041400"/>
                <a:gridCol w="1041400"/>
              </a:tblGrid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                Objects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CondExpr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EqualOp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44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typecheck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06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1963"/>
                          </a:solidFill>
                          <a:effectLst/>
                          <a:latin typeface="Arial" charset="0"/>
                        </a:rPr>
                        <a:t>pretty-print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196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5704114" y="609600"/>
            <a:ext cx="3200400" cy="3429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715000" y="876300"/>
            <a:ext cx="3200400" cy="342900"/>
          </a:xfrm>
          <a:prstGeom prst="ellipse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70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 of </a:t>
            </a:r>
            <a:r>
              <a:rPr lang="en-US" dirty="0" err="1" smtClean="0"/>
              <a:t>typeCheckExpr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(using procedural </a:t>
            </a:r>
            <a:r>
              <a:rPr lang="en-US" dirty="0"/>
              <a:t>pattern)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Typecheck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...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Type </a:t>
            </a:r>
            <a:r>
              <a:rPr lang="en-US" sz="1800" b="1" dirty="0" err="1" smtClean="0">
                <a:solidFill>
                  <a:srgbClr val="0000FF"/>
                </a:solidFill>
                <a:latin typeface="Courier New" pitchFamily="49" charset="0"/>
              </a:rPr>
              <a:t>typeCheckExpr</a:t>
            </a:r>
            <a:r>
              <a:rPr lang="en-US" sz="1800" b="1" dirty="0" smtClean="0">
                <a:latin typeface="Courier New" pitchFamily="49" charset="0"/>
              </a:rPr>
              <a:t>(</a:t>
            </a:r>
            <a:r>
              <a:rPr lang="en-US" sz="1800" b="1" dirty="0">
                <a:latin typeface="Courier New" pitchFamily="49" charset="0"/>
              </a:rPr>
              <a:t>Expression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e</a:t>
            </a:r>
            <a:r>
              <a:rPr lang="en-US" sz="18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if (e </a:t>
            </a:r>
            <a:r>
              <a:rPr lang="en-US" sz="1800" b="1" dirty="0" err="1">
                <a:latin typeface="Courier New" pitchFamily="49" charset="0"/>
              </a:rPr>
              <a:t>instanceof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PlusOp</a:t>
            </a:r>
            <a:r>
              <a:rPr lang="en-US" sz="18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  return </a:t>
            </a:r>
            <a:r>
              <a:rPr lang="en-US" sz="1800" b="1" dirty="0" err="1" smtClean="0">
                <a:latin typeface="Courier New" pitchFamily="49" charset="0"/>
              </a:rPr>
              <a:t>typeCheckPlusOp</a:t>
            </a:r>
            <a:r>
              <a:rPr lang="en-US" sz="1800" b="1" dirty="0">
                <a:latin typeface="Courier New" pitchFamily="49" charset="0"/>
              </a:rPr>
              <a:t>((</a:t>
            </a:r>
            <a:r>
              <a:rPr lang="en-US" sz="1800" b="1" dirty="0" err="1">
                <a:latin typeface="Courier New" pitchFamily="49" charset="0"/>
              </a:rPr>
              <a:t>PlusOp</a:t>
            </a:r>
            <a:r>
              <a:rPr lang="en-US" sz="1800" b="1" dirty="0">
                <a:latin typeface="Courier New" pitchFamily="49" charset="0"/>
              </a:rPr>
              <a:t>)e);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} else if (e </a:t>
            </a:r>
            <a:r>
              <a:rPr lang="en-US" sz="1800" b="1" dirty="0" err="1">
                <a:latin typeface="Courier New" pitchFamily="49" charset="0"/>
              </a:rPr>
              <a:t>instanceof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VarRef</a:t>
            </a:r>
            <a:r>
              <a:rPr lang="en-US" sz="18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  return </a:t>
            </a:r>
            <a:r>
              <a:rPr lang="en-US" sz="1800" b="1" dirty="0" err="1" smtClean="0">
                <a:latin typeface="Courier New" pitchFamily="49" charset="0"/>
              </a:rPr>
              <a:t>typeCheckVarRef</a:t>
            </a:r>
            <a:r>
              <a:rPr lang="en-US" sz="1800" b="1" dirty="0">
                <a:latin typeface="Courier New" pitchFamily="49" charset="0"/>
              </a:rPr>
              <a:t>((</a:t>
            </a:r>
            <a:r>
              <a:rPr lang="en-US" sz="1800" b="1" dirty="0" err="1">
                <a:latin typeface="Courier New" pitchFamily="49" charset="0"/>
              </a:rPr>
              <a:t>VarRef</a:t>
            </a:r>
            <a:r>
              <a:rPr lang="en-US" sz="1800" b="1" dirty="0">
                <a:latin typeface="Courier New" pitchFamily="49" charset="0"/>
              </a:rPr>
              <a:t>)e);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} else if (e </a:t>
            </a:r>
            <a:r>
              <a:rPr lang="en-US" sz="1800" b="1" dirty="0" err="1">
                <a:latin typeface="Courier New" pitchFamily="49" charset="0"/>
              </a:rPr>
              <a:t>instanceof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EqualOp</a:t>
            </a:r>
            <a:r>
              <a:rPr lang="en-US" sz="18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  return </a:t>
            </a:r>
            <a:r>
              <a:rPr lang="en-US" sz="1800" b="1" dirty="0" err="1" smtClean="0">
                <a:latin typeface="Courier New" pitchFamily="49" charset="0"/>
              </a:rPr>
              <a:t>typeCheckEqualOp</a:t>
            </a:r>
            <a:r>
              <a:rPr lang="en-US" sz="1800" b="1" dirty="0">
                <a:latin typeface="Courier New" pitchFamily="49" charset="0"/>
              </a:rPr>
              <a:t>((</a:t>
            </a:r>
            <a:r>
              <a:rPr lang="en-US" sz="1800" b="1" dirty="0" err="1">
                <a:latin typeface="Courier New" pitchFamily="49" charset="0"/>
              </a:rPr>
              <a:t>EqualOp</a:t>
            </a:r>
            <a:r>
              <a:rPr lang="en-US" sz="1800" b="1" dirty="0">
                <a:latin typeface="Courier New" pitchFamily="49" charset="0"/>
              </a:rPr>
              <a:t>)e);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} else if (e </a:t>
            </a:r>
            <a:r>
              <a:rPr lang="en-US" sz="1800" b="1" dirty="0" err="1">
                <a:latin typeface="Courier New" pitchFamily="49" charset="0"/>
              </a:rPr>
              <a:t>instanceof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</a:rPr>
              <a:t>CondExpr</a:t>
            </a:r>
            <a:r>
              <a:rPr lang="en-US" sz="18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  return </a:t>
            </a:r>
            <a:r>
              <a:rPr lang="en-US" sz="1800" b="1" dirty="0" err="1" smtClean="0">
                <a:latin typeface="Courier New" pitchFamily="49" charset="0"/>
              </a:rPr>
              <a:t>typeCheckCondExpr</a:t>
            </a:r>
            <a:r>
              <a:rPr lang="en-US" sz="1800" b="1" dirty="0">
                <a:latin typeface="Courier New" pitchFamily="49" charset="0"/>
              </a:rPr>
              <a:t>((</a:t>
            </a:r>
            <a:r>
              <a:rPr lang="en-US" sz="1800" b="1" dirty="0" err="1">
                <a:latin typeface="Courier New" pitchFamily="49" charset="0"/>
              </a:rPr>
              <a:t>CondExpr</a:t>
            </a:r>
            <a:r>
              <a:rPr lang="en-US" sz="1800" b="1" dirty="0">
                <a:latin typeface="Courier New" pitchFamily="49" charset="0"/>
              </a:rPr>
              <a:t>)e);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} else ...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...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35524" name="Comment 4"/>
          <p:cNvSpPr>
            <a:spLocks noChangeArrowheads="1"/>
          </p:cNvSpPr>
          <p:nvPr/>
        </p:nvSpPr>
        <p:spPr bwMode="auto">
          <a:xfrm>
            <a:off x="3276600" y="5076825"/>
            <a:ext cx="4556125" cy="1323975"/>
          </a:xfrm>
          <a:prstGeom prst="rect">
            <a:avLst/>
          </a:prstGeom>
          <a:solidFill>
            <a:srgbClr val="FCFF9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u="none" dirty="0">
                <a:solidFill>
                  <a:srgbClr val="000000"/>
                </a:solidFill>
                <a:latin typeface="Arial" charset="0"/>
              </a:rPr>
              <a:t>Maintaining this code is tedious and error-prone.</a:t>
            </a:r>
          </a:p>
          <a:p>
            <a:pPr>
              <a:spcBef>
                <a:spcPct val="50000"/>
              </a:spcBef>
            </a:pPr>
            <a:r>
              <a:rPr lang="en-US" sz="1600" u="none" dirty="0">
                <a:solidFill>
                  <a:srgbClr val="000000"/>
                </a:solidFill>
                <a:latin typeface="Arial" charset="0"/>
              </a:rPr>
              <a:t>The cascaded if tests are likely to run slowly.</a:t>
            </a:r>
          </a:p>
          <a:p>
            <a:pPr>
              <a:spcBef>
                <a:spcPct val="50000"/>
              </a:spcBef>
            </a:pPr>
            <a:r>
              <a:rPr lang="en-US" sz="1600" u="none" dirty="0">
                <a:solidFill>
                  <a:srgbClr val="000000"/>
                </a:solidFill>
                <a:latin typeface="Arial" charset="0"/>
              </a:rPr>
              <a:t>This code must be repeated in </a:t>
            </a:r>
            <a:r>
              <a:rPr lang="en-US" sz="1600" u="none" dirty="0" err="1">
                <a:solidFill>
                  <a:srgbClr val="000000"/>
                </a:solidFill>
                <a:latin typeface="Arial" charset="0"/>
              </a:rPr>
              <a:t>PrettyPrint</a:t>
            </a:r>
            <a:r>
              <a:rPr lang="en-US" sz="1600" u="none" dirty="0">
                <a:solidFill>
                  <a:srgbClr val="000000"/>
                </a:solidFill>
                <a:latin typeface="Arial" charset="0"/>
              </a:rPr>
              <a:t> and every other operation class.</a:t>
            </a:r>
          </a:p>
        </p:txBody>
      </p:sp>
    </p:spTree>
    <p:extLst>
      <p:ext uri="{BB962C8B-B14F-4D97-AF65-F5344CB8AC3E}">
        <p14:creationId xmlns:p14="http://schemas.microsoft.com/office/powerpoint/2010/main" val="2584761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Visitor </a:t>
            </a:r>
            <a:r>
              <a:rPr lang="en-US" dirty="0" smtClean="0"/>
              <a:t>pattern: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variant of the procedural pattern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Visitor encodes a traversal of a hierarchical data structure</a:t>
            </a:r>
          </a:p>
          <a:p>
            <a:pPr>
              <a:buNone/>
            </a:pPr>
            <a:r>
              <a:rPr lang="en-US" dirty="0"/>
              <a:t>Nodes (objects in the hierarchy) accept visitors</a:t>
            </a:r>
          </a:p>
          <a:p>
            <a:pPr>
              <a:buNone/>
            </a:pPr>
            <a:r>
              <a:rPr lang="en-US" dirty="0"/>
              <a:t>Visitors visit nodes (objects)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SomeExpression </a:t>
            </a:r>
            <a:r>
              <a:rPr lang="en-US" sz="1800" b="1" dirty="0" smtClean="0">
                <a:latin typeface="Courier New" pitchFamily="49" charset="0"/>
              </a:rPr>
              <a:t>extends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Expression </a:t>
            </a:r>
            <a:r>
              <a:rPr lang="en-US" sz="1800" b="1" dirty="0" smtClean="0">
                <a:latin typeface="Courier New" pitchFamily="49" charset="0"/>
              </a:rPr>
              <a:t>{</a:t>
            </a:r>
            <a:endParaRPr lang="en-US" sz="18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void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1800" b="1" dirty="0">
                <a:latin typeface="Courier New" pitchFamily="49" charset="0"/>
              </a:rPr>
              <a:t>(Visitor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18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i="1" dirty="0">
                <a:solidFill>
                  <a:srgbClr val="00279F"/>
                </a:solidFill>
                <a:latin typeface="Courier New" pitchFamily="49" charset="0"/>
              </a:rPr>
              <a:t>for each child of this node</a:t>
            </a:r>
            <a:r>
              <a:rPr lang="en-US" sz="1800" b="1" dirty="0">
                <a:latin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  </a:t>
            </a:r>
            <a:r>
              <a:rPr lang="en-US" sz="1800" b="1" dirty="0" err="1">
                <a:latin typeface="Courier New" pitchFamily="49" charset="0"/>
              </a:rPr>
              <a:t>child.accept</a:t>
            </a:r>
            <a:r>
              <a:rPr lang="en-US" sz="1800" b="1" dirty="0">
                <a:latin typeface="Courier New" pitchFamily="49" charset="0"/>
              </a:rPr>
              <a:t>(v);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}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</a:rPr>
              <a:t>v.visit</a:t>
            </a:r>
            <a:r>
              <a:rPr lang="en-US" sz="1800" b="1" dirty="0">
                <a:latin typeface="Courier New" pitchFamily="49" charset="0"/>
              </a:rPr>
              <a:t>(this);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Visitor</a:t>
            </a:r>
            <a:r>
              <a:rPr lang="en-US" sz="1800" b="1" dirty="0">
                <a:latin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void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1800" b="1" dirty="0" smtClean="0">
                <a:latin typeface="Courier New" pitchFamily="49" charset="0"/>
              </a:rPr>
              <a:t>(SomeExpression </a:t>
            </a:r>
            <a:r>
              <a:rPr lang="en-US" sz="1800" b="1" dirty="0" smtClean="0">
                <a:solidFill>
                  <a:srgbClr val="0000FF"/>
                </a:solidFill>
                <a:latin typeface="Courier New" pitchFamily="49" charset="0"/>
              </a:rPr>
              <a:t>n</a:t>
            </a:r>
            <a:r>
              <a:rPr lang="en-US" sz="18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i="1" dirty="0">
                <a:solidFill>
                  <a:srgbClr val="00279F"/>
                </a:solidFill>
                <a:latin typeface="Courier New" pitchFamily="49" charset="0"/>
              </a:rPr>
              <a:t>perform work on n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18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36548" name="Text Box 4"/>
          <p:cNvSpPr txBox="1">
            <a:spLocks noChangeArrowheads="1"/>
          </p:cNvSpPr>
          <p:nvPr/>
        </p:nvSpPr>
        <p:spPr bwMode="auto">
          <a:xfrm>
            <a:off x="4572000" y="4114800"/>
            <a:ext cx="3962400" cy="92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1600" b="1" u="none" dirty="0" err="1">
                <a:latin typeface="Courier New" pitchFamily="49" charset="0"/>
              </a:rPr>
              <a:t>n.accept</a:t>
            </a:r>
            <a:r>
              <a:rPr lang="en-US" sz="1600" b="1" u="none" dirty="0">
                <a:latin typeface="Courier New" pitchFamily="49" charset="0"/>
              </a:rPr>
              <a:t>(v)</a:t>
            </a:r>
            <a:r>
              <a:rPr lang="en-US" sz="1800" u="none" dirty="0">
                <a:latin typeface="Times New Roman" pitchFamily="18" charset="0"/>
              </a:rPr>
              <a:t> </a:t>
            </a:r>
            <a:r>
              <a:rPr lang="en-US" sz="1800" u="none" dirty="0" smtClean="0">
                <a:latin typeface="Times New Roman" pitchFamily="18" charset="0"/>
              </a:rPr>
              <a:t>traverses </a:t>
            </a:r>
            <a:r>
              <a:rPr lang="en-US" sz="1800" u="none" dirty="0">
                <a:latin typeface="Times New Roman" pitchFamily="18" charset="0"/>
              </a:rPr>
              <a:t>the structure rooted at </a:t>
            </a:r>
            <a:r>
              <a:rPr lang="en-US" sz="1600" b="1" u="none" dirty="0">
                <a:latin typeface="Courier New" pitchFamily="49" charset="0"/>
              </a:rPr>
              <a:t>n</a:t>
            </a:r>
            <a:r>
              <a:rPr lang="en-US" sz="1800" u="none" dirty="0">
                <a:latin typeface="Times New Roman" pitchFamily="18" charset="0"/>
              </a:rPr>
              <a:t>, performing </a:t>
            </a:r>
            <a:r>
              <a:rPr lang="en-US" sz="1600" b="1" u="none" dirty="0">
                <a:latin typeface="Courier New" pitchFamily="49" charset="0"/>
              </a:rPr>
              <a:t>v</a:t>
            </a:r>
            <a:r>
              <a:rPr lang="en-US" sz="1800" u="none" dirty="0">
                <a:latin typeface="Times New Roman" pitchFamily="18" charset="0"/>
              </a:rPr>
              <a:t>'s operation on each element of the structure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124200" y="5943600"/>
            <a:ext cx="2667000" cy="58477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What happened to all the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1600" dirty="0" smtClean="0"/>
              <a:t>  operations?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77655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Sequence of calls to accept and visit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None/>
            </a:pPr>
            <a:r>
              <a:rPr lang="en-US" dirty="0" err="1"/>
              <a:t>a.accept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</a:t>
            </a:r>
            <a:r>
              <a:rPr lang="en-US" dirty="0" err="1"/>
              <a:t>b.accept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d.accept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    </a:t>
            </a:r>
            <a:r>
              <a:rPr lang="en-US" dirty="0" err="1"/>
              <a:t>v.visit</a:t>
            </a:r>
            <a:r>
              <a:rPr lang="en-US" dirty="0"/>
              <a:t>(d)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e.accept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    </a:t>
            </a:r>
            <a:r>
              <a:rPr lang="en-US" dirty="0" err="1"/>
              <a:t>v.visit</a:t>
            </a:r>
            <a:r>
              <a:rPr lang="en-US" dirty="0"/>
              <a:t>(e)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v.visit</a:t>
            </a:r>
            <a:r>
              <a:rPr lang="en-US" dirty="0"/>
              <a:t>(b)</a:t>
            </a:r>
          </a:p>
          <a:p>
            <a:pPr lvl="1">
              <a:buNone/>
            </a:pPr>
            <a:r>
              <a:rPr lang="en-US" dirty="0"/>
              <a:t>    </a:t>
            </a:r>
            <a:r>
              <a:rPr lang="en-US" dirty="0" err="1"/>
              <a:t>c.accept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f.accept</a:t>
            </a:r>
            <a:r>
              <a:rPr lang="en-US" dirty="0"/>
              <a:t>(v)</a:t>
            </a:r>
          </a:p>
          <a:p>
            <a:pPr lvl="1">
              <a:buNone/>
            </a:pPr>
            <a:r>
              <a:rPr lang="en-US" dirty="0"/>
              <a:t>            </a:t>
            </a:r>
            <a:r>
              <a:rPr lang="en-US" dirty="0" err="1"/>
              <a:t>v.visit</a:t>
            </a:r>
            <a:r>
              <a:rPr lang="en-US" dirty="0"/>
              <a:t>(f)</a:t>
            </a:r>
          </a:p>
          <a:p>
            <a:pPr lvl="1">
              <a:buNone/>
            </a:pPr>
            <a:r>
              <a:rPr lang="en-US" dirty="0"/>
              <a:t>        </a:t>
            </a:r>
            <a:r>
              <a:rPr lang="en-US" dirty="0" err="1"/>
              <a:t>v.visit</a:t>
            </a:r>
            <a:r>
              <a:rPr lang="en-US" dirty="0"/>
              <a:t>(c)</a:t>
            </a:r>
          </a:p>
          <a:p>
            <a:pPr lvl="1">
              <a:buNone/>
            </a:pPr>
            <a:r>
              <a:rPr lang="en-US" dirty="0"/>
              <a:t>    </a:t>
            </a:r>
            <a:r>
              <a:rPr lang="en-US" dirty="0" err="1"/>
              <a:t>v.visit</a:t>
            </a:r>
            <a:r>
              <a:rPr lang="en-US" dirty="0"/>
              <a:t>(a)</a:t>
            </a:r>
          </a:p>
          <a:p>
            <a:pPr>
              <a:buNone/>
            </a:pPr>
            <a:r>
              <a:rPr lang="en-US" dirty="0"/>
              <a:t>Sequence of calls to visit:  d, e, b, f, c, 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237572" name="Object 4"/>
          <p:cNvGraphicFramePr>
            <a:graphicFrameLocks noChangeAspect="1"/>
          </p:cNvGraphicFramePr>
          <p:nvPr/>
        </p:nvGraphicFramePr>
        <p:xfrm>
          <a:off x="4495800" y="1600200"/>
          <a:ext cx="3921125" cy="186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VISIO" r:id="rId3" imgW="3920760" imgH="1863360" progId="Visio.Drawing.6">
                  <p:embed/>
                </p:oleObj>
              </mc:Choice>
              <mc:Fallback>
                <p:oleObj name="VISIO" r:id="rId3" imgW="3920760" imgH="1863360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600200"/>
                        <a:ext cx="3921125" cy="186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4185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Implementing visitor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You must add definitions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visit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accept</a:t>
            </a:r>
          </a:p>
          <a:p>
            <a:pPr marL="1371600" lvl="3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visit</a:t>
            </a:r>
            <a:r>
              <a:rPr lang="en-US" dirty="0" smtClean="0"/>
              <a:t>  might </a:t>
            </a:r>
            <a:r>
              <a:rPr lang="en-US" dirty="0"/>
              <a:t>count nodes, perform </a:t>
            </a:r>
            <a:r>
              <a:rPr lang="en-US" dirty="0" err="1"/>
              <a:t>typechecking</a:t>
            </a:r>
            <a:r>
              <a:rPr lang="en-US" dirty="0"/>
              <a:t>, etc.</a:t>
            </a:r>
          </a:p>
          <a:p>
            <a:pPr marL="1371600" lvl="3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It is easy to add operations (visitors), hard to add nodes (modify each existing visitor)</a:t>
            </a:r>
          </a:p>
          <a:p>
            <a:pPr marL="1371600" lvl="3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Visitors are similar to iterators:  each element of the data structure is presented in turn to 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visit</a:t>
            </a:r>
            <a:r>
              <a:rPr lang="en-US" dirty="0" smtClean="0"/>
              <a:t>  method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Visitors have knowledge of the structure, not just the sequence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50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Autofit/>
          </a:bodyPr>
          <a:lstStyle/>
          <a:p>
            <a:r>
              <a:rPr lang="en-US" sz="3600" dirty="0"/>
              <a:t>Calls to 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visit</a:t>
            </a:r>
            <a:r>
              <a:rPr lang="en-US" sz="3600" dirty="0"/>
              <a:t> cannot </a:t>
            </a:r>
            <a:r>
              <a:rPr lang="en-US" sz="3600" dirty="0" smtClean="0"/>
              <a:t>communicate</a:t>
            </a:r>
            <a:br>
              <a:rPr lang="en-US" sz="3600" dirty="0" smtClean="0"/>
            </a:br>
            <a:r>
              <a:rPr lang="en-US" sz="3600" dirty="0" smtClean="0"/>
              <a:t>with </a:t>
            </a:r>
            <a:r>
              <a:rPr lang="en-US" sz="3600" dirty="0"/>
              <a:t>one another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/>
              <a:t>Can use an auxiliary data </a:t>
            </a:r>
            <a:r>
              <a:rPr lang="en-US" dirty="0" smtClean="0"/>
              <a:t>structure(s) shared by visitor methods</a:t>
            </a:r>
            <a:endParaRPr lang="en-US" dirty="0"/>
          </a:p>
          <a:p>
            <a:pPr>
              <a:buNone/>
            </a:pPr>
            <a:r>
              <a:rPr lang="en-US" dirty="0"/>
              <a:t>Another solution:  move more work into the visitor itself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Node</a:t>
            </a:r>
            <a:r>
              <a:rPr lang="en-US" sz="1800" b="1" dirty="0">
                <a:latin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void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accept</a:t>
            </a:r>
            <a:r>
              <a:rPr lang="en-US" sz="1800" b="1" dirty="0">
                <a:latin typeface="Courier New" pitchFamily="49" charset="0"/>
              </a:rPr>
              <a:t>(Visitor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v</a:t>
            </a:r>
            <a:r>
              <a:rPr lang="en-US" sz="18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 err="1">
                <a:latin typeface="Courier New" pitchFamily="49" charset="0"/>
              </a:rPr>
              <a:t>v.visit</a:t>
            </a:r>
            <a:r>
              <a:rPr lang="en-US" sz="1800" b="1" dirty="0">
                <a:latin typeface="Courier New" pitchFamily="49" charset="0"/>
              </a:rPr>
              <a:t>(this); 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Visitor</a:t>
            </a:r>
            <a:r>
              <a:rPr lang="en-US" sz="1800" b="1" dirty="0">
                <a:latin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void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visit</a:t>
            </a:r>
            <a:r>
              <a:rPr lang="en-US" sz="1800" b="1" dirty="0">
                <a:latin typeface="Courier New" pitchFamily="49" charset="0"/>
              </a:rPr>
              <a:t>(Node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n</a:t>
            </a:r>
            <a:r>
              <a:rPr lang="en-US" sz="1800" b="1" dirty="0">
                <a:latin typeface="Courier New" pitchFamily="49" charset="0"/>
              </a:rPr>
              <a:t>)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i="1" dirty="0">
                <a:solidFill>
                  <a:srgbClr val="00279F"/>
                </a:solidFill>
                <a:latin typeface="Courier New" pitchFamily="49" charset="0"/>
              </a:rPr>
              <a:t>for each child of this node</a:t>
            </a:r>
            <a:r>
              <a:rPr lang="en-US" sz="1800" b="1" dirty="0">
                <a:latin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  </a:t>
            </a:r>
            <a:r>
              <a:rPr lang="en-US" sz="1800" b="1" dirty="0" err="1">
                <a:latin typeface="Courier New" pitchFamily="49" charset="0"/>
              </a:rPr>
              <a:t>child.accept</a:t>
            </a:r>
            <a:r>
              <a:rPr lang="en-US" sz="1800" b="1" dirty="0">
                <a:latin typeface="Courier New" pitchFamily="49" charset="0"/>
              </a:rPr>
              <a:t>(v); 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		 }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i="1" dirty="0">
                <a:solidFill>
                  <a:srgbClr val="00279F"/>
                </a:solidFill>
                <a:latin typeface="Courier New" pitchFamily="49" charset="0"/>
              </a:rPr>
              <a:t>perform work on n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/>
              <a:t>Information flow is clearer (if visitor depends on children)</a:t>
            </a:r>
          </a:p>
          <a:p>
            <a:pPr>
              <a:buNone/>
            </a:pPr>
            <a:r>
              <a:rPr lang="en-US" dirty="0"/>
              <a:t>Traversal code repeated in all visitors (acceptor is extraneous)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04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0813"/>
            <a:ext cx="3790950" cy="384175"/>
          </a:xfrm>
        </p:spPr>
        <p:txBody>
          <a:bodyPr>
            <a:normAutofit fontScale="90000"/>
          </a:bodyPr>
          <a:lstStyle/>
          <a:p>
            <a:r>
              <a:rPr lang="en-US"/>
              <a:t>Outline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/>
              <a:t>Introduction to design patterns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Creational </a:t>
            </a:r>
            <a:r>
              <a:rPr lang="en-US" dirty="0"/>
              <a:t>patterns (constructing objects)</a:t>
            </a:r>
          </a:p>
          <a:p>
            <a:pPr>
              <a:buFont typeface="Wingdings" pitchFamily="2" charset="2"/>
              <a:buChar char="ü"/>
            </a:pPr>
            <a:r>
              <a:rPr lang="en-US" dirty="0"/>
              <a:t>Structural patterns (controlling heap layout)</a:t>
            </a:r>
          </a:p>
          <a:p>
            <a:pPr>
              <a:buFont typeface="Symbol" pitchFamily="18" charset="2"/>
              <a:buChar char="Þ"/>
            </a:pPr>
            <a:r>
              <a:rPr lang="en-US" dirty="0" smtClean="0"/>
              <a:t>Behavioral </a:t>
            </a:r>
            <a:r>
              <a:rPr lang="en-US" dirty="0"/>
              <a:t>patterns (affecting object semantics)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10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Composite pattern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Composite permits a client to manipulate either an </a:t>
            </a:r>
            <a:r>
              <a:rPr lang="en-US" smtClean="0">
                <a:solidFill>
                  <a:srgbClr val="FF0000"/>
                </a:solidFill>
              </a:rPr>
              <a:t>atomic</a:t>
            </a:r>
            <a:r>
              <a:rPr lang="en-US" smtClean="0"/>
              <a:t> unit or a </a:t>
            </a:r>
            <a:r>
              <a:rPr lang="en-US" smtClean="0">
                <a:solidFill>
                  <a:srgbClr val="FF0000"/>
                </a:solidFill>
              </a:rPr>
              <a:t>collection</a:t>
            </a:r>
            <a:r>
              <a:rPr lang="en-US" smtClean="0"/>
              <a:t> of units in the same way</a:t>
            </a:r>
          </a:p>
          <a:p>
            <a:pPr marL="914400" lvl="2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Good for dealing with part-whole relationships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7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Composite example:  Bicycle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Bicycle</a:t>
            </a:r>
          </a:p>
          <a:p>
            <a:pPr lvl="1"/>
            <a:r>
              <a:rPr lang="en-US" dirty="0"/>
              <a:t>Wheel</a:t>
            </a:r>
          </a:p>
          <a:p>
            <a:pPr lvl="2"/>
            <a:r>
              <a:rPr lang="en-US" dirty="0"/>
              <a:t>Skewer</a:t>
            </a:r>
          </a:p>
          <a:p>
            <a:pPr lvl="2"/>
            <a:r>
              <a:rPr lang="en-US" dirty="0"/>
              <a:t>Hub</a:t>
            </a:r>
          </a:p>
          <a:p>
            <a:pPr lvl="2"/>
            <a:r>
              <a:rPr lang="en-US" dirty="0"/>
              <a:t>Spokes</a:t>
            </a:r>
          </a:p>
          <a:p>
            <a:pPr lvl="2"/>
            <a:r>
              <a:rPr lang="en-US" dirty="0"/>
              <a:t>Nipples</a:t>
            </a:r>
          </a:p>
          <a:p>
            <a:pPr lvl="2"/>
            <a:r>
              <a:rPr lang="en-US" dirty="0" smtClean="0"/>
              <a:t>Rim</a:t>
            </a:r>
          </a:p>
          <a:p>
            <a:pPr lvl="2"/>
            <a:r>
              <a:rPr lang="en-US" dirty="0" smtClean="0"/>
              <a:t>Tape</a:t>
            </a:r>
            <a:endParaRPr lang="en-US" dirty="0"/>
          </a:p>
          <a:p>
            <a:pPr lvl="2"/>
            <a:r>
              <a:rPr lang="en-US" dirty="0"/>
              <a:t>Tube</a:t>
            </a:r>
          </a:p>
          <a:p>
            <a:pPr lvl="2"/>
            <a:r>
              <a:rPr lang="en-US" dirty="0"/>
              <a:t>Tire</a:t>
            </a:r>
          </a:p>
          <a:p>
            <a:pPr lvl="1"/>
            <a:r>
              <a:rPr lang="en-US" dirty="0"/>
              <a:t>Frame</a:t>
            </a:r>
          </a:p>
          <a:p>
            <a:pPr lvl="1"/>
            <a:r>
              <a:rPr lang="en-US" dirty="0" err="1"/>
              <a:t>Drivetrain</a:t>
            </a:r>
            <a:endParaRPr lang="en-US" dirty="0"/>
          </a:p>
          <a:p>
            <a:pPr lvl="1"/>
            <a:r>
              <a:rPr lang="en-US" dirty="0" smtClean="0"/>
              <a:t>...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2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Methods on components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BicycleComponent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</a:rPr>
              <a:t>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weight</a:t>
            </a:r>
            <a:r>
              <a:rPr lang="en-US" sz="18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float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cost</a:t>
            </a:r>
            <a:r>
              <a:rPr lang="en-US" sz="18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Skewer</a:t>
            </a:r>
            <a:r>
              <a:rPr lang="en-US" sz="1800" b="1" dirty="0">
                <a:latin typeface="Courier New" pitchFamily="49" charset="0"/>
              </a:rPr>
              <a:t> extends </a:t>
            </a:r>
            <a:r>
              <a:rPr lang="en-US" sz="1800" b="1" dirty="0" err="1">
                <a:latin typeface="Courier New" pitchFamily="49" charset="0"/>
              </a:rPr>
              <a:t>BicycleComponent</a:t>
            </a:r>
            <a:r>
              <a:rPr lang="en-US" sz="1800" b="1" dirty="0">
                <a:latin typeface="Courier New" pitchFamily="49" charset="0"/>
              </a:rPr>
              <a:t>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float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price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float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cost</a:t>
            </a:r>
            <a:r>
              <a:rPr lang="en-US" sz="1800" b="1" dirty="0">
                <a:latin typeface="Courier New" pitchFamily="49" charset="0"/>
              </a:rPr>
              <a:t>() { </a:t>
            </a:r>
            <a:r>
              <a:rPr lang="en-US" sz="1800" b="1" dirty="0">
                <a:solidFill>
                  <a:srgbClr val="00279F"/>
                </a:solidFill>
                <a:latin typeface="Courier New" pitchFamily="49" charset="0"/>
              </a:rPr>
              <a:t>return</a:t>
            </a:r>
            <a:r>
              <a:rPr lang="en-US" sz="1800" b="1" dirty="0">
                <a:latin typeface="Courier New" pitchFamily="49" charset="0"/>
              </a:rPr>
              <a:t> price; }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Wheel</a:t>
            </a:r>
            <a:r>
              <a:rPr lang="en-US" sz="1800" b="1" dirty="0">
                <a:latin typeface="Courier New" pitchFamily="49" charset="0"/>
              </a:rPr>
              <a:t> extends </a:t>
            </a:r>
            <a:r>
              <a:rPr lang="en-US" sz="1800" b="1" dirty="0" err="1">
                <a:latin typeface="Courier New" pitchFamily="49" charset="0"/>
              </a:rPr>
              <a:t>BicycleComponent</a:t>
            </a:r>
            <a:r>
              <a:rPr lang="en-US" sz="1800" b="1" dirty="0">
                <a:latin typeface="Courier New" pitchFamily="49" charset="0"/>
              </a:rPr>
              <a:t>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float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assemblyCost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Skewer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skewer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Hub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hub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...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float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cost</a:t>
            </a:r>
            <a:r>
              <a:rPr lang="en-US" sz="1800" b="1" dirty="0">
                <a:latin typeface="Courier New" pitchFamily="49" charset="0"/>
              </a:rPr>
              <a:t>()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  return </a:t>
            </a:r>
            <a:r>
              <a:rPr lang="en-US" sz="1800" b="1" dirty="0" err="1">
                <a:latin typeface="Courier New" pitchFamily="49" charset="0"/>
              </a:rPr>
              <a:t>assemblyCost</a:t>
            </a:r>
            <a:endParaRPr lang="en-US" sz="18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         + </a:t>
            </a:r>
            <a:r>
              <a:rPr lang="en-US" sz="1800" b="1" dirty="0" err="1">
                <a:latin typeface="Courier New" pitchFamily="49" charset="0"/>
              </a:rPr>
              <a:t>skewer.cost</a:t>
            </a:r>
            <a:r>
              <a:rPr lang="en-US" sz="1800" b="1" dirty="0">
                <a:latin typeface="Courier New" pitchFamily="49" charset="0"/>
              </a:rPr>
              <a:t>()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         + </a:t>
            </a:r>
            <a:r>
              <a:rPr lang="en-US" sz="1800" b="1" dirty="0" err="1">
                <a:latin typeface="Courier New" pitchFamily="49" charset="0"/>
              </a:rPr>
              <a:t>hub.cost</a:t>
            </a:r>
            <a:r>
              <a:rPr lang="en-US" sz="1800" b="1" dirty="0">
                <a:latin typeface="Courier New" pitchFamily="49" charset="0"/>
              </a:rPr>
              <a:t>()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         + ...;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629400" y="1600200"/>
            <a:ext cx="2286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dirty="0" smtClean="0"/>
              <a:t>Bicycle</a:t>
            </a:r>
          </a:p>
          <a:p>
            <a:pPr lvl="1"/>
            <a:r>
              <a:rPr lang="en-US" sz="1600" dirty="0" smtClean="0"/>
              <a:t>Wheel</a:t>
            </a:r>
          </a:p>
          <a:p>
            <a:pPr lvl="2"/>
            <a:r>
              <a:rPr lang="en-US" sz="1600" dirty="0" smtClean="0"/>
              <a:t>Skewer</a:t>
            </a:r>
          </a:p>
          <a:p>
            <a:pPr lvl="2"/>
            <a:r>
              <a:rPr lang="en-US" sz="1600" dirty="0" smtClean="0"/>
              <a:t>Hub</a:t>
            </a:r>
          </a:p>
          <a:p>
            <a:pPr lvl="2"/>
            <a:r>
              <a:rPr lang="en-US" sz="1600" dirty="0" smtClean="0"/>
              <a:t>Spokes</a:t>
            </a:r>
          </a:p>
          <a:p>
            <a:pPr lvl="2"/>
            <a:r>
              <a:rPr lang="en-US" sz="1600" dirty="0" smtClean="0"/>
              <a:t>Nipples</a:t>
            </a:r>
          </a:p>
          <a:p>
            <a:pPr lvl="2"/>
            <a:r>
              <a:rPr lang="en-US" sz="1600" dirty="0" smtClean="0"/>
              <a:t>Rim</a:t>
            </a:r>
          </a:p>
          <a:p>
            <a:pPr lvl="2"/>
            <a:r>
              <a:rPr lang="en-US" sz="1600" dirty="0" smtClean="0"/>
              <a:t>Tape</a:t>
            </a:r>
          </a:p>
          <a:p>
            <a:pPr lvl="2"/>
            <a:r>
              <a:rPr lang="en-US" sz="1600" dirty="0" smtClean="0"/>
              <a:t>Tube</a:t>
            </a:r>
          </a:p>
          <a:p>
            <a:pPr lvl="2"/>
            <a:r>
              <a:rPr lang="en-US" sz="1600" dirty="0" smtClean="0"/>
              <a:t>Tire</a:t>
            </a:r>
          </a:p>
          <a:p>
            <a:pPr lvl="1"/>
            <a:r>
              <a:rPr lang="en-US" sz="1600" dirty="0" smtClean="0"/>
              <a:t>Frame</a:t>
            </a:r>
          </a:p>
          <a:p>
            <a:pPr lvl="1"/>
            <a:r>
              <a:rPr lang="en-US" sz="1600" dirty="0" smtClean="0"/>
              <a:t>Drivetrain</a:t>
            </a:r>
          </a:p>
          <a:p>
            <a:pPr lvl="1"/>
            <a:r>
              <a:rPr lang="en-US" sz="1600" dirty="0" smtClean="0"/>
              <a:t>...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13707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Composite example:  Libraries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Library</a:t>
            </a:r>
          </a:p>
          <a:p>
            <a:pPr lvl="1">
              <a:buNone/>
            </a:pPr>
            <a:r>
              <a:rPr lang="en-US" dirty="0"/>
              <a:t>Section (for a given genre)</a:t>
            </a:r>
          </a:p>
          <a:p>
            <a:pPr lvl="1">
              <a:buNone/>
            </a:pPr>
            <a:r>
              <a:rPr lang="en-US" dirty="0" smtClean="0"/>
              <a:t>  Shelf</a:t>
            </a:r>
            <a:endParaRPr lang="en-US" dirty="0"/>
          </a:p>
          <a:p>
            <a:pPr lvl="1">
              <a:buNone/>
            </a:pPr>
            <a:r>
              <a:rPr lang="en-US" dirty="0" smtClean="0"/>
              <a:t>    Volume</a:t>
            </a:r>
          </a:p>
          <a:p>
            <a:pPr lvl="1">
              <a:buNone/>
            </a:pPr>
            <a:r>
              <a:rPr lang="en-US" dirty="0" smtClean="0"/>
              <a:t>      Page</a:t>
            </a:r>
            <a:endParaRPr lang="en-US" dirty="0"/>
          </a:p>
          <a:p>
            <a:pPr lvl="1">
              <a:buNone/>
            </a:pPr>
            <a:r>
              <a:rPr lang="en-US" dirty="0" smtClean="0"/>
              <a:t>        Column</a:t>
            </a:r>
            <a:endParaRPr lang="en-US" dirty="0"/>
          </a:p>
          <a:p>
            <a:pPr lvl="1">
              <a:buNone/>
            </a:pPr>
            <a:r>
              <a:rPr lang="en-US" dirty="0" smtClean="0"/>
              <a:t>          Word</a:t>
            </a:r>
            <a:endParaRPr lang="en-US" dirty="0"/>
          </a:p>
          <a:p>
            <a:pPr lvl="1">
              <a:buNone/>
            </a:pPr>
            <a:r>
              <a:rPr lang="en-US" dirty="0" smtClean="0"/>
              <a:t>            Letter</a:t>
            </a: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interface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Text</a:t>
            </a:r>
            <a:r>
              <a:rPr lang="en-US" sz="1800" b="1" dirty="0">
                <a:latin typeface="Courier New" pitchFamily="49" charset="0"/>
              </a:rPr>
              <a:t>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String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</a:rPr>
              <a:t>getText</a:t>
            </a:r>
            <a:r>
              <a:rPr lang="en-US" sz="1800" b="1" dirty="0">
                <a:latin typeface="Courier New" pitchFamily="49" charset="0"/>
              </a:rPr>
              <a:t>();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Page</a:t>
            </a:r>
            <a:r>
              <a:rPr lang="en-US" sz="1800" b="1" dirty="0">
                <a:latin typeface="Courier New" pitchFamily="49" charset="0"/>
              </a:rPr>
              <a:t> implements Text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String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</a:rPr>
              <a:t>getText</a:t>
            </a:r>
            <a:r>
              <a:rPr lang="en-US" sz="1800" b="1" dirty="0">
                <a:latin typeface="Courier New" pitchFamily="49" charset="0"/>
              </a:rPr>
              <a:t>() {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  </a:t>
            </a:r>
            <a:r>
              <a:rPr lang="en-US" sz="1800" b="1" dirty="0">
                <a:solidFill>
                  <a:schemeClr val="accent1"/>
                </a:solidFill>
                <a:latin typeface="Courier New" pitchFamily="49" charset="0"/>
              </a:rPr>
              <a:t>... return the concatenation of the column texts ...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  }</a:t>
            </a:r>
          </a:p>
          <a:p>
            <a:pPr lvl="1"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  <a:endParaRPr lang="en-US" dirty="0"/>
          </a:p>
          <a:p>
            <a:pPr lvl="1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1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Traversing composites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Goal:  perform operations on all parts of a </a:t>
            </a:r>
            <a:r>
              <a:rPr lang="en-US" dirty="0" smtClean="0"/>
              <a:t>composite</a:t>
            </a:r>
          </a:p>
          <a:p>
            <a:endParaRPr lang="en-US" dirty="0"/>
          </a:p>
          <a:p>
            <a:r>
              <a:rPr lang="en-US" dirty="0" smtClean="0"/>
              <a:t>Idea: generalize the notion of an iterator</a:t>
            </a:r>
            <a:r>
              <a:rPr lang="en-US" dirty="0"/>
              <a:t> </a:t>
            </a:r>
            <a:r>
              <a:rPr lang="en-US" dirty="0" smtClean="0"/>
              <a:t>– process the components of a composite in an order appropriate for the application</a:t>
            </a:r>
          </a:p>
          <a:p>
            <a:endParaRPr lang="en-US" dirty="0"/>
          </a:p>
          <a:p>
            <a:r>
              <a:rPr lang="en-US" dirty="0" smtClean="0"/>
              <a:t>Example: arithmetic expressions in Java</a:t>
            </a:r>
          </a:p>
          <a:p>
            <a:pPr lvl="1"/>
            <a:r>
              <a:rPr lang="en-US" dirty="0" smtClean="0"/>
              <a:t>How do we represent, say,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x=foo*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b+c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/d;</a:t>
            </a:r>
            <a:endParaRPr lang="en-US" dirty="0" smtClean="0"/>
          </a:p>
          <a:p>
            <a:pPr lvl="1"/>
            <a:r>
              <a:rPr lang="en-US" dirty="0" smtClean="0"/>
              <a:t>How do we traverse/process these expressions?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84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Representing Java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foo *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c / d;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38200" y="3479042"/>
            <a:ext cx="1371600" cy="609600"/>
          </a:xfrm>
          <a:prstGeom prst="ellipse">
            <a:avLst/>
          </a:prstGeom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x</a:t>
            </a:r>
            <a:endParaRPr lang="en-US" sz="3200" dirty="0"/>
          </a:p>
        </p:txBody>
      </p:sp>
      <p:sp>
        <p:nvSpPr>
          <p:cNvPr id="6" name="Oval 5"/>
          <p:cNvSpPr/>
          <p:nvPr/>
        </p:nvSpPr>
        <p:spPr>
          <a:xfrm>
            <a:off x="3581400" y="3555242"/>
            <a:ext cx="1371600" cy="609600"/>
          </a:xfrm>
          <a:prstGeom prst="ellipse">
            <a:avLst/>
          </a:prstGeom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+</a:t>
            </a:r>
            <a:endParaRPr lang="en-US" sz="3200" dirty="0"/>
          </a:p>
        </p:txBody>
      </p:sp>
      <p:sp>
        <p:nvSpPr>
          <p:cNvPr id="7" name="Oval 6"/>
          <p:cNvSpPr/>
          <p:nvPr/>
        </p:nvSpPr>
        <p:spPr>
          <a:xfrm>
            <a:off x="2362200" y="2590800"/>
            <a:ext cx="1371600" cy="609600"/>
          </a:xfrm>
          <a:prstGeom prst="ellipse">
            <a:avLst/>
          </a:prstGeom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8" name="Oval 7"/>
          <p:cNvSpPr/>
          <p:nvPr/>
        </p:nvSpPr>
        <p:spPr>
          <a:xfrm>
            <a:off x="1905000" y="4428699"/>
            <a:ext cx="1371600" cy="609600"/>
          </a:xfrm>
          <a:prstGeom prst="ellipse">
            <a:avLst/>
          </a:prstGeom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*</a:t>
            </a:r>
          </a:p>
        </p:txBody>
      </p:sp>
      <p:sp>
        <p:nvSpPr>
          <p:cNvPr id="9" name="Oval 8"/>
          <p:cNvSpPr/>
          <p:nvPr/>
        </p:nvSpPr>
        <p:spPr>
          <a:xfrm>
            <a:off x="2743200" y="5307842"/>
            <a:ext cx="1371600" cy="609600"/>
          </a:xfrm>
          <a:prstGeom prst="ellipse">
            <a:avLst/>
          </a:prstGeom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1036093" y="5307842"/>
            <a:ext cx="1371600" cy="609600"/>
          </a:xfrm>
          <a:prstGeom prst="ellipse">
            <a:avLst/>
          </a:prstGeom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foo</a:t>
            </a:r>
            <a:endParaRPr lang="en-US" sz="3200" dirty="0"/>
          </a:p>
        </p:txBody>
      </p:sp>
      <p:sp>
        <p:nvSpPr>
          <p:cNvPr id="11" name="Oval 10"/>
          <p:cNvSpPr/>
          <p:nvPr/>
        </p:nvSpPr>
        <p:spPr>
          <a:xfrm>
            <a:off x="5410200" y="4393442"/>
            <a:ext cx="1371600" cy="609600"/>
          </a:xfrm>
          <a:prstGeom prst="ellipse">
            <a:avLst/>
          </a:prstGeom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/</a:t>
            </a:r>
            <a:endParaRPr lang="en-US" sz="3200" dirty="0"/>
          </a:p>
        </p:txBody>
      </p:sp>
      <p:sp>
        <p:nvSpPr>
          <p:cNvPr id="12" name="Oval 11"/>
          <p:cNvSpPr/>
          <p:nvPr/>
        </p:nvSpPr>
        <p:spPr>
          <a:xfrm>
            <a:off x="6248400" y="5272585"/>
            <a:ext cx="1371600" cy="609600"/>
          </a:xfrm>
          <a:prstGeom prst="ellipse">
            <a:avLst/>
          </a:prstGeom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d</a:t>
            </a:r>
          </a:p>
        </p:txBody>
      </p:sp>
      <p:sp>
        <p:nvSpPr>
          <p:cNvPr id="13" name="Oval 12"/>
          <p:cNvSpPr/>
          <p:nvPr/>
        </p:nvSpPr>
        <p:spPr>
          <a:xfrm>
            <a:off x="4541293" y="5272585"/>
            <a:ext cx="1371600" cy="609600"/>
          </a:xfrm>
          <a:prstGeom prst="ellipse">
            <a:avLst/>
          </a:prstGeom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</a:t>
            </a:r>
            <a:endParaRPr lang="en-US" sz="3200" dirty="0"/>
          </a:p>
        </p:txBody>
      </p:sp>
      <p:cxnSp>
        <p:nvCxnSpPr>
          <p:cNvPr id="15" name="Straight Arrow Connector 14"/>
          <p:cNvCxnSpPr>
            <a:stCxn id="7" idx="3"/>
            <a:endCxn id="5" idx="0"/>
          </p:cNvCxnSpPr>
          <p:nvPr/>
        </p:nvCxnSpPr>
        <p:spPr>
          <a:xfrm flipH="1">
            <a:off x="1524000" y="3111126"/>
            <a:ext cx="1039066" cy="3679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5"/>
            <a:endCxn id="11" idx="0"/>
          </p:cNvCxnSpPr>
          <p:nvPr/>
        </p:nvCxnSpPr>
        <p:spPr>
          <a:xfrm>
            <a:off x="4752134" y="4075568"/>
            <a:ext cx="1343866" cy="31787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5"/>
            <a:endCxn id="6" idx="0"/>
          </p:cNvCxnSpPr>
          <p:nvPr/>
        </p:nvCxnSpPr>
        <p:spPr>
          <a:xfrm>
            <a:off x="3532934" y="3111126"/>
            <a:ext cx="734266" cy="44411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5"/>
            <a:endCxn id="9" idx="0"/>
          </p:cNvCxnSpPr>
          <p:nvPr/>
        </p:nvCxnSpPr>
        <p:spPr>
          <a:xfrm>
            <a:off x="3075734" y="4949025"/>
            <a:ext cx="353266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5"/>
            <a:endCxn id="12" idx="0"/>
          </p:cNvCxnSpPr>
          <p:nvPr/>
        </p:nvCxnSpPr>
        <p:spPr>
          <a:xfrm>
            <a:off x="6580934" y="4913768"/>
            <a:ext cx="353266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3"/>
            <a:endCxn id="8" idx="0"/>
          </p:cNvCxnSpPr>
          <p:nvPr/>
        </p:nvCxnSpPr>
        <p:spPr>
          <a:xfrm flipH="1">
            <a:off x="2590800" y="4075568"/>
            <a:ext cx="1191466" cy="35313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3"/>
            <a:endCxn id="13" idx="0"/>
          </p:cNvCxnSpPr>
          <p:nvPr/>
        </p:nvCxnSpPr>
        <p:spPr>
          <a:xfrm flipH="1">
            <a:off x="5227093" y="4913768"/>
            <a:ext cx="383973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3"/>
            <a:endCxn id="10" idx="0"/>
          </p:cNvCxnSpPr>
          <p:nvPr/>
        </p:nvCxnSpPr>
        <p:spPr>
          <a:xfrm flipH="1">
            <a:off x="1721893" y="4949025"/>
            <a:ext cx="383973" cy="3588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639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Abstract syntax tree (AST) for Java code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7680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sz="1600" b="1" dirty="0" smtClean="0">
                <a:latin typeface="Courier New" pitchFamily="49" charset="0"/>
              </a:rPr>
              <a:t>class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PlusOp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</a:rPr>
              <a:t>extends Expression {   </a:t>
            </a:r>
            <a:r>
              <a:rPr lang="en-US" sz="1600" b="1" dirty="0">
                <a:solidFill>
                  <a:schemeClr val="accent1"/>
                </a:solidFill>
                <a:latin typeface="Courier New" pitchFamily="49" charset="0"/>
              </a:rPr>
              <a:t>// + operation</a:t>
            </a:r>
          </a:p>
          <a:p>
            <a:pPr lvl="1">
              <a:buNone/>
            </a:pPr>
            <a:r>
              <a:rPr lang="en-US" sz="1600" b="1" dirty="0">
                <a:latin typeface="Courier New" pitchFamily="49" charset="0"/>
              </a:rPr>
              <a:t>  Expression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leftExp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1600" b="1" dirty="0">
                <a:latin typeface="Courier New" pitchFamily="49" charset="0"/>
              </a:rPr>
              <a:t>  Expression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rightExp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sz="1600" b="1" dirty="0">
                <a:latin typeface="Courier New" pitchFamily="49" charset="0"/>
              </a:rPr>
              <a:t>class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VarRef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</a:rPr>
              <a:t>extends Expression {   </a:t>
            </a:r>
            <a:r>
              <a:rPr lang="en-US" sz="1600" b="1" dirty="0">
                <a:solidFill>
                  <a:schemeClr val="accent1"/>
                </a:solidFill>
                <a:latin typeface="Courier New" pitchFamily="49" charset="0"/>
              </a:rPr>
              <a:t>// variable reference</a:t>
            </a:r>
          </a:p>
          <a:p>
            <a:pPr lvl="1">
              <a:buNone/>
            </a:pPr>
            <a:r>
              <a:rPr lang="en-US" sz="1600" b="1" dirty="0">
                <a:latin typeface="Courier New" pitchFamily="49" charset="0"/>
              </a:rPr>
              <a:t>  String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varname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sz="1600" b="1" dirty="0">
                <a:latin typeface="Courier New" pitchFamily="49" charset="0"/>
              </a:rPr>
              <a:t>class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EqualOp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</a:rPr>
              <a:t>extends Expression {  </a:t>
            </a:r>
            <a:r>
              <a:rPr lang="en-US" sz="1600" b="1" dirty="0">
                <a:solidFill>
                  <a:schemeClr val="accent1"/>
                </a:solidFill>
                <a:latin typeface="Courier New" pitchFamily="49" charset="0"/>
              </a:rPr>
              <a:t>// equality test a==b;</a:t>
            </a:r>
          </a:p>
          <a:p>
            <a:pPr lvl="1">
              <a:buNone/>
            </a:pPr>
            <a:r>
              <a:rPr lang="en-US" sz="1600" b="1" dirty="0">
                <a:latin typeface="Courier New" pitchFamily="49" charset="0"/>
              </a:rPr>
              <a:t>  Expression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lvalue</a:t>
            </a:r>
            <a:r>
              <a:rPr lang="en-US" sz="1600" b="1" dirty="0">
                <a:latin typeface="Courier New" pitchFamily="49" charset="0"/>
              </a:rPr>
              <a:t>;    </a:t>
            </a:r>
            <a:r>
              <a:rPr lang="en-US" sz="1600" b="1" dirty="0">
                <a:solidFill>
                  <a:schemeClr val="accent1"/>
                </a:solidFill>
                <a:latin typeface="Courier New" pitchFamily="49" charset="0"/>
              </a:rPr>
              <a:t>// left-hand side; "a" in "a==b"</a:t>
            </a:r>
          </a:p>
          <a:p>
            <a:pPr lvl="1">
              <a:buNone/>
            </a:pPr>
            <a:r>
              <a:rPr lang="en-US" sz="1600" b="1" dirty="0">
                <a:latin typeface="Courier New" pitchFamily="49" charset="0"/>
              </a:rPr>
              <a:t>  Expression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rvalue</a:t>
            </a:r>
            <a:r>
              <a:rPr lang="en-US" sz="1600" b="1" dirty="0">
                <a:latin typeface="Courier New" pitchFamily="49" charset="0"/>
              </a:rPr>
              <a:t>;    </a:t>
            </a:r>
            <a:r>
              <a:rPr lang="en-US" sz="1600" b="1" dirty="0">
                <a:solidFill>
                  <a:schemeClr val="accent1"/>
                </a:solidFill>
                <a:latin typeface="Courier New" pitchFamily="49" charset="0"/>
              </a:rPr>
              <a:t>// right-hand side; "b" in "a==b"</a:t>
            </a:r>
          </a:p>
          <a:p>
            <a:pPr lvl="1">
              <a:buNone/>
            </a:pPr>
            <a:r>
              <a:rPr lang="en-US" sz="16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r>
              <a:rPr lang="en-US" sz="1600" b="1" dirty="0">
                <a:latin typeface="Courier New" pitchFamily="49" charset="0"/>
              </a:rPr>
              <a:t>class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CondExpr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</a:rPr>
              <a:t>extends Expression {  </a:t>
            </a:r>
            <a:r>
              <a:rPr lang="en-US" sz="1600" b="1" dirty="0">
                <a:solidFill>
                  <a:schemeClr val="accent1"/>
                </a:solidFill>
                <a:latin typeface="Courier New" pitchFamily="49" charset="0"/>
              </a:rPr>
              <a:t>// </a:t>
            </a:r>
            <a:r>
              <a:rPr lang="en-US" sz="1600" b="1" dirty="0" err="1">
                <a:solidFill>
                  <a:schemeClr val="accent1"/>
                </a:solidFill>
                <a:latin typeface="Courier New" pitchFamily="49" charset="0"/>
              </a:rPr>
              <a:t>a?b:c</a:t>
            </a:r>
            <a:endParaRPr lang="en-US" sz="1600" b="1" dirty="0">
              <a:solidFill>
                <a:schemeClr val="accent1"/>
              </a:solidFill>
              <a:latin typeface="Courier New" pitchFamily="49" charset="0"/>
            </a:endParaRPr>
          </a:p>
          <a:p>
            <a:pPr lvl="1">
              <a:buNone/>
            </a:pPr>
            <a:r>
              <a:rPr lang="en-US" sz="1600" b="1" dirty="0">
                <a:latin typeface="Courier New" pitchFamily="49" charset="0"/>
              </a:rPr>
              <a:t>  Expression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condition</a:t>
            </a:r>
            <a:r>
              <a:rPr lang="en-US" sz="1600" b="1" dirty="0">
                <a:latin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1600" b="1" dirty="0">
                <a:latin typeface="Courier New" pitchFamily="49" charset="0"/>
              </a:rPr>
              <a:t>  Expression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thenExpr</a:t>
            </a:r>
            <a:r>
              <a:rPr lang="en-US" sz="1600" b="1" dirty="0">
                <a:latin typeface="Courier New" pitchFamily="49" charset="0"/>
              </a:rPr>
              <a:t>;  </a:t>
            </a:r>
            <a:r>
              <a:rPr lang="en-US" sz="1600" b="1" dirty="0">
                <a:solidFill>
                  <a:schemeClr val="accent1"/>
                </a:solidFill>
                <a:latin typeface="Courier New" pitchFamily="49" charset="0"/>
              </a:rPr>
              <a:t>// value of expression if a is true</a:t>
            </a:r>
          </a:p>
          <a:p>
            <a:pPr lvl="1">
              <a:buNone/>
            </a:pPr>
            <a:r>
              <a:rPr lang="en-US" sz="1600" b="1" dirty="0">
                <a:latin typeface="Courier New" pitchFamily="49" charset="0"/>
              </a:rPr>
              <a:t>  Expression </a:t>
            </a:r>
            <a:r>
              <a:rPr lang="en-US" sz="1600" b="1" dirty="0" err="1">
                <a:solidFill>
                  <a:srgbClr val="0000FF"/>
                </a:solidFill>
                <a:latin typeface="Courier New" pitchFamily="49" charset="0"/>
              </a:rPr>
              <a:t>elseExpr</a:t>
            </a:r>
            <a:r>
              <a:rPr lang="en-US" sz="1600" b="1" dirty="0">
                <a:latin typeface="Courier New" pitchFamily="49" charset="0"/>
              </a:rPr>
              <a:t>;  </a:t>
            </a:r>
            <a:r>
              <a:rPr lang="en-US" sz="1600" b="1" dirty="0">
                <a:solidFill>
                  <a:schemeClr val="accent1"/>
                </a:solidFill>
                <a:latin typeface="Courier New" pitchFamily="49" charset="0"/>
              </a:rPr>
              <a:t>// value of expression if a is false</a:t>
            </a:r>
          </a:p>
          <a:p>
            <a:pPr lvl="1">
              <a:buNone/>
            </a:pPr>
            <a:r>
              <a:rPr lang="en-US" sz="1600" b="1" dirty="0">
                <a:latin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12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609</TotalTime>
  <Words>1490</Words>
  <Application>Microsoft Macintosh PowerPoint</Application>
  <PresentationFormat>On-screen Show (4:3)</PresentationFormat>
  <Paragraphs>315</Paragraphs>
  <Slides>19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simple</vt:lpstr>
      <vt:lpstr>Visio</vt:lpstr>
      <vt:lpstr>VISIO</vt:lpstr>
      <vt:lpstr>CSE 331 Software Design &amp; Implementation</vt:lpstr>
      <vt:lpstr>Outline</vt:lpstr>
      <vt:lpstr>Composite pattern</vt:lpstr>
      <vt:lpstr>Composite example:  Bicycle</vt:lpstr>
      <vt:lpstr>Methods on components</vt:lpstr>
      <vt:lpstr>Composite example:  Libraries</vt:lpstr>
      <vt:lpstr>Traversing composites</vt:lpstr>
      <vt:lpstr>Representing Java code</vt:lpstr>
      <vt:lpstr>Abstract syntax tree (AST) for Java code</vt:lpstr>
      <vt:lpstr>Object model vs. type hierarchy</vt:lpstr>
      <vt:lpstr>Operations on abstract syntax trees</vt:lpstr>
      <vt:lpstr>Interpreter and procedural patterns</vt:lpstr>
      <vt:lpstr>Interpreter pattern</vt:lpstr>
      <vt:lpstr>Procedural pattern</vt:lpstr>
      <vt:lpstr>Definition of typeCheckExpr (using procedural pattern)</vt:lpstr>
      <vt:lpstr>Visitor pattern: A variant of the procedural pattern</vt:lpstr>
      <vt:lpstr>Sequence of calls to accept and visit</vt:lpstr>
      <vt:lpstr>Implementing visitor</vt:lpstr>
      <vt:lpstr>Calls to visit cannot communicate with one another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93</cp:revision>
  <cp:lastPrinted>2013-11-28T01:41:33Z</cp:lastPrinted>
  <dcterms:created xsi:type="dcterms:W3CDTF">2012-02-29T04:47:37Z</dcterms:created>
  <dcterms:modified xsi:type="dcterms:W3CDTF">2013-12-02T17:48:20Z</dcterms:modified>
</cp:coreProperties>
</file>