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85" r:id="rId2"/>
    <p:sldId id="287" r:id="rId3"/>
    <p:sldId id="288" r:id="rId4"/>
    <p:sldId id="289" r:id="rId5"/>
    <p:sldId id="290" r:id="rId6"/>
    <p:sldId id="311" r:id="rId7"/>
    <p:sldId id="312" r:id="rId8"/>
    <p:sldId id="315" r:id="rId9"/>
    <p:sldId id="291" r:id="rId10"/>
    <p:sldId id="292" r:id="rId11"/>
    <p:sldId id="293" r:id="rId12"/>
    <p:sldId id="294" r:id="rId13"/>
    <p:sldId id="314" r:id="rId14"/>
    <p:sldId id="306" r:id="rId15"/>
    <p:sldId id="307" r:id="rId16"/>
    <p:sldId id="316" r:id="rId17"/>
    <p:sldId id="295" r:id="rId18"/>
    <p:sldId id="301" r:id="rId19"/>
    <p:sldId id="296" r:id="rId20"/>
    <p:sldId id="297" r:id="rId21"/>
    <p:sldId id="298" r:id="rId22"/>
    <p:sldId id="299" r:id="rId23"/>
    <p:sldId id="300" r:id="rId24"/>
    <p:sldId id="302" r:id="rId25"/>
    <p:sldId id="308" r:id="rId26"/>
    <p:sldId id="309" r:id="rId27"/>
    <p:sldId id="303" r:id="rId28"/>
    <p:sldId id="310" r:id="rId29"/>
    <p:sldId id="304" r:id="rId30"/>
    <p:sldId id="305" r:id="rId31"/>
    <p:sldId id="313" r:id="rId32"/>
  </p:sldIdLst>
  <p:sldSz cx="9144000" cy="6858000" type="screen4x3"/>
  <p:notesSz cx="6934200" cy="92202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01" d="100"/>
          <a:sy n="101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0072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7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2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r>
              <a:rPr lang="en-US" dirty="0"/>
              <a:t>Actually, you don’t use or call a specification directly:  you use or call an implementation.</a:t>
            </a:r>
          </a:p>
          <a:p>
            <a:r>
              <a:rPr lang="en-US" dirty="0"/>
              <a:t>And it’s possible that the upgrade from S2 to S1 does not work.  Why?</a:t>
            </a:r>
          </a:p>
          <a:p>
            <a:pPr lvl="1"/>
            <a:r>
              <a:rPr lang="en-US" dirty="0"/>
              <a:t>Because of details of the implementation that were incorrectly relied upon.</a:t>
            </a:r>
          </a:p>
          <a:p>
            <a:pPr lvl="1"/>
            <a:r>
              <a:rPr lang="en-US" dirty="0"/>
              <a:t>Because of an underdetermined spec, and the implementation didn’t correctly deal with all possibilities.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13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17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18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19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20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Wi12: Is this really a good thing to do?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21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22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23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24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BBBBA-01E7-41B2-94BB-FB0215A902E2}" type="slidenum">
              <a:rPr lang="en-US"/>
              <a:pPr/>
              <a:t>27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3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29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30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31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4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5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6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9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10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12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Autumn 2013</a:t>
            </a:r>
          </a:p>
          <a:p>
            <a:r>
              <a:rPr lang="en-US" dirty="0" smtClean="0"/>
              <a:t>Exceptions and Assertions</a:t>
            </a:r>
          </a:p>
          <a:p>
            <a:r>
              <a:rPr lang="en-US" sz="1600" dirty="0" smtClean="0"/>
              <a:t>(Slides by Mike Ernst and David Notkin)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without exceptions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// requires: x </a:t>
            </a:r>
            <a:r>
              <a:rPr lang="en-US" sz="2000" b="1" dirty="0" smtClean="0"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...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48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// requires: x </a:t>
            </a:r>
            <a:r>
              <a:rPr lang="en-US" sz="2000" b="1" dirty="0" smtClean="0"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assert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(x &gt;= 0.0);</a:t>
            </a:r>
            <a:r>
              <a:rPr lang="en-US" sz="2000" b="1" dirty="0" smtClean="0">
                <a:latin typeface="Courier New" pitchFamily="49" charset="0"/>
              </a:rPr>
              <a:t>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double </a:t>
            </a:r>
            <a:r>
              <a:rPr lang="en-US" sz="2000" b="1" dirty="0">
                <a:latin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... </a:t>
            </a:r>
            <a:r>
              <a:rPr lang="en-US" sz="2000" b="1" dirty="0">
                <a:latin typeface="Courier New" pitchFamily="49" charset="0"/>
              </a:rPr>
              <a:t>// compute result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assert (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Math.abs(result*result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–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x)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&lt; .0001);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88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root, specified </a:t>
            </a:r>
            <a:r>
              <a:rPr lang="en-US" dirty="0"/>
              <a:t>for all </a:t>
            </a:r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// throws: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r>
              <a:rPr lang="en-US" sz="2000" b="1" dirty="0">
                <a:latin typeface="Courier New" pitchFamily="49" charset="0"/>
              </a:rPr>
              <a:t> if x &lt; 0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// returns: approximation to square root of x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  			throws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    throw new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</a:rPr>
              <a:t>  ...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94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Using try-catch to handle exceptions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// throws: </a:t>
            </a:r>
            <a:r>
              <a:rPr lang="en-US" sz="1800" b="1" dirty="0" err="1">
                <a:latin typeface="Courier New" pitchFamily="49" charset="0"/>
              </a:rPr>
              <a:t>IllegalArgumentException</a:t>
            </a:r>
            <a:r>
              <a:rPr lang="en-US" sz="1800" b="1" dirty="0">
                <a:latin typeface="Courier New" pitchFamily="49" charset="0"/>
              </a:rPr>
              <a:t> if x &lt; 0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// returns: approximation to square root of x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public 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) 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			throws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IllegalArgumentException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	...</a:t>
            </a: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dirty="0" smtClean="0"/>
              <a:t>Client </a:t>
            </a:r>
            <a:r>
              <a:rPr lang="en-US" sz="1800" dirty="0"/>
              <a:t>code:</a:t>
            </a: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try {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y =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(-1);</a:t>
            </a: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} catch (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e) {</a:t>
            </a: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e.printStackTrace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(); </a:t>
            </a:r>
            <a:r>
              <a:rPr lang="en-US" sz="1800" b="1" dirty="0" smtClean="0">
                <a:latin typeface="Courier New" pitchFamily="49" charset="0"/>
              </a:rPr>
              <a:t>// or take some other action</a:t>
            </a: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}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H</a:t>
            </a:r>
            <a:r>
              <a:rPr lang="en-US" sz="1800" dirty="0" smtClean="0"/>
              <a:t>andled by </a:t>
            </a:r>
            <a:r>
              <a:rPr lang="en-US" sz="1800" b="1" dirty="0">
                <a:latin typeface="Courier New"/>
                <a:cs typeface="Courier New"/>
              </a:rPr>
              <a:t>catch</a:t>
            </a:r>
            <a:r>
              <a:rPr lang="en-US" sz="1800" dirty="0"/>
              <a:t> associated with nearest dynamically enclosing </a:t>
            </a:r>
            <a:r>
              <a:rPr lang="en-US" sz="1800" b="1" dirty="0">
                <a:latin typeface="Courier New"/>
                <a:cs typeface="Courier New"/>
              </a:rPr>
              <a:t>try</a:t>
            </a:r>
          </a:p>
          <a:p>
            <a:pPr lvl="1">
              <a:buNone/>
            </a:pPr>
            <a:r>
              <a:rPr lang="en-US" sz="18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9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5102352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At run time, your program has a stack of currently executing methods</a:t>
            </a:r>
          </a:p>
          <a:p>
            <a:pPr marL="457200" lvl="1" indent="0">
              <a:buNone/>
            </a:pPr>
            <a:r>
              <a:rPr lang="en-US" dirty="0" smtClean="0"/>
              <a:t>Dynamic: reflects </a:t>
            </a:r>
            <a:r>
              <a:rPr lang="en-US" dirty="0"/>
              <a:t>r</a:t>
            </a:r>
            <a:r>
              <a:rPr lang="en-US" dirty="0" smtClean="0"/>
              <a:t>untime order of method calls</a:t>
            </a:r>
          </a:p>
          <a:p>
            <a:pPr marL="457200" lvl="1" indent="0">
              <a:buNone/>
            </a:pPr>
            <a:r>
              <a:rPr lang="en-US" dirty="0" smtClean="0"/>
              <a:t>No relation to static nesting of classes or packages or such</a:t>
            </a:r>
          </a:p>
          <a:p>
            <a:pPr marL="0" indent="0">
              <a:buNone/>
            </a:pPr>
            <a:r>
              <a:rPr lang="en-US" dirty="0" smtClean="0"/>
              <a:t>When an exception is thrown, control transfers to nearest method with a matching catch block</a:t>
            </a:r>
          </a:p>
          <a:p>
            <a:pPr marL="457200" lvl="1" indent="0">
              <a:buNone/>
            </a:pPr>
            <a:r>
              <a:rPr lang="en-US" dirty="0" smtClean="0"/>
              <a:t>If none found, top-level handler prints a stack trace &amp; terminates</a:t>
            </a:r>
          </a:p>
          <a:p>
            <a:pPr marL="0" indent="0">
              <a:buNone/>
            </a:pPr>
            <a:r>
              <a:rPr lang="en-US" dirty="0" smtClean="0"/>
              <a:t>Exceptions allow non-local error handling</a:t>
            </a:r>
          </a:p>
          <a:p>
            <a:pPr marL="457200" lvl="1" indent="0">
              <a:buNone/>
            </a:pPr>
            <a:r>
              <a:rPr lang="en-US" dirty="0" smtClean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66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 is always executed</a:t>
            </a:r>
          </a:p>
          <a:p>
            <a:pPr lvl="1" indent="-342900"/>
            <a:r>
              <a:rPr lang="en-US" dirty="0" smtClean="0"/>
              <a:t>Whether an exception is thrown or not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try</a:t>
            </a:r>
            <a:r>
              <a:rPr lang="en-US" sz="2000" b="1" dirty="0" smtClean="0">
                <a:latin typeface="Courier New"/>
                <a:cs typeface="Courier New"/>
              </a:rPr>
              <a:t>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code…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catch</a:t>
            </a:r>
            <a:r>
              <a:rPr lang="en-US" sz="2000" b="1" dirty="0" smtClean="0">
                <a:latin typeface="Courier New"/>
                <a:cs typeface="Courier New"/>
              </a:rPr>
              <a:t> (type name)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finally</a:t>
            </a:r>
            <a:r>
              <a:rPr lang="en-US" sz="2000" b="1" dirty="0" smtClean="0">
                <a:latin typeface="Courier New"/>
                <a:cs typeface="Courier New"/>
              </a:rPr>
              <a:t>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5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use for 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is often used for common, “must-always-run” or “clean-up” code</a:t>
            </a:r>
          </a:p>
          <a:p>
            <a:pPr marL="0" indent="0">
              <a:buNone/>
            </a:pPr>
            <a:endParaRPr lang="en-US" dirty="0" smtClean="0"/>
          </a:p>
          <a:p>
            <a:pPr marL="445770" lvl="1" indent="0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 “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   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ut.close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44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latin typeface="Courier New" pitchFamily="49" charset="0"/>
              </a:rPr>
              <a:t>bx</a:t>
            </a:r>
            <a:r>
              <a:rPr lang="en-US" sz="1800" b="1" dirty="0"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// throws: </a:t>
            </a:r>
            <a:r>
              <a:rPr lang="en-US" sz="1800" b="1" dirty="0" err="1">
                <a:latin typeface="Courier New" pitchFamily="49" charset="0"/>
              </a:rPr>
              <a:t>IllegalArgumentException</a:t>
            </a:r>
            <a:r>
              <a:rPr lang="en-US" sz="1800" b="1" dirty="0">
                <a:latin typeface="Courier New" pitchFamily="49" charset="0"/>
              </a:rPr>
              <a:t> if no real </a:t>
            </a:r>
            <a:r>
              <a:rPr lang="en-US" sz="1800" b="1" dirty="0" err="1">
                <a:latin typeface="Courier New" pitchFamily="49" charset="0"/>
              </a:rPr>
              <a:t>soln</a:t>
            </a:r>
            <a:r>
              <a:rPr lang="en-US" sz="1800" b="1" dirty="0"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                        throws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</a:rPr>
              <a:t>IllegalArgumentException</a:t>
            </a:r>
            <a:endParaRPr lang="en-US" sz="1800" b="1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pPr>
              <a:buNone/>
            </a:pPr>
            <a:r>
              <a:rPr lang="en-US" sz="2800" b="0" dirty="0" smtClean="0"/>
              <a:t>	How </a:t>
            </a:r>
            <a:r>
              <a:rPr lang="en-US" sz="2800" b="0" dirty="0"/>
              <a:t>can clients know </a:t>
            </a:r>
            <a:r>
              <a:rPr lang="en-US" sz="2800" b="0" dirty="0" smtClean="0"/>
              <a:t>if a </a:t>
            </a:r>
            <a:r>
              <a:rPr lang="en-US" sz="2800" b="0" dirty="0"/>
              <a:t>set of arguments to </a:t>
            </a:r>
            <a:r>
              <a:rPr lang="en-US" sz="2800" b="1" dirty="0" err="1">
                <a:latin typeface="Courier New"/>
                <a:cs typeface="Courier New"/>
              </a:rPr>
              <a:t>solveQuad</a:t>
            </a:r>
            <a:r>
              <a:rPr lang="en-US" sz="2800" b="0" dirty="0"/>
              <a:t> is illegal?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6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Failure to catch exceptions violates modularity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Call chain: </a:t>
            </a:r>
            <a:r>
              <a:rPr lang="en-US" sz="2000" dirty="0"/>
              <a:t>  </a:t>
            </a:r>
            <a:r>
              <a:rPr lang="en-US" sz="2000" dirty="0">
                <a:latin typeface="Arial" charset="0"/>
              </a:rPr>
              <a:t>A 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 </a:t>
            </a:r>
            <a:r>
              <a:rPr lang="en-US" dirty="0"/>
              <a:t> </a:t>
            </a:r>
            <a:r>
              <a:rPr lang="en-US" sz="2000" dirty="0" err="1">
                <a:latin typeface="Arial" charset="0"/>
              </a:rPr>
              <a:t>IntegerSet.insert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  </a:t>
            </a:r>
            <a:r>
              <a:rPr lang="en-US" sz="2000" dirty="0" err="1">
                <a:latin typeface="Arial" charset="0"/>
              </a:rPr>
              <a:t>IntegerList.insert</a:t>
            </a:r>
            <a:endParaRPr lang="en-US" dirty="0"/>
          </a:p>
          <a:p>
            <a:pPr lvl="1">
              <a:lnSpc>
                <a:spcPct val="90000"/>
              </a:lnSpc>
              <a:buNone/>
            </a:pPr>
            <a:r>
              <a:rPr lang="en-US" sz="2000" dirty="0" err="1">
                <a:latin typeface="Arial" charset="0"/>
              </a:rPr>
              <a:t>IntegerList.insert</a:t>
            </a:r>
            <a:r>
              <a:rPr lang="en-US" dirty="0"/>
              <a:t> throws an exception</a:t>
            </a:r>
          </a:p>
          <a:p>
            <a:pPr lvl="2">
              <a:lnSpc>
                <a:spcPct val="90000"/>
              </a:lnSpc>
              <a:buNone/>
            </a:pPr>
            <a:r>
              <a:rPr lang="en-US" dirty="0"/>
              <a:t>Implementer of </a:t>
            </a:r>
            <a:r>
              <a:rPr lang="en-US" sz="2000" dirty="0" err="1">
                <a:latin typeface="Arial" charset="0"/>
              </a:rPr>
              <a:t>IntegerSet.insert</a:t>
            </a:r>
            <a:r>
              <a:rPr lang="en-US" dirty="0"/>
              <a:t> knows how list is being used</a:t>
            </a:r>
          </a:p>
          <a:p>
            <a:pPr lvl="2">
              <a:lnSpc>
                <a:spcPct val="90000"/>
              </a:lnSpc>
              <a:buNone/>
            </a:pPr>
            <a:r>
              <a:rPr lang="en-US" dirty="0" smtClean="0"/>
              <a:t>Implementer </a:t>
            </a:r>
            <a:r>
              <a:rPr lang="en-US" dirty="0"/>
              <a:t>of </a:t>
            </a:r>
            <a:r>
              <a:rPr lang="en-US" dirty="0">
                <a:latin typeface="Arial" charset="0"/>
              </a:rPr>
              <a:t>A</a:t>
            </a:r>
            <a:r>
              <a:rPr lang="en-US" dirty="0"/>
              <a:t> may not even know that </a:t>
            </a:r>
            <a:r>
              <a:rPr lang="en-US" sz="2000" dirty="0" err="1">
                <a:latin typeface="Arial" charset="0"/>
              </a:rPr>
              <a:t>IntegerList</a:t>
            </a:r>
            <a:r>
              <a:rPr lang="en-US" dirty="0"/>
              <a:t> exists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Procedure on the stack may think that it is handling an exception raised by a different call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Better </a:t>
            </a:r>
            <a:r>
              <a:rPr lang="en-US" dirty="0"/>
              <a:t>alternative: </a:t>
            </a:r>
            <a:r>
              <a:rPr lang="en-US" dirty="0" smtClean="0"/>
              <a:t> catch </a:t>
            </a:r>
            <a:r>
              <a:rPr lang="en-US" dirty="0"/>
              <a:t>it and throw it </a:t>
            </a:r>
            <a:r>
              <a:rPr lang="en-US" dirty="0" smtClean="0"/>
              <a:t>again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“chaining” or “translation”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Do this even </a:t>
            </a:r>
            <a:r>
              <a:rPr lang="en-US" dirty="0"/>
              <a:t>if </a:t>
            </a:r>
            <a:r>
              <a:rPr lang="en-US" dirty="0" smtClean="0"/>
              <a:t>the exception </a:t>
            </a:r>
            <a:r>
              <a:rPr lang="en-US" dirty="0"/>
              <a:t>is better handled up a level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Makes </a:t>
            </a:r>
            <a:r>
              <a:rPr lang="en-US" dirty="0"/>
              <a:t>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74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153400" cy="5257800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latin typeface="Courier New" pitchFamily="49" charset="0"/>
              </a:rPr>
              <a:t>bx</a:t>
            </a:r>
            <a:r>
              <a:rPr lang="en-US" sz="1800" b="1" dirty="0">
                <a:latin typeface="Courier New" pitchFamily="49" charset="0"/>
              </a:rPr>
              <a:t> + c = 0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// throws: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 if no real solution exists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throws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NotRealException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</a:endParaRP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}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catch (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e) </a:t>
            </a: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throw new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()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;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110000"/>
              </a:lnSpc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 extends Exception {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() { super(); 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{ super(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c); 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110000"/>
              </a:lnSpc>
              <a:buNone/>
            </a:pPr>
            <a:endParaRPr lang="en-US" sz="1800" b="1" dirty="0">
              <a:latin typeface="Courier New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2000" b="0" dirty="0"/>
              <a:t>Exception chaining:</a:t>
            </a:r>
            <a:r>
              <a:rPr lang="en-US" sz="1800" b="0" dirty="0"/>
              <a:t>  </a:t>
            </a:r>
            <a:endParaRPr lang="en-US" sz="1800" b="0" dirty="0" smtClean="0"/>
          </a:p>
          <a:p>
            <a:pPr lvl="1">
              <a:lnSpc>
                <a:spcPct val="110000"/>
              </a:lnSpc>
              <a:buNone/>
            </a:pPr>
            <a:r>
              <a:rPr lang="en-US" sz="1800" b="1" dirty="0" smtClean="0">
                <a:latin typeface="Courier New" pitchFamily="49" charset="0"/>
              </a:rPr>
              <a:t>throw </a:t>
            </a:r>
            <a:r>
              <a:rPr lang="en-US" sz="1800" b="1" dirty="0">
                <a:latin typeface="Courier New" pitchFamily="49" charset="0"/>
              </a:rPr>
              <a:t>new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e</a:t>
            </a:r>
            <a:r>
              <a:rPr lang="en-US" sz="1800" b="1" dirty="0">
                <a:latin typeface="Courier New" pitchFamily="49" charset="0"/>
              </a:rPr>
              <a:t>);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31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Goal:  prevent complete failure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Some failure causes: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1. Misuse of your code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Precondition violation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2. Errors in your code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Bugs, representation exposure, many more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3. Unpredictable external problems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Out of memory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Missing file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Memory </a:t>
            </a:r>
            <a:r>
              <a:rPr lang="en-US" sz="2000" dirty="0" smtClean="0"/>
              <a:t>corruption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25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e)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Logger.log(“Failed: ”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 smtClean="0"/>
              <a:t>Not common – usually bad style, particularly at </a:t>
            </a:r>
            <a:r>
              <a:rPr lang="en-US" sz="2000" smtClean="0"/>
              <a:t>small scale</a:t>
            </a:r>
            <a:endParaRPr lang="en-US" sz="20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 smtClean="0"/>
              <a:t>Java/C++, etc. exceptions are expensive if thrown/caught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 smtClean="0"/>
              <a:t>Reserve exceptions for exceptional conditions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44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Special </a:t>
            </a:r>
            <a:r>
              <a:rPr lang="en-US" dirty="0" smtClean="0"/>
              <a:t>value:</a:t>
            </a:r>
            <a:endParaRPr lang="en-US" dirty="0"/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dirty="0"/>
              <a:t> – </a:t>
            </a:r>
            <a:r>
              <a:rPr lang="en-US" dirty="0" err="1"/>
              <a:t>Map.get</a:t>
            </a:r>
            <a:endParaRPr lang="en-US" dirty="0"/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dirty="0"/>
              <a:t> – </a:t>
            </a:r>
            <a:r>
              <a:rPr lang="en-US" dirty="0" err="1"/>
              <a:t>indexOf</a:t>
            </a:r>
            <a:endParaRPr lang="en-US" dirty="0"/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dirty="0"/>
              <a:t> – </a:t>
            </a:r>
            <a:r>
              <a:rPr lang="en-US" dirty="0" err="1"/>
              <a:t>sqrt</a:t>
            </a:r>
            <a:r>
              <a:rPr lang="en-US" dirty="0"/>
              <a:t> of negative number</a:t>
            </a:r>
          </a:p>
          <a:p>
            <a:pPr>
              <a:buNone/>
            </a:pPr>
            <a:r>
              <a:rPr lang="en-US" dirty="0"/>
              <a:t>Problems with using special </a:t>
            </a:r>
            <a:r>
              <a:rPr lang="en-US" dirty="0" smtClean="0"/>
              <a:t>value:</a:t>
            </a:r>
            <a:endParaRPr lang="en-US" dirty="0"/>
          </a:p>
          <a:p>
            <a:pPr lvl="1">
              <a:buNone/>
            </a:pPr>
            <a:r>
              <a:rPr lang="en-US" dirty="0"/>
              <a:t>Hard to distinguish from real results</a:t>
            </a:r>
          </a:p>
          <a:p>
            <a:pPr marL="457200" lvl="1" indent="0">
              <a:buNone/>
            </a:pPr>
            <a:r>
              <a:rPr lang="en-US" dirty="0"/>
              <a:t>Error-prone:  what if the programmer forgets to check result?</a:t>
            </a:r>
          </a:p>
          <a:p>
            <a:pPr marL="914400" lvl="2" indent="0">
              <a:buNone/>
            </a:pPr>
            <a:r>
              <a:rPr lang="en-US" dirty="0" smtClean="0"/>
              <a:t>Needs to be a value that cannot be a legal result and best if it will trigger a failure later</a:t>
            </a:r>
            <a:endParaRPr lang="en-US" dirty="0"/>
          </a:p>
          <a:p>
            <a:pPr lvl="1">
              <a:buNone/>
            </a:pPr>
            <a:r>
              <a:rPr lang="en-US" dirty="0"/>
              <a:t>Ugly</a:t>
            </a:r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/>
              <a:t>better </a:t>
            </a:r>
            <a:r>
              <a:rPr lang="en-US" dirty="0" smtClean="0"/>
              <a:t>solution (but not always?):  exceptions</a:t>
            </a:r>
          </a:p>
          <a:p>
            <a:pPr lvl="1">
              <a:buNone/>
            </a:pPr>
            <a:r>
              <a:rPr lang="en-US" dirty="0" smtClean="0"/>
              <a:t>Not highly recommended for routine control 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8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Failures</a:t>
            </a:r>
          </a:p>
          <a:p>
            <a:pPr lvl="1">
              <a:buNone/>
            </a:pPr>
            <a:r>
              <a:rPr lang="en-US" dirty="0"/>
              <a:t>Unexpected</a:t>
            </a:r>
          </a:p>
          <a:p>
            <a:pPr lvl="1">
              <a:buNone/>
            </a:pPr>
            <a:r>
              <a:rPr lang="en-US" dirty="0"/>
              <a:t>Should </a:t>
            </a:r>
            <a:r>
              <a:rPr lang="en-US" dirty="0" smtClean="0"/>
              <a:t>be rare with </a:t>
            </a:r>
            <a:r>
              <a:rPr lang="en-US" dirty="0"/>
              <a:t>well-written client and library</a:t>
            </a:r>
          </a:p>
          <a:p>
            <a:pPr lvl="1">
              <a:buNone/>
            </a:pPr>
            <a:r>
              <a:rPr lang="en-US" dirty="0"/>
              <a:t>Can be the client’s fault or the library’s</a:t>
            </a:r>
          </a:p>
          <a:p>
            <a:pPr lvl="1">
              <a:buNone/>
            </a:pPr>
            <a:r>
              <a:rPr lang="en-US" dirty="0"/>
              <a:t>Usually unrecoverable</a:t>
            </a:r>
          </a:p>
          <a:p>
            <a:pPr>
              <a:buNone/>
            </a:pPr>
            <a:r>
              <a:rPr lang="en-US" dirty="0"/>
              <a:t>Special results</a:t>
            </a:r>
          </a:p>
          <a:p>
            <a:pPr lvl="1">
              <a:buNone/>
            </a:pPr>
            <a:r>
              <a:rPr lang="en-US" dirty="0"/>
              <a:t>Expected</a:t>
            </a:r>
          </a:p>
          <a:p>
            <a:pPr lvl="1">
              <a:buNone/>
            </a:pPr>
            <a:r>
              <a:rPr lang="en-US" dirty="0"/>
              <a:t>Unpredictable or unpreventable by client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23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Failures</a:t>
            </a:r>
          </a:p>
          <a:p>
            <a:pPr lvl="1">
              <a:buNone/>
            </a:pPr>
            <a:r>
              <a:rPr lang="en-US" dirty="0"/>
              <a:t>Usually can’t recover</a:t>
            </a:r>
          </a:p>
          <a:p>
            <a:pPr lvl="1">
              <a:buNone/>
            </a:pPr>
            <a:r>
              <a:rPr lang="en-US" dirty="0"/>
              <a:t>If the condition is not checked, the exception propagates up the stack</a:t>
            </a:r>
          </a:p>
          <a:p>
            <a:pPr lvl="1">
              <a:buNone/>
            </a:pPr>
            <a:r>
              <a:rPr lang="en-US" dirty="0"/>
              <a:t>The top-level handler prints the stack trace</a:t>
            </a:r>
          </a:p>
          <a:p>
            <a:pPr>
              <a:buNone/>
            </a:pPr>
            <a:r>
              <a:rPr lang="en-US" dirty="0"/>
              <a:t>Special results</a:t>
            </a:r>
          </a:p>
          <a:p>
            <a:pPr lvl="1">
              <a:buNone/>
            </a:pPr>
            <a:r>
              <a:rPr lang="en-US" dirty="0"/>
              <a:t>Take special action and continue computing</a:t>
            </a:r>
          </a:p>
          <a:p>
            <a:pPr lvl="1">
              <a:buNone/>
            </a:pPr>
            <a:r>
              <a:rPr lang="en-US" dirty="0"/>
              <a:t>Should always check for this condition</a:t>
            </a:r>
          </a:p>
          <a:p>
            <a:pPr lvl="1">
              <a:buNone/>
            </a:pPr>
            <a:r>
              <a:rPr lang="en-US" dirty="0"/>
              <a:t>Should handle locally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4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Java exceptions </a:t>
            </a:r>
            <a:r>
              <a:rPr lang="en-US" sz="3200" dirty="0" smtClean="0"/>
              <a:t>for failures and for </a:t>
            </a:r>
            <a:r>
              <a:rPr lang="en-US" sz="3200" dirty="0"/>
              <a:t>special cases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>
            <a:normAutofit fontScale="92500"/>
          </a:bodyPr>
          <a:lstStyle/>
          <a:p>
            <a:pPr>
              <a:buClr>
                <a:schemeClr val="tx1"/>
              </a:buClr>
              <a:buNone/>
            </a:pPr>
            <a:r>
              <a:rPr lang="en-US" dirty="0">
                <a:solidFill>
                  <a:srgbClr val="FF0000"/>
                </a:solidFill>
              </a:rPr>
              <a:t>Checked</a:t>
            </a:r>
            <a:r>
              <a:rPr lang="en-US" dirty="0"/>
              <a:t> exceptions for </a:t>
            </a:r>
            <a:r>
              <a:rPr lang="en-US" dirty="0">
                <a:solidFill>
                  <a:srgbClr val="FF0000"/>
                </a:solidFill>
              </a:rPr>
              <a:t>special cases</a:t>
            </a:r>
          </a:p>
          <a:p>
            <a:pPr lvl="1">
              <a:buNone/>
            </a:pPr>
            <a:r>
              <a:rPr lang="en-US" dirty="0"/>
              <a:t>Library:  must declare in signature</a:t>
            </a:r>
          </a:p>
          <a:p>
            <a:pPr lvl="1">
              <a:buNone/>
            </a:pPr>
            <a:r>
              <a:rPr lang="en-US" dirty="0"/>
              <a:t>Client:  must either catch or declare</a:t>
            </a:r>
          </a:p>
          <a:p>
            <a:pPr lvl="2">
              <a:buNone/>
            </a:pPr>
            <a:r>
              <a:rPr lang="en-US" dirty="0"/>
              <a:t>Even if you can prove it will never happen at run time</a:t>
            </a:r>
          </a:p>
          <a:p>
            <a:pPr lvl="1">
              <a:buNone/>
            </a:pPr>
            <a:r>
              <a:rPr lang="en-US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r>
              <a:rPr lang="en-US" dirty="0">
                <a:solidFill>
                  <a:srgbClr val="FF0000"/>
                </a:solidFill>
              </a:rPr>
              <a:t>Unchecked</a:t>
            </a:r>
            <a:r>
              <a:rPr lang="en-US" dirty="0"/>
              <a:t> exceptions for </a:t>
            </a:r>
            <a:r>
              <a:rPr lang="en-US" dirty="0">
                <a:solidFill>
                  <a:srgbClr val="FF0000"/>
                </a:solidFill>
              </a:rPr>
              <a:t>failures</a:t>
            </a:r>
          </a:p>
          <a:p>
            <a:pPr lvl="1">
              <a:buNone/>
            </a:pPr>
            <a:r>
              <a:rPr lang="en-US" dirty="0"/>
              <a:t>Library:  no need to declare</a:t>
            </a:r>
          </a:p>
          <a:p>
            <a:pPr lvl="1">
              <a:buNone/>
            </a:pPr>
            <a:r>
              <a:rPr lang="en-US" dirty="0"/>
              <a:t>Client:  no need to catch</a:t>
            </a:r>
          </a:p>
          <a:p>
            <a:pPr lvl="1">
              <a:buNone/>
            </a:pPr>
            <a:r>
              <a:rPr lang="en-US" dirty="0" err="1"/>
              <a:t>RuntimeException</a:t>
            </a:r>
            <a:r>
              <a:rPr lang="en-US" dirty="0"/>
              <a:t> and Error</a:t>
            </a:r>
          </a:p>
          <a:p>
            <a:pPr lvl="2">
              <a:buNone/>
            </a:pPr>
            <a:r>
              <a:rPr lang="en-US" dirty="0"/>
              <a:t>and their </a:t>
            </a:r>
            <a:r>
              <a:rPr lang="en-US" dirty="0" smtClean="0"/>
              <a:t>subclasses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267200" y="3581400"/>
            <a:ext cx="4419600" cy="3048000"/>
            <a:chOff x="4495800" y="3581400"/>
            <a:chExt cx="4419600" cy="30480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324600" y="35814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>
                  <a:latin typeface="Times New Roman" pitchFamily="18" charset="0"/>
                </a:rPr>
                <a:t>Throwable</a:t>
              </a: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3246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>
                  <a:latin typeface="Times New Roman" pitchFamily="18" charset="0"/>
                </a:rPr>
                <a:t>Runtime-</a:t>
              </a:r>
              <a:br>
                <a:rPr lang="en-US" u="none" dirty="0">
                  <a:latin typeface="Times New Roman" pitchFamily="18" charset="0"/>
                </a:rPr>
              </a:br>
              <a:r>
                <a:rPr lang="en-US" u="none" dirty="0">
                  <a:latin typeface="Times New Roman" pitchFamily="18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3914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>
                  <a:latin typeface="Times New Roman" pitchFamily="18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4102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>
                  <a:latin typeface="Times New Roman" pitchFamily="18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6294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5438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66294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4958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 smtClean="0">
                  <a:latin typeface="Times New Roman" pitchFamily="18" charset="0"/>
                </a:rPr>
                <a:t>checked</a:t>
              </a:r>
              <a:br>
                <a:rPr lang="en-US" u="none" dirty="0" smtClean="0">
                  <a:latin typeface="Times New Roman" pitchFamily="18" charset="0"/>
                </a:rPr>
              </a:br>
              <a:r>
                <a:rPr lang="en-US" u="none" dirty="0" smtClean="0">
                  <a:latin typeface="Times New Roman" pitchFamily="18" charset="0"/>
                </a:rPr>
                <a:t>exceptions</a:t>
              </a:r>
              <a:endParaRPr lang="en-US" u="none" dirty="0">
                <a:latin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55626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59436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591175" y="5486400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xception hierarchy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85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Catching with inheritance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try 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code…</a:t>
            </a:r>
            <a:br>
              <a:rPr lang="en-US" dirty="0" smtClean="0"/>
            </a:br>
            <a:r>
              <a:rPr lang="en-US" b="1" dirty="0" smtClean="0">
                <a:latin typeface="Courier New"/>
                <a:cs typeface="Courier New"/>
              </a:rPr>
              <a:t>} catch (</a:t>
            </a:r>
            <a:r>
              <a:rPr lang="en-US" b="1" dirty="0" err="1" smtClean="0">
                <a:latin typeface="Courier New"/>
                <a:cs typeface="Courier New"/>
              </a:rPr>
              <a:t>FileNotFoundException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fnfe</a:t>
            </a:r>
            <a:r>
              <a:rPr lang="en-US" b="1" dirty="0" smtClean="0">
                <a:latin typeface="Courier New"/>
                <a:cs typeface="Courier New"/>
              </a:rPr>
              <a:t>) {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dirty="0" smtClean="0"/>
              <a:t>    code… to handle the file not found exception</a:t>
            </a:r>
            <a:br>
              <a:rPr lang="en-US" dirty="0" smtClean="0"/>
            </a:br>
            <a:r>
              <a:rPr lang="en-US" b="1" dirty="0" smtClean="0">
                <a:latin typeface="Courier New"/>
                <a:cs typeface="Courier New"/>
              </a:rPr>
              <a:t>} catch (</a:t>
            </a:r>
            <a:r>
              <a:rPr lang="en-US" b="1" dirty="0" err="1" smtClean="0">
                <a:latin typeface="Courier New"/>
                <a:cs typeface="Courier New"/>
              </a:rPr>
              <a:t>IOException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ioe</a:t>
            </a:r>
            <a:r>
              <a:rPr lang="en-US" b="1" dirty="0" smtClean="0">
                <a:latin typeface="Courier New"/>
                <a:cs typeface="Courier New"/>
              </a:rPr>
              <a:t>) {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dirty="0" smtClean="0"/>
              <a:t>    code… to handle any other I/O exception</a:t>
            </a:r>
            <a:br>
              <a:rPr lang="en-US" dirty="0" smtClean="0"/>
            </a:br>
            <a:r>
              <a:rPr lang="en-US" b="1" dirty="0" smtClean="0">
                <a:latin typeface="Courier New"/>
                <a:cs typeface="Courier New"/>
              </a:rPr>
              <a:t>} catch (Exception e) {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dirty="0" smtClean="0"/>
              <a:t>    code to handle any other exception</a:t>
            </a:r>
            <a:br>
              <a:rPr lang="en-US" dirty="0" smtClean="0"/>
            </a:br>
            <a:r>
              <a:rPr lang="en-US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5265003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a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SocketException</a:t>
            </a:r>
            <a:r>
              <a:rPr lang="en-US" sz="2400" dirty="0"/>
              <a:t> would match the second block</a:t>
            </a:r>
          </a:p>
          <a:p>
            <a:r>
              <a:rPr lang="en-US" sz="2400" dirty="0" smtClean="0"/>
              <a:t> an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400" dirty="0"/>
              <a:t> would match the third block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5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Avoid proliferation of checked exceptions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Unchecked</a:t>
            </a:r>
            <a:r>
              <a:rPr lang="en-US" dirty="0"/>
              <a:t> exceptions are better if clients will usually write code that ensures the exception will not happen</a:t>
            </a:r>
          </a:p>
          <a:p>
            <a:pPr lvl="1">
              <a:buNone/>
            </a:pPr>
            <a:r>
              <a:rPr lang="en-US" dirty="0" smtClean="0"/>
              <a:t>i.e., there </a:t>
            </a:r>
            <a:r>
              <a:rPr lang="en-US" dirty="0"/>
              <a:t>is a convenient and inexpensive way to avoid it</a:t>
            </a:r>
          </a:p>
          <a:p>
            <a:pPr lvl="1">
              <a:buNone/>
            </a:pPr>
            <a:r>
              <a:rPr lang="en-US" dirty="0"/>
              <a:t>The exception reflects </a:t>
            </a:r>
            <a:r>
              <a:rPr lang="en-US" dirty="0" err="1" smtClean="0">
                <a:solidFill>
                  <a:srgbClr val="FF0000"/>
                </a:solidFill>
              </a:rPr>
              <a:t>unanticipatable</a:t>
            </a:r>
            <a:r>
              <a:rPr lang="en-US" dirty="0" smtClean="0"/>
              <a:t> </a:t>
            </a:r>
            <a:r>
              <a:rPr lang="en-US" dirty="0"/>
              <a:t>failures</a:t>
            </a:r>
          </a:p>
          <a:p>
            <a:pPr>
              <a:buNone/>
            </a:pPr>
            <a:r>
              <a:rPr lang="en-US" dirty="0"/>
              <a:t>Otherwise use a checked </a:t>
            </a:r>
            <a:r>
              <a:rPr lang="en-US" dirty="0" smtClean="0"/>
              <a:t>exception</a:t>
            </a:r>
          </a:p>
          <a:p>
            <a:pPr lvl="1">
              <a:buNone/>
            </a:pPr>
            <a:r>
              <a:rPr lang="en-US" dirty="0" smtClean="0"/>
              <a:t>Must be caught and handled – prevents program defects</a:t>
            </a:r>
            <a:endParaRPr lang="en-US" dirty="0"/>
          </a:p>
          <a:p>
            <a:pPr lvl="1">
              <a:buNone/>
            </a:pPr>
            <a:r>
              <a:rPr lang="en-US" dirty="0"/>
              <a:t>Checked exceptions should be locally caught and </a:t>
            </a:r>
            <a:r>
              <a:rPr lang="en-US" dirty="0" smtClean="0"/>
              <a:t>handled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Checked </a:t>
            </a:r>
            <a:r>
              <a:rPr lang="en-US" dirty="0"/>
              <a:t>exceptions </a:t>
            </a:r>
            <a:r>
              <a:rPr lang="en-US" dirty="0" smtClean="0"/>
              <a:t>that propagate </a:t>
            </a:r>
            <a:r>
              <a:rPr lang="en-US" dirty="0"/>
              <a:t>long </a:t>
            </a:r>
            <a:r>
              <a:rPr lang="en-US" dirty="0" smtClean="0"/>
              <a:t>distances suggests bad design (failure </a:t>
            </a:r>
            <a:r>
              <a:rPr lang="en-US" dirty="0"/>
              <a:t>of </a:t>
            </a:r>
            <a:r>
              <a:rPr lang="en-US" dirty="0" smtClean="0"/>
              <a:t>modularity)</a:t>
            </a:r>
            <a:endParaRPr lang="en-US" dirty="0"/>
          </a:p>
          <a:p>
            <a:pPr>
              <a:buNone/>
            </a:pPr>
            <a:r>
              <a:rPr lang="en-US" dirty="0"/>
              <a:t>Java sometimes uses </a:t>
            </a:r>
            <a:r>
              <a:rPr lang="en-US" b="1" dirty="0">
                <a:latin typeface="Courier New"/>
                <a:cs typeface="Courier New"/>
              </a:rPr>
              <a:t>null</a:t>
            </a:r>
            <a:r>
              <a:rPr lang="en-US" dirty="0"/>
              <a:t> (or </a:t>
            </a:r>
            <a:r>
              <a:rPr lang="en-US" dirty="0" err="1"/>
              <a:t>NaN</a:t>
            </a:r>
            <a:r>
              <a:rPr lang="en-US" dirty="0"/>
              <a:t>, etc.) as a special value</a:t>
            </a:r>
          </a:p>
          <a:p>
            <a:pPr lvl="1">
              <a:buNone/>
            </a:pPr>
            <a:r>
              <a:rPr lang="en-US" dirty="0"/>
              <a:t>Acceptable if used judiciously, carefully </a:t>
            </a:r>
            <a:r>
              <a:rPr lang="en-US" dirty="0" smtClean="0"/>
              <a:t>specified</a:t>
            </a:r>
          </a:p>
          <a:p>
            <a:pPr lvl="1">
              <a:buNone/>
            </a:pPr>
            <a:r>
              <a:rPr lang="en-US" dirty="0" smtClean="0"/>
              <a:t>Easy to forget to check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2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Effective Java Tip #65: Don't ignore exceptions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empty catch block is (a common) poor style – often done to get code to compile or hide an error</a:t>
            </a:r>
          </a:p>
          <a:p>
            <a:pPr marL="365760" lvl="1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19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19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e) {}  // do nothing on error</a:t>
            </a:r>
            <a:endParaRPr lang="en-US" sz="1900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 a minimum, print out the exception so you know it happened</a:t>
            </a:r>
          </a:p>
          <a:p>
            <a:pPr marL="400050" lvl="1" indent="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e) {</a:t>
            </a:r>
            <a:br>
              <a:rPr lang="en-US" sz="19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();    // just in case</a:t>
            </a:r>
            <a:br>
              <a:rPr lang="en-US" sz="19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Use an </a:t>
            </a:r>
            <a:r>
              <a:rPr lang="en-US" dirty="0">
                <a:solidFill>
                  <a:srgbClr val="FF0000"/>
                </a:solidFill>
              </a:rPr>
              <a:t>exception</a:t>
            </a:r>
            <a:r>
              <a:rPr lang="en-US" dirty="0"/>
              <a:t> when</a:t>
            </a:r>
          </a:p>
          <a:p>
            <a:pPr lvl="1">
              <a:buNone/>
            </a:pPr>
            <a:r>
              <a:rPr lang="en-US" dirty="0"/>
              <a:t>Used in a broad or unpredictable context</a:t>
            </a:r>
          </a:p>
          <a:p>
            <a:pPr lvl="1">
              <a:buNone/>
            </a:pPr>
            <a:r>
              <a:rPr lang="en-US" dirty="0"/>
              <a:t>Checking the condition is feasible</a:t>
            </a:r>
          </a:p>
          <a:p>
            <a:pPr>
              <a:buNone/>
            </a:pPr>
            <a:r>
              <a:rPr lang="en-US" dirty="0"/>
              <a:t>Use a </a:t>
            </a:r>
            <a:r>
              <a:rPr lang="en-US" dirty="0">
                <a:solidFill>
                  <a:srgbClr val="FF0000"/>
                </a:solidFill>
              </a:rPr>
              <a:t>precondition</a:t>
            </a:r>
            <a:r>
              <a:rPr lang="en-US" dirty="0"/>
              <a:t> when</a:t>
            </a:r>
          </a:p>
          <a:p>
            <a:pPr lvl="1">
              <a:buNone/>
            </a:pPr>
            <a:r>
              <a:rPr lang="en-US" dirty="0"/>
              <a:t>Checking would be prohibitive</a:t>
            </a:r>
          </a:p>
          <a:p>
            <a:pPr lvl="2">
              <a:buNone/>
            </a:pPr>
            <a:r>
              <a:rPr lang="en-US" dirty="0"/>
              <a:t>E.g., requiring that a list be sorted</a:t>
            </a:r>
          </a:p>
          <a:p>
            <a:pPr lvl="1">
              <a:buNone/>
            </a:pPr>
            <a:r>
              <a:rPr lang="en-US" dirty="0"/>
              <a:t>Used in a narrow context in which calls can be checked</a:t>
            </a:r>
          </a:p>
          <a:p>
            <a:pPr>
              <a:buNone/>
            </a:pPr>
            <a:r>
              <a:rPr lang="en-US" dirty="0" smtClean="0"/>
              <a:t>Avoid preconditions because</a:t>
            </a:r>
            <a:endParaRPr lang="en-US" dirty="0"/>
          </a:p>
          <a:p>
            <a:pPr lvl="1">
              <a:buNone/>
            </a:pPr>
            <a:r>
              <a:rPr lang="en-US" dirty="0"/>
              <a:t>Caller may violate precondition </a:t>
            </a:r>
          </a:p>
          <a:p>
            <a:pPr lvl="1">
              <a:buNone/>
            </a:pPr>
            <a:r>
              <a:rPr lang="en-US" dirty="0"/>
              <a:t>Program can fail in </a:t>
            </a:r>
            <a:r>
              <a:rPr lang="en-US" dirty="0" smtClean="0"/>
              <a:t>an uninformative </a:t>
            </a:r>
            <a:r>
              <a:rPr lang="en-US" dirty="0"/>
              <a:t>or dangerous way</a:t>
            </a:r>
          </a:p>
          <a:p>
            <a:pPr lvl="1">
              <a:buNone/>
            </a:pPr>
            <a:r>
              <a:rPr lang="en-US" dirty="0"/>
              <a:t>Want program to fail as early as possible</a:t>
            </a:r>
          </a:p>
          <a:p>
            <a:pPr>
              <a:buNone/>
            </a:pPr>
            <a:r>
              <a:rPr lang="en-US" dirty="0"/>
              <a:t>How do preconditions and exceptions differ, for the client?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60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Avoiding errors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A precondition prohibits misuse of your code</a:t>
            </a:r>
          </a:p>
          <a:p>
            <a:pPr lvl="1">
              <a:buNone/>
            </a:pPr>
            <a:r>
              <a:rPr lang="en-US" dirty="0"/>
              <a:t>Adding a precondition weakens the spec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This ducks the problem</a:t>
            </a:r>
          </a:p>
          <a:p>
            <a:pPr lvl="1">
              <a:buNone/>
            </a:pPr>
            <a:r>
              <a:rPr lang="en-US" dirty="0"/>
              <a:t>Does not address errors in your own code</a:t>
            </a:r>
          </a:p>
          <a:p>
            <a:pPr lvl="1">
              <a:buNone/>
            </a:pPr>
            <a:r>
              <a:rPr lang="en-US" dirty="0"/>
              <a:t>Does not help others who are misusing your code</a:t>
            </a:r>
          </a:p>
          <a:p>
            <a:pPr lvl="1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Removing the precondition requires specifying the </a:t>
            </a:r>
            <a:r>
              <a:rPr lang="en-US" dirty="0" smtClean="0"/>
              <a:t>behavior (often a good thing, but there are tradeoffs)</a:t>
            </a:r>
            <a:endParaRPr lang="en-US" dirty="0"/>
          </a:p>
          <a:p>
            <a:pPr lvl="1">
              <a:buNone/>
            </a:pPr>
            <a:r>
              <a:rPr lang="en-US" dirty="0"/>
              <a:t>Strengthens the spec</a:t>
            </a:r>
          </a:p>
          <a:p>
            <a:pPr lvl="1">
              <a:buNone/>
            </a:pPr>
            <a:r>
              <a:rPr lang="en-US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4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r>
              <a:rPr lang="en-US" dirty="0"/>
              <a:t>, continued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Use checked exceptions most of the time</a:t>
            </a:r>
          </a:p>
          <a:p>
            <a:pPr>
              <a:buNone/>
            </a:pPr>
            <a:r>
              <a:rPr lang="en-US" dirty="0"/>
              <a:t>Handle exceptions sooner rather than later</a:t>
            </a:r>
          </a:p>
          <a:p>
            <a:pPr>
              <a:buNone/>
            </a:pPr>
            <a:r>
              <a:rPr lang="en-US" dirty="0"/>
              <a:t>Not all exceptions are errors</a:t>
            </a:r>
          </a:p>
          <a:p>
            <a:pPr lvl="1">
              <a:buNone/>
            </a:pPr>
            <a:r>
              <a:rPr lang="en-US" dirty="0"/>
              <a:t>A program structuring mechanism with non-local </a:t>
            </a:r>
            <a:r>
              <a:rPr lang="en-US" dirty="0" smtClean="0"/>
              <a:t>jumps (expensive, should be rare)</a:t>
            </a:r>
            <a:endParaRPr lang="en-US" dirty="0"/>
          </a:p>
          <a:p>
            <a:pPr lvl="1">
              <a:buNone/>
            </a:pPr>
            <a:r>
              <a:rPr lang="en-US" dirty="0"/>
              <a:t>Used for exceptional (unpredictable) </a:t>
            </a:r>
            <a:r>
              <a:rPr lang="en-US" dirty="0" smtClean="0"/>
              <a:t>circumstances (</a:t>
            </a:r>
            <a:r>
              <a:rPr lang="en-US" dirty="0" err="1" smtClean="0"/>
              <a:t>IOException</a:t>
            </a:r>
            <a:r>
              <a:rPr lang="en-US" dirty="0" smtClean="0"/>
              <a:t>, similar things)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9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Exceptions vs assertions</a:t>
            </a:r>
            <a:endParaRPr lang="en-US" dirty="0"/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Both can be used to check for errors.  No universal consensus on which to use where.  More general guidelines:</a:t>
            </a:r>
          </a:p>
          <a:p>
            <a:pPr marL="0" indent="0">
              <a:buNone/>
            </a:pPr>
            <a:r>
              <a:rPr lang="en-US" dirty="0" smtClean="0"/>
              <a:t>Exceptions</a:t>
            </a:r>
          </a:p>
          <a:p>
            <a:pPr marL="457200" lvl="1" indent="0">
              <a:buNone/>
            </a:pPr>
            <a:r>
              <a:rPr lang="en-US" dirty="0" smtClean="0"/>
              <a:t>Use for defensive programming, particularly checks at public API interfaces when assertions could be disabled</a:t>
            </a:r>
          </a:p>
          <a:p>
            <a:pPr marL="457200" lvl="1" indent="0">
              <a:buNone/>
            </a:pPr>
            <a:r>
              <a:rPr lang="en-US" dirty="0" smtClean="0"/>
              <a:t>Use to signal when client can or could recover, or otherwise handle a situation</a:t>
            </a:r>
          </a:p>
          <a:p>
            <a:pPr marL="0" indent="0">
              <a:buNone/>
            </a:pPr>
            <a:r>
              <a:rPr lang="en-US" dirty="0" smtClean="0"/>
              <a:t>Assertions</a:t>
            </a:r>
          </a:p>
          <a:p>
            <a:pPr marL="457200" lvl="1" indent="0">
              <a:buNone/>
            </a:pPr>
            <a:r>
              <a:rPr lang="en-US" dirty="0" smtClean="0"/>
              <a:t>Use for internal consistency checks – things that should “never happen”</a:t>
            </a:r>
          </a:p>
          <a:p>
            <a:pPr marL="457200" lvl="1" indent="0">
              <a:buNone/>
            </a:pPr>
            <a:r>
              <a:rPr lang="en-US" dirty="0" smtClean="0"/>
              <a:t>Use to catch things that are bugs and should be fixed</a:t>
            </a:r>
          </a:p>
          <a:p>
            <a:pPr marL="457200" lvl="1" indent="0">
              <a:buNone/>
            </a:pPr>
            <a:r>
              <a:rPr lang="en-US" dirty="0" smtClean="0"/>
              <a:t>Use for expensive checks during development/debugging</a:t>
            </a:r>
          </a:p>
          <a:p>
            <a:pPr marL="0" indent="0">
              <a:buNone/>
            </a:pPr>
            <a:r>
              <a:rPr lang="en-US" dirty="0" smtClean="0"/>
              <a:t>Good reference on all of this: Bloch </a:t>
            </a:r>
            <a:r>
              <a:rPr lang="en-US" i="1" dirty="0" smtClean="0"/>
              <a:t>Effective Java</a:t>
            </a:r>
            <a:r>
              <a:rPr lang="en-US" dirty="0" smtClean="0"/>
              <a:t>, </a:t>
            </a:r>
            <a:r>
              <a:rPr lang="en-US" dirty="0" err="1" smtClean="0"/>
              <a:t>ch.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22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Check</a:t>
            </a:r>
          </a:p>
          <a:p>
            <a:pPr lvl="1">
              <a:buNone/>
            </a:pPr>
            <a:r>
              <a:rPr lang="en-US" dirty="0"/>
              <a:t>precondition</a:t>
            </a:r>
          </a:p>
          <a:p>
            <a:pPr lvl="1">
              <a:buNone/>
            </a:pPr>
            <a:r>
              <a:rPr lang="en-US" dirty="0" err="1"/>
              <a:t>postcondition</a:t>
            </a:r>
            <a:endParaRPr lang="en-US" dirty="0"/>
          </a:p>
          <a:p>
            <a:pPr lvl="1">
              <a:buNone/>
            </a:pPr>
            <a:r>
              <a:rPr lang="en-US" dirty="0"/>
              <a:t>representation invariant</a:t>
            </a:r>
          </a:p>
          <a:p>
            <a:pPr lvl="1">
              <a:buNone/>
            </a:pPr>
            <a:r>
              <a:rPr lang="en-US" dirty="0"/>
              <a:t>other properties that you know to be true</a:t>
            </a:r>
          </a:p>
          <a:p>
            <a:pPr>
              <a:buNone/>
            </a:pPr>
            <a:r>
              <a:rPr lang="en-US" dirty="0"/>
              <a:t>Check </a:t>
            </a:r>
            <a:r>
              <a:rPr lang="en-US" dirty="0">
                <a:solidFill>
                  <a:srgbClr val="FF0000"/>
                </a:solidFill>
              </a:rPr>
              <a:t>statically </a:t>
            </a:r>
            <a:r>
              <a:rPr lang="en-US" dirty="0"/>
              <a:t>via </a:t>
            </a:r>
            <a:r>
              <a:rPr lang="en-US" dirty="0" smtClean="0"/>
              <a:t>reasoning (&amp; tools)</a:t>
            </a:r>
            <a:endParaRPr lang="en-US" dirty="0"/>
          </a:p>
          <a:p>
            <a:pPr>
              <a:buNone/>
            </a:pPr>
            <a:r>
              <a:rPr lang="en-US" dirty="0"/>
              <a:t>Check </a:t>
            </a:r>
            <a:r>
              <a:rPr lang="en-US" dirty="0">
                <a:solidFill>
                  <a:srgbClr val="FF0000"/>
                </a:solidFill>
              </a:rPr>
              <a:t>dynamically </a:t>
            </a:r>
            <a:r>
              <a:rPr lang="en-US" dirty="0"/>
              <a:t>at run time via </a:t>
            </a:r>
            <a:r>
              <a:rPr lang="en-US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assert items != null : “null item list argument”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“Bad size for ” + </a:t>
            </a:r>
            <a:r>
              <a:rPr lang="en-US" sz="2000" b="1" dirty="0" smtClean="0">
                <a:latin typeface="Courier New" pitchFamily="49" charset="0"/>
              </a:rPr>
              <a:t>						</a:t>
            </a:r>
            <a:r>
              <a:rPr lang="en-US" sz="2000" b="1" dirty="0" err="1" smtClean="0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/>
              <a:t>Write the assertions as you write the </a:t>
            </a:r>
            <a:r>
              <a:rPr lang="en-US" dirty="0" smtClean="0"/>
              <a:t>code</a:t>
            </a:r>
          </a:p>
          <a:p>
            <a:pPr>
              <a:buNone/>
            </a:pPr>
            <a:r>
              <a:rPr lang="en-US" dirty="0" smtClean="0"/>
              <a:t>Prefer assertions with descriptive messages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5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Java, assertions can be enabled or disabled at runtime without recompiling the program</a:t>
            </a:r>
          </a:p>
          <a:p>
            <a:pPr marL="0" indent="0">
              <a:buNone/>
            </a:pPr>
            <a:r>
              <a:rPr lang="en-US" dirty="0" smtClean="0"/>
              <a:t>Command line:</a:t>
            </a:r>
          </a:p>
          <a:p>
            <a:pPr marL="457200" lvl="1" indent="0">
              <a:buNone/>
            </a:pPr>
            <a:r>
              <a:rPr lang="en-US" b="1" dirty="0">
                <a:latin typeface="Courier New"/>
                <a:cs typeface="Courier New"/>
              </a:rPr>
              <a:t>j</a:t>
            </a:r>
            <a:r>
              <a:rPr lang="en-US" b="1" dirty="0" smtClean="0">
                <a:latin typeface="Courier New"/>
                <a:cs typeface="Courier New"/>
              </a:rPr>
              <a:t>ava –</a:t>
            </a:r>
            <a:r>
              <a:rPr lang="en-US" b="1" dirty="0" err="1" smtClean="0">
                <a:latin typeface="Courier New"/>
                <a:cs typeface="Courier New"/>
              </a:rPr>
              <a:t>ea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runs code with assertions enabled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java </a:t>
            </a:r>
            <a:r>
              <a:rPr lang="en-US" dirty="0" smtClean="0"/>
              <a:t>runs code with assertions disabled (default </a:t>
            </a:r>
            <a:r>
              <a:rPr lang="en-US" dirty="0" smtClean="0">
                <a:sym typeface="Wingdings"/>
              </a:rPr>
              <a:t>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Eclipse:</a:t>
            </a:r>
          </a:p>
          <a:p>
            <a:pPr marL="457200" lvl="1" indent="0">
              <a:buNone/>
            </a:pPr>
            <a:r>
              <a:rPr lang="en-US" dirty="0" smtClean="0"/>
              <a:t>Select Run&gt;Run Configurations… then add </a:t>
            </a:r>
            <a:r>
              <a:rPr lang="en-US" b="1" dirty="0" smtClean="0">
                <a:latin typeface="Courier New"/>
                <a:cs typeface="Courier New"/>
              </a:rPr>
              <a:t>-</a:t>
            </a:r>
            <a:r>
              <a:rPr lang="en-US" b="1" dirty="0" err="1" smtClean="0">
                <a:latin typeface="Courier New"/>
                <a:cs typeface="Courier New"/>
              </a:rPr>
              <a:t>ea</a:t>
            </a:r>
            <a:r>
              <a:rPr lang="en-US" dirty="0" smtClean="0"/>
              <a:t> to VM arguments under (x)=arguments tab</a:t>
            </a:r>
          </a:p>
          <a:p>
            <a:pPr marL="457200" lvl="1" indent="0">
              <a:buNone/>
            </a:pPr>
            <a:r>
              <a:rPr lang="en-US" dirty="0" smtClean="0"/>
              <a:t>(Demo and details in sections)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3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dirty="0"/>
              <a:t>Don’t clutter the code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assert x == y + 1;</a:t>
            </a:r>
            <a:r>
              <a:rPr lang="en-US" dirty="0"/>
              <a:t>                 // useless, distracting</a:t>
            </a:r>
          </a:p>
          <a:p>
            <a:pPr>
              <a:buNone/>
            </a:pPr>
            <a:r>
              <a:rPr lang="en-US" sz="3000" dirty="0"/>
              <a:t>Don’t perform side effects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assert </a:t>
            </a:r>
            <a:r>
              <a:rPr lang="en-US" b="1" dirty="0" err="1">
                <a:latin typeface="Courier New" pitchFamily="49" charset="0"/>
              </a:rPr>
              <a:t>list.remove</a:t>
            </a:r>
            <a:r>
              <a:rPr lang="en-US" b="1" dirty="0">
                <a:latin typeface="Courier New" pitchFamily="49" charset="0"/>
              </a:rPr>
              <a:t>(x);</a:t>
            </a:r>
            <a:r>
              <a:rPr lang="en-US" dirty="0"/>
              <a:t> </a:t>
            </a:r>
            <a:r>
              <a:rPr lang="en-US" dirty="0" smtClean="0"/>
              <a:t> /</a:t>
            </a:r>
            <a:r>
              <a:rPr lang="en-US" dirty="0"/>
              <a:t>/ </a:t>
            </a:r>
            <a:r>
              <a:rPr lang="en-US" dirty="0" smtClean="0"/>
              <a:t>won’t happen if </a:t>
            </a:r>
            <a:r>
              <a:rPr lang="en-US" dirty="0"/>
              <a:t>disabled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// </a:t>
            </a:r>
            <a:r>
              <a:rPr lang="en-US" dirty="0"/>
              <a:t>Better:</a:t>
            </a:r>
          </a:p>
          <a:p>
            <a:pPr lvl="1">
              <a:buNone/>
            </a:pPr>
            <a:r>
              <a:rPr lang="en-US" b="1" dirty="0" err="1">
                <a:latin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</a:rPr>
              <a:t> found = </a:t>
            </a:r>
            <a:r>
              <a:rPr lang="en-US" b="1" dirty="0" err="1">
                <a:latin typeface="Courier New" pitchFamily="49" charset="0"/>
              </a:rPr>
              <a:t>list.remove</a:t>
            </a:r>
            <a:r>
              <a:rPr lang="en-US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assert found</a:t>
            </a:r>
            <a:r>
              <a:rPr lang="en-US" b="1" dirty="0" smtClean="0">
                <a:latin typeface="Courier New" pitchFamily="49" charset="0"/>
              </a:rPr>
              <a:t>;</a:t>
            </a:r>
            <a:endParaRPr lang="en-US" b="1" dirty="0">
              <a:latin typeface="Courier New" pitchFamily="49" charset="0"/>
            </a:endParaRP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Turn </a:t>
            </a:r>
            <a:r>
              <a:rPr lang="en-US" sz="3000" dirty="0"/>
              <a:t>them off in rare circumstances </a:t>
            </a:r>
            <a:r>
              <a:rPr lang="en-US" sz="3000" dirty="0" smtClean="0"/>
              <a:t>(production code(?) )</a:t>
            </a:r>
            <a:endParaRPr lang="en-US" sz="3000" dirty="0"/>
          </a:p>
          <a:p>
            <a:pPr lvl="1">
              <a:buNone/>
            </a:pPr>
            <a:r>
              <a:rPr lang="en-US" dirty="0" smtClean="0"/>
              <a:t>Most </a:t>
            </a:r>
            <a:r>
              <a:rPr lang="en-US" dirty="0"/>
              <a:t>assertions should always be enabled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8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ssert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CSE 331’s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is another dynamic check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Strategy: use </a:t>
            </a:r>
            <a:r>
              <a:rPr lang="en-US" b="1" dirty="0" smtClean="0">
                <a:latin typeface="Courier New"/>
                <a:cs typeface="Courier New"/>
              </a:rPr>
              <a:t>assert</a:t>
            </a:r>
            <a:r>
              <a:rPr lang="en-US" dirty="0" smtClean="0"/>
              <a:t> in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to test and fail with meaningful </a:t>
            </a:r>
            <a:r>
              <a:rPr lang="en-US" dirty="0" err="1" smtClean="0"/>
              <a:t>traceback</a:t>
            </a:r>
            <a:r>
              <a:rPr lang="en-US" dirty="0" smtClean="0"/>
              <a:t>/message </a:t>
            </a:r>
            <a:r>
              <a:rPr lang="en-US" dirty="0"/>
              <a:t>if trouble </a:t>
            </a:r>
            <a:r>
              <a:rPr lang="en-US" dirty="0" smtClean="0"/>
              <a:t>found</a:t>
            </a:r>
          </a:p>
          <a:p>
            <a:pPr marL="400050" lvl="1" indent="0">
              <a:buNone/>
            </a:pPr>
            <a:r>
              <a:rPr lang="en-US" dirty="0" smtClean="0"/>
              <a:t>Be sure to enable asserts when you do this!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Asserts should be enabled always for CSE 331 projects</a:t>
            </a:r>
          </a:p>
          <a:p>
            <a:pPr marL="400050" lvl="1" indent="0">
              <a:buNone/>
            </a:pPr>
            <a:r>
              <a:rPr lang="en-US" dirty="0" smtClean="0"/>
              <a:t>We will enable them for grading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99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Expensive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 marL="57150" indent="0">
              <a:buNone/>
            </a:pPr>
            <a:r>
              <a:rPr lang="en-US" dirty="0" smtClean="0"/>
              <a:t>Detailed checks can be too slow in production</a:t>
            </a:r>
          </a:p>
          <a:p>
            <a:pPr marL="514350" lvl="1" indent="0">
              <a:buNone/>
            </a:pPr>
            <a:r>
              <a:rPr lang="en-US" dirty="0" smtClean="0"/>
              <a:t>Even if asserts are disabled, an </a:t>
            </a:r>
            <a:r>
              <a:rPr lang="en-US" b="1" dirty="0" smtClean="0">
                <a:latin typeface="Courier New"/>
                <a:cs typeface="Courier New"/>
              </a:rPr>
              <a:t>assert </a:t>
            </a:r>
            <a:r>
              <a:rPr lang="en-US" dirty="0" smtClean="0"/>
              <a:t>in a deep loop nest can take lots of time to do nothing</a:t>
            </a:r>
          </a:p>
          <a:p>
            <a:pPr marL="57150" indent="0">
              <a:buNone/>
            </a:pPr>
            <a:r>
              <a:rPr lang="en-US" dirty="0" smtClean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No perfect answers; suggested strategy for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Create a static, global “debug” or “</a:t>
            </a:r>
            <a:r>
              <a:rPr lang="en-US" dirty="0" err="1" smtClean="0"/>
              <a:t>debugLevel</a:t>
            </a:r>
            <a:r>
              <a:rPr lang="en-US" dirty="0" smtClean="0"/>
              <a:t>” variable </a:t>
            </a:r>
          </a:p>
          <a:p>
            <a:pPr lvl="1"/>
            <a:r>
              <a:rPr lang="en-US" dirty="0" smtClean="0"/>
              <a:t>Run expensive tests when this is enabled</a:t>
            </a:r>
          </a:p>
          <a:p>
            <a:pPr lvl="1"/>
            <a:r>
              <a:rPr lang="en-US" dirty="0" smtClean="0"/>
              <a:t>Turn it off in graded / production code if tests are too expensive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 smtClean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1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Something goes wrong:  an assertion </a:t>
            </a:r>
            <a:r>
              <a:rPr lang="en-US" dirty="0" smtClean="0"/>
              <a:t>fails 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(or </a:t>
            </a:r>
            <a:r>
              <a:rPr lang="en-US" dirty="0"/>
              <a:t>would have </a:t>
            </a:r>
            <a:r>
              <a:rPr lang="en-US" dirty="0" smtClean="0"/>
              <a:t>failed if an assertion were there)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Fail early, fail friendly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Goal 1:  </a:t>
            </a:r>
            <a:r>
              <a:rPr lang="en-US" dirty="0">
                <a:solidFill>
                  <a:srgbClr val="FF0000"/>
                </a:solidFill>
              </a:rPr>
              <a:t>Give information </a:t>
            </a:r>
            <a:r>
              <a:rPr lang="en-US" dirty="0"/>
              <a:t>about the problem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To the </a:t>
            </a:r>
            <a:r>
              <a:rPr lang="en-US" dirty="0" smtClean="0"/>
              <a:t>programmer – a good </a:t>
            </a:r>
            <a:r>
              <a:rPr lang="en-US" dirty="0"/>
              <a:t>error message is key</a:t>
            </a:r>
            <a:r>
              <a:rPr lang="en-US" dirty="0" smtClean="0"/>
              <a:t>!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To the client code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Goal 2:  </a:t>
            </a:r>
            <a:r>
              <a:rPr lang="en-US" dirty="0">
                <a:solidFill>
                  <a:srgbClr val="FF0000"/>
                </a:solidFill>
              </a:rPr>
              <a:t>Prevent harm </a:t>
            </a:r>
            <a:r>
              <a:rPr lang="en-US" dirty="0"/>
              <a:t>from occurring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Abort:  inform a </a:t>
            </a:r>
            <a:r>
              <a:rPr lang="en-US" dirty="0" smtClean="0"/>
              <a:t>human</a:t>
            </a:r>
            <a:endParaRPr lang="en-US" dirty="0"/>
          </a:p>
          <a:p>
            <a:pPr lvl="2">
              <a:lnSpc>
                <a:spcPct val="90000"/>
              </a:lnSpc>
              <a:buNone/>
            </a:pPr>
            <a:r>
              <a:rPr lang="en-US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Re-try:</a:t>
            </a:r>
          </a:p>
          <a:p>
            <a:pPr lvl="2">
              <a:lnSpc>
                <a:spcPct val="90000"/>
              </a:lnSpc>
              <a:buNone/>
            </a:pPr>
            <a:r>
              <a:rPr lang="en-US" dirty="0" smtClean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Skip a </a:t>
            </a:r>
            <a:r>
              <a:rPr lang="en-US" dirty="0" err="1" smtClean="0"/>
              <a:t>subcomputation</a:t>
            </a:r>
            <a:r>
              <a:rPr lang="en-US" dirty="0" smtClean="0"/>
              <a:t>:</a:t>
            </a:r>
          </a:p>
          <a:p>
            <a:pPr lvl="2">
              <a:lnSpc>
                <a:spcPct val="90000"/>
              </a:lnSpc>
              <a:buNone/>
            </a:pPr>
            <a:r>
              <a:rPr lang="en-US" dirty="0" smtClean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/>
              <a:t>Fix </a:t>
            </a:r>
            <a:r>
              <a:rPr lang="en-US" dirty="0"/>
              <a:t>the problem (usually </a:t>
            </a:r>
            <a:r>
              <a:rPr lang="en-US" dirty="0" smtClean="0"/>
              <a:t>infeasible)</a:t>
            </a:r>
            <a:endParaRPr lang="en-US" dirty="0"/>
          </a:p>
          <a:p>
            <a:pPr lvl="2">
              <a:lnSpc>
                <a:spcPct val="90000"/>
              </a:lnSpc>
              <a:buNone/>
            </a:pPr>
            <a:r>
              <a:rPr lang="en-US" dirty="0"/>
              <a:t>External problem:  no hope; just be informative</a:t>
            </a:r>
          </a:p>
          <a:p>
            <a:pPr lvl="2">
              <a:lnSpc>
                <a:spcPct val="90000"/>
              </a:lnSpc>
              <a:buNone/>
            </a:pPr>
            <a:r>
              <a:rPr lang="en-US" dirty="0"/>
              <a:t>Internal problem:  if you can fix, you can prevent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5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861</TotalTime>
  <Words>2145</Words>
  <Application>Microsoft Macintosh PowerPoint</Application>
  <PresentationFormat>On-screen Show (4:3)</PresentationFormat>
  <Paragraphs>375</Paragraphs>
  <Slides>31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simple</vt:lpstr>
      <vt:lpstr>CSE 331 Software Design &amp; Implementation</vt:lpstr>
      <vt:lpstr>Failure causes</vt:lpstr>
      <vt:lpstr>Avoiding errors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What to do when something goes wrong</vt:lpstr>
      <vt:lpstr>Square root without exceptions</vt:lpstr>
      <vt:lpstr>Square root with assertion</vt:lpstr>
      <vt:lpstr>Square root, specified for all inputs</vt:lpstr>
      <vt:lpstr>Using try-catch to handle exceptions</vt:lpstr>
      <vt:lpstr>Throwing and catching</vt:lpstr>
      <vt:lpstr>The finally block</vt:lpstr>
      <vt:lpstr>One use for the finally block</vt:lpstr>
      <vt:lpstr>Propagating an exception</vt:lpstr>
      <vt:lpstr>Why catch exceptions locally?</vt:lpstr>
      <vt:lpstr>Exception translation</vt:lpstr>
      <vt:lpstr>Exceptions as non-local control flow</vt:lpstr>
      <vt:lpstr>Informing the client of a problem</vt:lpstr>
      <vt:lpstr>Two distinct uses of exceptions</vt:lpstr>
      <vt:lpstr>Handling exceptions</vt:lpstr>
      <vt:lpstr>Java exceptions for failures and for special cases</vt:lpstr>
      <vt:lpstr>exception hierarchy</vt:lpstr>
      <vt:lpstr>Catching with inheritance</vt:lpstr>
      <vt:lpstr>Avoid proliferation of checked exceptions</vt:lpstr>
      <vt:lpstr>Don’t ignore exceptions</vt:lpstr>
      <vt:lpstr>Exceptions: review</vt:lpstr>
      <vt:lpstr>Exceptions: review, continued</vt:lpstr>
      <vt:lpstr>Exceptions vs assertions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106</cp:revision>
  <cp:lastPrinted>2013-10-23T02:29:11Z</cp:lastPrinted>
  <dcterms:created xsi:type="dcterms:W3CDTF">2012-02-06T17:42:11Z</dcterms:created>
  <dcterms:modified xsi:type="dcterms:W3CDTF">2013-10-28T18:34:16Z</dcterms:modified>
</cp:coreProperties>
</file>