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85" r:id="rId2"/>
    <p:sldId id="318" r:id="rId3"/>
    <p:sldId id="288" r:id="rId4"/>
    <p:sldId id="289" r:id="rId5"/>
    <p:sldId id="290" r:id="rId6"/>
    <p:sldId id="291" r:id="rId7"/>
    <p:sldId id="292" r:id="rId8"/>
    <p:sldId id="317" r:id="rId9"/>
    <p:sldId id="294" r:id="rId10"/>
    <p:sldId id="295" r:id="rId11"/>
    <p:sldId id="338" r:id="rId12"/>
    <p:sldId id="339" r:id="rId13"/>
    <p:sldId id="319" r:id="rId14"/>
    <p:sldId id="320" r:id="rId15"/>
    <p:sldId id="321" r:id="rId16"/>
    <p:sldId id="322" r:id="rId17"/>
    <p:sldId id="340" r:id="rId18"/>
    <p:sldId id="323" r:id="rId19"/>
    <p:sldId id="324" r:id="rId20"/>
    <p:sldId id="341" r:id="rId21"/>
    <p:sldId id="326" r:id="rId22"/>
    <p:sldId id="325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42" r:id="rId32"/>
    <p:sldId id="335" r:id="rId33"/>
    <p:sldId id="343" r:id="rId34"/>
  </p:sldIdLst>
  <p:sldSz cx="9144000" cy="6858000" type="screen4x3"/>
  <p:notesSz cx="6934200" cy="9220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Wi13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60488" y="922338"/>
            <a:ext cx="4211637" cy="3159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705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</a:t>
            </a:r>
            <a:r>
              <a:rPr lang="en-US" dirty="0" err="1" smtClean="0"/>
              <a:t>theSystemIsAboutToDie</a:t>
            </a:r>
            <a:r>
              <a:rPr lang="en-US" baseline="0" dirty="0" err="1" smtClean="0"/>
              <a:t>AHorribleDeath</a:t>
            </a:r>
            <a:r>
              <a:rPr lang="en-US" baseline="0" dirty="0" smtClean="0"/>
              <a:t> was pretty good in an old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5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086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Autumn 2013</a:t>
            </a:r>
          </a:p>
          <a:p>
            <a:r>
              <a:rPr lang="en-US" dirty="0" smtClean="0"/>
              <a:t>Module Design and General Style Guidelines</a:t>
            </a:r>
          </a:p>
          <a:p>
            <a:r>
              <a:rPr lang="en-US" sz="1800" dirty="0" smtClean="0"/>
              <a:t>(Based on slides by David </a:t>
            </a:r>
            <a:r>
              <a:rPr lang="en-US" sz="1800" dirty="0" err="1" smtClean="0"/>
              <a:t>Notkin</a:t>
            </a:r>
            <a:r>
              <a:rPr lang="en-US" sz="1800" dirty="0" smtClean="0"/>
              <a:t> and Mike Ernst)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An object should only send messages to …  </a:t>
            </a:r>
            <a:r>
              <a:rPr lang="en-US" sz="3200" dirty="0" smtClean="0"/>
              <a:t>(More Demeter)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itself </a:t>
            </a:r>
            <a:r>
              <a:rPr lang="en-US" dirty="0"/>
              <a:t>(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its </a:t>
            </a:r>
            <a:r>
              <a:rPr lang="en-US" dirty="0"/>
              <a:t>instance variables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ts methods’ </a:t>
            </a:r>
            <a:r>
              <a:rPr lang="en-US" dirty="0"/>
              <a:t>parameters</a:t>
            </a:r>
          </a:p>
          <a:p>
            <a:pPr marL="0" indent="0">
              <a:buNone/>
            </a:pPr>
            <a:r>
              <a:rPr lang="en-US" dirty="0" smtClean="0"/>
              <a:t>any </a:t>
            </a:r>
            <a:r>
              <a:rPr lang="en-US" dirty="0"/>
              <a:t>object it creates</a:t>
            </a:r>
          </a:p>
          <a:p>
            <a:pPr marL="0" indent="0">
              <a:buNone/>
            </a:pPr>
            <a:r>
              <a:rPr lang="en-US" dirty="0" smtClean="0"/>
              <a:t>any </a:t>
            </a:r>
            <a:r>
              <a:rPr lang="en-US" dirty="0"/>
              <a:t>object returned by a call to one of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's </a:t>
            </a:r>
            <a:r>
              <a:rPr lang="en-US" dirty="0"/>
              <a:t>methods</a:t>
            </a:r>
          </a:p>
          <a:p>
            <a:pPr marL="0" indent="0">
              <a:buNone/>
            </a:pPr>
            <a:r>
              <a:rPr lang="en-US" dirty="0" smtClean="0"/>
              <a:t>any </a:t>
            </a:r>
            <a:r>
              <a:rPr lang="en-US" dirty="0"/>
              <a:t>objects in a collection of the </a:t>
            </a:r>
            <a:r>
              <a:rPr lang="en-US" dirty="0" smtClean="0"/>
              <a:t>above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notably </a:t>
            </a:r>
            <a:r>
              <a:rPr lang="en-US" dirty="0"/>
              <a:t>absent: objects returned </a:t>
            </a:r>
            <a:r>
              <a:rPr lang="en-US" dirty="0" smtClean="0"/>
              <a:t>by </a:t>
            </a:r>
            <a:r>
              <a:rPr lang="en-US" dirty="0"/>
              <a:t>messages sent to other objects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1676400"/>
            <a:ext cx="3429000" cy="132343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Guidelines: not strict rules!  But thinking about them will generally help you produce better designs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06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classes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god class</a:t>
            </a:r>
            <a:r>
              <a:rPr lang="en-US" dirty="0" smtClean="0"/>
              <a:t>: a class that hoards too much of the data or functionality of a system</a:t>
            </a:r>
          </a:p>
          <a:p>
            <a:pPr marL="457200" lvl="1" indent="0">
              <a:buNone/>
            </a:pPr>
            <a:r>
              <a:rPr lang="en-US" dirty="0" smtClean="0"/>
              <a:t>Poor cohesion – little thought about why all of the elements are placed together</a:t>
            </a:r>
          </a:p>
          <a:p>
            <a:pPr marL="457200" lvl="1" indent="0">
              <a:buNone/>
            </a:pPr>
            <a:r>
              <a:rPr lang="en-US" dirty="0"/>
              <a:t>R</a:t>
            </a:r>
            <a:r>
              <a:rPr lang="en-US" dirty="0" smtClean="0"/>
              <a:t>educes coupling but only by collapsing multiple modules into one (which replaces dependences between modules with dependences within a module)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god class is an example of an </a:t>
            </a:r>
            <a:r>
              <a:rPr lang="en-US" i="1" dirty="0" smtClean="0">
                <a:solidFill>
                  <a:srgbClr val="FF0000"/>
                </a:solidFill>
              </a:rPr>
              <a:t>anti-pattern</a:t>
            </a:r>
            <a:r>
              <a:rPr lang="en-US" dirty="0" smtClean="0"/>
              <a:t> – it is a known bad way of doing things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36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 again…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Methods should do one thing well:</a:t>
            </a:r>
          </a:p>
          <a:p>
            <a:pPr marL="457200" lvl="1" indent="0">
              <a:buNone/>
            </a:pPr>
            <a:r>
              <a:rPr lang="en-US" dirty="0" smtClean="0"/>
              <a:t>Compute a value but let client decide what to do with it</a:t>
            </a:r>
          </a:p>
          <a:p>
            <a:pPr marL="457200" lvl="1" indent="0">
              <a:buNone/>
            </a:pPr>
            <a:r>
              <a:rPr lang="en-US" dirty="0" smtClean="0"/>
              <a:t>Observe or mutate, don’t do both</a:t>
            </a:r>
          </a:p>
          <a:p>
            <a:pPr marL="457200" lvl="1" indent="0">
              <a:buNone/>
            </a:pPr>
            <a:r>
              <a:rPr lang="en-US" dirty="0" smtClean="0"/>
              <a:t>Don’t print as a side effect of some other operation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Don’t limit future possible uses of the method by having it do multiple, not-necessarily related things (like printing)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you’ve got a method that is doing too much, split it up</a:t>
            </a:r>
          </a:p>
          <a:p>
            <a:pPr marL="457200" lvl="1" indent="0">
              <a:buNone/>
            </a:pPr>
            <a:r>
              <a:rPr lang="en-US" dirty="0" smtClean="0"/>
              <a:t>Maybe separate, unrelated methods; maybe one method that does a task and another that calls it</a:t>
            </a:r>
          </a:p>
          <a:p>
            <a:pPr marL="457200" lvl="1" indent="0">
              <a:buNone/>
            </a:pPr>
            <a:r>
              <a:rPr lang="en-US" dirty="0" smtClean="0"/>
              <a:t>“Flag” variables are often a symptom of this problem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57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design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Effective Java (EJ) Tip #40: Design method signatures carefully</a:t>
            </a:r>
          </a:p>
          <a:p>
            <a:pPr marL="457200" lvl="1" indent="0">
              <a:buNone/>
            </a:pPr>
            <a:r>
              <a:rPr lang="en-US" dirty="0" smtClean="0"/>
              <a:t>Avoid long parameter lists</a:t>
            </a:r>
          </a:p>
          <a:p>
            <a:pPr marL="457200" lvl="1" indent="0">
              <a:buNone/>
            </a:pPr>
            <a:r>
              <a:rPr lang="en-US" dirty="0" smtClean="0"/>
              <a:t>Perlis: “If you have a procedure with ten parameters, you probably missed some.”</a:t>
            </a:r>
          </a:p>
          <a:p>
            <a:pPr marL="457200" lvl="1" indent="0">
              <a:buNone/>
            </a:pPr>
            <a:r>
              <a:rPr lang="en-US" dirty="0" smtClean="0"/>
              <a:t>Especially error-prone if parameters are all the same type</a:t>
            </a:r>
          </a:p>
          <a:p>
            <a:pPr marL="457200" lvl="1" indent="0">
              <a:buNone/>
            </a:pPr>
            <a:r>
              <a:rPr lang="en-US" dirty="0" smtClean="0"/>
              <a:t>Avoid methods that take lots of </a:t>
            </a:r>
            <a:r>
              <a:rPr lang="en-US" dirty="0" err="1" smtClean="0"/>
              <a:t>boolean</a:t>
            </a:r>
            <a:r>
              <a:rPr lang="en-US" dirty="0" smtClean="0"/>
              <a:t> "flag" parameters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EJ Tip #41: Use overloading judiciously</a:t>
            </a:r>
          </a:p>
          <a:p>
            <a:pPr marL="457200" lvl="1" indent="0">
              <a:buNone/>
            </a:pPr>
            <a:r>
              <a:rPr lang="en-US" dirty="0" smtClean="0"/>
              <a:t>Can be useful, but avoid overloading with same number of parameters, and think about whether methods really are related.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26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Field design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variable should be made into a field if and only if:</a:t>
            </a:r>
          </a:p>
          <a:p>
            <a:pPr marL="457200" lvl="1" indent="0">
              <a:buNone/>
            </a:pPr>
            <a:r>
              <a:rPr lang="en-US" dirty="0" smtClean="0"/>
              <a:t>It is part of the inherent internal state of the object</a:t>
            </a:r>
          </a:p>
          <a:p>
            <a:pPr marL="457200" lvl="1" indent="0">
              <a:buNone/>
            </a:pPr>
            <a:r>
              <a:rPr lang="en-US" dirty="0" smtClean="0"/>
              <a:t>It has a value that retains meaning throughout the object's life</a:t>
            </a:r>
          </a:p>
          <a:p>
            <a:pPr marL="457200" lvl="1" indent="0">
              <a:buNone/>
            </a:pPr>
            <a:r>
              <a:rPr lang="en-US" dirty="0" smtClean="0"/>
              <a:t>Its state must persist past the end of any one public method</a:t>
            </a:r>
          </a:p>
          <a:p>
            <a:pPr marL="0" indent="0">
              <a:buNone/>
            </a:pPr>
            <a:r>
              <a:rPr lang="en-US" dirty="0" smtClean="0"/>
              <a:t>All other variables can and should be local to the methods in which they are used</a:t>
            </a:r>
          </a:p>
          <a:p>
            <a:pPr marL="457200" lvl="1" indent="0">
              <a:buNone/>
            </a:pPr>
            <a:r>
              <a:rPr lang="en-US" dirty="0" smtClean="0"/>
              <a:t>Fields should not be used to avoid parameter passing</a:t>
            </a:r>
          </a:p>
          <a:p>
            <a:pPr marL="457200" lvl="1" indent="0">
              <a:buNone/>
            </a:pPr>
            <a:r>
              <a:rPr lang="en-US" dirty="0" smtClean="0"/>
              <a:t>Not every constructor parameter needs to be a field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9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Constructor design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Constructors should take all arguments necessary to initialize the object's state – no more, no less</a:t>
            </a:r>
          </a:p>
          <a:p>
            <a:pPr marL="0" indent="0">
              <a:buNone/>
            </a:pPr>
            <a:r>
              <a:rPr lang="en-US" dirty="0" smtClean="0"/>
              <a:t>Don't make the client pass in things they shouldn't have to</a:t>
            </a:r>
          </a:p>
          <a:p>
            <a:pPr marL="0" indent="0">
              <a:buNone/>
            </a:pPr>
            <a:r>
              <a:rPr lang="en-US" dirty="0" smtClean="0"/>
              <a:t>Object should be completely initialized after constructor is done</a:t>
            </a:r>
          </a:p>
          <a:p>
            <a:pPr marL="400050" lvl="1" indent="0">
              <a:buNone/>
            </a:pPr>
            <a:r>
              <a:rPr lang="en-US" dirty="0" smtClean="0"/>
              <a:t>(i.e., the rep invariant should hold)</a:t>
            </a:r>
          </a:p>
          <a:p>
            <a:pPr marL="0" indent="0">
              <a:buNone/>
            </a:pPr>
            <a:r>
              <a:rPr lang="en-US" dirty="0" smtClean="0"/>
              <a:t>Shouldn't need to call other methods to “finish” initialization</a:t>
            </a:r>
          </a:p>
          <a:p>
            <a:pPr marL="0" indent="0">
              <a:buNone/>
            </a:pPr>
            <a:r>
              <a:rPr lang="en-US" dirty="0" smtClean="0"/>
              <a:t>Minimize the work done in a constructor</a:t>
            </a:r>
          </a:p>
          <a:p>
            <a:pPr marL="457200" lvl="1" indent="0">
              <a:buNone/>
            </a:pPr>
            <a:r>
              <a:rPr lang="en-US" dirty="0" smtClean="0"/>
              <a:t>A constructor should not do any heavy work, such as printing state, or performing expensive computations</a:t>
            </a:r>
          </a:p>
          <a:p>
            <a:pPr marL="457200" lvl="1" indent="0">
              <a:buNone/>
            </a:pPr>
            <a:r>
              <a:rPr lang="en-US" dirty="0" smtClean="0"/>
              <a:t>If an object's creation is heavyweight, use a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600" dirty="0" smtClean="0"/>
              <a:t> </a:t>
            </a:r>
            <a:r>
              <a:rPr lang="en-US" dirty="0" smtClean="0"/>
              <a:t>method instead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1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Naming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Choose good names for classes and interfaces</a:t>
            </a:r>
          </a:p>
          <a:p>
            <a:pPr marL="457200" lvl="1" indent="0">
              <a:buNone/>
            </a:pPr>
            <a:r>
              <a:rPr lang="en-US" sz="2400" dirty="0" smtClean="0"/>
              <a:t>Class names should be nouns</a:t>
            </a:r>
          </a:p>
          <a:p>
            <a:pPr marL="914400" lvl="2" indent="0">
              <a:buNone/>
            </a:pPr>
            <a:r>
              <a:rPr lang="en-US" sz="2000" dirty="0" smtClean="0"/>
              <a:t>Watch out for "verb + </a:t>
            </a:r>
            <a:r>
              <a:rPr lang="en-US" sz="2000" dirty="0" err="1" smtClean="0"/>
              <a:t>er</a:t>
            </a:r>
            <a:r>
              <a:rPr lang="en-US" sz="2000" dirty="0" smtClean="0"/>
              <a:t>" names, e.g. 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Manager</a:t>
            </a:r>
            <a:r>
              <a:rPr lang="en-US" sz="2000" dirty="0" smtClean="0"/>
              <a:t>, </a:t>
            </a:r>
            <a:r>
              <a:rPr lang="en-US" sz="2100" b="1" dirty="0">
                <a:latin typeface="Courier New" pitchFamily="49" charset="0"/>
                <a:cs typeface="Courier New" pitchFamily="49" charset="0"/>
              </a:rPr>
              <a:t>Scheduler</a:t>
            </a:r>
            <a:r>
              <a:rPr lang="en-US" sz="2000" dirty="0" smtClean="0"/>
              <a:t>, </a:t>
            </a:r>
            <a:r>
              <a:rPr lang="en-US" sz="2100" b="1" dirty="0" err="1" smtClean="0">
                <a:latin typeface="Courier New" pitchFamily="49" charset="0"/>
                <a:cs typeface="Courier New" pitchFamily="49" charset="0"/>
              </a:rPr>
              <a:t>ShapeDisplayer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Interface names often end in -able or -</a:t>
            </a:r>
            <a:r>
              <a:rPr lang="en-US" sz="2000" dirty="0" err="1" smtClean="0"/>
              <a:t>ible</a:t>
            </a:r>
            <a:r>
              <a:rPr lang="en-US" sz="2000" dirty="0" smtClean="0"/>
              <a:t>, e.g. </a:t>
            </a:r>
            <a:r>
              <a:rPr lang="en-US" sz="2100" b="1" dirty="0" err="1" smtClean="0">
                <a:latin typeface="Courier New" pitchFamily="49" charset="0"/>
                <a:cs typeface="Courier New" pitchFamily="49" charset="0"/>
              </a:rPr>
              <a:t>Iterable</a:t>
            </a:r>
            <a:r>
              <a:rPr lang="en-US" sz="2000" dirty="0" smtClean="0"/>
              <a:t>, </a:t>
            </a:r>
            <a:r>
              <a:rPr lang="en-US" sz="2100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400" dirty="0" smtClean="0"/>
              <a:t>Method names should be noun or verb phrases (nouns for observers, verbs for </a:t>
            </a:r>
            <a:r>
              <a:rPr lang="en-US" sz="2400" dirty="0" err="1" smtClean="0"/>
              <a:t>mutators</a:t>
            </a:r>
            <a:r>
              <a:rPr lang="en-US" sz="2400" dirty="0" smtClean="0"/>
              <a:t>, etc…)</a:t>
            </a:r>
          </a:p>
          <a:p>
            <a:pPr marL="914400" lvl="2" indent="0">
              <a:buNone/>
            </a:pPr>
            <a:r>
              <a:rPr lang="en-US" sz="2000" dirty="0" smtClean="0"/>
              <a:t>Observer methods can be nouns like </a:t>
            </a:r>
            <a:r>
              <a:rPr lang="en-US" sz="2100" b="1" dirty="0" smtClean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100" dirty="0" smtClean="0"/>
              <a:t> </a:t>
            </a:r>
            <a:r>
              <a:rPr lang="en-US" sz="2000" dirty="0" smtClean="0"/>
              <a:t>or </a:t>
            </a:r>
            <a:r>
              <a:rPr lang="en-US" sz="2100" b="1" dirty="0" err="1" smtClean="0">
                <a:latin typeface="Courier New" pitchFamily="49" charset="0"/>
                <a:cs typeface="Courier New" pitchFamily="49" charset="0"/>
              </a:rPr>
              <a:t>totalSales</a:t>
            </a: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r>
              <a:rPr lang="en-US" sz="2000" dirty="0" smtClean="0"/>
              <a:t>Many observers should be named with "get" or "is" or "has"</a:t>
            </a:r>
          </a:p>
          <a:p>
            <a:pPr marL="914400" lvl="2" indent="0">
              <a:buNone/>
            </a:pPr>
            <a:r>
              <a:rPr lang="en-US" sz="2000" dirty="0" smtClean="0"/>
              <a:t>Most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 should be named with "set" or similar</a:t>
            </a:r>
          </a:p>
          <a:p>
            <a:pPr marL="914400" lvl="2" indent="0">
              <a:buNone/>
            </a:pPr>
            <a:r>
              <a:rPr lang="en-US" sz="2000" dirty="0" smtClean="0"/>
              <a:t>Choose affirmative, positive names over negative ones</a:t>
            </a:r>
          </a:p>
          <a:p>
            <a:pPr marL="1371600" lvl="3" indent="0">
              <a:buNone/>
            </a:pP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isSafe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>
                <a:cs typeface="Courier New" pitchFamily="49" charset="0"/>
              </a:rPr>
              <a:t>not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isUnsafe</a:t>
            </a:r>
            <a:endParaRPr lang="en-US" sz="1700" b="1" dirty="0" smtClean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buNone/>
            </a:pP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smtClean="0">
                <a:cs typeface="Courier New" pitchFamily="49" charset="0"/>
              </a:rPr>
              <a:t>not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hasNoElements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pPr marL="1371600" lvl="3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400" dirty="0" smtClean="0"/>
              <a:t>EJ Tip #56: Adhere to generally accepted naming conventions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9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Terrible names…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count, flag, status, compute, check, value, pointer</a:t>
            </a:r>
            <a:r>
              <a:rPr lang="en-US" dirty="0" smtClean="0">
                <a:cs typeface="Courier New" pitchFamily="49" charset="0"/>
              </a:rPr>
              <a:t>, any name starting with </a:t>
            </a:r>
            <a:r>
              <a:rPr lang="en-US" b="1" dirty="0" smtClean="0">
                <a:latin typeface="Courier New"/>
                <a:cs typeface="Courier New"/>
              </a:rPr>
              <a:t>my…</a:t>
            </a:r>
            <a:r>
              <a:rPr lang="en-US" dirty="0" smtClean="0">
                <a:cs typeface="Courier New" pitchFamily="49" charset="0"/>
              </a:rPr>
              <a:t>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/>
              <a:t>These convey no useful </a:t>
            </a:r>
            <a:r>
              <a:rPr lang="en-US" dirty="0" smtClean="0"/>
              <a:t>information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myWidget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is a cliché – sounds like picked by a 3-year-old</a:t>
            </a:r>
          </a:p>
          <a:p>
            <a:pPr marL="457200" lvl="1" indent="0">
              <a:buNone/>
            </a:pPr>
            <a:r>
              <a:rPr lang="en-US" dirty="0" smtClean="0"/>
              <a:t>What others can you think of?  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Describe what is being counted, what the “flag” indicates, etc.</a:t>
            </a:r>
          </a:p>
          <a:p>
            <a:pPr marL="457200" lvl="1" indent="0">
              <a:buNone/>
            </a:pPr>
            <a:r>
              <a:rPr lang="en-US" dirty="0" err="1" smtClean="0"/>
              <a:t>numberOfStudents</a:t>
            </a:r>
            <a:r>
              <a:rPr lang="en-US" dirty="0" smtClean="0"/>
              <a:t>, </a:t>
            </a:r>
            <a:r>
              <a:rPr lang="en-US" dirty="0" err="1" smtClean="0"/>
              <a:t>courseFull</a:t>
            </a:r>
            <a:r>
              <a:rPr lang="en-US" dirty="0" smtClean="0"/>
              <a:t>, </a:t>
            </a:r>
            <a:r>
              <a:rPr lang="en-US" dirty="0" err="1" smtClean="0"/>
              <a:t>flightStatus</a:t>
            </a:r>
            <a:r>
              <a:rPr lang="en-US" dirty="0" smtClean="0"/>
              <a:t> (still not great), </a:t>
            </a:r>
            <a:r>
              <a:rPr lang="en-US" dirty="0" err="1" smtClean="0"/>
              <a:t>calculatePayroll</a:t>
            </a:r>
            <a:r>
              <a:rPr lang="en-US" dirty="0" smtClean="0"/>
              <a:t>, </a:t>
            </a:r>
            <a:r>
              <a:rPr lang="en-US" dirty="0" err="1" smtClean="0"/>
              <a:t>validateWebForm</a:t>
            </a:r>
            <a:r>
              <a:rPr lang="en-US" dirty="0" smtClean="0"/>
              <a:t>, …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short names in local contexts are good:</a:t>
            </a:r>
          </a:p>
          <a:p>
            <a:pPr marL="457200" lvl="1" indent="0">
              <a:buNone/>
            </a:pPr>
            <a:r>
              <a:rPr lang="en-US" dirty="0" smtClean="0"/>
              <a:t>Good: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for (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= 0;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&lt; size;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++) items[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i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]=0;</a:t>
            </a:r>
          </a:p>
          <a:p>
            <a:pPr marL="457200" lvl="1" indent="0">
              <a:buNone/>
            </a:pPr>
            <a:r>
              <a:rPr lang="en-US" dirty="0" smtClean="0"/>
              <a:t>Bad:  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for (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=  0; </a:t>
            </a:r>
            <a:b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</a:b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	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&lt; 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theCollectionSize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;</a:t>
            </a:r>
            <a:b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</a:b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	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++) </a:t>
            </a:r>
            <a:b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</a:b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	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theCollectionItems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[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theLoopCounter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]=0;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1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Class design ideals</a:t>
            </a:r>
            <a:endParaRPr lang="en-US" dirty="0" smtClean="0"/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820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Cohesion and coupling, already discussed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6"/>
                </a:solidFill>
              </a:rPr>
              <a:t>Completeness</a:t>
            </a:r>
            <a:r>
              <a:rPr lang="en-US" sz="2400" dirty="0" smtClean="0"/>
              <a:t>: Every class should present a complete interface</a:t>
            </a:r>
          </a:p>
          <a:p>
            <a:pPr marL="0" indent="0">
              <a:buNone/>
            </a:pPr>
            <a:endParaRPr lang="en-US" sz="24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6"/>
                </a:solidFill>
              </a:rPr>
              <a:t>Clarity</a:t>
            </a:r>
            <a:r>
              <a:rPr lang="en-US" sz="2400" dirty="0" smtClean="0"/>
              <a:t>: Interface should make sense without confusion</a:t>
            </a:r>
          </a:p>
          <a:p>
            <a:pPr marL="0" indent="0">
              <a:buNone/>
            </a:pPr>
            <a:endParaRPr lang="en-US" sz="24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6"/>
                </a:solidFill>
              </a:rPr>
              <a:t>Convenience</a:t>
            </a:r>
            <a:r>
              <a:rPr lang="en-US" sz="2400" dirty="0" smtClean="0"/>
              <a:t>: Provide simple ways for clients to do common tasks</a:t>
            </a:r>
          </a:p>
          <a:p>
            <a:pPr marL="0" indent="0">
              <a:buNone/>
            </a:pPr>
            <a:endParaRPr lang="en-US" sz="24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6"/>
                </a:solidFill>
              </a:rPr>
              <a:t>Consistency</a:t>
            </a:r>
            <a:r>
              <a:rPr lang="en-US" sz="2400" dirty="0" smtClean="0"/>
              <a:t>: In names, </a:t>
            </a:r>
            <a:r>
              <a:rPr lang="en-US" sz="2400" dirty="0" err="1" smtClean="0"/>
              <a:t>param</a:t>
            </a:r>
            <a:r>
              <a:rPr lang="en-US" sz="2400" dirty="0" smtClean="0"/>
              <a:t>/returns, ordering, and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3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Include </a:t>
            </a:r>
            <a:r>
              <a:rPr lang="en-US" i="1" dirty="0" smtClean="0">
                <a:solidFill>
                  <a:srgbClr val="0000FF"/>
                </a:solidFill>
              </a:rPr>
              <a:t>important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methods to make a class easy to use</a:t>
            </a:r>
          </a:p>
          <a:p>
            <a:pPr marL="457200" lvl="1" indent="0">
              <a:buNone/>
            </a:pPr>
            <a:r>
              <a:rPr lang="en-US" dirty="0" smtClean="0"/>
              <a:t>counterexamples: </a:t>
            </a:r>
          </a:p>
          <a:p>
            <a:pPr marL="857250" lvl="2" indent="0">
              <a:buNone/>
            </a:pPr>
            <a:r>
              <a:rPr lang="en-US" dirty="0" smtClean="0"/>
              <a:t>A mutable collection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dirty="0" smtClean="0"/>
              <a:t> but no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remove</a:t>
            </a:r>
            <a:endParaRPr lang="en-US" dirty="0" smtClean="0"/>
          </a:p>
          <a:p>
            <a:pPr marL="857250" lvl="2" indent="0">
              <a:buNone/>
            </a:pPr>
            <a:r>
              <a:rPr lang="en-US" dirty="0" smtClean="0"/>
              <a:t>A tool object with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setHighlighted</a:t>
            </a:r>
            <a:r>
              <a:rPr lang="en-US" dirty="0" smtClean="0"/>
              <a:t> method to select it, but no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setUnhighlighted</a:t>
            </a:r>
            <a:r>
              <a:rPr lang="en-US" dirty="0" smtClean="0"/>
              <a:t> method to deselect it</a:t>
            </a:r>
          </a:p>
          <a:p>
            <a:pPr marL="857250" lvl="2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US" dirty="0" smtClean="0"/>
              <a:t> class with no date-arithmetic operations</a:t>
            </a:r>
          </a:p>
          <a:p>
            <a:pPr marL="0" indent="0">
              <a:buNone/>
            </a:pPr>
            <a:r>
              <a:rPr lang="en-US" dirty="0" smtClean="0"/>
              <a:t>Also:</a:t>
            </a:r>
          </a:p>
          <a:p>
            <a:pPr marL="457200" lvl="1" indent="0">
              <a:buNone/>
            </a:pPr>
            <a:r>
              <a:rPr lang="en-US" dirty="0" smtClean="0"/>
              <a:t>Objects that have a natural ordering should implement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Comparable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Objects that might have duplicates should implement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 </a:t>
            </a:r>
            <a:r>
              <a:rPr lang="en-US" dirty="0" smtClean="0"/>
              <a:t>(and therefore </a:t>
            </a:r>
            <a:r>
              <a:rPr lang="en-US" b="1" dirty="0" err="1" smtClean="0">
                <a:latin typeface="Courier New"/>
                <a:cs typeface="Courier New"/>
              </a:rPr>
              <a:t>hashCode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Almost all objects should implement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64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>Style: It isn’t </a:t>
            </a:r>
            <a:r>
              <a:rPr lang="en-US" sz="4000" b="1" smtClean="0"/>
              <a:t>just about fashion</a:t>
            </a:r>
            <a:r>
              <a:rPr lang="en-US" sz="4000" b="1" dirty="0" smtClean="0"/>
              <a:t>…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" name="Picture 2" descr="Product Detai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155736"/>
            <a:ext cx="205740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Elements of Programming Sty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192713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4235526"/>
            <a:ext cx="339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“Use the active voice.”</a:t>
            </a:r>
          </a:p>
          <a:p>
            <a:pPr algn="ctr"/>
            <a:r>
              <a:rPr lang="en-US" sz="2400" b="1" dirty="0" smtClean="0"/>
              <a:t>“Omit needless words.”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48194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“Don't </a:t>
            </a:r>
            <a:r>
              <a:rPr lang="en-US" sz="2400" b="1" dirty="0"/>
              <a:t>patch bad code - rewrite it</a:t>
            </a:r>
            <a:r>
              <a:rPr lang="en-US" sz="2400" b="1" dirty="0" smtClean="0"/>
              <a:t>.”</a:t>
            </a:r>
          </a:p>
          <a:p>
            <a:pPr algn="ctr"/>
            <a:r>
              <a:rPr lang="en-US" sz="2400" b="1" dirty="0" smtClean="0"/>
              <a:t>“Make </a:t>
            </a:r>
            <a:r>
              <a:rPr lang="en-US" sz="2400" b="1" dirty="0"/>
              <a:t>sure your code 'does nothing' gracefully</a:t>
            </a:r>
            <a:r>
              <a:rPr lang="en-US" sz="2400" b="1" dirty="0" smtClean="0"/>
              <a:t>.”</a:t>
            </a:r>
            <a:endParaRPr lang="en-US" sz="2400" b="1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12775" y="3721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13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>
                <a:solidFill>
                  <a:srgbClr val="FF0000"/>
                </a:solidFill>
              </a:rPr>
              <a:t>Don’t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include everything you can possibly think of</a:t>
            </a:r>
          </a:p>
          <a:p>
            <a:pPr marL="457200" lvl="1" indent="0">
              <a:buNone/>
            </a:pPr>
            <a:r>
              <a:rPr lang="en-US" dirty="0" smtClean="0"/>
              <a:t>If you include it you’re stuck with it forever (even if almost nobody ever uses it)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Tricky balancing act: include what’s needed/useful, but don’t make things overly complicated</a:t>
            </a:r>
          </a:p>
          <a:p>
            <a:pPr marL="457200" lvl="1" indent="0">
              <a:buNone/>
            </a:pPr>
            <a:r>
              <a:rPr lang="en-US" dirty="0" smtClean="0"/>
              <a:t>You can always add it later if you really need it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 algn="r">
              <a:buNone/>
            </a:pPr>
            <a:r>
              <a:rPr lang="en-US" dirty="0"/>
              <a:t>“Everything should be made as simple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possible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but </a:t>
            </a:r>
            <a:r>
              <a:rPr lang="en-US" dirty="0"/>
              <a:t>not simpler.</a:t>
            </a:r>
            <a:r>
              <a:rPr lang="en-US" dirty="0" smtClean="0"/>
              <a:t>”</a:t>
            </a:r>
          </a:p>
          <a:p>
            <a:pPr marL="57150" indent="0" algn="r">
              <a:buNone/>
            </a:pPr>
            <a:r>
              <a:rPr lang="en-US" dirty="0" smtClean="0"/>
              <a:t>- Einstein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2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Clarity and Convenience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larity: An interface should make sense without creating confusion</a:t>
            </a:r>
          </a:p>
          <a:p>
            <a:pPr marL="457200" lvl="1" indent="0">
              <a:buNone/>
            </a:pPr>
            <a:r>
              <a:rPr lang="en-US" dirty="0" smtClean="0"/>
              <a:t>Even without fully reading the spec/docs, a client should largely be able to follow his/her natural intuitions about how to use your class – although reading and precision are crucial</a:t>
            </a:r>
          </a:p>
          <a:p>
            <a:pPr marL="457200" lvl="1" indent="0">
              <a:buNone/>
            </a:pPr>
            <a:r>
              <a:rPr lang="en-US" dirty="0"/>
              <a:t>C</a:t>
            </a:r>
            <a:r>
              <a:rPr lang="en-US" dirty="0" smtClean="0"/>
              <a:t>ounterexample: 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300" dirty="0">
                <a:cs typeface="Courier New" pitchFamily="49" charset="0"/>
              </a:rPr>
              <a:t>'s</a:t>
            </a:r>
            <a:r>
              <a:rPr lang="en-US" dirty="0" smtClean="0"/>
              <a:t> 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300" dirty="0" smtClean="0"/>
              <a:t> </a:t>
            </a:r>
            <a:r>
              <a:rPr lang="en-US" dirty="0" smtClean="0"/>
              <a:t>method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onvenience: Provide simple ways for clients to do common tasks</a:t>
            </a:r>
          </a:p>
          <a:p>
            <a:pPr marL="457200" lvl="1" indent="0">
              <a:buNone/>
            </a:pPr>
            <a:r>
              <a:rPr lang="en-US" dirty="0" smtClean="0"/>
              <a:t>If you have a 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/>
              <a:t> / </a:t>
            </a:r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dirty="0" smtClean="0"/>
              <a:t>, include </a:t>
            </a:r>
            <a:r>
              <a:rPr lang="en-US" sz="2300" b="1" dirty="0" err="1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dirty="0" smtClean="0"/>
              <a:t> / 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dirty="0" smtClean="0"/>
              <a:t>, too</a:t>
            </a:r>
          </a:p>
          <a:p>
            <a:pPr marL="457200" lvl="1" indent="0">
              <a:buNone/>
            </a:pPr>
            <a:r>
              <a:rPr lang="en-US" dirty="0"/>
              <a:t>C</a:t>
            </a:r>
            <a:r>
              <a:rPr lang="en-US" dirty="0" smtClean="0"/>
              <a:t>ounterexample: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dirty="0" smtClean="0"/>
              <a:t> is terrible; finally fixed with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Scanner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27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Consistency</a:t>
            </a:r>
            <a:endParaRPr lang="en-US" dirty="0" smtClean="0"/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class or interface should have consistent names, parameters/returns, ordering, and behavior</a:t>
            </a:r>
          </a:p>
          <a:p>
            <a:pPr marL="0" indent="0">
              <a:buNone/>
            </a:pPr>
            <a:r>
              <a:rPr lang="en-US" dirty="0" smtClean="0"/>
              <a:t>Use a similar naming scheme; accept parameters in the same order – not like</a:t>
            </a:r>
          </a:p>
          <a:p>
            <a:pPr marL="457200" lvl="1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setFirst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index, String value)</a:t>
            </a:r>
            <a:br>
              <a:rPr lang="en-US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setLast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(String value,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index) </a:t>
            </a:r>
            <a:endParaRPr lang="en-US" sz="2200" dirty="0" smtClean="0"/>
          </a:p>
          <a:p>
            <a:pPr marL="0" indent="0">
              <a:buNone/>
            </a:pPr>
            <a:r>
              <a:rPr lang="en-US" dirty="0" smtClean="0"/>
              <a:t>Other examples of inconsistencies:</a:t>
            </a:r>
          </a:p>
          <a:p>
            <a:pPr marL="457200" lvl="1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Date/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GregorianCalendar</a:t>
            </a:r>
            <a:r>
              <a:rPr lang="en-US" dirty="0" smtClean="0"/>
              <a:t> use 0-based months</a:t>
            </a:r>
          </a:p>
          <a:p>
            <a:pPr marL="457200" lvl="1" indent="0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200" b="1" dirty="0" smtClean="0">
                <a:cs typeface="Courier New" pitchFamily="49" charset="0"/>
              </a:rPr>
              <a:t> </a:t>
            </a:r>
            <a:r>
              <a:rPr lang="en-US" sz="2200" dirty="0" smtClean="0">
                <a:cs typeface="Courier New" pitchFamily="49" charset="0"/>
              </a:rPr>
              <a:t>methods:</a:t>
            </a:r>
            <a:r>
              <a:rPr lang="en-US" sz="2200" dirty="0" smtClean="0"/>
              <a:t>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equalsIgnoreCase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2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compareToIgnoreCase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000" dirty="0" smtClean="0"/>
              <a:t>but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regionMatches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ignoreCase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String.length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900" b="1" dirty="0" smtClean="0">
                <a:cs typeface="Courier New" pitchFamily="49" charset="0"/>
              </a:rPr>
              <a:t>,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900" b="1" dirty="0">
                <a:cs typeface="Courier New" pitchFamily="49" charset="0"/>
              </a:rPr>
              <a:t>,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collection.size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10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Open-Closed Principle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Software entities should be open for extension, but closed for modification</a:t>
            </a:r>
          </a:p>
          <a:p>
            <a:pPr marL="457200" lvl="1" indent="0">
              <a:buNone/>
            </a:pPr>
            <a:r>
              <a:rPr lang="en-US" dirty="0" smtClean="0"/>
              <a:t>When features are added to your system, do so by adding new classes or reusing existing ones in new ways</a:t>
            </a:r>
          </a:p>
          <a:p>
            <a:pPr marL="457200" lvl="1" indent="0">
              <a:buNone/>
            </a:pPr>
            <a:r>
              <a:rPr lang="en-US" dirty="0" smtClean="0"/>
              <a:t>If possible, don't make change by modifying existing ones – existing code works and changing it can introduce bugs and errors.</a:t>
            </a:r>
          </a:p>
          <a:p>
            <a:pPr marL="0" indent="0">
              <a:buNone/>
            </a:pPr>
            <a:r>
              <a:rPr lang="en-US" dirty="0" smtClean="0"/>
              <a:t>Related: Code to interfaces, not to classes</a:t>
            </a:r>
          </a:p>
          <a:p>
            <a:pPr marL="457200" lvl="1" indent="0">
              <a:buNone/>
            </a:pPr>
            <a:r>
              <a:rPr lang="en-US" dirty="0" smtClean="0"/>
              <a:t>Ex: accept a 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dirty="0" smtClean="0"/>
              <a:t> parameter, not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or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LinkedList</a:t>
            </a:r>
            <a:endParaRPr lang="en-US" sz="2200" b="1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/>
              <a:t>EJ Tip #52: Refer to objects by their interfaces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9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 again (“expert pattern”)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class that contains most of the data needed to perform a task should perform the task</a:t>
            </a:r>
          </a:p>
          <a:p>
            <a:pPr marL="457200" lvl="1" indent="0">
              <a:buNone/>
            </a:pPr>
            <a:r>
              <a:rPr lang="en-US" dirty="0" smtClean="0"/>
              <a:t>counterexample: A class with lots of getters but not a lot of methods that actually do work – relies on other classes to “get” the data and process it externally</a:t>
            </a:r>
          </a:p>
          <a:p>
            <a:pPr marL="457200" lvl="1" indent="0">
              <a:buNone/>
            </a:pPr>
            <a:r>
              <a:rPr lang="en-US" dirty="0" err="1" smtClean="0"/>
              <a:t>countercounterexample</a:t>
            </a:r>
            <a:r>
              <a:rPr lang="en-US" dirty="0" smtClean="0"/>
              <a:t>: should a graph contain every possible/necessary </a:t>
            </a:r>
            <a:r>
              <a:rPr lang="en-US" smtClean="0"/>
              <a:t>search algorithm?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Reduce duplication</a:t>
            </a:r>
          </a:p>
          <a:p>
            <a:pPr marL="457200" lvl="1" indent="0">
              <a:buNone/>
            </a:pPr>
            <a:r>
              <a:rPr lang="en-US" dirty="0" smtClean="0"/>
              <a:t>Only one class should be responsible for maintaining a set of data, even (especially) if it is used by many other classes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67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Invariants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Class invariant: An assertion that is true about every object of a class throughout each object’s lifetime</a:t>
            </a:r>
          </a:p>
          <a:p>
            <a:pPr marL="457200" lvl="1" indent="0">
              <a:buNone/>
            </a:pPr>
            <a:r>
              <a:rPr lang="en-US" dirty="0" smtClean="0"/>
              <a:t>Ex: A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dirty="0" err="1" smtClean="0"/>
              <a:t>'s</a:t>
            </a:r>
            <a:r>
              <a:rPr lang="en-US" dirty="0" smtClean="0"/>
              <a:t> balance will never be negative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These are often representation </a:t>
            </a:r>
            <a:r>
              <a:rPr lang="en-US" dirty="0" smtClean="0"/>
              <a:t>invariants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State them in your documentation, and enforce them in </a:t>
            </a:r>
            <a:r>
              <a:rPr lang="en-US" smtClean="0"/>
              <a:t>your code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Documenting a class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Keep internal and external documentation separate</a:t>
            </a:r>
          </a:p>
          <a:p>
            <a:pPr marL="0" indent="0">
              <a:buNone/>
            </a:pPr>
            <a:r>
              <a:rPr lang="en-US" dirty="0" smtClean="0"/>
              <a:t>external: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/** ... */ </a:t>
            </a:r>
            <a:r>
              <a:rPr lang="en-US" dirty="0" err="1" smtClean="0"/>
              <a:t>Javadoc</a:t>
            </a:r>
            <a:r>
              <a:rPr lang="en-US" dirty="0" smtClean="0"/>
              <a:t> for classes, interfaces, and methods</a:t>
            </a:r>
          </a:p>
          <a:p>
            <a:pPr marL="457200" lvl="1" indent="0">
              <a:buNone/>
            </a:pPr>
            <a:r>
              <a:rPr lang="en-US" dirty="0" smtClean="0"/>
              <a:t>Describes things that clients need to know about the class</a:t>
            </a:r>
          </a:p>
          <a:p>
            <a:pPr marL="457200" lvl="1" indent="0">
              <a:buNone/>
            </a:pPr>
            <a:r>
              <a:rPr lang="en-US" dirty="0" smtClean="0"/>
              <a:t>Should be specific enough to exclude unacceptable implementations, but general enough to allow for all correct implementations</a:t>
            </a:r>
          </a:p>
          <a:p>
            <a:pPr marL="457200" lvl="1" indent="0">
              <a:buNone/>
            </a:pPr>
            <a:r>
              <a:rPr lang="en-US" dirty="0" smtClean="0"/>
              <a:t>Includes all pre/</a:t>
            </a:r>
            <a:r>
              <a:rPr lang="en-US" dirty="0" err="1" smtClean="0"/>
              <a:t>postconditons</a:t>
            </a:r>
            <a:r>
              <a:rPr lang="en-US" dirty="0" smtClean="0"/>
              <a:t> and abstract class invariants</a:t>
            </a:r>
          </a:p>
          <a:p>
            <a:pPr marL="0" indent="0">
              <a:buNone/>
            </a:pPr>
            <a:r>
              <a:rPr lang="en-US" dirty="0" smtClean="0"/>
              <a:t>internal: 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dirty="0" smtClean="0"/>
              <a:t>  comments inside method bodies</a:t>
            </a:r>
          </a:p>
          <a:p>
            <a:pPr marL="457200" lvl="1" indent="0">
              <a:buNone/>
            </a:pPr>
            <a:r>
              <a:rPr lang="en-US" dirty="0" smtClean="0"/>
              <a:t>Describes details of how the code is implemented</a:t>
            </a:r>
          </a:p>
          <a:p>
            <a:pPr marL="457200" lvl="1" indent="0">
              <a:buNone/>
            </a:pPr>
            <a:r>
              <a:rPr lang="en-US" dirty="0" smtClean="0"/>
              <a:t>Information that clients wouldn't and shouldn't need, but a fellow developer working on this class would want – invariants and internal pre/post conditions especially</a:t>
            </a:r>
          </a:p>
          <a:p>
            <a:pPr marL="914400" lvl="2" indent="0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 smtClean="0"/>
              <a:t>The role of documentation</a:t>
            </a:r>
            <a:br>
              <a:rPr lang="en-US" dirty="0" smtClean="0"/>
            </a:br>
            <a:r>
              <a:rPr lang="en-US" dirty="0" smtClean="0"/>
              <a:t>From Kernighan and </a:t>
            </a:r>
            <a:r>
              <a:rPr lang="en-US" dirty="0" err="1" smtClean="0"/>
              <a:t>Plauger</a:t>
            </a:r>
            <a:endParaRPr lang="en-US" dirty="0" smtClean="0"/>
          </a:p>
        </p:txBody>
      </p:sp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80772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a program is incorrect, it matters little what the docs say</a:t>
            </a:r>
          </a:p>
          <a:p>
            <a:r>
              <a:rPr lang="en-US" dirty="0" smtClean="0"/>
              <a:t>If documentation does not agree with the code, it is not worth much</a:t>
            </a:r>
          </a:p>
          <a:p>
            <a:r>
              <a:rPr lang="en-US" dirty="0" smtClean="0"/>
              <a:t>Consequently, code must largely document itself.  If not, rewrite the code rather than increasing the documentation of the existing complex code.  Good code needs fewer comments than bad code.</a:t>
            </a:r>
          </a:p>
          <a:p>
            <a:r>
              <a:rPr lang="en-US" dirty="0" smtClean="0"/>
              <a:t>Comments should provide additional information from the code itself.  They should not echo the code.</a:t>
            </a:r>
          </a:p>
          <a:p>
            <a:r>
              <a:rPr lang="en-US" dirty="0" smtClean="0"/>
              <a:t>Mnemonic variable names and labels, and a layout that emphasizes logical structure, help make a program self-documenting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76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Static vs. non-static design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What members should be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dirty="0" smtClean="0"/>
              <a:t>members that are related to an entire class</a:t>
            </a:r>
          </a:p>
          <a:p>
            <a:pPr marL="457200" lvl="1" indent="0">
              <a:buNone/>
            </a:pPr>
            <a:r>
              <a:rPr lang="en-US" dirty="0" smtClean="0"/>
              <a:t>not related to the data inside a particular object of that class’s type</a:t>
            </a:r>
          </a:p>
          <a:p>
            <a:pPr marL="457200" lvl="1" indent="0">
              <a:buNone/>
            </a:pPr>
            <a:r>
              <a:rPr lang="en-US" dirty="0" smtClean="0"/>
              <a:t>Should I have to construct an object just to call this method?</a:t>
            </a: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pPr marL="457200" lvl="1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Time.fromString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Math.pow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Calendar.getInstance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NumberFormatter.getCurrencyInstance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Arrays.toString</a:t>
            </a:r>
            <a:r>
              <a:rPr lang="en-US" sz="2200" dirty="0" smtClean="0">
                <a:cs typeface="Courier New" pitchFamily="49" charset="0"/>
              </a:rPr>
              <a:t>?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Collections.sort</a:t>
            </a:r>
            <a:r>
              <a:rPr lang="en-US" sz="2200" dirty="0" smtClean="0">
                <a:cs typeface="Courier New" pitchFamily="49" charset="0"/>
              </a:rPr>
              <a:t>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03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Public vs. private design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Strive to minimize the public interface of the classes</a:t>
            </a:r>
          </a:p>
          <a:p>
            <a:pPr marL="457200" lvl="1" indent="0">
              <a:buNone/>
            </a:pPr>
            <a:r>
              <a:rPr lang="en-US" dirty="0" smtClean="0"/>
              <a:t>Clients like classes that are simple to use and understand</a:t>
            </a:r>
          </a:p>
          <a:p>
            <a:pPr marL="457200" lvl="1" indent="0">
              <a:buNone/>
            </a:pPr>
            <a:r>
              <a:rPr lang="en-US" dirty="0" smtClean="0"/>
              <a:t>Reasoning is easier with narrower interfaces and specifications</a:t>
            </a:r>
          </a:p>
          <a:p>
            <a:pPr marL="0" indent="0">
              <a:buNone/>
            </a:pPr>
            <a:r>
              <a:rPr lang="en-US" dirty="0" smtClean="0"/>
              <a:t>Achieve a minimal public interface by</a:t>
            </a:r>
          </a:p>
          <a:p>
            <a:pPr marL="457200" lvl="1" indent="0">
              <a:buNone/>
            </a:pPr>
            <a:r>
              <a:rPr lang="en-US" dirty="0" smtClean="0"/>
              <a:t>Removing unnecessary methods – consider each one</a:t>
            </a:r>
          </a:p>
          <a:p>
            <a:pPr marL="457200" lvl="1" indent="0">
              <a:buNone/>
            </a:pPr>
            <a:r>
              <a:rPr lang="en-US" dirty="0" smtClean="0"/>
              <a:t>Making everything private unless absolutely necessary</a:t>
            </a:r>
          </a:p>
          <a:p>
            <a:pPr marL="457200" lvl="1" indent="0">
              <a:buNone/>
            </a:pPr>
            <a:r>
              <a:rPr lang="en-US" dirty="0" smtClean="0"/>
              <a:t>Pulling out unrelated behavior into a separate class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dirty="0" smtClean="0"/>
              <a:t>constants are okay if declared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final</a:t>
            </a:r>
          </a:p>
          <a:p>
            <a:pPr marL="457200" lvl="1" indent="0">
              <a:buNone/>
            </a:pPr>
            <a:r>
              <a:rPr lang="en-US" dirty="0" smtClean="0"/>
              <a:t>But still better to have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US" dirty="0" smtClean="0"/>
              <a:t>method to get the value; why?</a:t>
            </a:r>
          </a:p>
          <a:p>
            <a:pPr marL="457200" lvl="1" indent="0">
              <a:buNone/>
            </a:pPr>
            <a:r>
              <a:rPr lang="en-US" dirty="0" smtClean="0"/>
              <a:t>Or use </a:t>
            </a:r>
            <a:r>
              <a:rPr lang="en-US" dirty="0" err="1" smtClean="0"/>
              <a:t>enums</a:t>
            </a:r>
            <a:r>
              <a:rPr lang="en-US" dirty="0" smtClean="0"/>
              <a:t> if that’s what you’re trying to do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16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0000FF"/>
                </a:solidFill>
              </a:rPr>
              <a:t>module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a relatively general term for a class or a type or any kind of design unit in software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0000FF"/>
                </a:solidFill>
              </a:rPr>
              <a:t>modular design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focuses on what modules are defined, what their specifications are, how they relate to each other, but not usually on the implementation of the modules themselves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48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types – some hints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Numbers: Favor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dirty="0" smtClean="0"/>
              <a:t> for most numeric computations</a:t>
            </a:r>
          </a:p>
          <a:p>
            <a:pPr marL="57150" indent="0">
              <a:buNone/>
            </a:pPr>
            <a:r>
              <a:rPr lang="en-US" dirty="0" smtClean="0"/>
              <a:t>EJ Tip #48: Avoid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if exact answers are required</a:t>
            </a:r>
          </a:p>
          <a:p>
            <a:pPr marL="457200" lvl="1" indent="0">
              <a:buNone/>
            </a:pPr>
            <a:r>
              <a:rPr lang="en-US" dirty="0" smtClean="0"/>
              <a:t>Classic example: Money  (round-off is bad here)</a:t>
            </a:r>
          </a:p>
          <a:p>
            <a:pPr marL="0" indent="0">
              <a:buNone/>
            </a:pPr>
            <a:r>
              <a:rPr lang="en-US" dirty="0" smtClean="0"/>
              <a:t>Favor the use of collections (e.g. lists) over arrays</a:t>
            </a:r>
          </a:p>
          <a:p>
            <a:pPr marL="0" indent="0">
              <a:buNone/>
            </a:pPr>
            <a:r>
              <a:rPr lang="en-US" dirty="0" smtClean="0"/>
              <a:t>Strings are often overused since much data is read as text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64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types – more hints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 use of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enums</a:t>
            </a:r>
            <a:r>
              <a:rPr lang="en-US" dirty="0" smtClean="0"/>
              <a:t>, even with only two values – which of the following is better?</a:t>
            </a:r>
          </a:p>
          <a:p>
            <a:pPr marL="457200" lvl="1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(97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true);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oven.setTemp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(97,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Temperature.CELSIUS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Wrapper types should be used minimally (usually with collections)</a:t>
            </a:r>
          </a:p>
          <a:p>
            <a:pPr marL="457200" lvl="1" indent="0">
              <a:buNone/>
            </a:pPr>
            <a:r>
              <a:rPr lang="en-US" dirty="0" smtClean="0"/>
              <a:t>EJ Tip #49: Prefer primitive types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</a:t>
            </a:r>
            <a:r>
              <a:rPr lang="en-US" dirty="0" smtClean="0"/>
              <a:t>) to boxed primitives (that is,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dirty="0" smtClean="0"/>
              <a:t>, etc.)</a:t>
            </a:r>
          </a:p>
          <a:p>
            <a:pPr marL="914400" lvl="2" indent="0">
              <a:buNone/>
            </a:pPr>
            <a:r>
              <a:rPr lang="en-US" dirty="0" smtClean="0"/>
              <a:t>Bad: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Tally(Character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3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Independence of views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Confine user interaction to a core set of “view” classes and isolate these from the classes that maintain the key system data</a:t>
            </a:r>
          </a:p>
          <a:p>
            <a:r>
              <a:rPr lang="en-US" dirty="0" smtClean="0"/>
              <a:t>Do not put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dirty="0" smtClean="0"/>
              <a:t> statements in your core classes</a:t>
            </a:r>
          </a:p>
          <a:p>
            <a:pPr lvl="1"/>
            <a:r>
              <a:rPr lang="en-US" dirty="0" smtClean="0"/>
              <a:t>This locks your code into a text representation</a:t>
            </a:r>
          </a:p>
          <a:p>
            <a:pPr lvl="1"/>
            <a:r>
              <a:rPr lang="en-US" dirty="0" smtClean="0"/>
              <a:t>Makes it less useful if the client wants a GUI, a web app, etc.</a:t>
            </a:r>
          </a:p>
          <a:p>
            <a:r>
              <a:rPr lang="en-US" dirty="0" smtClean="0"/>
              <a:t>Instead, have your core classes return data that can be displayed by the view classes</a:t>
            </a:r>
          </a:p>
          <a:p>
            <a:pPr lvl="1"/>
            <a:r>
              <a:rPr lang="en-US" dirty="0" smtClean="0"/>
              <a:t>Which of the following is better?</a:t>
            </a:r>
          </a:p>
          <a:p>
            <a:pPr lvl="2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printMyself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1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thoughts (for 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Always remember your reader</a:t>
            </a:r>
          </a:p>
          <a:p>
            <a:pPr lvl="1"/>
            <a:r>
              <a:rPr lang="en-US" dirty="0" smtClean="0"/>
              <a:t>Who are they?</a:t>
            </a:r>
          </a:p>
          <a:p>
            <a:pPr lvl="2"/>
            <a:r>
              <a:rPr lang="en-US" dirty="0" smtClean="0"/>
              <a:t>Clients of your code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ther programmers working with the code </a:t>
            </a:r>
          </a:p>
          <a:p>
            <a:pPr lvl="3"/>
            <a:r>
              <a:rPr lang="en-US" dirty="0" smtClean="0"/>
              <a:t>(including yourself in 3 weeks/months/years)</a:t>
            </a:r>
          </a:p>
          <a:p>
            <a:pPr lvl="1"/>
            <a:r>
              <a:rPr lang="en-US" dirty="0" smtClean="0"/>
              <a:t>What do they need to know?</a:t>
            </a:r>
          </a:p>
          <a:p>
            <a:pPr lvl="2"/>
            <a:r>
              <a:rPr lang="en-US" dirty="0" smtClean="0"/>
              <a:t>How to use it (clients)</a:t>
            </a:r>
          </a:p>
          <a:p>
            <a:pPr lvl="2"/>
            <a:r>
              <a:rPr lang="en-US" dirty="0" smtClean="0"/>
              <a:t>How it works, but more important, </a:t>
            </a:r>
            <a:r>
              <a:rPr lang="en-US" i="1" dirty="0" smtClean="0">
                <a:solidFill>
                  <a:srgbClr val="000090"/>
                </a:solidFill>
              </a:rPr>
              <a:t>why</a:t>
            </a:r>
            <a:r>
              <a:rPr lang="en-US" dirty="0" smtClean="0">
                <a:solidFill>
                  <a:srgbClr val="000090"/>
                </a:solidFill>
              </a:rPr>
              <a:t> </a:t>
            </a:r>
            <a:r>
              <a:rPr lang="en-US" dirty="0" smtClean="0"/>
              <a:t>it was done this way (implementers)</a:t>
            </a:r>
          </a:p>
          <a:p>
            <a:r>
              <a:rPr lang="en-US" dirty="0" smtClean="0"/>
              <a:t>Read/reread style and design advice regularly</a:t>
            </a:r>
          </a:p>
          <a:p>
            <a:r>
              <a:rPr lang="en-US" dirty="0" smtClean="0"/>
              <a:t>Keep practicing – mastery takes time </a:t>
            </a:r>
            <a:r>
              <a:rPr lang="en-US" smtClean="0"/>
              <a:t>and experience</a:t>
            </a:r>
            <a:endParaRPr lang="en-US" dirty="0" smtClean="0"/>
          </a:p>
          <a:p>
            <a:r>
              <a:rPr lang="en-US" dirty="0" smtClean="0"/>
              <a:t>You’ll always be learning. Keep looking for better ways to do things!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99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Ideals of modular software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6092952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Decomposable </a:t>
            </a:r>
            <a:r>
              <a:rPr lang="en-US" dirty="0" smtClean="0"/>
              <a:t>– can be broken down into modules to reduce complexity and allow teamwork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Composable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– “Having </a:t>
            </a:r>
            <a:r>
              <a:rPr lang="en-US" dirty="0"/>
              <a:t>divided to conquer, we must reunite to </a:t>
            </a:r>
            <a:r>
              <a:rPr lang="en-US" dirty="0" smtClean="0"/>
              <a:t>rule </a:t>
            </a:r>
            <a:r>
              <a:rPr lang="en-US" sz="2300" dirty="0" smtClean="0"/>
              <a:t>[M. Jackson]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Understandable </a:t>
            </a:r>
            <a:r>
              <a:rPr lang="en-US" dirty="0" smtClean="0"/>
              <a:t>– one module can be examined, reasoned about, developed, etc. in isolation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Continuity </a:t>
            </a:r>
            <a:r>
              <a:rPr lang="en-US" dirty="0" smtClean="0"/>
              <a:t>– a small change in the requirements should affect a small number of modules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Isolation </a:t>
            </a:r>
            <a:r>
              <a:rPr lang="en-US" dirty="0" smtClean="0"/>
              <a:t>– an error in one module should be as contained as possible</a:t>
            </a:r>
          </a:p>
        </p:txBody>
      </p:sp>
      <p:pic>
        <p:nvPicPr>
          <p:cNvPr id="436228" name="Picture 4" descr="intro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1828800" cy="73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29" name="Picture 5" descr="intro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6764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0" name="Picture 6" descr="intro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505200"/>
            <a:ext cx="1522413" cy="77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1" name="Picture 7" descr="intro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19600"/>
            <a:ext cx="1751189" cy="66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6232" name="Picture 8" descr="intro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1825625" cy="68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18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general design issues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smtClean="0">
                <a:solidFill>
                  <a:srgbClr val="0000FF"/>
                </a:solidFill>
              </a:rPr>
              <a:t>Cohesion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– how well components fit together to form something that is self-contained, independent, and with a single, well-defined purpose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0000FF"/>
                </a:solidFill>
              </a:rPr>
              <a:t>Coupling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– how much dependency there is between components</a:t>
            </a:r>
          </a:p>
          <a:p>
            <a:pPr marL="0" indent="0">
              <a:buNone/>
            </a:pPr>
            <a:r>
              <a:rPr lang="en-US" dirty="0" smtClean="0"/>
              <a:t>Guideline: </a:t>
            </a:r>
            <a:r>
              <a:rPr lang="en-US" sz="1400" dirty="0" smtClean="0">
                <a:solidFill>
                  <a:srgbClr val="FF0000"/>
                </a:solidFill>
              </a:rPr>
              <a:t>reduce </a:t>
            </a:r>
            <a:r>
              <a:rPr lang="en-US" dirty="0" smtClean="0">
                <a:solidFill>
                  <a:srgbClr val="FF0000"/>
                </a:solidFill>
              </a:rPr>
              <a:t>coupling</a:t>
            </a:r>
            <a:r>
              <a:rPr lang="en-US" dirty="0" smtClean="0"/>
              <a:t>, </a:t>
            </a:r>
            <a:r>
              <a:rPr lang="en-US" sz="3600" dirty="0" smtClean="0">
                <a:solidFill>
                  <a:srgbClr val="008000"/>
                </a:solidFill>
              </a:rPr>
              <a:t>increase </a:t>
            </a:r>
            <a:r>
              <a:rPr lang="en-US" dirty="0" smtClean="0">
                <a:solidFill>
                  <a:srgbClr val="008000"/>
                </a:solidFill>
              </a:rPr>
              <a:t>cohesion</a:t>
            </a:r>
          </a:p>
          <a:p>
            <a:pPr marL="0" indent="0">
              <a:buNone/>
            </a:pPr>
            <a:r>
              <a:rPr lang="en-US" dirty="0" smtClean="0"/>
              <a:t>Applies to modules and individual routines</a:t>
            </a:r>
          </a:p>
          <a:p>
            <a:pPr marL="457200" lvl="1" indent="0">
              <a:buNone/>
            </a:pPr>
            <a:r>
              <a:rPr lang="en-US" dirty="0" smtClean="0"/>
              <a:t>Each method should do one thing well</a:t>
            </a:r>
          </a:p>
          <a:p>
            <a:pPr marL="457200" lvl="1" indent="0">
              <a:buNone/>
            </a:pPr>
            <a:r>
              <a:rPr lang="en-US" dirty="0" smtClean="0"/>
              <a:t>Each module should provide a single abstraction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42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Cohesion</a:t>
            </a:r>
            <a:endParaRPr lang="en-US" dirty="0" smtClean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most common reason to put data and behavior together is to form an ADT (data abstraction)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 smtClean="0"/>
              <a:t>There are, at least historically, other reasons to place elements together – for example, for performance reasons it was sometimes good to place together all code to be run upon initialization of a program, but these are secondary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 common design objective of </a:t>
            </a:r>
            <a:r>
              <a:rPr lang="en-US" sz="2400" i="1" dirty="0" smtClean="0">
                <a:solidFill>
                  <a:schemeClr val="accent6"/>
                </a:solidFill>
              </a:rPr>
              <a:t>separation of concerns </a:t>
            </a:r>
            <a:r>
              <a:rPr lang="en-US" sz="2400" dirty="0" smtClean="0"/>
              <a:t>suggests a module should represent a single concept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a module implements more than one abstraction, consider breaking it into separate modules for each one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9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Coupling</a:t>
            </a:r>
            <a:endParaRPr lang="en-US" sz="3200" dirty="0" smtClean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How are modules dependent on one another?</a:t>
            </a:r>
          </a:p>
          <a:p>
            <a:pPr marL="457200" lvl="1" indent="0">
              <a:buNone/>
            </a:pPr>
            <a:r>
              <a:rPr lang="en-US" sz="2000" dirty="0" smtClean="0"/>
              <a:t>Statically (in the code)?  Dynamically (at run-time)?  More?</a:t>
            </a:r>
          </a:p>
          <a:p>
            <a:pPr marL="457200" lvl="1" indent="0">
              <a:buNone/>
            </a:pPr>
            <a:r>
              <a:rPr lang="en-GB" sz="2000" dirty="0" smtClean="0"/>
              <a:t>Ideally, split design into parts that don't interact much</a:t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Roughly, the more coupled modules are, the more they need to be thought of as a single, larger module</a:t>
            </a:r>
          </a:p>
        </p:txBody>
      </p:sp>
      <p:sp>
        <p:nvSpPr>
          <p:cNvPr id="493587" name="AutoShape 19"/>
          <p:cNvSpPr>
            <a:spLocks noChangeArrowheads="1"/>
          </p:cNvSpPr>
          <p:nvPr/>
        </p:nvSpPr>
        <p:spPr bwMode="auto">
          <a:xfrm>
            <a:off x="554038" y="4724400"/>
            <a:ext cx="1452562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An application</a:t>
            </a:r>
          </a:p>
        </p:txBody>
      </p:sp>
      <p:sp>
        <p:nvSpPr>
          <p:cNvPr id="493588" name="AutoShape 20"/>
          <p:cNvSpPr>
            <a:spLocks noChangeArrowheads="1"/>
          </p:cNvSpPr>
          <p:nvPr/>
        </p:nvSpPr>
        <p:spPr bwMode="auto">
          <a:xfrm>
            <a:off x="2959100" y="4724400"/>
            <a:ext cx="2286000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 poor decomposition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 dirty="0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(parts strongly coupled)</a:t>
            </a:r>
          </a:p>
        </p:txBody>
      </p:sp>
      <p:sp>
        <p:nvSpPr>
          <p:cNvPr id="493589" name="AutoShape 21"/>
          <p:cNvSpPr>
            <a:spLocks noChangeArrowheads="1"/>
          </p:cNvSpPr>
          <p:nvPr/>
        </p:nvSpPr>
        <p:spPr bwMode="auto">
          <a:xfrm>
            <a:off x="6388100" y="4724400"/>
            <a:ext cx="2286000" cy="415925"/>
          </a:xfrm>
          <a:prstGeom prst="roundRect">
            <a:avLst>
              <a:gd name="adj" fmla="val 34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 anchorCtr="1"/>
          <a:lstStyle/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A better decomposition</a:t>
            </a:r>
          </a:p>
          <a:p>
            <a:pPr algn="ctr">
              <a:tabLst>
                <a:tab pos="655638" algn="l"/>
                <a:tab pos="1312863" algn="l"/>
              </a:tabLst>
            </a:pPr>
            <a:r>
              <a:rPr lang="en-GB" sz="1800" i="1">
                <a:solidFill>
                  <a:srgbClr val="000000"/>
                </a:solidFill>
                <a:latin typeface="Calibri" pitchFamily="34" charset="0"/>
                <a:ea typeface="msmincho"/>
                <a:cs typeface="msmincho"/>
              </a:rPr>
              <a:t>(parts weakly coupled)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2895600"/>
            <a:ext cx="8394700" cy="1657350"/>
            <a:chOff x="457200" y="3352800"/>
            <a:chExt cx="8394700" cy="1657350"/>
          </a:xfrm>
        </p:grpSpPr>
        <p:sp>
          <p:nvSpPr>
            <p:cNvPr id="493572" name="AutoShape 3"/>
            <p:cNvSpPr>
              <a:spLocks noChangeArrowheads="1"/>
            </p:cNvSpPr>
            <p:nvPr/>
          </p:nvSpPr>
          <p:spPr bwMode="auto">
            <a:xfrm>
              <a:off x="457200" y="3352800"/>
              <a:ext cx="1658938" cy="1657350"/>
            </a:xfrm>
            <a:prstGeom prst="roundRect">
              <a:avLst>
                <a:gd name="adj" fmla="val 83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FINAL</a:t>
              </a:r>
            </a:p>
            <a:p>
              <a:pPr algn="ctr">
                <a:tabLst>
                  <a:tab pos="655638" algn="l"/>
                  <a:tab pos="1312863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PROJECT</a:t>
              </a:r>
            </a:p>
          </p:txBody>
        </p:sp>
        <p:sp>
          <p:nvSpPr>
            <p:cNvPr id="493573" name="AutoShape 4"/>
            <p:cNvSpPr>
              <a:spLocks noChangeArrowheads="1"/>
            </p:cNvSpPr>
            <p:nvPr/>
          </p:nvSpPr>
          <p:spPr bwMode="auto">
            <a:xfrm>
              <a:off x="3481388" y="3402012"/>
              <a:ext cx="1036637" cy="387350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74" name="AutoShape 5"/>
            <p:cNvSpPr>
              <a:spLocks noChangeArrowheads="1"/>
            </p:cNvSpPr>
            <p:nvPr/>
          </p:nvSpPr>
          <p:spPr bwMode="auto">
            <a:xfrm>
              <a:off x="2654300" y="4421187"/>
              <a:ext cx="990600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 dirty="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FINAL</a:t>
              </a:r>
            </a:p>
          </p:txBody>
        </p:sp>
        <p:sp>
          <p:nvSpPr>
            <p:cNvPr id="493575" name="AutoShape 6"/>
            <p:cNvSpPr>
              <a:spLocks noChangeArrowheads="1"/>
            </p:cNvSpPr>
            <p:nvPr/>
          </p:nvSpPr>
          <p:spPr bwMode="auto">
            <a:xfrm>
              <a:off x="4330700" y="4411662"/>
              <a:ext cx="1017588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PROJECT</a:t>
              </a:r>
            </a:p>
          </p:txBody>
        </p:sp>
        <p:cxnSp>
          <p:nvCxnSpPr>
            <p:cNvPr id="493576" name="AutoShape 7"/>
            <p:cNvCxnSpPr>
              <a:cxnSpLocks noChangeShapeType="1"/>
              <a:stCxn id="493574" idx="1"/>
              <a:endCxn id="493573" idx="1"/>
            </p:cNvCxnSpPr>
            <p:nvPr/>
          </p:nvCxnSpPr>
          <p:spPr bwMode="auto">
            <a:xfrm rot="10800000" flipH="1">
              <a:off x="2654300" y="3595687"/>
              <a:ext cx="827088" cy="1019175"/>
            </a:xfrm>
            <a:prstGeom prst="curvedConnector3">
              <a:avLst>
                <a:gd name="adj1" fmla="val -27634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7" name="AutoShape 8"/>
            <p:cNvCxnSpPr>
              <a:cxnSpLocks noChangeShapeType="1"/>
            </p:cNvCxnSpPr>
            <p:nvPr/>
          </p:nvCxnSpPr>
          <p:spPr bwMode="auto">
            <a:xfrm rot="10800000">
              <a:off x="3644900" y="47259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8" name="AutoShape 9"/>
            <p:cNvCxnSpPr>
              <a:cxnSpLocks noChangeShapeType="1"/>
              <a:stCxn id="493573" idx="2"/>
              <a:endCxn id="493574" idx="0"/>
            </p:cNvCxnSpPr>
            <p:nvPr/>
          </p:nvCxnSpPr>
          <p:spPr bwMode="auto">
            <a:xfrm rot="5400000">
              <a:off x="3259137" y="3679825"/>
              <a:ext cx="631825" cy="8509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79" name="AutoShape 10"/>
            <p:cNvCxnSpPr>
              <a:cxnSpLocks noChangeShapeType="1"/>
              <a:stCxn id="493573" idx="2"/>
              <a:endCxn id="493575" idx="0"/>
            </p:cNvCxnSpPr>
            <p:nvPr/>
          </p:nvCxnSpPr>
          <p:spPr bwMode="auto">
            <a:xfrm rot="16200000" flipH="1">
              <a:off x="4109244" y="3680618"/>
              <a:ext cx="622300" cy="8397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0" name="AutoShape 11"/>
            <p:cNvCxnSpPr>
              <a:cxnSpLocks noChangeShapeType="1"/>
            </p:cNvCxnSpPr>
            <p:nvPr/>
          </p:nvCxnSpPr>
          <p:spPr bwMode="auto">
            <a:xfrm>
              <a:off x="3644900" y="4497387"/>
              <a:ext cx="6858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1" name="AutoShape 12"/>
            <p:cNvCxnSpPr>
              <a:cxnSpLocks noChangeShapeType="1"/>
              <a:stCxn id="493575" idx="3"/>
              <a:endCxn id="493573" idx="3"/>
            </p:cNvCxnSpPr>
            <p:nvPr/>
          </p:nvCxnSpPr>
          <p:spPr bwMode="auto">
            <a:xfrm flipH="1" flipV="1">
              <a:off x="4518025" y="3595687"/>
              <a:ext cx="830263" cy="1009650"/>
            </a:xfrm>
            <a:prstGeom prst="curvedConnector3">
              <a:avLst>
                <a:gd name="adj1" fmla="val -27551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3582" name="AutoShape 13"/>
            <p:cNvSpPr>
              <a:spLocks noChangeArrowheads="1"/>
            </p:cNvSpPr>
            <p:nvPr/>
          </p:nvSpPr>
          <p:spPr bwMode="auto">
            <a:xfrm>
              <a:off x="7005638" y="3375025"/>
              <a:ext cx="1036637" cy="388937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MY</a:t>
              </a:r>
            </a:p>
          </p:txBody>
        </p:sp>
        <p:sp>
          <p:nvSpPr>
            <p:cNvPr id="493583" name="AutoShape 14"/>
            <p:cNvSpPr>
              <a:spLocks noChangeArrowheads="1"/>
            </p:cNvSpPr>
            <p:nvPr/>
          </p:nvSpPr>
          <p:spPr bwMode="auto">
            <a:xfrm>
              <a:off x="6154738" y="4411662"/>
              <a:ext cx="1036637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FINECT</a:t>
              </a:r>
            </a:p>
          </p:txBody>
        </p:sp>
        <p:sp>
          <p:nvSpPr>
            <p:cNvPr id="493584" name="AutoShape 15"/>
            <p:cNvSpPr>
              <a:spLocks noChangeArrowheads="1"/>
            </p:cNvSpPr>
            <p:nvPr/>
          </p:nvSpPr>
          <p:spPr bwMode="auto">
            <a:xfrm>
              <a:off x="7813675" y="4411662"/>
              <a:ext cx="1038225" cy="388938"/>
            </a:xfrm>
            <a:prstGeom prst="roundRect">
              <a:avLst>
                <a:gd name="adj" fmla="val 370"/>
              </a:avLst>
            </a:prstGeom>
            <a:solidFill>
              <a:srgbClr val="E6E6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 anchor="ctr" anchorCtr="1"/>
            <a:lstStyle/>
            <a:p>
              <a:pPr algn="ctr">
                <a:tabLst>
                  <a:tab pos="655638" algn="l"/>
                </a:tabLst>
              </a:pPr>
              <a:r>
                <a:rPr lang="en-GB" sz="2000">
                  <a:solidFill>
                    <a:srgbClr val="000000"/>
                  </a:solidFill>
                  <a:latin typeface="Calibri" pitchFamily="34" charset="0"/>
                  <a:ea typeface="msmincho"/>
                  <a:cs typeface="msmincho"/>
                </a:rPr>
                <a:t>PROJAL</a:t>
              </a:r>
            </a:p>
          </p:txBody>
        </p:sp>
        <p:cxnSp>
          <p:nvCxnSpPr>
            <p:cNvPr id="493585" name="AutoShape 16"/>
            <p:cNvCxnSpPr>
              <a:cxnSpLocks noChangeShapeType="1"/>
              <a:stCxn id="493583" idx="1"/>
              <a:endCxn id="493582" idx="1"/>
            </p:cNvCxnSpPr>
            <p:nvPr/>
          </p:nvCxnSpPr>
          <p:spPr bwMode="auto">
            <a:xfrm flipV="1">
              <a:off x="6154738" y="3570287"/>
              <a:ext cx="850900" cy="1035050"/>
            </a:xfrm>
            <a:prstGeom prst="curvedConnector3">
              <a:avLst>
                <a:gd name="adj1" fmla="val -2856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86" name="AutoShape 18"/>
            <p:cNvCxnSpPr>
              <a:cxnSpLocks noChangeShapeType="1"/>
              <a:stCxn id="493583" idx="3"/>
              <a:endCxn id="493584" idx="1"/>
            </p:cNvCxnSpPr>
            <p:nvPr/>
          </p:nvCxnSpPr>
          <p:spPr bwMode="auto">
            <a:xfrm>
              <a:off x="7191375" y="4605337"/>
              <a:ext cx="622300" cy="158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3590" name="AutoShape 9"/>
            <p:cNvCxnSpPr>
              <a:cxnSpLocks noChangeShapeType="1"/>
              <a:stCxn id="493582" idx="2"/>
              <a:endCxn id="493583" idx="0"/>
            </p:cNvCxnSpPr>
            <p:nvPr/>
          </p:nvCxnSpPr>
          <p:spPr bwMode="auto">
            <a:xfrm rot="5400000">
              <a:off x="6774657" y="3663155"/>
              <a:ext cx="647700" cy="849313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2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Coupling </a:t>
            </a:r>
            <a:r>
              <a:rPr lang="en-GB" dirty="0"/>
              <a:t>is the path to the dark side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dirty="0"/>
              <a:t>Coupling leads to complexity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dirty="0"/>
              <a:t>Complexity leads to confusion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dirty="0"/>
              <a:t>Confusion leads to suffering</a:t>
            </a: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endParaRPr lang="en-GB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</a:tabLst>
            </a:pPr>
            <a:r>
              <a:rPr lang="en-GB" dirty="0"/>
              <a:t>Once you start down the dark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path</a:t>
            </a:r>
            <a:r>
              <a:rPr lang="en-GB" dirty="0"/>
              <a:t>, forever will it dominate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your </a:t>
            </a:r>
            <a:r>
              <a:rPr lang="en-GB" dirty="0"/>
              <a:t>destiny, consume you it will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 r="10399"/>
          <a:stretch>
            <a:fillRect/>
          </a:stretch>
        </p:blipFill>
        <p:spPr bwMode="auto">
          <a:xfrm>
            <a:off x="5718602" y="1451063"/>
            <a:ext cx="3200688" cy="4877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27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Law of Demeter</a:t>
            </a:r>
            <a:br>
              <a:rPr lang="en-US" dirty="0" smtClean="0"/>
            </a:br>
            <a:r>
              <a:rPr lang="en-US" sz="3100" dirty="0" smtClean="0"/>
              <a:t>Karl </a:t>
            </a:r>
            <a:r>
              <a:rPr lang="en-US" sz="3100" dirty="0" err="1" smtClean="0"/>
              <a:t>Lieberherr</a:t>
            </a:r>
            <a:r>
              <a:rPr lang="en-US" sz="3100" dirty="0" smtClean="0">
                <a:sym typeface="Webdings"/>
              </a:rPr>
              <a:t> and colleagues</a:t>
            </a:r>
            <a:r>
              <a:rPr lang="en-US" sz="3100" dirty="0" smtClean="0"/>
              <a:t> </a:t>
            </a:r>
            <a:endParaRPr lang="en-US" dirty="0" smtClean="0"/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Law of Demeter: An object should know as little as possible about the internal structure of other objects with which it interacts – a question of coupling</a:t>
            </a:r>
          </a:p>
          <a:p>
            <a:pPr marL="0" indent="0">
              <a:buNone/>
            </a:pPr>
            <a:r>
              <a:rPr lang="en-US" dirty="0" smtClean="0"/>
              <a:t>Or… “only talk to your immediate friends”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Closely related to representation exposure and (</a:t>
            </a:r>
            <a:r>
              <a:rPr lang="en-US" dirty="0" err="1" smtClean="0"/>
              <a:t>im</a:t>
            </a:r>
            <a:r>
              <a:rPr lang="en-US" dirty="0" smtClean="0"/>
              <a:t>)mutability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262626"/>
                </a:solidFill>
              </a:rPr>
              <a:t>Bad example – too-tight chain of coupling between classes</a:t>
            </a:r>
            <a:br>
              <a:rPr lang="en-US" dirty="0" smtClean="0">
                <a:solidFill>
                  <a:srgbClr val="262626"/>
                </a:solidFill>
              </a:rPr>
            </a:br>
            <a:r>
              <a:rPr lang="en-US" sz="2000" b="1" dirty="0" err="1" smtClean="0">
                <a:solidFill>
                  <a:srgbClr val="2D2DB9"/>
                </a:solidFill>
                <a:latin typeface="Courier New" pitchFamily="49" charset="0"/>
              </a:rPr>
              <a:t>general.getColonel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().</a:t>
            </a:r>
            <a:r>
              <a:rPr lang="en-US" sz="2000" b="1" dirty="0" err="1">
                <a:solidFill>
                  <a:srgbClr val="2D2DB9"/>
                </a:solidFill>
                <a:latin typeface="Courier New" pitchFamily="49" charset="0"/>
              </a:rPr>
              <a:t>getMajor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(m).</a:t>
            </a:r>
            <a:r>
              <a:rPr lang="en-US" sz="2000" b="1" dirty="0" err="1">
                <a:solidFill>
                  <a:srgbClr val="2D2DB9"/>
                </a:solidFill>
                <a:latin typeface="Courier New" pitchFamily="49" charset="0"/>
              </a:rPr>
              <a:t>getCaptain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(cap)</a:t>
            </a:r>
            <a:b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2D2DB9"/>
                </a:solidFill>
                <a:latin typeface="Courier New" pitchFamily="49" charset="0"/>
              </a:rPr>
              <a:t>.</a:t>
            </a:r>
            <a:r>
              <a:rPr lang="en-US" sz="2000" b="1" dirty="0" err="1">
                <a:solidFill>
                  <a:srgbClr val="2D2DB9"/>
                </a:solidFill>
                <a:latin typeface="Courier New" pitchFamily="49" charset="0"/>
              </a:rPr>
              <a:t>getSergeant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rgbClr val="2D2DB9"/>
                </a:solidFill>
                <a:latin typeface="Courier New" pitchFamily="49" charset="0"/>
              </a:rPr>
              <a:t>ser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).</a:t>
            </a:r>
            <a:r>
              <a:rPr lang="en-US" sz="2000" b="1" dirty="0" err="1">
                <a:solidFill>
                  <a:srgbClr val="2D2DB9"/>
                </a:solidFill>
                <a:latin typeface="Courier New" pitchFamily="49" charset="0"/>
              </a:rPr>
              <a:t>getPrivate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(name).</a:t>
            </a:r>
            <a:r>
              <a:rPr lang="en-US" sz="2000" b="1" dirty="0" err="1">
                <a:solidFill>
                  <a:srgbClr val="2D2DB9"/>
                </a:solidFill>
                <a:latin typeface="Courier New" pitchFamily="49" charset="0"/>
              </a:rPr>
              <a:t>digFoxHole</a:t>
            </a:r>
            <a:r>
              <a:rPr lang="en-US" sz="2000" b="1" dirty="0">
                <a:solidFill>
                  <a:srgbClr val="2D2DB9"/>
                </a:solidFill>
                <a:latin typeface="Courier New" pitchFamily="49" charset="0"/>
              </a:rPr>
              <a:t>();</a:t>
            </a:r>
          </a:p>
          <a:p>
            <a:pPr marL="457200" lvl="1" indent="0">
              <a:buNone/>
            </a:pPr>
            <a:endParaRPr lang="en-US" sz="8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262626"/>
                </a:solidFill>
              </a:rPr>
              <a:t>Better example</a:t>
            </a:r>
            <a:br>
              <a:rPr lang="en-US" dirty="0" smtClean="0">
                <a:solidFill>
                  <a:srgbClr val="262626"/>
                </a:solidFill>
              </a:rPr>
            </a:br>
            <a:r>
              <a:rPr lang="en-US" sz="2100" b="1" dirty="0" err="1">
                <a:solidFill>
                  <a:srgbClr val="2D2DB9"/>
                </a:solidFill>
                <a:latin typeface="Courier New" pitchFamily="49" charset="0"/>
              </a:rPr>
              <a:t>general.superviseFoxHole</a:t>
            </a:r>
            <a:r>
              <a:rPr lang="en-US" sz="2100" b="1" dirty="0">
                <a:solidFill>
                  <a:srgbClr val="2D2DB9"/>
                </a:solidFill>
                <a:latin typeface="Courier New" pitchFamily="49" charset="0"/>
              </a:rPr>
              <a:t>(m, cap, </a:t>
            </a:r>
            <a:r>
              <a:rPr lang="en-US" sz="2100" b="1" dirty="0" err="1">
                <a:solidFill>
                  <a:srgbClr val="2D2DB9"/>
                </a:solidFill>
                <a:latin typeface="Courier New" pitchFamily="49" charset="0"/>
              </a:rPr>
              <a:t>ser</a:t>
            </a:r>
            <a:r>
              <a:rPr lang="en-US" sz="2100" b="1" dirty="0">
                <a:solidFill>
                  <a:srgbClr val="2D2DB9"/>
                </a:solidFill>
                <a:latin typeface="Courier New" pitchFamily="49" charset="0"/>
              </a:rPr>
              <a:t>, name);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59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757</TotalTime>
  <Words>2446</Words>
  <Application>Microsoft Macintosh PowerPoint</Application>
  <PresentationFormat>On-screen Show (4:3)</PresentationFormat>
  <Paragraphs>319</Paragraphs>
  <Slides>33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simple</vt:lpstr>
      <vt:lpstr>CSE 331 Software Design &amp; Implementation</vt:lpstr>
      <vt:lpstr>Style: It isn’t just about fashion…</vt:lpstr>
      <vt:lpstr>Modules</vt:lpstr>
      <vt:lpstr>Ideals of modular software</vt:lpstr>
      <vt:lpstr>Two general design issues</vt:lpstr>
      <vt:lpstr>Cohesion</vt:lpstr>
      <vt:lpstr>Coupling</vt:lpstr>
      <vt:lpstr>Coupling is the path to the dark side</vt:lpstr>
      <vt:lpstr>Law of Demeter Karl Lieberherr and colleagues </vt:lpstr>
      <vt:lpstr>An object should only send messages to …  (More Demeter)</vt:lpstr>
      <vt:lpstr>God classes</vt:lpstr>
      <vt:lpstr>Cohesion again…</vt:lpstr>
      <vt:lpstr>Method design</vt:lpstr>
      <vt:lpstr>Field design</vt:lpstr>
      <vt:lpstr>Constructor design</vt:lpstr>
      <vt:lpstr>Naming</vt:lpstr>
      <vt:lpstr>Terrible names…</vt:lpstr>
      <vt:lpstr>Class design ideals</vt:lpstr>
      <vt:lpstr>Completeness</vt:lpstr>
      <vt:lpstr>But…</vt:lpstr>
      <vt:lpstr>Clarity and Convenience</vt:lpstr>
      <vt:lpstr>Consistency</vt:lpstr>
      <vt:lpstr>Open-Closed Principle</vt:lpstr>
      <vt:lpstr>Cohesion again (“expert pattern”)</vt:lpstr>
      <vt:lpstr>Invariants</vt:lpstr>
      <vt:lpstr>Documenting a class</vt:lpstr>
      <vt:lpstr>The role of documentation From Kernighan and Plauger</vt:lpstr>
      <vt:lpstr>Static vs. non-static design</vt:lpstr>
      <vt:lpstr>Public vs. private design</vt:lpstr>
      <vt:lpstr>Choosing types – some hints</vt:lpstr>
      <vt:lpstr>Choosing types – more hints</vt:lpstr>
      <vt:lpstr>Independence of views</vt:lpstr>
      <vt:lpstr>Last thoughts (for now)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118</cp:revision>
  <cp:lastPrinted>2013-10-15T22:06:54Z</cp:lastPrinted>
  <dcterms:created xsi:type="dcterms:W3CDTF">2012-02-06T17:35:54Z</dcterms:created>
  <dcterms:modified xsi:type="dcterms:W3CDTF">2013-10-21T17:19:28Z</dcterms:modified>
</cp:coreProperties>
</file>