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298" r:id="rId3"/>
    <p:sldId id="299" r:id="rId4"/>
    <p:sldId id="287" r:id="rId5"/>
    <p:sldId id="288" r:id="rId6"/>
    <p:sldId id="289" r:id="rId7"/>
    <p:sldId id="290" r:id="rId8"/>
    <p:sldId id="291" r:id="rId9"/>
    <p:sldId id="292" r:id="rId10"/>
    <p:sldId id="300" r:id="rId11"/>
    <p:sldId id="293" r:id="rId12"/>
    <p:sldId id="294" r:id="rId13"/>
    <p:sldId id="295" r:id="rId14"/>
    <p:sldId id="301" r:id="rId15"/>
    <p:sldId id="302" r:id="rId16"/>
    <p:sldId id="303" r:id="rId17"/>
    <p:sldId id="306" r:id="rId18"/>
    <p:sldId id="309" r:id="rId19"/>
    <p:sldId id="305" r:id="rId20"/>
    <p:sldId id="304" r:id="rId21"/>
    <p:sldId id="297" r:id="rId22"/>
    <p:sldId id="307" r:id="rId23"/>
    <p:sldId id="296" r:id="rId24"/>
    <p:sldId id="308" r:id="rId25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009900"/>
    <a:srgbClr val="FF0066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7651" autoAdjust="0"/>
  </p:normalViewPr>
  <p:slideViewPr>
    <p:cSldViewPr>
      <p:cViewPr varScale="1">
        <p:scale>
          <a:sx n="114" d="100"/>
          <a:sy n="114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6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DE98A-8807-467F-A4CA-283A5F67C06F}" type="slidenum">
              <a:rPr lang="en-US"/>
              <a:pPr/>
              <a:t>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553EE-3823-4535-8AAD-AC3DC2411A63}" type="slidenum">
              <a:rPr lang="en-US"/>
              <a:pPr/>
              <a:t>21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why</a:t>
            </a:r>
          </a:p>
          <a:p>
            <a:r>
              <a:rPr lang="en-US" dirty="0"/>
              <a:t>  List </a:t>
            </a:r>
            <a:r>
              <a:rPr lang="en-US" dirty="0" err="1" smtClean="0"/>
              <a:t>aList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ArrayList</a:t>
            </a:r>
            <a:r>
              <a:rPr lang="en-US" dirty="0"/>
              <a:t>();</a:t>
            </a:r>
          </a:p>
          <a:p>
            <a:r>
              <a:rPr lang="en-US" dirty="0"/>
              <a:t>Is better than</a:t>
            </a:r>
          </a:p>
          <a:p>
            <a:r>
              <a:rPr lang="en-US" dirty="0"/>
              <a:t>  </a:t>
            </a:r>
            <a:r>
              <a:rPr lang="en-US" dirty="0" err="1"/>
              <a:t>ArrayList</a:t>
            </a:r>
            <a:r>
              <a:rPr lang="en-US" dirty="0"/>
              <a:t> </a:t>
            </a:r>
            <a:r>
              <a:rPr lang="en-US" dirty="0" err="1" smtClean="0"/>
              <a:t>aList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ArrayList</a:t>
            </a:r>
            <a:r>
              <a:rPr lang="en-US" dirty="0"/>
              <a:t>();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0FF99-43D6-4084-927A-7334AF0677C8}" type="slidenum">
              <a:rPr lang="en-US"/>
              <a:pPr/>
              <a:t>23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Footnote: Might not</a:t>
            </a:r>
            <a:r>
              <a:rPr lang="en-US" baseline="0" dirty="0" smtClean="0"/>
              <a:t> match specifics of current assignment.  Be wary about copying things from slides…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8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10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12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2013</a:t>
            </a:r>
            <a:endParaRPr lang="en-US" dirty="0" smtClean="0"/>
          </a:p>
          <a:p>
            <a:r>
              <a:rPr lang="en-US" dirty="0" smtClean="0"/>
              <a:t>Abstract Data Types – Examples / Summary</a:t>
            </a:r>
            <a:br>
              <a:rPr lang="en-US" dirty="0" smtClean="0"/>
            </a:br>
            <a:r>
              <a:rPr lang="en-US" sz="2000" dirty="0" smtClean="0"/>
              <a:t>(Based on slides by Mike Ernst and David Notkin)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Operations on a type that create other objects of the type</a:t>
            </a:r>
          </a:p>
          <a:p>
            <a:pPr marL="0" indent="0">
              <a:buNone/>
            </a:pPr>
            <a:r>
              <a:rPr lang="en-US" dirty="0" smtClean="0"/>
              <a:t>Common in immutable types like </a:t>
            </a:r>
            <a:r>
              <a:rPr lang="en-US" b="1" dirty="0" err="1" smtClean="0">
                <a:latin typeface="Courier New"/>
                <a:cs typeface="Courier New"/>
              </a:rPr>
              <a:t>java.lang.String</a:t>
            </a:r>
            <a:endParaRPr lang="en-US" b="1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No side effects</a:t>
            </a:r>
          </a:p>
          <a:p>
            <a:pPr marL="457200" lvl="1" indent="0">
              <a:buNone/>
            </a:pPr>
            <a:r>
              <a:rPr lang="en-US" dirty="0" smtClean="0"/>
              <a:t>Cannot change the abstract value of existing objects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2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, a mutable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overview and creator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unbounded set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of integers.  A typical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/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 effects: makes a new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1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true if x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       else returns false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contains(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size()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choose()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2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add(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remove(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9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mutators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Operations that modify an element of the type</a:t>
            </a:r>
          </a:p>
          <a:p>
            <a:pPr marL="0" indent="0">
              <a:buNone/>
            </a:pPr>
            <a:r>
              <a:rPr lang="en-US" dirty="0" smtClean="0"/>
              <a:t>Rarely modify anything other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marL="457200" lvl="1" indent="0">
              <a:buNone/>
            </a:pPr>
            <a:r>
              <a:rPr lang="en-US" dirty="0" smtClean="0"/>
              <a:t>Must list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in modifies clause (if appropriate)</a:t>
            </a:r>
          </a:p>
          <a:p>
            <a:pPr marL="0" indent="0">
              <a:buNone/>
            </a:pPr>
            <a:r>
              <a:rPr lang="en-US" dirty="0" smtClean="0"/>
              <a:t>Typically have no return value</a:t>
            </a:r>
          </a:p>
          <a:p>
            <a:pPr marL="400050" lvl="1" indent="0">
              <a:buNone/>
            </a:pPr>
            <a:r>
              <a:rPr lang="en-US" dirty="0" smtClean="0"/>
              <a:t>(sometimes return “old” value that was replaced)</a:t>
            </a:r>
          </a:p>
          <a:p>
            <a:pPr marL="0" indent="0">
              <a:buNone/>
            </a:pPr>
            <a:r>
              <a:rPr lang="en-US" dirty="0" smtClean="0"/>
              <a:t>Mutable ADTs may have producers too, but that is less common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6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examples focused on the </a:t>
            </a:r>
            <a:r>
              <a:rPr lang="en-US" dirty="0" smtClean="0"/>
              <a:t>abstract specification </a:t>
            </a:r>
            <a:r>
              <a:rPr lang="en-US" dirty="0"/>
              <a:t>– with no connection at all to a concrete </a:t>
            </a:r>
            <a:r>
              <a:rPr lang="en-US" dirty="0" smtClean="0"/>
              <a:t>implementation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connect them we need the abstraction function (AF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that maps </a:t>
            </a:r>
            <a:r>
              <a:rPr lang="en-US" dirty="0"/>
              <a:t>values of the concrete implementation of the </a:t>
            </a:r>
            <a:r>
              <a:rPr lang="en-US" dirty="0" smtClean="0"/>
              <a:t>ADT into </a:t>
            </a:r>
            <a:r>
              <a:rPr lang="en-US" dirty="0"/>
              <a:t>abstract values in the </a:t>
            </a:r>
            <a:r>
              <a:rPr lang="en-US" dirty="0" smtClean="0"/>
              <a:t>specification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representation invariant (RI) ensures that values in the concrete implementation are well-defined – </a:t>
            </a:r>
            <a:r>
              <a:rPr lang="en-US" dirty="0" smtClean="0"/>
              <a:t>i.e., </a:t>
            </a:r>
            <a:r>
              <a:rPr lang="en-US" dirty="0"/>
              <a:t>the RI must hold for every element in the domain of the </a:t>
            </a:r>
            <a:r>
              <a:rPr lang="en-US" dirty="0" smtClean="0"/>
              <a:t>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9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not a function in the other direction.</a:t>
            </a:r>
          </a:p>
          <a:p>
            <a:pPr marL="457200" lvl="1" indent="0">
              <a:buNone/>
            </a:pPr>
            <a:r>
              <a:rPr lang="en-US" dirty="0" smtClean="0"/>
              <a:t>E.g., lists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each represent the set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not as useful in the other direction.</a:t>
            </a:r>
          </a:p>
          <a:p>
            <a:pPr marL="457200" lvl="1" indent="0">
              <a:buNone/>
            </a:pPr>
            <a:r>
              <a:rPr lang="en-US" dirty="0" smtClean="0"/>
              <a:t>We can manipulate abstract value through abstract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6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43780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28233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36965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069239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535921"/>
            <a:ext cx="3611642" cy="2874649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Abstract states are the same</a:t>
            </a:r>
            <a:br>
              <a:rPr lang="en-US" sz="1800" dirty="0">
                <a:latin typeface="+mn-lt"/>
              </a:rPr>
            </a:br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1800" b="1" dirty="0">
                <a:latin typeface="Consolas" pitchFamily="49" charset="0"/>
                <a:cs typeface="Consolas" pitchFamily="49" charset="0"/>
              </a:rPr>
            </a:b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Concrete states are different</a:t>
            </a:r>
            <a:br>
              <a:rPr lang="en-US" sz="1800" dirty="0">
                <a:latin typeface="+mn-lt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 dirty="0">
                <a:latin typeface="+mn-lt"/>
              </a:rPr>
              <a:t>AF is a function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AF</a:t>
            </a:r>
            <a:r>
              <a:rPr lang="en-US" sz="1800" baseline="30000" dirty="0">
                <a:latin typeface="+mn-lt"/>
              </a:rPr>
              <a:t>-1</a:t>
            </a:r>
            <a:r>
              <a:rPr lang="en-US" sz="1800" dirty="0">
                <a:latin typeface="+mn-lt"/>
              </a:rPr>
              <a:t> is not a function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>
          <a:xfrm>
            <a:off x="6096001" y="6414914"/>
            <a:ext cx="2666280" cy="36420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CSE 331 Autumn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Different implementation of member: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c1)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c2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/>
              <a:t>Move-to-front speeds up repeated membership tests</a:t>
            </a:r>
          </a:p>
          <a:p>
            <a:pPr>
              <a:spcBef>
                <a:spcPct val="0"/>
              </a:spcBef>
              <a:buNone/>
            </a:pPr>
            <a:r>
              <a:rPr lang="en-US" dirty="0" smtClean="0"/>
              <a:t>Mutates rep, but does not change </a:t>
            </a:r>
            <a:r>
              <a:rPr lang="en-US" i="1" dirty="0" smtClean="0"/>
              <a:t>abstract</a:t>
            </a:r>
            <a:r>
              <a:rPr lang="en-US" dirty="0" smtClean="0"/>
              <a:t> value</a:t>
            </a:r>
          </a:p>
          <a:p>
            <a:pPr lvl="1">
              <a:buNone/>
            </a:pPr>
            <a:r>
              <a:rPr lang="en-US" dirty="0" smtClean="0"/>
              <a:t>AF maps both reps to the same abstract value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</p:spTree>
    <p:extLst>
      <p:ext uri="{BB962C8B-B14F-4D97-AF65-F5344CB8AC3E}">
        <p14:creationId xmlns:p14="http://schemas.microsoft.com/office/powerpoint/2010/main" val="309168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222765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9646" y="5003820"/>
            <a:ext cx="8235095" cy="175828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Creating the concrete object must establish the representation invariant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Every concrete operation must maintain the rep invariant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Creating the abstraction object must establish the abstraction function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Every abstract operation must maintain the AF to provide consistent semantic meaning to the client</a:t>
            </a:r>
          </a:p>
          <a:p>
            <a:pPr marL="311045" indent="-311045">
              <a:buFont typeface="Wingdings" pitchFamily="2" charset="2"/>
              <a:buChar char="q"/>
            </a:pPr>
            <a:r>
              <a:rPr lang="en-US" sz="1800" dirty="0">
                <a:latin typeface="+mn-lt"/>
              </a:rPr>
              <a:t>If things are right, either red arrow above will give the same result</a:t>
            </a:r>
          </a:p>
        </p:txBody>
      </p:sp>
      <p:cxnSp>
        <p:nvCxnSpPr>
          <p:cNvPr id="11" name="Curved Connector 10"/>
          <p:cNvCxnSpPr/>
          <p:nvPr/>
        </p:nvCxnSpPr>
        <p:spPr>
          <a:xfrm flipV="1">
            <a:off x="2705216" y="1147430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73561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99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Data abstraction operations and mutation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Creators/Producers</a:t>
            </a:r>
          </a:p>
          <a:p>
            <a:pPr marL="457200" lvl="1" indent="0">
              <a:buNone/>
            </a:pPr>
            <a:r>
              <a:rPr lang="en-US" dirty="0" smtClean="0"/>
              <a:t>Creators: return new ADT values (e.g., Java constructors).  Effects, not modifies</a:t>
            </a:r>
          </a:p>
          <a:p>
            <a:pPr marL="457200" lvl="1" indent="0">
              <a:buNone/>
            </a:pPr>
            <a:r>
              <a:rPr lang="en-US" dirty="0" smtClean="0"/>
              <a:t>Producers: ADT operations that return new values</a:t>
            </a:r>
          </a:p>
          <a:p>
            <a:pPr marL="0" indent="0">
              <a:buNone/>
            </a:pPr>
            <a:r>
              <a:rPr lang="en-US" dirty="0" smtClean="0"/>
              <a:t>Mutators: Modify a value of an ADT</a:t>
            </a:r>
          </a:p>
          <a:p>
            <a:pPr marL="0" indent="0">
              <a:buNone/>
            </a:pPr>
            <a:r>
              <a:rPr lang="en-US" dirty="0" smtClean="0"/>
              <a:t>Observers: Return information about an ADT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Mutable </a:t>
            </a:r>
            <a:r>
              <a:rPr lang="en-US" dirty="0" smtClean="0"/>
              <a:t>ADTs: creators, observers, and mutators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Immutable</a:t>
            </a:r>
            <a:r>
              <a:rPr lang="en-US" dirty="0" smtClean="0"/>
              <a:t> ADTs: creators, observers, and producers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9900"/>
                </a:solidFill>
              </a:rPr>
              <a:t>domain</a:t>
            </a:r>
            <a:r>
              <a:rPr lang="en-US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9900"/>
                </a:solidFill>
              </a:rPr>
              <a:t>range</a:t>
            </a:r>
            <a:r>
              <a:rPr lang="en-US" dirty="0" smtClean="0"/>
              <a:t>:  can be tricky to denote</a:t>
            </a:r>
          </a:p>
          <a:p>
            <a:pPr marL="457200" lvl="1" indent="0">
              <a:buNone/>
            </a:pPr>
            <a:r>
              <a:rPr lang="en-US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dirty="0" smtClean="0"/>
              <a:t>For more complex abstractions: give names to fields or derived values</a:t>
            </a:r>
          </a:p>
          <a:p>
            <a:pPr marL="914400" lvl="2" indent="0">
              <a:buNone/>
            </a:pPr>
            <a:r>
              <a:rPr lang="en-US" dirty="0" smtClean="0"/>
              <a:t>AF defines the value of each “specification field”</a:t>
            </a:r>
          </a:p>
          <a:p>
            <a:pPr marL="914400" lvl="2" indent="0">
              <a:buNone/>
            </a:pPr>
            <a:r>
              <a:rPr lang="en-US" dirty="0" smtClean="0"/>
              <a:t>“derived specification fields” more complex</a:t>
            </a:r>
          </a:p>
          <a:p>
            <a:pPr marL="0" indent="0">
              <a:buNone/>
            </a:pPr>
            <a:r>
              <a:rPr lang="en-US" dirty="0" smtClean="0"/>
              <a:t>The overview section of the specification should provide a way of writing abstract values</a:t>
            </a:r>
          </a:p>
          <a:p>
            <a:pPr marL="457200" lvl="1" indent="0">
              <a:buNone/>
            </a:pPr>
            <a:r>
              <a:rPr lang="en-US" dirty="0" smtClean="0"/>
              <a:t>A printed representation is valuable for debugging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0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Data abstractions</a:t>
            </a:r>
            <a:br>
              <a:rPr lang="en-US" dirty="0" smtClean="0"/>
            </a:br>
            <a:r>
              <a:rPr lang="en-US" dirty="0" smtClean="0"/>
              <a:t>and Java language features</a:t>
            </a:r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Java classes </a:t>
            </a:r>
          </a:p>
          <a:p>
            <a:pPr marL="457200" lvl="1" indent="0">
              <a:buNone/>
            </a:pPr>
            <a:r>
              <a:rPr lang="en-US" dirty="0" smtClean="0"/>
              <a:t>Make operations in the ADT public</a:t>
            </a:r>
          </a:p>
          <a:p>
            <a:pPr marL="457200" lvl="1" indent="0">
              <a:buNone/>
            </a:pPr>
            <a:r>
              <a:rPr lang="en-US" dirty="0" smtClean="0"/>
              <a:t>Make other ops and fields of the class private</a:t>
            </a:r>
          </a:p>
          <a:p>
            <a:pPr marL="457200" lvl="1" indent="0">
              <a:buNone/>
            </a:pPr>
            <a:r>
              <a:rPr lang="en-US" dirty="0" smtClean="0"/>
              <a:t>Clients can only access ADT operations</a:t>
            </a:r>
          </a:p>
          <a:p>
            <a:pPr marL="0" indent="0">
              <a:buNone/>
            </a:pPr>
            <a:r>
              <a:rPr lang="en-US" dirty="0" smtClean="0"/>
              <a:t>Java interfaces</a:t>
            </a:r>
          </a:p>
          <a:p>
            <a:pPr marL="457200" lvl="1" indent="0">
              <a:buNone/>
            </a:pPr>
            <a:r>
              <a:rPr lang="en-US" dirty="0" smtClean="0"/>
              <a:t>Clients only see the ADT, not the implementation</a:t>
            </a:r>
          </a:p>
          <a:p>
            <a:pPr marL="457200" lvl="1" indent="0">
              <a:buNone/>
            </a:pPr>
            <a:r>
              <a:rPr lang="en-US" dirty="0" smtClean="0"/>
              <a:t>Multiple implementations have no code in common</a:t>
            </a:r>
          </a:p>
          <a:p>
            <a:pPr marL="457200" lvl="1" indent="0">
              <a:buNone/>
            </a:pPr>
            <a:r>
              <a:rPr lang="en-US" dirty="0" smtClean="0"/>
              <a:t>Cannot include creators (constructors) or fields</a:t>
            </a:r>
          </a:p>
          <a:p>
            <a:pPr marL="0" indent="0">
              <a:buNone/>
            </a:pPr>
            <a:r>
              <a:rPr lang="en-US" dirty="0" smtClean="0"/>
              <a:t>Both classes and interfaces are sometimes appropriate </a:t>
            </a:r>
          </a:p>
          <a:p>
            <a:pPr marL="457200" lvl="1" indent="0">
              <a:buNone/>
            </a:pPr>
            <a:r>
              <a:rPr lang="en-US" dirty="0" smtClean="0"/>
              <a:t>Write and rely upon careful specifications</a:t>
            </a:r>
          </a:p>
          <a:p>
            <a:pPr marL="457200" lvl="1" indent="0">
              <a:buNone/>
            </a:pPr>
            <a:r>
              <a:rPr lang="en-US" dirty="0" smtClean="0"/>
              <a:t>Prefer interface types instead of specific classes in declarations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for variables and parameters)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 exposure redux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Hiding the representation of data in the concrete implementation increases the strength of the specification contract, making the rights and responsibilities of both the client and the implementer clearer</a:t>
            </a:r>
          </a:p>
          <a:p>
            <a:r>
              <a:rPr lang="en-US" dirty="0" smtClean="0"/>
              <a:t>Defining the fields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 in a class is not sufficient to ensure that the representation is hidden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Representation exposure </a:t>
            </a:r>
            <a:r>
              <a:rPr lang="en-US" dirty="0" smtClean="0"/>
              <a:t>arises when information about the representation can be determined by the client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83B7-E459-4701-B580-D0BD95C5F31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3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exposure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276600"/>
            <a:ext cx="7772400" cy="2895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sz="4300" dirty="0" smtClean="0"/>
              <a:t> </a:t>
            </a:r>
            <a:r>
              <a:rPr lang="en-US" dirty="0"/>
              <a:t>mutable or immutable?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It depends on the implementation!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Line</a:t>
            </a:r>
            <a:r>
              <a:rPr lang="en-US" dirty="0"/>
              <a:t> creates an internal copy:  immutable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If </a:t>
            </a:r>
            <a:r>
              <a:rPr lang="en-US" b="1" dirty="0">
                <a:latin typeface="Courier New" pitchFamily="49" charset="0"/>
              </a:rPr>
              <a:t>Line</a:t>
            </a:r>
            <a:r>
              <a:rPr lang="en-US" dirty="0"/>
              <a:t> stores a reference to </a:t>
            </a:r>
            <a:r>
              <a:rPr lang="en-US" b="1" dirty="0">
                <a:latin typeface="Courier New" pitchFamily="49" charset="0"/>
              </a:rPr>
              <a:t>p1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p2</a:t>
            </a:r>
            <a:r>
              <a:rPr lang="en-US" dirty="0"/>
              <a:t>:  mutable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Lesson: storing a mutable object in an immutable collection can </a:t>
            </a:r>
            <a:r>
              <a:rPr lang="en-US" dirty="0">
                <a:solidFill>
                  <a:srgbClr val="FF0000"/>
                </a:solidFill>
              </a:rPr>
              <a:t>expose the representation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914400" y="1616095"/>
            <a:ext cx="6705600" cy="15081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Point p1 = new Point();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Point p2 = new Point();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Line </a:t>
            </a:r>
            <a:r>
              <a:rPr lang="en-US" sz="2000" b="1" dirty="0" err="1">
                <a:latin typeface="Courier New" pitchFamily="49" charset="0"/>
              </a:rPr>
              <a:t>line</a:t>
            </a:r>
            <a:r>
              <a:rPr lang="en-US" sz="2000" b="1" dirty="0">
                <a:latin typeface="Courier New" pitchFamily="49" charset="0"/>
              </a:rPr>
              <a:t> = new Line(p1,p2);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p1.translate(5, 10);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</a:rPr>
              <a:t>// move point p1</a:t>
            </a:r>
          </a:p>
          <a:p>
            <a:endParaRPr lang="en-US" sz="2000" b="1" dirty="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9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half-step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focus so much on invariants (properties of code that do not – or are not supposed to – change)?</a:t>
            </a:r>
          </a:p>
          <a:p>
            <a:pPr marL="0" indent="0">
              <a:buNone/>
            </a:pPr>
            <a:r>
              <a:rPr lang="en-US" dirty="0"/>
              <a:t>Why focus so much on immutability (a specific kind of invariant)?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Software is complex – invariants/immutability etc. allow us to reduce the intellectual complexity to some degree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we can assume some property remains unchanged, we can consider other properties instead</a:t>
            </a:r>
          </a:p>
          <a:p>
            <a:pPr marL="0" indent="0">
              <a:buNone/>
            </a:pPr>
            <a:r>
              <a:rPr lang="en-US" dirty="0"/>
              <a:t>Simplistic to some degree, but reducing what we need to </a:t>
            </a:r>
            <a:r>
              <a:rPr lang="en-US" dirty="0" smtClean="0"/>
              <a:t>think about in </a:t>
            </a:r>
            <a:r>
              <a:rPr lang="en-US" dirty="0"/>
              <a:t>a program can be a huge benefit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2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primitive type as a (immutable) data abstraction</a:t>
            </a:r>
          </a:p>
          <a:p>
            <a:pPr marL="0" indent="0">
              <a:buNone/>
            </a:pPr>
            <a:r>
              <a:rPr lang="en-US" dirty="0"/>
              <a:t>An immutable type as </a:t>
            </a:r>
            <a:r>
              <a:rPr lang="en-US" dirty="0" smtClean="0"/>
              <a:t>a </a:t>
            </a:r>
            <a:r>
              <a:rPr lang="en-US" dirty="0"/>
              <a:t>data abstraction</a:t>
            </a:r>
          </a:p>
          <a:p>
            <a:pPr marL="0" indent="0">
              <a:buNone/>
            </a:pPr>
            <a:r>
              <a:rPr lang="en-US" dirty="0" smtClean="0"/>
              <a:t>A mutable type as a </a:t>
            </a:r>
            <a:r>
              <a:rPr lang="en-US" dirty="0"/>
              <a:t>data abstraction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0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Primitive data types are ADTs</a:t>
            </a:r>
            <a:endParaRPr lang="en-US" dirty="0"/>
          </a:p>
        </p:txBody>
      </p:sp>
      <p:sp>
        <p:nvSpPr>
          <p:cNvPr id="8192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an immutable ADT:</a:t>
            </a:r>
          </a:p>
          <a:p>
            <a:pPr marL="457200" lvl="1" indent="0">
              <a:buNone/>
            </a:pPr>
            <a:r>
              <a:rPr lang="en-US" dirty="0" smtClean="0"/>
              <a:t>creators: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0, 1, 2, ...</a:t>
            </a:r>
          </a:p>
          <a:p>
            <a:pPr marL="457200" lvl="1" indent="0">
              <a:buNone/>
            </a:pPr>
            <a:r>
              <a:rPr lang="en-US" dirty="0" smtClean="0"/>
              <a:t>producers: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- * / ...</a:t>
            </a:r>
          </a:p>
          <a:p>
            <a:pPr marL="457200" lvl="1" indent="0">
              <a:buNone/>
            </a:pPr>
            <a:r>
              <a:rPr lang="en-US" dirty="0" smtClean="0"/>
              <a:t>observer: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Integer.toString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Peano</a:t>
            </a:r>
            <a:r>
              <a:rPr lang="en-US" dirty="0" smtClean="0"/>
              <a:t> showed we can define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with </a:t>
            </a:r>
            <a:r>
              <a:rPr lang="en-US" dirty="0" smtClean="0"/>
              <a:t>only one creator</a:t>
            </a:r>
          </a:p>
          <a:p>
            <a:pPr marL="457200" lvl="1" indent="0">
              <a:buNone/>
            </a:pPr>
            <a:r>
              <a:rPr lang="en-US" dirty="0" smtClean="0"/>
              <a:t>Would this be a good programming language design choice?  Why might we want to do this?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43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Poly, an immutable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: overview</a:t>
            </a:r>
            <a:endParaRPr lang="en-US" sz="32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b="1" baseline="-25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b="1" baseline="-25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b="1" baseline="-25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30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Poly {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Overview:</a:t>
            </a:r>
          </a:p>
          <a:p>
            <a:pPr marL="457200" lvl="1" indent="0">
              <a:buNone/>
            </a:pPr>
            <a:r>
              <a:rPr lang="en-US" dirty="0" smtClean="0"/>
              <a:t>Always state whether mutable or immutable</a:t>
            </a:r>
          </a:p>
          <a:p>
            <a:pPr marL="457200" lvl="1" indent="0">
              <a:buNone/>
            </a:pPr>
            <a:r>
              <a:rPr lang="en-US" dirty="0" smtClean="0"/>
              <a:t>Define an abstract model for use in operation specifications</a:t>
            </a:r>
          </a:p>
          <a:p>
            <a:pPr marL="914400" lvl="2" indent="0">
              <a:buNone/>
            </a:pPr>
            <a:r>
              <a:rPr lang="en-US" dirty="0" smtClean="0"/>
              <a:t>Often difficult and always vital!</a:t>
            </a:r>
          </a:p>
          <a:p>
            <a:pPr marL="914400" lvl="2" indent="0">
              <a:buNone/>
            </a:pPr>
            <a:r>
              <a:rPr lang="en-US" dirty="0" smtClean="0"/>
              <a:t>Appeal to math if appropriate</a:t>
            </a:r>
          </a:p>
          <a:p>
            <a:pPr marL="914400" lvl="2" indent="0">
              <a:buNone/>
            </a:pPr>
            <a:r>
              <a:rPr lang="en-US" dirty="0" smtClean="0"/>
              <a:t>Give an example (reuse it in operation definitions)</a:t>
            </a:r>
          </a:p>
          <a:p>
            <a:pPr marL="0" indent="0">
              <a:buNone/>
            </a:pPr>
            <a:r>
              <a:rPr lang="en-US" dirty="0" smtClean="0"/>
              <a:t>In all ADTs, the state in specifications is </a:t>
            </a:r>
            <a:r>
              <a:rPr lang="en-US" i="1" dirty="0" smtClean="0">
                <a:solidFill>
                  <a:srgbClr val="0000FF"/>
                </a:solidFill>
              </a:rPr>
              <a:t>abstract</a:t>
            </a:r>
            <a:r>
              <a:rPr lang="en-US" dirty="0" smtClean="0"/>
              <a:t>, not concrete</a:t>
            </a:r>
          </a:p>
          <a:p>
            <a:pPr marL="457200" lvl="1" indent="0">
              <a:buNone/>
            </a:pPr>
            <a:r>
              <a:rPr lang="en-US" dirty="0" smtClean="0"/>
              <a:t>(coefficients above refer to specification, not implementation.)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13165" y="2634734"/>
            <a:ext cx="5872455" cy="1022866"/>
            <a:chOff x="2057400" y="2286000"/>
            <a:chExt cx="5872455" cy="1022866"/>
          </a:xfrm>
        </p:grpSpPr>
        <p:sp>
          <p:nvSpPr>
            <p:cNvPr id="6" name="Oval 5"/>
            <p:cNvSpPr/>
            <p:nvPr/>
          </p:nvSpPr>
          <p:spPr>
            <a:xfrm>
              <a:off x="2057400" y="2286000"/>
              <a:ext cx="3810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2286000"/>
              <a:ext cx="3810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2286000"/>
              <a:ext cx="3810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2590800"/>
              <a:ext cx="609600" cy="457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048000" y="2590800"/>
              <a:ext cx="1447800" cy="533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362200" y="2590800"/>
              <a:ext cx="2133600" cy="609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39534"/>
              <a:ext cx="3408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Abstract state (specification fields)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529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makes a new Poly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Poly()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b="1" baseline="30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b="1" baseline="30000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Poly(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Creators</a:t>
            </a:r>
          </a:p>
          <a:p>
            <a:pPr marL="457200" lvl="1" indent="0">
              <a:buNone/>
            </a:pPr>
            <a:r>
              <a:rPr lang="en-US" dirty="0" smtClean="0"/>
              <a:t>New object, not part of pre-state</a:t>
            </a:r>
            <a:r>
              <a:rPr lang="en-US" dirty="0" smtClean="0"/>
              <a:t>: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dirty="0" smtClean="0"/>
              <a:t>,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marL="457200" lvl="1" indent="0">
              <a:buNone/>
            </a:pPr>
            <a:r>
              <a:rPr lang="en-US" dirty="0" smtClean="0"/>
              <a:t>Overloading: distinguish procedures of same name by parameters (Example: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dirty="0" smtClean="0"/>
              <a:t> constructors)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Footnote: slides omit full </a:t>
            </a:r>
            <a:r>
              <a:rPr lang="en-US" dirty="0" err="1" smtClean="0">
                <a:solidFill>
                  <a:srgbClr val="009900"/>
                </a:solidFill>
              </a:rPr>
              <a:t>JavaDoc</a:t>
            </a:r>
            <a:r>
              <a:rPr lang="en-US" dirty="0" smtClean="0">
                <a:solidFill>
                  <a:srgbClr val="009900"/>
                </a:solidFill>
              </a:rPr>
              <a:t> comments to save space; style might not be perfect either – focus on main ideas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b="1" i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Returns 0 if this = 0.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degree()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b="1" i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8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Observers </a:t>
            </a:r>
          </a:p>
          <a:p>
            <a:pPr marL="457200" lvl="1" indent="0">
              <a:buNone/>
            </a:pPr>
            <a:r>
              <a:rPr lang="en-US" dirty="0" smtClean="0"/>
              <a:t>Used to obtain information about objects of the type</a:t>
            </a:r>
          </a:p>
          <a:p>
            <a:pPr marL="457200" lvl="1" indent="0">
              <a:buNone/>
            </a:pPr>
            <a:r>
              <a:rPr lang="en-US" dirty="0" smtClean="0"/>
              <a:t>Return values of other types</a:t>
            </a:r>
          </a:p>
          <a:p>
            <a:pPr marL="457200" lvl="1" indent="0">
              <a:buNone/>
            </a:pPr>
            <a:r>
              <a:rPr lang="en-US" dirty="0" smtClean="0"/>
              <a:t>Never modify the abstract value</a:t>
            </a:r>
          </a:p>
          <a:p>
            <a:pPr marL="457200" lvl="1" indent="0">
              <a:buNone/>
            </a:pPr>
            <a:r>
              <a:rPr lang="en-US" dirty="0" smtClean="0"/>
              <a:t>Specification uses the abstraction from the overview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marL="457200" lvl="1" indent="0">
              <a:buNone/>
            </a:pPr>
            <a:r>
              <a:rPr lang="en-US" dirty="0" smtClean="0"/>
              <a:t>The particular Poly object being accessed</a:t>
            </a:r>
          </a:p>
          <a:p>
            <a:pPr marL="457200" lvl="1" indent="0">
              <a:buNone/>
            </a:pPr>
            <a:r>
              <a:rPr lang="en-US" dirty="0" smtClean="0"/>
              <a:t>The target of the invocation</a:t>
            </a:r>
          </a:p>
          <a:p>
            <a:pPr marL="457200" lvl="1" indent="0">
              <a:buNone/>
            </a:pPr>
            <a:r>
              <a:rPr lang="en-US" dirty="0" smtClean="0"/>
              <a:t>Also known as the receiver</a:t>
            </a:r>
            <a:br>
              <a:rPr lang="en-US" dirty="0" smtClean="0"/>
            </a:br>
            <a:endParaRPr lang="en-US" dirty="0" smtClean="0"/>
          </a:p>
          <a:p>
            <a:pPr marL="40005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(c);   // prints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9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Poly add(Poly q)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the Poly = this * q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(Poly q)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Poly negate()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9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</TotalTime>
  <Words>1438</Words>
  <Application>Microsoft Macintosh PowerPoint</Application>
  <PresentationFormat>On-screen Show (4:3)</PresentationFormat>
  <Paragraphs>277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simple</vt:lpstr>
      <vt:lpstr>CSE 331 Software Design &amp; Implementation</vt:lpstr>
      <vt:lpstr>Data abstraction operations and mutation</vt:lpstr>
      <vt:lpstr>Three examples</vt:lpstr>
      <vt:lpstr>Primitive data types are ADTs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  <vt:lpstr>Quick recap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abstractions and Java language features</vt:lpstr>
      <vt:lpstr>Representation exposure redux</vt:lpstr>
      <vt:lpstr>Representation exposure</vt:lpstr>
      <vt:lpstr>A half-step backwards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122</cp:revision>
  <cp:lastPrinted>2013-01-22T01:04:50Z</cp:lastPrinted>
  <dcterms:created xsi:type="dcterms:W3CDTF">2012-01-27T17:49:15Z</dcterms:created>
  <dcterms:modified xsi:type="dcterms:W3CDTF">2013-10-10T23:11:50Z</dcterms:modified>
</cp:coreProperties>
</file>