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85" r:id="rId2"/>
    <p:sldId id="298" r:id="rId3"/>
    <p:sldId id="299" r:id="rId4"/>
    <p:sldId id="287" r:id="rId5"/>
    <p:sldId id="288" r:id="rId6"/>
    <p:sldId id="289" r:id="rId7"/>
    <p:sldId id="290" r:id="rId8"/>
    <p:sldId id="291" r:id="rId9"/>
    <p:sldId id="292" r:id="rId10"/>
    <p:sldId id="300" r:id="rId11"/>
    <p:sldId id="293" r:id="rId12"/>
    <p:sldId id="294" r:id="rId13"/>
    <p:sldId id="295" r:id="rId14"/>
    <p:sldId id="301" r:id="rId15"/>
    <p:sldId id="302" r:id="rId16"/>
    <p:sldId id="303" r:id="rId17"/>
    <p:sldId id="306" r:id="rId18"/>
    <p:sldId id="309" r:id="rId19"/>
    <p:sldId id="305" r:id="rId20"/>
    <p:sldId id="304" r:id="rId21"/>
    <p:sldId id="297" r:id="rId22"/>
    <p:sldId id="307" r:id="rId23"/>
    <p:sldId id="296" r:id="rId24"/>
    <p:sldId id="308" r:id="rId25"/>
  </p:sldIdLst>
  <p:sldSz cx="9144000" cy="6858000" type="screen4x3"/>
  <p:notesSz cx="6934200" cy="9220200"/>
  <p:custDataLst>
    <p:tags r:id="rId2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0000"/>
    <a:srgbClr val="009900"/>
    <a:srgbClr val="FF0066"/>
    <a:srgbClr val="80008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87651" autoAdjust="0"/>
  </p:normalViewPr>
  <p:slideViewPr>
    <p:cSldViewPr>
      <p:cViewPr varScale="1">
        <p:scale>
          <a:sx n="114" d="100"/>
          <a:sy n="114" d="100"/>
        </p:scale>
        <p:origin x="-4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3966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311 Wi13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3</a:t>
            </a:r>
            <a:r>
              <a:rPr lang="en-US" dirty="0" smtClean="0"/>
              <a:t>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2DE98A-8807-467F-A4CA-283A5F67C06F}" type="slidenum">
              <a:rPr lang="en-US"/>
              <a:pPr/>
              <a:t>4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0EE782-B934-418E-8A1E-FCCB6A2D4D77}" type="slidenum">
              <a:rPr lang="en-US"/>
              <a:pPr/>
              <a:t>13</a:t>
            </a:fld>
            <a:endParaRPr 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0EE782-B934-418E-8A1E-FCCB6A2D4D77}" type="slidenum">
              <a:rPr lang="en-US"/>
              <a:pPr/>
              <a:t>14</a:t>
            </a:fld>
            <a:endParaRPr 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C553EE-3823-4535-8AAD-AC3DC2411A63}" type="slidenum">
              <a:rPr lang="en-US"/>
              <a:pPr/>
              <a:t>21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Explain why</a:t>
            </a:r>
          </a:p>
          <a:p>
            <a:r>
              <a:rPr lang="en-US" dirty="0"/>
              <a:t>  List </a:t>
            </a:r>
            <a:r>
              <a:rPr lang="en-US" dirty="0" err="1" smtClean="0"/>
              <a:t>aList</a:t>
            </a:r>
            <a:r>
              <a:rPr lang="en-US" dirty="0" smtClean="0"/>
              <a:t> </a:t>
            </a:r>
            <a:r>
              <a:rPr lang="en-US" dirty="0"/>
              <a:t>= new </a:t>
            </a:r>
            <a:r>
              <a:rPr lang="en-US" dirty="0" err="1"/>
              <a:t>ArrayList</a:t>
            </a:r>
            <a:r>
              <a:rPr lang="en-US" dirty="0"/>
              <a:t>();</a:t>
            </a:r>
          </a:p>
          <a:p>
            <a:r>
              <a:rPr lang="en-US" dirty="0"/>
              <a:t>Is better than</a:t>
            </a:r>
          </a:p>
          <a:p>
            <a:r>
              <a:rPr lang="en-US" dirty="0"/>
              <a:t>  </a:t>
            </a:r>
            <a:r>
              <a:rPr lang="en-US" dirty="0" err="1"/>
              <a:t>ArrayList</a:t>
            </a:r>
            <a:r>
              <a:rPr lang="en-US" dirty="0"/>
              <a:t> </a:t>
            </a:r>
            <a:r>
              <a:rPr lang="en-US" dirty="0" err="1" smtClean="0"/>
              <a:t>aList</a:t>
            </a:r>
            <a:r>
              <a:rPr lang="en-US" dirty="0" smtClean="0"/>
              <a:t> </a:t>
            </a:r>
            <a:r>
              <a:rPr lang="en-US" dirty="0"/>
              <a:t>= new </a:t>
            </a:r>
            <a:r>
              <a:rPr lang="en-US" dirty="0" err="1"/>
              <a:t>ArrayList</a:t>
            </a:r>
            <a:r>
              <a:rPr lang="en-US" dirty="0"/>
              <a:t>();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20FF99-43D6-4084-927A-7334AF0677C8}" type="slidenum">
              <a:rPr lang="en-US"/>
              <a:pPr/>
              <a:t>23</a:t>
            </a:fld>
            <a:endParaRPr 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549722-BB35-4AF2-AB41-A958DD1BFA29}" type="slidenum">
              <a:rPr lang="en-US"/>
              <a:pPr/>
              <a:t>5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ACB86F-F2FC-481C-8563-D8FA352C6E81}" type="slidenum">
              <a:rPr lang="en-US"/>
              <a:pPr/>
              <a:t>6</a:t>
            </a:fld>
            <a:endParaRPr lang="en-U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Footnote: Might not</a:t>
            </a:r>
            <a:r>
              <a:rPr lang="en-US" baseline="0" dirty="0" smtClean="0"/>
              <a:t> match specifics of current assignment.  Be wary about copying things from slides…</a:t>
            </a: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97DD5C-C2FB-469C-BD0F-75902F36C034}" type="slidenum">
              <a:rPr lang="en-US"/>
              <a:pPr/>
              <a:t>7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B1A97A-70C4-4425-A827-2F7D07BD1909}" type="slidenum">
              <a:rPr lang="en-US"/>
              <a:pPr/>
              <a:t>8</a:t>
            </a:fld>
            <a:endParaRPr lang="en-US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48F145-1491-45F3-8005-12556E1361AE}" type="slidenum">
              <a:rPr lang="en-US"/>
              <a:pPr/>
              <a:t>9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48F145-1491-45F3-8005-12556E1361AE}" type="slidenum">
              <a:rPr lang="en-US"/>
              <a:pPr/>
              <a:t>10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2E9E9F-DD63-4450-8477-DE57748749A7}" type="slidenum">
              <a:rPr lang="en-US"/>
              <a:pPr/>
              <a:t>11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49FCFE-0DE1-4D8C-BBE1-4E19F8EDF45F}" type="slidenum">
              <a:rPr lang="en-US"/>
              <a:pPr/>
              <a:t>12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Hal Perkins</a:t>
            </a:r>
          </a:p>
          <a:p>
            <a:r>
              <a:rPr lang="en-US" dirty="0" smtClean="0"/>
              <a:t>Autumn 2013</a:t>
            </a:r>
            <a:endParaRPr lang="en-US" dirty="0" smtClean="0"/>
          </a:p>
          <a:p>
            <a:r>
              <a:rPr lang="en-US" dirty="0" smtClean="0"/>
              <a:t>Abstract Data Types – Examples / Summary</a:t>
            </a:r>
            <a:br>
              <a:rPr lang="en-US" dirty="0" smtClean="0"/>
            </a:br>
            <a:r>
              <a:rPr lang="en-US" sz="2000" dirty="0" smtClean="0"/>
              <a:t>(Based on slides by Mike Ernst and David Notkin)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on producers</a:t>
            </a:r>
            <a:endParaRPr lang="en-US" dirty="0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772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Operations on a type that create other objects of the type</a:t>
            </a:r>
          </a:p>
          <a:p>
            <a:pPr marL="0" indent="0">
              <a:buNone/>
            </a:pPr>
            <a:r>
              <a:rPr lang="en-US" dirty="0" smtClean="0"/>
              <a:t>Common in immutable types like </a:t>
            </a:r>
            <a:r>
              <a:rPr lang="en-US" b="1" dirty="0" err="1" smtClean="0">
                <a:latin typeface="Courier New"/>
                <a:cs typeface="Courier New"/>
              </a:rPr>
              <a:t>java.lang.String</a:t>
            </a:r>
            <a:endParaRPr lang="en-US" b="1" dirty="0" smtClean="0">
              <a:latin typeface="Courier New"/>
              <a:cs typeface="Courier New"/>
            </a:endParaRPr>
          </a:p>
          <a:p>
            <a:pPr marL="457200" lvl="1" indent="0">
              <a:buNone/>
            </a:pPr>
            <a:r>
              <a:rPr lang="en-US" dirty="0" smtClean="0"/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substring(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offset,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No side effects</a:t>
            </a:r>
          </a:p>
          <a:p>
            <a:pPr marL="457200" lvl="1" indent="0">
              <a:buNone/>
            </a:pPr>
            <a:r>
              <a:rPr lang="en-US" dirty="0" smtClean="0"/>
              <a:t>Cannot change the abstract value of existing objects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828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err="1" smtClean="0"/>
              <a:t>IntSet</a:t>
            </a:r>
            <a:r>
              <a:rPr lang="en-US" dirty="0" smtClean="0"/>
              <a:t>, a mutable </a:t>
            </a:r>
            <a:r>
              <a:rPr lang="en-US" dirty="0" err="1" smtClean="0"/>
              <a:t>datatype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overview and creator</a:t>
            </a:r>
            <a:endParaRPr lang="en-US" dirty="0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// Overview: An </a:t>
            </a:r>
            <a:r>
              <a:rPr lang="en-US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IntSet</a:t>
            </a: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is a mutable, 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// unbounded set </a:t>
            </a: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of integers.  A typical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IntSet</a:t>
            </a: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is { x1, ..., </a:t>
            </a:r>
            <a:r>
              <a:rPr lang="en-US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xn</a:t>
            </a: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}.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IntSet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/</a:t>
            </a: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/ effects: makes a new </a:t>
            </a:r>
            <a:r>
              <a:rPr lang="en-US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IntSet</a:t>
            </a: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= {}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IntSet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912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IntSet:  observers</a:t>
            </a:r>
            <a:endParaRPr lang="en-US" dirty="0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// returns: true if x </a:t>
            </a: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  <a:sym typeface="Symbol" pitchFamily="18" charset="2"/>
              </a:rPr>
              <a:t></a:t>
            </a: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this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//          else returns false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contains(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x)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// returns: the cardinality of this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size()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// returns: some element of this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// throws: </a:t>
            </a:r>
            <a:r>
              <a:rPr lang="en-US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EmptyException</a:t>
            </a: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when size()==0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choose()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126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IntSet:  mutators </a:t>
            </a:r>
            <a:endParaRPr lang="en-US" dirty="0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// modifies: this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// effects:  </a:t>
            </a:r>
            <a:r>
              <a:rPr lang="en-US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baseline="-25000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post</a:t>
            </a: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baseline="-25000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pre</a:t>
            </a: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  <a:sym typeface="Symbol" pitchFamily="18" charset="2"/>
              </a:rPr>
              <a:t></a:t>
            </a: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{x}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void add(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x)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// modifies: this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// effects:  </a:t>
            </a:r>
            <a:r>
              <a:rPr lang="en-US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baseline="-25000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post</a:t>
            </a: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baseline="-25000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pre</a:t>
            </a: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- {x}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void remove(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x)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195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on mutators</a:t>
            </a:r>
            <a:endParaRPr lang="en-US" dirty="0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Operations that modify an element of the type</a:t>
            </a:r>
          </a:p>
          <a:p>
            <a:pPr marL="0" indent="0">
              <a:buNone/>
            </a:pPr>
            <a:r>
              <a:rPr lang="en-US" dirty="0" smtClean="0"/>
              <a:t>Rarely modify anything other than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this</a:t>
            </a:r>
          </a:p>
          <a:p>
            <a:pPr marL="457200" lvl="1" indent="0">
              <a:buNone/>
            </a:pPr>
            <a:r>
              <a:rPr lang="en-US" dirty="0" smtClean="0"/>
              <a:t>Must list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dirty="0" smtClean="0"/>
              <a:t> in modifies clause (if appropriate)</a:t>
            </a:r>
          </a:p>
          <a:p>
            <a:pPr marL="0" indent="0">
              <a:buNone/>
            </a:pPr>
            <a:r>
              <a:rPr lang="en-US" dirty="0" smtClean="0"/>
              <a:t>Typically have no return value</a:t>
            </a:r>
          </a:p>
          <a:p>
            <a:pPr marL="400050" lvl="1" indent="0">
              <a:buNone/>
            </a:pPr>
            <a:r>
              <a:rPr lang="en-US" dirty="0" smtClean="0"/>
              <a:t>(sometimes return “old” value that was replaced)</a:t>
            </a:r>
          </a:p>
          <a:p>
            <a:pPr marL="0" indent="0">
              <a:buNone/>
            </a:pPr>
            <a:r>
              <a:rPr lang="en-US" dirty="0" smtClean="0"/>
              <a:t>Mutable ADTs may have producers too, but that is less common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068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examples focused on the </a:t>
            </a:r>
            <a:r>
              <a:rPr lang="en-US" dirty="0" smtClean="0"/>
              <a:t>abstract specification </a:t>
            </a:r>
            <a:r>
              <a:rPr lang="en-US" dirty="0"/>
              <a:t>– with no connection at all to a concrete </a:t>
            </a:r>
            <a:r>
              <a:rPr lang="en-US" dirty="0" smtClean="0"/>
              <a:t>implementation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To connect them we need the abstraction function (AF</a:t>
            </a:r>
            <a:r>
              <a:rPr lang="en-US" dirty="0" smtClean="0"/>
              <a:t>)</a:t>
            </a:r>
            <a:r>
              <a:rPr lang="en-US" dirty="0"/>
              <a:t> </a:t>
            </a:r>
            <a:r>
              <a:rPr lang="en-US" dirty="0" smtClean="0"/>
              <a:t>that maps </a:t>
            </a:r>
            <a:r>
              <a:rPr lang="en-US" dirty="0"/>
              <a:t>values of the concrete implementation of the </a:t>
            </a:r>
            <a:r>
              <a:rPr lang="en-US" dirty="0" smtClean="0"/>
              <a:t>ADT into </a:t>
            </a:r>
            <a:r>
              <a:rPr lang="en-US" dirty="0"/>
              <a:t>abstract values in the </a:t>
            </a:r>
            <a:r>
              <a:rPr lang="en-US" dirty="0" smtClean="0"/>
              <a:t>specification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representation invariant (RI) ensures that values in the concrete implementation are well-defined – </a:t>
            </a:r>
            <a:r>
              <a:rPr lang="en-US" dirty="0" smtClean="0"/>
              <a:t>i.e., </a:t>
            </a:r>
            <a:r>
              <a:rPr lang="en-US" dirty="0"/>
              <a:t>the RI must hold for every element in the domain of the </a:t>
            </a:r>
            <a:r>
              <a:rPr lang="en-US" dirty="0" smtClean="0"/>
              <a:t>AF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199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abstraction function is a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Why do we map concrete to abstract and not vice versa?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It’s not a function in the other direction.</a:t>
            </a:r>
          </a:p>
          <a:p>
            <a:pPr marL="457200" lvl="1" indent="0">
              <a:buNone/>
            </a:pPr>
            <a:r>
              <a:rPr lang="en-US" dirty="0" smtClean="0"/>
              <a:t>E.g., lists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b,a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dirty="0" smtClean="0"/>
              <a:t> each represent the set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{a, b}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It’s not as useful in the other direction.</a:t>
            </a:r>
          </a:p>
          <a:p>
            <a:pPr marL="457200" lvl="1" indent="0">
              <a:buNone/>
            </a:pPr>
            <a:r>
              <a:rPr lang="en-US" dirty="0" smtClean="0"/>
              <a:t>We can manipulate abstract value through abstract operations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369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AF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79470" y="453477"/>
            <a:ext cx="3430914" cy="650476"/>
          </a:xfrm>
          <a:solidFill>
            <a:srgbClr val="92D050">
              <a:alpha val="50000"/>
            </a:srgbClr>
          </a:solidFill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1800" dirty="0"/>
              <a:t>Abstract stack with array and “top” index implementation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943780"/>
              </p:ext>
            </p:extLst>
          </p:nvPr>
        </p:nvGraphicFramePr>
        <p:xfrm>
          <a:off x="419633" y="1759215"/>
          <a:ext cx="3241405" cy="336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339"/>
                <a:gridCol w="690022"/>
                <a:gridCol w="690022"/>
                <a:gridCol w="690022"/>
              </a:tblGrid>
              <a:tr h="33627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new()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928233"/>
              </p:ext>
            </p:extLst>
          </p:nvPr>
        </p:nvGraphicFramePr>
        <p:xfrm>
          <a:off x="419633" y="3282673"/>
          <a:ext cx="3241405" cy="336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339"/>
                <a:gridCol w="690022"/>
                <a:gridCol w="690022"/>
                <a:gridCol w="690022"/>
              </a:tblGrid>
              <a:tr h="33627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push(17)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17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</a:tr>
            </a:tbl>
          </a:graphicData>
        </a:graphic>
      </p:graphicFrame>
      <p:sp>
        <p:nvSpPr>
          <p:cNvPr id="12" name="Up Arrow 11"/>
          <p:cNvSpPr/>
          <p:nvPr/>
        </p:nvSpPr>
        <p:spPr>
          <a:xfrm>
            <a:off x="2019008" y="3618951"/>
            <a:ext cx="517343" cy="103403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82945" tIns="41473" rIns="82945" bIns="41473"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Top=1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136965"/>
              </p:ext>
            </p:extLst>
          </p:nvPr>
        </p:nvGraphicFramePr>
        <p:xfrm>
          <a:off x="419633" y="4884174"/>
          <a:ext cx="3241405" cy="336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339"/>
                <a:gridCol w="690022"/>
                <a:gridCol w="690022"/>
                <a:gridCol w="690022"/>
              </a:tblGrid>
              <a:tr h="33627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push(-9)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17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-9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</a:tr>
            </a:tbl>
          </a:graphicData>
        </a:graphic>
      </p:graphicFrame>
      <p:sp>
        <p:nvSpPr>
          <p:cNvPr id="14" name="Up Arrow 13"/>
          <p:cNvSpPr/>
          <p:nvPr/>
        </p:nvSpPr>
        <p:spPr>
          <a:xfrm>
            <a:off x="2713492" y="5220453"/>
            <a:ext cx="517343" cy="103403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82945" tIns="41473" rIns="82945" bIns="41473"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Top=2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1323452" y="2095493"/>
            <a:ext cx="2405266" cy="1034036"/>
            <a:chOff x="1458554" y="2310863"/>
            <a:chExt cx="2650803" cy="1140312"/>
          </a:xfrm>
        </p:grpSpPr>
        <p:sp>
          <p:nvSpPr>
            <p:cNvPr id="10" name="Up Arrow 9"/>
            <p:cNvSpPr/>
            <p:nvPr/>
          </p:nvSpPr>
          <p:spPr>
            <a:xfrm>
              <a:off x="1458554" y="2310863"/>
              <a:ext cx="570155" cy="1140312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Top=0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510192" y="2706056"/>
              <a:ext cx="1599165" cy="4072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>
                  <a:latin typeface="Consolas" pitchFamily="49" charset="0"/>
                  <a:cs typeface="Consolas" pitchFamily="49" charset="0"/>
                </a:rPr>
                <a:t>stack = &lt;&gt;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342252" y="3926650"/>
            <a:ext cx="1703535" cy="362820"/>
          </a:xfrm>
          <a:prstGeom prst="rect">
            <a:avLst/>
          </a:prstGeom>
          <a:noFill/>
        </p:spPr>
        <p:txBody>
          <a:bodyPr wrap="none" lIns="82945" tIns="41473" rIns="82945" bIns="41473" rtlCol="0">
            <a:spAutoFit/>
          </a:bodyPr>
          <a:lstStyle/>
          <a:p>
            <a:r>
              <a:rPr lang="en-US" sz="1800" b="1" dirty="0">
                <a:latin typeface="Consolas" pitchFamily="49" charset="0"/>
                <a:cs typeface="Consolas" pitchFamily="49" charset="0"/>
              </a:rPr>
              <a:t>stack = &lt;17&gt;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42252" y="5537906"/>
            <a:ext cx="2087528" cy="362820"/>
          </a:xfrm>
          <a:prstGeom prst="rect">
            <a:avLst/>
          </a:prstGeom>
          <a:noFill/>
        </p:spPr>
        <p:txBody>
          <a:bodyPr wrap="none" lIns="82945" tIns="41473" rIns="82945" bIns="41473" rtlCol="0">
            <a:spAutoFit/>
          </a:bodyPr>
          <a:lstStyle/>
          <a:p>
            <a:r>
              <a:rPr lang="en-US" sz="1800" b="1" dirty="0">
                <a:latin typeface="Consolas" pitchFamily="49" charset="0"/>
                <a:cs typeface="Consolas" pitchFamily="49" charset="0"/>
              </a:rPr>
              <a:t>stack = &lt;17,-9&gt;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7069239"/>
              </p:ext>
            </p:extLst>
          </p:nvPr>
        </p:nvGraphicFramePr>
        <p:xfrm>
          <a:off x="4743983" y="1759215"/>
          <a:ext cx="3241405" cy="336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339"/>
                <a:gridCol w="690022"/>
                <a:gridCol w="690022"/>
                <a:gridCol w="690022"/>
              </a:tblGrid>
              <a:tr h="33627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pop()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17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-9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4727704" y="2403191"/>
            <a:ext cx="1703535" cy="362820"/>
          </a:xfrm>
          <a:prstGeom prst="rect">
            <a:avLst/>
          </a:prstGeom>
          <a:noFill/>
        </p:spPr>
        <p:txBody>
          <a:bodyPr wrap="none" lIns="82945" tIns="41473" rIns="82945" bIns="41473" rtlCol="0">
            <a:spAutoFit/>
          </a:bodyPr>
          <a:lstStyle/>
          <a:p>
            <a:r>
              <a:rPr lang="en-US" sz="1800" b="1" dirty="0">
                <a:latin typeface="Consolas" pitchFamily="49" charset="0"/>
                <a:cs typeface="Consolas" pitchFamily="49" charset="0"/>
              </a:rPr>
              <a:t>stack = &lt;17&gt;</a:t>
            </a:r>
          </a:p>
        </p:txBody>
      </p:sp>
      <p:sp>
        <p:nvSpPr>
          <p:cNvPr id="26" name="Up Arrow 25"/>
          <p:cNvSpPr/>
          <p:nvPr/>
        </p:nvSpPr>
        <p:spPr>
          <a:xfrm>
            <a:off x="6344772" y="2098736"/>
            <a:ext cx="517343" cy="103403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82945" tIns="41473" rIns="82945" bIns="41473"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Top=1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056297" y="3535921"/>
            <a:ext cx="3611642" cy="2874649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txBody>
          <a:bodyPr wrap="square" lIns="82945" tIns="41473" rIns="82945" bIns="41473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Abstract states are the same</a:t>
            </a:r>
            <a:br>
              <a:rPr lang="en-US" sz="1800" dirty="0">
                <a:latin typeface="+mn-lt"/>
              </a:rPr>
            </a:br>
            <a:r>
              <a:rPr lang="en-US" sz="1800" b="1" dirty="0">
                <a:latin typeface="Consolas" pitchFamily="49" charset="0"/>
                <a:cs typeface="Consolas" pitchFamily="49" charset="0"/>
              </a:rPr>
              <a:t>stack = &lt;17&gt; = &lt;17&gt;</a:t>
            </a:r>
            <a:br>
              <a:rPr lang="en-US" sz="1800" b="1" dirty="0">
                <a:latin typeface="Consolas" pitchFamily="49" charset="0"/>
                <a:cs typeface="Consolas" pitchFamily="49" charset="0"/>
              </a:rPr>
            </a:br>
            <a:r>
              <a:rPr lang="en-US" sz="1800" dirty="0">
                <a:latin typeface="+mn-lt"/>
              </a:rPr>
              <a:t/>
            </a:r>
            <a:br>
              <a:rPr lang="en-US" sz="1800" dirty="0">
                <a:latin typeface="+mn-lt"/>
              </a:rPr>
            </a:br>
            <a:r>
              <a:rPr lang="en-US" sz="1800" dirty="0">
                <a:latin typeface="+mn-lt"/>
              </a:rPr>
              <a:t>Concrete states are different</a:t>
            </a:r>
            <a:br>
              <a:rPr lang="en-US" sz="1800" dirty="0">
                <a:latin typeface="+mn-lt"/>
              </a:rPr>
            </a:br>
            <a:r>
              <a:rPr lang="en-US" sz="1800" b="1" dirty="0">
                <a:latin typeface="Courier New" pitchFamily="49" charset="0"/>
                <a:cs typeface="Courier New" pitchFamily="49" charset="0"/>
              </a:rPr>
              <a:t>&lt;[17,0,0], top=1&gt;</a:t>
            </a:r>
            <a:br>
              <a:rPr lang="en-US" sz="1800" b="1" dirty="0">
                <a:latin typeface="Courier New" pitchFamily="49" charset="0"/>
                <a:cs typeface="Courier New" pitchFamily="49" charset="0"/>
              </a:rPr>
            </a:br>
            <a:r>
              <a:rPr lang="en-US" sz="1800" b="1" dirty="0">
                <a:latin typeface="Courier New" pitchFamily="49" charset="0"/>
                <a:cs typeface="Courier New" pitchFamily="49" charset="0"/>
              </a:rPr>
              <a:t>≠</a:t>
            </a:r>
            <a:br>
              <a:rPr lang="en-US" sz="1800" b="1" dirty="0">
                <a:latin typeface="Courier New" pitchFamily="49" charset="0"/>
                <a:cs typeface="Courier New" pitchFamily="49" charset="0"/>
              </a:rPr>
            </a:br>
            <a:r>
              <a:rPr lang="en-US" sz="1800" b="1" dirty="0">
                <a:latin typeface="Courier New" pitchFamily="49" charset="0"/>
                <a:cs typeface="Courier New" pitchFamily="49" charset="0"/>
              </a:rPr>
              <a:t>&lt;[17,-9,0], top=1&gt;</a:t>
            </a:r>
            <a:br>
              <a:rPr lang="en-US" sz="1800" b="1" dirty="0">
                <a:latin typeface="Courier New" pitchFamily="49" charset="0"/>
                <a:cs typeface="Courier New" pitchFamily="49" charset="0"/>
              </a:rPr>
            </a:b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800" dirty="0">
                <a:latin typeface="+mn-lt"/>
              </a:rPr>
              <a:t>AF is a function</a:t>
            </a:r>
            <a:br>
              <a:rPr lang="en-US" sz="1800" dirty="0">
                <a:latin typeface="+mn-lt"/>
              </a:rPr>
            </a:br>
            <a:r>
              <a:rPr lang="en-US" sz="1800" dirty="0">
                <a:latin typeface="+mn-lt"/>
              </a:rPr>
              <a:t>AF</a:t>
            </a:r>
            <a:r>
              <a:rPr lang="en-US" sz="1800" baseline="30000" dirty="0">
                <a:latin typeface="+mn-lt"/>
              </a:rPr>
              <a:t>-1</a:t>
            </a:r>
            <a:r>
              <a:rPr lang="en-US" sz="1800" dirty="0">
                <a:latin typeface="+mn-lt"/>
              </a:rPr>
              <a:t> is not a function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3661038" y="2887494"/>
            <a:ext cx="1746662" cy="946239"/>
          </a:xfrm>
          <a:prstGeom prst="straightConnector1">
            <a:avLst/>
          </a:prstGeom>
          <a:ln w="571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Date Placeholder 38"/>
          <p:cNvSpPr>
            <a:spLocks noGrp="1"/>
          </p:cNvSpPr>
          <p:nvPr>
            <p:ph type="dt" sz="half" idx="10"/>
          </p:nvPr>
        </p:nvSpPr>
        <p:spPr>
          <a:xfrm>
            <a:off x="6096001" y="6414914"/>
            <a:ext cx="2666280" cy="36420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CSE 331 Autumn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35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6" grpId="0"/>
      <p:bldP spid="17" grpId="0"/>
      <p:bldP spid="25" grpId="0"/>
      <p:bldP spid="26" grpId="0" animBg="1"/>
      <p:bldP spid="3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Benevolent side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5105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Different implementation of member:</a:t>
            </a:r>
          </a:p>
          <a:p>
            <a:pPr lvl="1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member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(Character c1) {</a:t>
            </a:r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elts.indexOf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(c1);</a:t>
            </a:r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== -1)</a:t>
            </a:r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return false;</a:t>
            </a:r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// move-to-front optimization</a:t>
            </a:r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Character c2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elts.elementAt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elts.set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(0, c1);</a:t>
            </a:r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elts.set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c2);</a:t>
            </a:r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return true;</a:t>
            </a:r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smtClean="0"/>
              <a:t>Move-to-front speeds up repeated membership tests</a:t>
            </a:r>
          </a:p>
          <a:p>
            <a:pPr>
              <a:spcBef>
                <a:spcPct val="0"/>
              </a:spcBef>
              <a:buNone/>
            </a:pPr>
            <a:r>
              <a:rPr lang="en-US" dirty="0" smtClean="0"/>
              <a:t>Mutates rep, but does not change </a:t>
            </a:r>
            <a:r>
              <a:rPr lang="en-US" i="1" dirty="0" smtClean="0"/>
              <a:t>abstract</a:t>
            </a:r>
            <a:r>
              <a:rPr lang="en-US" dirty="0" smtClean="0"/>
              <a:t> value</a:t>
            </a:r>
          </a:p>
          <a:p>
            <a:pPr lvl="1">
              <a:buNone/>
            </a:pPr>
            <a:r>
              <a:rPr lang="en-US" dirty="0" smtClean="0"/>
              <a:t>AF maps both reps to the same abstract value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4" name="Oval 1028"/>
          <p:cNvSpPr>
            <a:spLocks noChangeArrowheads="1"/>
          </p:cNvSpPr>
          <p:nvPr/>
        </p:nvSpPr>
        <p:spPr bwMode="auto">
          <a:xfrm>
            <a:off x="6324600" y="3886200"/>
            <a:ext cx="457200" cy="4572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600" u="none">
                <a:latin typeface="Times New Roman" pitchFamily="18" charset="0"/>
              </a:rPr>
              <a:t>r</a:t>
            </a:r>
          </a:p>
        </p:txBody>
      </p:sp>
      <p:sp>
        <p:nvSpPr>
          <p:cNvPr id="5" name="Oval 1029"/>
          <p:cNvSpPr>
            <a:spLocks noChangeArrowheads="1"/>
          </p:cNvSpPr>
          <p:nvPr/>
        </p:nvSpPr>
        <p:spPr bwMode="auto">
          <a:xfrm>
            <a:off x="7696200" y="3886200"/>
            <a:ext cx="457200" cy="4572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600" u="none">
                <a:latin typeface="Times New Roman" pitchFamily="18" charset="0"/>
              </a:rPr>
              <a:t>r’</a:t>
            </a:r>
          </a:p>
        </p:txBody>
      </p:sp>
      <p:sp>
        <p:nvSpPr>
          <p:cNvPr id="6" name="Oval 1030"/>
          <p:cNvSpPr>
            <a:spLocks noChangeArrowheads="1"/>
          </p:cNvSpPr>
          <p:nvPr/>
        </p:nvSpPr>
        <p:spPr bwMode="auto">
          <a:xfrm>
            <a:off x="7010400" y="1981200"/>
            <a:ext cx="457200" cy="4572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600" u="none">
                <a:latin typeface="Times New Roman" pitchFamily="18" charset="0"/>
              </a:rPr>
              <a:t>a</a:t>
            </a:r>
          </a:p>
        </p:txBody>
      </p:sp>
      <p:cxnSp>
        <p:nvCxnSpPr>
          <p:cNvPr id="7" name="AutoShape 1031"/>
          <p:cNvCxnSpPr>
            <a:cxnSpLocks noChangeShapeType="1"/>
            <a:stCxn id="4" idx="0"/>
            <a:endCxn id="6" idx="4"/>
          </p:cNvCxnSpPr>
          <p:nvPr/>
        </p:nvCxnSpPr>
        <p:spPr bwMode="auto">
          <a:xfrm flipV="1">
            <a:off x="6553200" y="2438400"/>
            <a:ext cx="685800" cy="1447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</p:cxnSp>
      <p:cxnSp>
        <p:nvCxnSpPr>
          <p:cNvPr id="8" name="AutoShape 1032"/>
          <p:cNvCxnSpPr>
            <a:cxnSpLocks noChangeShapeType="1"/>
            <a:stCxn id="5" idx="0"/>
            <a:endCxn id="6" idx="4"/>
          </p:cNvCxnSpPr>
          <p:nvPr/>
        </p:nvCxnSpPr>
        <p:spPr bwMode="auto">
          <a:xfrm flipH="1" flipV="1">
            <a:off x="7239000" y="2438400"/>
            <a:ext cx="685800" cy="1447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</p:cxnSp>
      <p:sp>
        <p:nvSpPr>
          <p:cNvPr id="9" name="Text Box 1035"/>
          <p:cNvSpPr txBox="1">
            <a:spLocks noChangeArrowheads="1"/>
          </p:cNvSpPr>
          <p:nvPr/>
        </p:nvSpPr>
        <p:spPr bwMode="auto">
          <a:xfrm>
            <a:off x="7086600" y="3810000"/>
            <a:ext cx="434975" cy="581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u="none">
                <a:latin typeface="Times New Roman" pitchFamily="18" charset="0"/>
              </a:rPr>
              <a:t>op</a:t>
            </a:r>
            <a:br>
              <a:rPr lang="en-US" sz="1600" u="none">
                <a:latin typeface="Times New Roman" pitchFamily="18" charset="0"/>
              </a:rPr>
            </a:br>
            <a:r>
              <a:rPr lang="en-US" sz="1600" u="none">
                <a:latin typeface="Times New Roman" pitchFamily="18" charset="0"/>
                <a:sym typeface="Symbol" pitchFamily="18" charset="2"/>
              </a:rPr>
              <a:t></a:t>
            </a:r>
          </a:p>
        </p:txBody>
      </p:sp>
      <p:sp>
        <p:nvSpPr>
          <p:cNvPr id="10" name="Text Box 1038"/>
          <p:cNvSpPr txBox="1">
            <a:spLocks noChangeArrowheads="1"/>
          </p:cNvSpPr>
          <p:nvPr/>
        </p:nvSpPr>
        <p:spPr bwMode="auto">
          <a:xfrm>
            <a:off x="6400800" y="2895600"/>
            <a:ext cx="442913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u="none">
                <a:latin typeface="Times New Roman" pitchFamily="18" charset="0"/>
              </a:rPr>
              <a:t>AF</a:t>
            </a:r>
          </a:p>
        </p:txBody>
      </p:sp>
      <p:sp>
        <p:nvSpPr>
          <p:cNvPr id="11" name="Text Box 1039"/>
          <p:cNvSpPr txBox="1">
            <a:spLocks noChangeArrowheads="1"/>
          </p:cNvSpPr>
          <p:nvPr/>
        </p:nvSpPr>
        <p:spPr bwMode="auto">
          <a:xfrm>
            <a:off x="7620000" y="2895600"/>
            <a:ext cx="442913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u="none">
                <a:latin typeface="Times New Roman" pitchFamily="18" charset="0"/>
              </a:rPr>
              <a:t>AF</a:t>
            </a:r>
          </a:p>
        </p:txBody>
      </p:sp>
    </p:spTree>
    <p:extLst>
      <p:ext uri="{BB962C8B-B14F-4D97-AF65-F5344CB8AC3E}">
        <p14:creationId xmlns:p14="http://schemas.microsoft.com/office/powerpoint/2010/main" val="3091682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364" y="222765"/>
            <a:ext cx="6611986" cy="4579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69646" y="5003820"/>
            <a:ext cx="8235095" cy="1758280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pPr marL="311045" indent="-311045">
              <a:buFont typeface="Wingdings" pitchFamily="2" charset="2"/>
              <a:buChar char="q"/>
            </a:pPr>
            <a:r>
              <a:rPr lang="en-US" sz="1800" dirty="0">
                <a:latin typeface="+mn-lt"/>
              </a:rPr>
              <a:t>Creating the concrete object must establish the representation invariant</a:t>
            </a:r>
          </a:p>
          <a:p>
            <a:pPr marL="311045" indent="-311045">
              <a:buFont typeface="Wingdings" pitchFamily="2" charset="2"/>
              <a:buChar char="q"/>
            </a:pPr>
            <a:r>
              <a:rPr lang="en-US" sz="1800" dirty="0">
                <a:latin typeface="+mn-lt"/>
              </a:rPr>
              <a:t>Every concrete operation must maintain the rep invariant</a:t>
            </a:r>
          </a:p>
          <a:p>
            <a:pPr marL="311045" indent="-311045">
              <a:buFont typeface="Wingdings" pitchFamily="2" charset="2"/>
              <a:buChar char="q"/>
            </a:pPr>
            <a:r>
              <a:rPr lang="en-US" sz="1800" dirty="0">
                <a:latin typeface="+mn-lt"/>
              </a:rPr>
              <a:t>Creating the abstraction object must establish the abstraction function</a:t>
            </a:r>
          </a:p>
          <a:p>
            <a:pPr marL="311045" indent="-311045">
              <a:buFont typeface="Wingdings" pitchFamily="2" charset="2"/>
              <a:buChar char="q"/>
            </a:pPr>
            <a:r>
              <a:rPr lang="en-US" sz="1800" dirty="0">
                <a:latin typeface="+mn-lt"/>
              </a:rPr>
              <a:t>Every abstract operation must maintain the AF to provide consistent semantic meaning to the client</a:t>
            </a:r>
          </a:p>
          <a:p>
            <a:pPr marL="311045" indent="-311045">
              <a:buFont typeface="Wingdings" pitchFamily="2" charset="2"/>
              <a:buChar char="q"/>
            </a:pPr>
            <a:r>
              <a:rPr lang="en-US" sz="1800" dirty="0">
                <a:latin typeface="+mn-lt"/>
              </a:rPr>
              <a:t>If things are right, either red arrow above will give the same result</a:t>
            </a:r>
          </a:p>
        </p:txBody>
      </p:sp>
      <p:cxnSp>
        <p:nvCxnSpPr>
          <p:cNvPr id="11" name="Curved Connector 10"/>
          <p:cNvCxnSpPr/>
          <p:nvPr/>
        </p:nvCxnSpPr>
        <p:spPr>
          <a:xfrm flipV="1">
            <a:off x="2705216" y="1147430"/>
            <a:ext cx="4520015" cy="3081576"/>
          </a:xfrm>
          <a:prstGeom prst="curvedConnector3">
            <a:avLst>
              <a:gd name="adj1" fmla="val 130548"/>
            </a:avLst>
          </a:prstGeom>
          <a:ln w="57150">
            <a:solidFill>
              <a:srgbClr val="C0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urved Connector 23"/>
          <p:cNvCxnSpPr/>
          <p:nvPr/>
        </p:nvCxnSpPr>
        <p:spPr>
          <a:xfrm flipV="1">
            <a:off x="435451" y="735614"/>
            <a:ext cx="4520015" cy="3081576"/>
          </a:xfrm>
          <a:prstGeom prst="curvedConnector3">
            <a:avLst>
              <a:gd name="adj1" fmla="val 130548"/>
            </a:avLst>
          </a:prstGeom>
          <a:ln w="57150">
            <a:solidFill>
              <a:srgbClr val="C00000"/>
            </a:solidFill>
            <a:headEnd type="arrow" w="lg" len="lg"/>
            <a:tailEnd type="none" w="lg" len="lg"/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5997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Data abstraction operations and mutation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Creators/Producers</a:t>
            </a:r>
          </a:p>
          <a:p>
            <a:pPr marL="457200" lvl="1" indent="0">
              <a:buNone/>
            </a:pPr>
            <a:r>
              <a:rPr lang="en-US" dirty="0" smtClean="0"/>
              <a:t>Creators: return new ADT values (e.g., Java constructors).  Effects, not modifies</a:t>
            </a:r>
          </a:p>
          <a:p>
            <a:pPr marL="457200" lvl="1" indent="0">
              <a:buNone/>
            </a:pPr>
            <a:r>
              <a:rPr lang="en-US" dirty="0" smtClean="0"/>
              <a:t>Producers: ADT operations that return new values</a:t>
            </a:r>
          </a:p>
          <a:p>
            <a:pPr marL="0" indent="0">
              <a:buNone/>
            </a:pPr>
            <a:r>
              <a:rPr lang="en-US" dirty="0" smtClean="0"/>
              <a:t>Mutators: Modify a value of an ADT</a:t>
            </a:r>
          </a:p>
          <a:p>
            <a:pPr marL="0" indent="0">
              <a:buNone/>
            </a:pPr>
            <a:r>
              <a:rPr lang="en-US" dirty="0" smtClean="0"/>
              <a:t>Observers: Return information about an ADT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Mutable </a:t>
            </a:r>
            <a:r>
              <a:rPr lang="en-US" dirty="0" smtClean="0"/>
              <a:t>ADTs: creators, observers, and mutators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9900"/>
                </a:solidFill>
              </a:rPr>
              <a:t>Immutable</a:t>
            </a:r>
            <a:r>
              <a:rPr lang="en-US" dirty="0" smtClean="0"/>
              <a:t> ADTs: creators, observers, and producers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86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Writing an abstraction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009900"/>
                </a:solidFill>
              </a:rPr>
              <a:t>domain</a:t>
            </a:r>
            <a:r>
              <a:rPr lang="en-US" dirty="0" smtClean="0"/>
              <a:t>:  all representations that satisfy the rep invariant</a:t>
            </a:r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009900"/>
                </a:solidFill>
              </a:rPr>
              <a:t>range</a:t>
            </a:r>
            <a:r>
              <a:rPr lang="en-US" dirty="0" smtClean="0"/>
              <a:t>:  can be tricky to denote</a:t>
            </a:r>
          </a:p>
          <a:p>
            <a:pPr marL="457200" lvl="1" indent="0">
              <a:buNone/>
            </a:pPr>
            <a:r>
              <a:rPr lang="en-US" dirty="0" smtClean="0"/>
              <a:t>For mathematical entities like sets:  easy</a:t>
            </a:r>
          </a:p>
          <a:p>
            <a:pPr marL="457200" lvl="1" indent="0">
              <a:buNone/>
            </a:pPr>
            <a:r>
              <a:rPr lang="en-US" dirty="0" smtClean="0"/>
              <a:t>For more complex abstractions: give names to fields or derived values</a:t>
            </a:r>
          </a:p>
          <a:p>
            <a:pPr marL="914400" lvl="2" indent="0">
              <a:buNone/>
            </a:pPr>
            <a:r>
              <a:rPr lang="en-US" dirty="0" smtClean="0"/>
              <a:t>AF defines the value of each “specification field”</a:t>
            </a:r>
          </a:p>
          <a:p>
            <a:pPr marL="914400" lvl="2" indent="0">
              <a:buNone/>
            </a:pPr>
            <a:r>
              <a:rPr lang="en-US" dirty="0" smtClean="0"/>
              <a:t>“derived specification fields” more complex</a:t>
            </a:r>
          </a:p>
          <a:p>
            <a:pPr marL="0" indent="0">
              <a:buNone/>
            </a:pPr>
            <a:r>
              <a:rPr lang="en-US" dirty="0" smtClean="0"/>
              <a:t>The overview section of the specification should provide a way of writing abstract values</a:t>
            </a:r>
          </a:p>
          <a:p>
            <a:pPr marL="457200" lvl="1" indent="0">
              <a:buNone/>
            </a:pPr>
            <a:r>
              <a:rPr lang="en-US" dirty="0" smtClean="0"/>
              <a:t>A printed representation is valuable for debugging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702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 smtClean="0"/>
              <a:t>Data abstractions</a:t>
            </a:r>
            <a:br>
              <a:rPr lang="en-US" dirty="0" smtClean="0"/>
            </a:br>
            <a:r>
              <a:rPr lang="en-US" dirty="0" smtClean="0"/>
              <a:t>and Java language features</a:t>
            </a:r>
            <a:endParaRPr lang="en-US" dirty="0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Java classes </a:t>
            </a:r>
          </a:p>
          <a:p>
            <a:pPr marL="457200" lvl="1" indent="0">
              <a:buNone/>
            </a:pPr>
            <a:r>
              <a:rPr lang="en-US" dirty="0" smtClean="0"/>
              <a:t>Make operations in the ADT public</a:t>
            </a:r>
          </a:p>
          <a:p>
            <a:pPr marL="457200" lvl="1" indent="0">
              <a:buNone/>
            </a:pPr>
            <a:r>
              <a:rPr lang="en-US" dirty="0" smtClean="0"/>
              <a:t>Make other ops and fields of the class private</a:t>
            </a:r>
          </a:p>
          <a:p>
            <a:pPr marL="457200" lvl="1" indent="0">
              <a:buNone/>
            </a:pPr>
            <a:r>
              <a:rPr lang="en-US" dirty="0" smtClean="0"/>
              <a:t>Clients can only access ADT operations</a:t>
            </a:r>
          </a:p>
          <a:p>
            <a:pPr marL="0" indent="0">
              <a:buNone/>
            </a:pPr>
            <a:r>
              <a:rPr lang="en-US" dirty="0" smtClean="0"/>
              <a:t>Java interfaces</a:t>
            </a:r>
          </a:p>
          <a:p>
            <a:pPr marL="457200" lvl="1" indent="0">
              <a:buNone/>
            </a:pPr>
            <a:r>
              <a:rPr lang="en-US" dirty="0" smtClean="0"/>
              <a:t>Clients only see the ADT, not the implementation</a:t>
            </a:r>
          </a:p>
          <a:p>
            <a:pPr marL="457200" lvl="1" indent="0">
              <a:buNone/>
            </a:pPr>
            <a:r>
              <a:rPr lang="en-US" dirty="0" smtClean="0"/>
              <a:t>Multiple implementations have no code in common</a:t>
            </a:r>
          </a:p>
          <a:p>
            <a:pPr marL="457200" lvl="1" indent="0">
              <a:buNone/>
            </a:pPr>
            <a:r>
              <a:rPr lang="en-US" dirty="0" smtClean="0"/>
              <a:t>Cannot include creators (constructors) or fields</a:t>
            </a:r>
          </a:p>
          <a:p>
            <a:pPr marL="0" indent="0">
              <a:buNone/>
            </a:pPr>
            <a:r>
              <a:rPr lang="en-US" dirty="0" smtClean="0"/>
              <a:t>Both classes and interfaces are sometimes appropriate </a:t>
            </a:r>
          </a:p>
          <a:p>
            <a:pPr marL="457200" lvl="1" indent="0">
              <a:buNone/>
            </a:pPr>
            <a:r>
              <a:rPr lang="en-US" dirty="0" smtClean="0"/>
              <a:t>Write and rely upon careful specifications</a:t>
            </a:r>
          </a:p>
          <a:p>
            <a:pPr marL="457200" lvl="1" indent="0">
              <a:buNone/>
            </a:pPr>
            <a:r>
              <a:rPr lang="en-US" dirty="0" smtClean="0"/>
              <a:t>Prefer interface types instead of specific classes in declarations (e.g.,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dirty="0" smtClean="0"/>
              <a:t> instead of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dirty="0" smtClean="0"/>
              <a:t> for variables and parameters)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296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Representation exposure redux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Hiding the representation of data in the concrete implementation increases the strength of the specification contract, making the rights and responsibilities of both the client and the implementer clearer</a:t>
            </a:r>
          </a:p>
          <a:p>
            <a:r>
              <a:rPr lang="en-US" dirty="0" smtClean="0"/>
              <a:t>Defining the fields as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dirty="0" smtClean="0"/>
              <a:t> in a class is not sufficient to ensure that the representation is hidden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Representation exposure </a:t>
            </a:r>
            <a:r>
              <a:rPr lang="en-US" dirty="0" smtClean="0"/>
              <a:t>arises when information about the representation can be determined by the client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983B7-E459-4701-B580-D0BD95C5F317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237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Representation exposure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3276600"/>
            <a:ext cx="7772400" cy="2895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dirty="0"/>
              <a:t>Is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Line</a:t>
            </a:r>
            <a:r>
              <a:rPr lang="en-US" sz="4300" dirty="0" smtClean="0"/>
              <a:t> </a:t>
            </a:r>
            <a:r>
              <a:rPr lang="en-US" dirty="0"/>
              <a:t>mutable or immutable?</a:t>
            </a:r>
          </a:p>
          <a:p>
            <a:pPr>
              <a:lnSpc>
                <a:spcPct val="90000"/>
              </a:lnSpc>
              <a:buNone/>
            </a:pPr>
            <a:r>
              <a:rPr lang="en-US" dirty="0"/>
              <a:t>It depends on the implementation!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/>
              <a:t>If </a:t>
            </a:r>
            <a:r>
              <a:rPr lang="en-US" b="1" dirty="0">
                <a:latin typeface="Courier New" pitchFamily="49" charset="0"/>
              </a:rPr>
              <a:t>Line</a:t>
            </a:r>
            <a:r>
              <a:rPr lang="en-US" dirty="0"/>
              <a:t> creates an internal copy:  immutable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/>
              <a:t>If </a:t>
            </a:r>
            <a:r>
              <a:rPr lang="en-US" b="1" dirty="0">
                <a:latin typeface="Courier New" pitchFamily="49" charset="0"/>
              </a:rPr>
              <a:t>Line</a:t>
            </a:r>
            <a:r>
              <a:rPr lang="en-US" dirty="0"/>
              <a:t> stores a reference to </a:t>
            </a:r>
            <a:r>
              <a:rPr lang="en-US" b="1" dirty="0">
                <a:latin typeface="Courier New" pitchFamily="49" charset="0"/>
              </a:rPr>
              <a:t>p1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</a:rPr>
              <a:t>p2</a:t>
            </a:r>
            <a:r>
              <a:rPr lang="en-US" dirty="0"/>
              <a:t>:  mutable</a:t>
            </a:r>
          </a:p>
          <a:p>
            <a:pPr>
              <a:lnSpc>
                <a:spcPct val="90000"/>
              </a:lnSpc>
              <a:buNone/>
            </a:pPr>
            <a:r>
              <a:rPr lang="en-US" dirty="0"/>
              <a:t>Lesson: storing a mutable object in an immutable collection can </a:t>
            </a:r>
            <a:r>
              <a:rPr lang="en-US" dirty="0">
                <a:solidFill>
                  <a:srgbClr val="FF0000"/>
                </a:solidFill>
              </a:rPr>
              <a:t>expose the representation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914400" y="1616095"/>
            <a:ext cx="6705600" cy="150810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b="1" dirty="0">
                <a:latin typeface="Courier New" pitchFamily="49" charset="0"/>
              </a:rPr>
              <a:t>Point p1 = new Point();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latin typeface="Courier New" pitchFamily="49" charset="0"/>
              </a:rPr>
              <a:t>Point p2 = new Point();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latin typeface="Courier New" pitchFamily="49" charset="0"/>
              </a:rPr>
              <a:t>Line </a:t>
            </a:r>
            <a:r>
              <a:rPr lang="en-US" sz="2000" b="1" dirty="0" err="1">
                <a:latin typeface="Courier New" pitchFamily="49" charset="0"/>
              </a:rPr>
              <a:t>line</a:t>
            </a:r>
            <a:r>
              <a:rPr lang="en-US" sz="2000" b="1" dirty="0">
                <a:latin typeface="Courier New" pitchFamily="49" charset="0"/>
              </a:rPr>
              <a:t> = new Line(p1,p2);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latin typeface="Courier New" pitchFamily="49" charset="0"/>
              </a:rPr>
              <a:t>p1.translate(5, 10); </a:t>
            </a:r>
            <a:r>
              <a:rPr lang="en-US" sz="2000" b="1" dirty="0" smtClean="0">
                <a:latin typeface="Courier New" pitchFamily="49" charset="0"/>
              </a:rPr>
              <a:t>   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</a:rPr>
              <a:t>// move point p1</a:t>
            </a:r>
          </a:p>
          <a:p>
            <a:endParaRPr lang="en-US" sz="2000" b="1" dirty="0">
              <a:solidFill>
                <a:srgbClr val="3333CC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291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half-step backwards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Why focus so much on invariants (properties of code that do not – or are not supposed to – change)?</a:t>
            </a:r>
          </a:p>
          <a:p>
            <a:pPr marL="0" indent="0">
              <a:buNone/>
            </a:pPr>
            <a:r>
              <a:rPr lang="en-US" dirty="0"/>
              <a:t>Why focus so much on immutability (a specific kind of invariant)?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Software is complex – invariants/immutability etc. allow us to reduce the intellectual complexity to some degree</a:t>
            </a:r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we can assume some property remains unchanged, we can consider other properties instead</a:t>
            </a:r>
          </a:p>
          <a:p>
            <a:pPr marL="0" indent="0">
              <a:buNone/>
            </a:pPr>
            <a:r>
              <a:rPr lang="en-US" dirty="0"/>
              <a:t>Simplistic to some degree, but reducing what we need to </a:t>
            </a:r>
            <a:r>
              <a:rPr lang="en-US" dirty="0" smtClean="0"/>
              <a:t>think about in </a:t>
            </a:r>
            <a:r>
              <a:rPr lang="en-US" dirty="0"/>
              <a:t>a program can be a huge benefit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426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Three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primitive type as a (immutable) data abstraction</a:t>
            </a:r>
          </a:p>
          <a:p>
            <a:pPr marL="0" indent="0">
              <a:buNone/>
            </a:pPr>
            <a:r>
              <a:rPr lang="en-US" dirty="0"/>
              <a:t>An immutable type as </a:t>
            </a:r>
            <a:r>
              <a:rPr lang="en-US" dirty="0" smtClean="0"/>
              <a:t>a </a:t>
            </a:r>
            <a:r>
              <a:rPr lang="en-US" dirty="0"/>
              <a:t>data abstraction</a:t>
            </a:r>
          </a:p>
          <a:p>
            <a:pPr marL="0" indent="0">
              <a:buNone/>
            </a:pPr>
            <a:r>
              <a:rPr lang="en-US" dirty="0" smtClean="0"/>
              <a:t>A mutable type as a </a:t>
            </a:r>
            <a:r>
              <a:rPr lang="en-US" dirty="0"/>
              <a:t>data abstraction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09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Primitive data types are ADTs</a:t>
            </a:r>
            <a:endParaRPr lang="en-US" dirty="0"/>
          </a:p>
        </p:txBody>
      </p:sp>
      <p:sp>
        <p:nvSpPr>
          <p:cNvPr id="81923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/>
              <a:t> is an immutable ADT:</a:t>
            </a:r>
          </a:p>
          <a:p>
            <a:pPr marL="457200" lvl="1" indent="0">
              <a:buNone/>
            </a:pPr>
            <a:r>
              <a:rPr lang="en-US" dirty="0" smtClean="0"/>
              <a:t>creators:  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0, 1, 2, ...</a:t>
            </a:r>
          </a:p>
          <a:p>
            <a:pPr marL="457200" lvl="1" indent="0">
              <a:buNone/>
            </a:pPr>
            <a:r>
              <a:rPr lang="en-US" dirty="0" smtClean="0"/>
              <a:t>producers:  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 - * / ...</a:t>
            </a:r>
          </a:p>
          <a:p>
            <a:pPr marL="457200" lvl="1" indent="0">
              <a:buNone/>
            </a:pPr>
            <a:r>
              <a:rPr lang="en-US" dirty="0" smtClean="0"/>
              <a:t>observer: 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Integer.toString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Peano</a:t>
            </a:r>
            <a:r>
              <a:rPr lang="en-US" dirty="0" smtClean="0"/>
              <a:t> showed we can define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with </a:t>
            </a:r>
            <a:r>
              <a:rPr lang="en-US" dirty="0" smtClean="0"/>
              <a:t>only one creator</a:t>
            </a:r>
          </a:p>
          <a:p>
            <a:pPr marL="457200" lvl="1" indent="0">
              <a:buNone/>
            </a:pPr>
            <a:r>
              <a:rPr lang="en-US" dirty="0" smtClean="0"/>
              <a:t>Would this be a good programming language design choice?  Why might we want to do this?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743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Poly, an immutable </a:t>
            </a:r>
            <a:r>
              <a:rPr lang="en-US" sz="3200" dirty="0" err="1" smtClean="0"/>
              <a:t>datatype</a:t>
            </a:r>
            <a:r>
              <a:rPr lang="en-US" sz="3200" dirty="0" smtClean="0"/>
              <a:t>: overview</a:t>
            </a:r>
            <a:endParaRPr lang="en-US" sz="3200" dirty="0"/>
          </a:p>
        </p:txBody>
      </p:sp>
      <p:sp>
        <p:nvSpPr>
          <p:cNvPr id="53253" name="Rectangle 5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51054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/**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* A Poly is an immutable polynomial with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* integer coefficients.  A typical Poly is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*  		c</a:t>
            </a:r>
            <a:r>
              <a:rPr lang="en-US" b="1" baseline="-25000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+ c</a:t>
            </a:r>
            <a:r>
              <a:rPr lang="en-US" b="1" baseline="-25000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x + c</a:t>
            </a:r>
            <a:r>
              <a:rPr lang="en-US" b="1" baseline="-25000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baseline="30000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+ ...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**/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Poly {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Overview:</a:t>
            </a:r>
          </a:p>
          <a:p>
            <a:pPr marL="457200" lvl="1" indent="0">
              <a:buNone/>
            </a:pPr>
            <a:r>
              <a:rPr lang="en-US" dirty="0" smtClean="0"/>
              <a:t>Always state whether mutable or immutable</a:t>
            </a:r>
          </a:p>
          <a:p>
            <a:pPr marL="457200" lvl="1" indent="0">
              <a:buNone/>
            </a:pPr>
            <a:r>
              <a:rPr lang="en-US" dirty="0" smtClean="0"/>
              <a:t>Define an abstract model for use in operation specifications</a:t>
            </a:r>
          </a:p>
          <a:p>
            <a:pPr marL="914400" lvl="2" indent="0">
              <a:buNone/>
            </a:pPr>
            <a:r>
              <a:rPr lang="en-US" dirty="0" smtClean="0"/>
              <a:t>Often difficult and always vital!</a:t>
            </a:r>
          </a:p>
          <a:p>
            <a:pPr marL="914400" lvl="2" indent="0">
              <a:buNone/>
            </a:pPr>
            <a:r>
              <a:rPr lang="en-US" dirty="0" smtClean="0"/>
              <a:t>Appeal to math if appropriate</a:t>
            </a:r>
          </a:p>
          <a:p>
            <a:pPr marL="914400" lvl="2" indent="0">
              <a:buNone/>
            </a:pPr>
            <a:r>
              <a:rPr lang="en-US" dirty="0" smtClean="0"/>
              <a:t>Give an example (reuse it in operation definitions)</a:t>
            </a:r>
          </a:p>
          <a:p>
            <a:pPr marL="0" indent="0">
              <a:buNone/>
            </a:pPr>
            <a:r>
              <a:rPr lang="en-US" dirty="0" smtClean="0"/>
              <a:t>In all ADTs, the state in specifications is </a:t>
            </a:r>
            <a:r>
              <a:rPr lang="en-US" i="1" dirty="0" smtClean="0">
                <a:solidFill>
                  <a:srgbClr val="0000FF"/>
                </a:solidFill>
              </a:rPr>
              <a:t>abstract</a:t>
            </a:r>
            <a:r>
              <a:rPr lang="en-US" dirty="0" smtClean="0"/>
              <a:t>, not concrete</a:t>
            </a:r>
          </a:p>
          <a:p>
            <a:pPr marL="457200" lvl="1" indent="0">
              <a:buNone/>
            </a:pPr>
            <a:r>
              <a:rPr lang="en-US" dirty="0" smtClean="0"/>
              <a:t>(coefficients above refer to specification, not implementation.)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513165" y="2634734"/>
            <a:ext cx="5872455" cy="1022866"/>
            <a:chOff x="2057400" y="2286000"/>
            <a:chExt cx="5872455" cy="1022866"/>
          </a:xfrm>
        </p:grpSpPr>
        <p:sp>
          <p:nvSpPr>
            <p:cNvPr id="6" name="Oval 5"/>
            <p:cNvSpPr/>
            <p:nvPr/>
          </p:nvSpPr>
          <p:spPr>
            <a:xfrm>
              <a:off x="2057400" y="2286000"/>
              <a:ext cx="381000" cy="3048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743200" y="2286000"/>
              <a:ext cx="381000" cy="3048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657600" y="2286000"/>
              <a:ext cx="381000" cy="3048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H="1" flipV="1">
              <a:off x="3886200" y="2590800"/>
              <a:ext cx="609600" cy="45720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 flipV="1">
              <a:off x="3048000" y="2590800"/>
              <a:ext cx="1447800" cy="53340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H="1" flipV="1">
              <a:off x="2362200" y="2590800"/>
              <a:ext cx="2133600" cy="60960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4521200" y="2939534"/>
              <a:ext cx="34086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FF0000"/>
                  </a:solidFill>
                </a:rPr>
                <a:t>Abstract state (specification fields)</a:t>
              </a:r>
              <a:endParaRPr lang="en-US" sz="18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5295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Poly:  creators</a:t>
            </a:r>
            <a:endParaRPr lang="en-US" dirty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305800" cy="4876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// effects: makes a new Poly = 0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Poly()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// effects: makes a new Poly = </a:t>
            </a:r>
            <a:r>
              <a:rPr lang="en-US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cx</a:t>
            </a:r>
            <a:r>
              <a:rPr lang="en-US" b="1" baseline="30000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n</a:t>
            </a:r>
            <a:endParaRPr lang="en-US" b="1" baseline="30000" dirty="0" smtClean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// throws: </a:t>
            </a:r>
            <a:r>
              <a:rPr lang="en-US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NegExponent</a:t>
            </a: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if n &lt; 0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Poly(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c,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n)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Creators</a:t>
            </a:r>
          </a:p>
          <a:p>
            <a:pPr marL="457200" lvl="1" indent="0">
              <a:buNone/>
            </a:pPr>
            <a:r>
              <a:rPr lang="en-US" dirty="0" smtClean="0"/>
              <a:t>New object, not part of pre-state</a:t>
            </a:r>
            <a:r>
              <a:rPr lang="en-US" dirty="0" smtClean="0"/>
              <a:t>: in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effects</a:t>
            </a:r>
            <a:r>
              <a:rPr lang="en-US" dirty="0" smtClean="0"/>
              <a:t>, not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modifies</a:t>
            </a:r>
          </a:p>
          <a:p>
            <a:pPr marL="457200" lvl="1" indent="0">
              <a:buNone/>
            </a:pPr>
            <a:r>
              <a:rPr lang="en-US" dirty="0" smtClean="0"/>
              <a:t>Overloading: distinguish procedures of same name by parameters (Example: two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Poly</a:t>
            </a:r>
            <a:r>
              <a:rPr lang="en-US" dirty="0" smtClean="0"/>
              <a:t> constructors)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009900"/>
                </a:solidFill>
              </a:rPr>
              <a:t>Footnote: slides omit full </a:t>
            </a:r>
            <a:r>
              <a:rPr lang="en-US" dirty="0" err="1" smtClean="0">
                <a:solidFill>
                  <a:srgbClr val="009900"/>
                </a:solidFill>
              </a:rPr>
              <a:t>JavaDoc</a:t>
            </a:r>
            <a:r>
              <a:rPr lang="en-US" dirty="0" smtClean="0">
                <a:solidFill>
                  <a:srgbClr val="009900"/>
                </a:solidFill>
              </a:rPr>
              <a:t> comments to save space; style might not be perfect either – focus on main ideas</a:t>
            </a:r>
            <a:endParaRPr lang="en-US" dirty="0">
              <a:solidFill>
                <a:srgbClr val="0099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884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Poly:  observers</a:t>
            </a:r>
            <a:endParaRPr lang="en-US" dirty="0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// returns: the degree of </a:t>
            </a:r>
            <a:r>
              <a:rPr lang="en-US" b="1" i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//   i.e., the largest exponent with a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//   non-zero coefficient.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//   Returns 0 if this = 0.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degree()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// returns: the coefficient of the term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//   of </a:t>
            </a:r>
            <a:r>
              <a:rPr lang="en-US" b="1" i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whose exponent is d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coeff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d) 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884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Notes on observers</a:t>
            </a:r>
            <a:endParaRPr lang="en-US" dirty="0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Observers </a:t>
            </a:r>
          </a:p>
          <a:p>
            <a:pPr marL="457200" lvl="1" indent="0">
              <a:buNone/>
            </a:pPr>
            <a:r>
              <a:rPr lang="en-US" dirty="0" smtClean="0"/>
              <a:t>Used to obtain information about objects of the type</a:t>
            </a:r>
          </a:p>
          <a:p>
            <a:pPr marL="457200" lvl="1" indent="0">
              <a:buNone/>
            </a:pPr>
            <a:r>
              <a:rPr lang="en-US" dirty="0" smtClean="0"/>
              <a:t>Return values of other types</a:t>
            </a:r>
          </a:p>
          <a:p>
            <a:pPr marL="457200" lvl="1" indent="0">
              <a:buNone/>
            </a:pPr>
            <a:r>
              <a:rPr lang="en-US" dirty="0" smtClean="0"/>
              <a:t>Never modify the abstract value</a:t>
            </a:r>
          </a:p>
          <a:p>
            <a:pPr marL="457200" lvl="1" indent="0">
              <a:buNone/>
            </a:pPr>
            <a:r>
              <a:rPr lang="en-US" dirty="0" smtClean="0"/>
              <a:t>Specification uses the abstraction from the overview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this</a:t>
            </a:r>
          </a:p>
          <a:p>
            <a:pPr marL="457200" lvl="1" indent="0">
              <a:buNone/>
            </a:pPr>
            <a:r>
              <a:rPr lang="en-US" dirty="0" smtClean="0"/>
              <a:t>The particular Poly object being accessed</a:t>
            </a:r>
          </a:p>
          <a:p>
            <a:pPr marL="457200" lvl="1" indent="0">
              <a:buNone/>
            </a:pPr>
            <a:r>
              <a:rPr lang="en-US" dirty="0" smtClean="0"/>
              <a:t>The target of the invocation</a:t>
            </a:r>
          </a:p>
          <a:p>
            <a:pPr marL="457200" lvl="1" indent="0">
              <a:buNone/>
            </a:pPr>
            <a:r>
              <a:rPr lang="en-US" dirty="0" smtClean="0"/>
              <a:t>Also known as the receiver</a:t>
            </a:r>
            <a:br>
              <a:rPr lang="en-US" dirty="0" smtClean="0"/>
            </a:br>
            <a:endParaRPr lang="en-US" dirty="0" smtClean="0"/>
          </a:p>
          <a:p>
            <a:pPr marL="400050" lvl="1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Poly x = new Poly(4, 3);</a:t>
            </a:r>
          </a:p>
          <a:p>
            <a:pPr marL="400050" lvl="1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c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x.coeff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(3);</a:t>
            </a:r>
          </a:p>
          <a:p>
            <a:pPr marL="400050" lvl="1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(c);   // prints 4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94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Poly:  producers</a:t>
            </a:r>
            <a:endParaRPr lang="en-US" dirty="0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// returns: this + q (as a Poly)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Poly add(Poly q)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// returns: the Poly = this * q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Poly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mul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(Poly q)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// returns: -this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Poly negate()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193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845</TotalTime>
  <Words>1438</Words>
  <Application>Microsoft Macintosh PowerPoint</Application>
  <PresentationFormat>On-screen Show (4:3)</PresentationFormat>
  <Paragraphs>277</Paragraphs>
  <Slides>24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simple</vt:lpstr>
      <vt:lpstr>CSE 331 Software Design &amp; Implementation</vt:lpstr>
      <vt:lpstr>Data abstraction operations and mutation</vt:lpstr>
      <vt:lpstr>Three examples</vt:lpstr>
      <vt:lpstr>Primitive data types are ADTs</vt:lpstr>
      <vt:lpstr>Poly, an immutable datatype: overview</vt:lpstr>
      <vt:lpstr>Poly:  creators</vt:lpstr>
      <vt:lpstr>Poly:  observers</vt:lpstr>
      <vt:lpstr>Notes on observers</vt:lpstr>
      <vt:lpstr>Poly:  producers</vt:lpstr>
      <vt:lpstr>Notes on producers</vt:lpstr>
      <vt:lpstr>IntSet, a mutable datatype: overview and creator</vt:lpstr>
      <vt:lpstr>IntSet:  observers</vt:lpstr>
      <vt:lpstr>IntSet:  mutators </vt:lpstr>
      <vt:lpstr>Notes on mutators</vt:lpstr>
      <vt:lpstr>Quick recap</vt:lpstr>
      <vt:lpstr>The abstraction function is a function</vt:lpstr>
      <vt:lpstr>Stack AF example</vt:lpstr>
      <vt:lpstr>Benevolent side effects</vt:lpstr>
      <vt:lpstr>PowerPoint Presentation</vt:lpstr>
      <vt:lpstr>Writing an abstraction function</vt:lpstr>
      <vt:lpstr>Data abstractions and Java language features</vt:lpstr>
      <vt:lpstr>Representation exposure redux</vt:lpstr>
      <vt:lpstr>Representation exposure</vt:lpstr>
      <vt:lpstr>A half-step backwards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122</cp:revision>
  <cp:lastPrinted>2013-01-22T01:04:50Z</cp:lastPrinted>
  <dcterms:created xsi:type="dcterms:W3CDTF">2012-01-27T17:49:15Z</dcterms:created>
  <dcterms:modified xsi:type="dcterms:W3CDTF">2013-10-10T23:11:50Z</dcterms:modified>
</cp:coreProperties>
</file>