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85" r:id="rId2"/>
    <p:sldId id="336" r:id="rId3"/>
    <p:sldId id="311" r:id="rId4"/>
    <p:sldId id="289" r:id="rId5"/>
    <p:sldId id="290" r:id="rId6"/>
    <p:sldId id="291" r:id="rId7"/>
    <p:sldId id="293" r:id="rId8"/>
    <p:sldId id="338" r:id="rId9"/>
    <p:sldId id="315" r:id="rId10"/>
    <p:sldId id="313" r:id="rId11"/>
    <p:sldId id="316" r:id="rId12"/>
    <p:sldId id="317" r:id="rId13"/>
    <p:sldId id="318" r:id="rId14"/>
    <p:sldId id="319" r:id="rId15"/>
    <p:sldId id="320" r:id="rId16"/>
    <p:sldId id="321" r:id="rId17"/>
    <p:sldId id="323" r:id="rId18"/>
    <p:sldId id="324" r:id="rId19"/>
    <p:sldId id="325" r:id="rId20"/>
    <p:sldId id="326" r:id="rId21"/>
    <p:sldId id="327" r:id="rId22"/>
    <p:sldId id="328" r:id="rId23"/>
    <p:sldId id="329" r:id="rId24"/>
    <p:sldId id="330" r:id="rId25"/>
    <p:sldId id="339" r:id="rId26"/>
    <p:sldId id="335" r:id="rId27"/>
  </p:sldIdLst>
  <p:sldSz cx="9144000" cy="6858000" type="screen4x3"/>
  <p:notesSz cx="6934200" cy="9220200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009900"/>
    <a:srgbClr val="FF0000"/>
    <a:srgbClr val="80008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84499" autoAdjust="0"/>
  </p:normalViewPr>
  <p:slideViewPr>
    <p:cSldViewPr>
      <p:cViewPr varScale="1">
        <p:scale>
          <a:sx n="120" d="100"/>
          <a:sy n="120" d="100"/>
        </p:scale>
        <p:origin x="-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1908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tags" Target="tags/tag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311 Wi13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2</a:t>
            </a:r>
            <a:r>
              <a:rPr lang="en-US" dirty="0" smtClean="0"/>
              <a:t>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5945C-C5AE-4C08-B4E6-7E2BBFB60A3F}" type="slidenum">
              <a:rPr lang="en-US"/>
              <a:pPr/>
              <a:t>4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Fred Brooks:</a:t>
            </a:r>
            <a:r>
              <a:rPr lang="en-US" baseline="0" dirty="0" smtClean="0"/>
              <a:t> “Show me your tables…”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3B6FD8-079B-4E21-A057-7567C5AE554F}" type="slidenum">
              <a:rPr lang="en-US"/>
              <a:pPr/>
              <a:t>5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3DEC5A-0E5F-4670-B06E-2FAC49E54BCE}" type="slidenum">
              <a:rPr lang="en-US"/>
              <a:pPr/>
              <a:t>7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52091D-CC89-4FB2-BF38-E5D39D0F2B0B}" type="slidenum">
              <a:rPr lang="en-US"/>
              <a:pPr/>
              <a:t>8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Arial" charset="0"/>
              </a:rPr>
              <a:t>An alternative implementation:</a:t>
            </a:r>
          </a:p>
          <a:p>
            <a:r>
              <a:rPr lang="en-US" dirty="0" err="1">
                <a:latin typeface="Arial" charset="0"/>
              </a:rPr>
              <a:t>repOK</a:t>
            </a:r>
            <a:r>
              <a:rPr lang="en-US" dirty="0">
                <a:latin typeface="Arial" charset="0"/>
              </a:rPr>
              <a:t>() returns a boolean</a:t>
            </a:r>
          </a:p>
          <a:p>
            <a:r>
              <a:rPr lang="en-US" dirty="0">
                <a:latin typeface="Arial" charset="0"/>
              </a:rPr>
              <a:t>callers of </a:t>
            </a:r>
            <a:r>
              <a:rPr lang="en-US" dirty="0" err="1">
                <a:latin typeface="Arial" charset="0"/>
              </a:rPr>
              <a:t>repOK</a:t>
            </a:r>
            <a:r>
              <a:rPr lang="en-US" dirty="0">
                <a:latin typeface="Arial" charset="0"/>
              </a:rPr>
              <a:t> must check its return value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0F14E-9536-445D-8E5C-B73C1792316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57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Autumn 2013</a:t>
            </a:r>
            <a:endParaRPr lang="en-US" dirty="0" smtClean="0"/>
          </a:p>
          <a:p>
            <a:r>
              <a:rPr lang="en-US" dirty="0" smtClean="0"/>
              <a:t>Data Abstraction: Abstract Data Types (ADTs) </a:t>
            </a:r>
            <a:br>
              <a:rPr lang="en-US" dirty="0" smtClean="0"/>
            </a:br>
            <a:r>
              <a:rPr lang="en-US" sz="1800" dirty="0" smtClean="0"/>
              <a:t>(Based on slides by Mike Ernst and David Notkin)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Connecting specifications and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Specification: describes ADT only in terms of the abstraction</a:t>
            </a:r>
          </a:p>
          <a:p>
            <a:pPr marL="457200" lvl="1" indent="0">
              <a:buNone/>
            </a:pPr>
            <a:r>
              <a:rPr lang="en-US" dirty="0" smtClean="0"/>
              <a:t>Never mentions the representation</a:t>
            </a:r>
          </a:p>
          <a:p>
            <a:pPr marL="0" indent="0">
              <a:buNone/>
            </a:pPr>
            <a:r>
              <a:rPr lang="en-US" i="1" dirty="0">
                <a:solidFill>
                  <a:srgbClr val="FF0000"/>
                </a:solidFill>
              </a:rPr>
              <a:t>Representation Invariant</a:t>
            </a:r>
            <a:r>
              <a:rPr lang="en-US" dirty="0"/>
              <a:t>: maps object → </a:t>
            </a:r>
            <a:r>
              <a:rPr lang="en-US" dirty="0" err="1"/>
              <a:t>boolean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Indicates whether a data structure is </a:t>
            </a:r>
            <a:r>
              <a:rPr lang="en-US" i="1" dirty="0">
                <a:solidFill>
                  <a:srgbClr val="FF0000"/>
                </a:solidFill>
              </a:rPr>
              <a:t>well-formed</a:t>
            </a:r>
            <a:r>
              <a:rPr lang="en-US" dirty="0"/>
              <a:t> </a:t>
            </a:r>
            <a:r>
              <a:rPr lang="en-US" i="1" dirty="0"/>
              <a:t> </a:t>
            </a:r>
          </a:p>
          <a:p>
            <a:pPr marL="457200" lvl="1" indent="0">
              <a:buNone/>
            </a:pPr>
            <a:r>
              <a:rPr lang="en-US" dirty="0"/>
              <a:t>Defines set of valid values of the data structure</a:t>
            </a:r>
          </a:p>
          <a:p>
            <a:pPr marL="457200" lvl="1" indent="0">
              <a:buNone/>
            </a:pPr>
            <a:r>
              <a:rPr lang="en-US" dirty="0"/>
              <a:t>Only well-formed representations (values) make sense as implementations of an abstract value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Abstraction </a:t>
            </a:r>
            <a:r>
              <a:rPr lang="en-US" i="1" dirty="0" smtClean="0">
                <a:solidFill>
                  <a:srgbClr val="FF0000"/>
                </a:solidFill>
              </a:rPr>
              <a:t>Function</a:t>
            </a:r>
            <a:r>
              <a:rPr lang="en-US" dirty="0" smtClean="0"/>
              <a:t>: maps object → abstract value</a:t>
            </a:r>
          </a:p>
          <a:p>
            <a:pPr marL="457200" lvl="1" indent="0">
              <a:buNone/>
            </a:pPr>
            <a:r>
              <a:rPr lang="en-US" dirty="0" smtClean="0"/>
              <a:t>What the data structure </a:t>
            </a:r>
            <a:r>
              <a:rPr lang="en-US" i="1" dirty="0" smtClean="0">
                <a:solidFill>
                  <a:srgbClr val="FF0000"/>
                </a:solidFill>
              </a:rPr>
              <a:t>means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as an abstract value</a:t>
            </a:r>
          </a:p>
          <a:p>
            <a:pPr marL="857250" lvl="2" indent="0">
              <a:buNone/>
            </a:pPr>
            <a:r>
              <a:rPr lang="en-US" dirty="0" smtClean="0"/>
              <a:t>How the data structure is to be </a:t>
            </a:r>
            <a:r>
              <a:rPr lang="en-US" dirty="0" smtClean="0"/>
              <a:t>interpreted</a:t>
            </a:r>
          </a:p>
          <a:p>
            <a:pPr marL="857250" lvl="2" indent="0">
              <a:buNone/>
            </a:pPr>
            <a:r>
              <a:rPr lang="en-US" dirty="0" smtClean="0"/>
              <a:t>Ex: a Point object represents a point in the plane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81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Implementing a Data Abstraction (ADT)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implement a data abstraction</a:t>
            </a:r>
          </a:p>
          <a:p>
            <a:pPr marL="457200" lvl="1" indent="0">
              <a:buNone/>
            </a:pPr>
            <a:r>
              <a:rPr lang="en-US" dirty="0" smtClean="0"/>
              <a:t>Select the representation of instances, the “</a:t>
            </a:r>
            <a:r>
              <a:rPr lang="en-US" dirty="0" smtClean="0">
                <a:solidFill>
                  <a:srgbClr val="FF0000"/>
                </a:solidFill>
              </a:rPr>
              <a:t>rep</a:t>
            </a:r>
            <a:r>
              <a:rPr lang="en-US" dirty="0" smtClean="0"/>
              <a:t>”</a:t>
            </a:r>
          </a:p>
          <a:p>
            <a:pPr marL="457200" lvl="1" indent="0">
              <a:buNone/>
            </a:pPr>
            <a:r>
              <a:rPr lang="en-US" dirty="0" smtClean="0"/>
              <a:t>Implement operations in terms of that rep</a:t>
            </a:r>
          </a:p>
          <a:p>
            <a:pPr marL="857250" lvl="2" indent="0">
              <a:buNone/>
            </a:pPr>
            <a:r>
              <a:rPr lang="en-US" dirty="0" smtClean="0"/>
              <a:t>In Java this is typically done with a class</a:t>
            </a:r>
          </a:p>
          <a:p>
            <a:pPr marL="0" indent="0">
              <a:buNone/>
            </a:pPr>
            <a:r>
              <a:rPr lang="en-US" dirty="0" smtClean="0"/>
              <a:t>Choose a representation so that:</a:t>
            </a:r>
          </a:p>
          <a:p>
            <a:pPr marL="457200" lvl="1" indent="0">
              <a:buNone/>
            </a:pPr>
            <a:r>
              <a:rPr lang="en-US" dirty="0" smtClean="0"/>
              <a:t>It is possible to implement required operations</a:t>
            </a:r>
          </a:p>
          <a:p>
            <a:pPr marL="457200" lvl="1" indent="0">
              <a:buNone/>
            </a:pPr>
            <a:r>
              <a:rPr lang="en-US" dirty="0" smtClean="0"/>
              <a:t>The most frequently used operations are efficient</a:t>
            </a:r>
          </a:p>
          <a:p>
            <a:pPr marL="914400" lvl="2" indent="0">
              <a:buNone/>
            </a:pPr>
            <a:r>
              <a:rPr lang="en-US" dirty="0" smtClean="0"/>
              <a:t>But which will these be?</a:t>
            </a:r>
          </a:p>
          <a:p>
            <a:pPr marL="914400" lvl="2" indent="0">
              <a:buNone/>
            </a:pPr>
            <a:r>
              <a:rPr lang="en-US" dirty="0" smtClean="0"/>
              <a:t>Abstraction allows the rep to change later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54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CharSet</a:t>
            </a:r>
            <a:r>
              <a:rPr lang="en-US" dirty="0" smtClean="0"/>
              <a:t>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2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</a:rPr>
              <a:t>// Overview: A </a:t>
            </a:r>
            <a:r>
              <a:rPr lang="en-US" sz="1800" dirty="0" err="1" smtClean="0">
                <a:latin typeface="Arial" charset="0"/>
              </a:rPr>
              <a:t>CharSet</a:t>
            </a:r>
            <a:r>
              <a:rPr lang="en-US" sz="1800" dirty="0" smtClean="0">
                <a:latin typeface="Arial" charset="0"/>
              </a:rPr>
              <a:t> is a finite mutable set of Characters</a:t>
            </a:r>
          </a:p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 lvl="2">
              <a:lnSpc>
                <a:spcPct val="110000"/>
              </a:lnSpc>
              <a:buNone/>
            </a:pPr>
            <a:r>
              <a:rPr lang="en-US" sz="1800" dirty="0" smtClean="0">
                <a:latin typeface="Arial" charset="0"/>
              </a:rPr>
              <a:t>// </a:t>
            </a:r>
            <a:r>
              <a:rPr lang="en-US" sz="1800" u="sng" dirty="0" smtClean="0">
                <a:latin typeface="Arial" charset="0"/>
              </a:rPr>
              <a:t>effects</a:t>
            </a:r>
            <a:r>
              <a:rPr lang="en-US" sz="1800" dirty="0" smtClean="0">
                <a:latin typeface="Arial" charset="0"/>
              </a:rPr>
              <a:t>: creates an empty </a:t>
            </a:r>
            <a:r>
              <a:rPr lang="en-US" sz="1800" dirty="0" err="1" smtClean="0">
                <a:latin typeface="Arial" charset="0"/>
              </a:rPr>
              <a:t>CharSet</a:t>
            </a:r>
            <a:r>
              <a:rPr lang="en-US" sz="1800" dirty="0" smtClean="0">
                <a:latin typeface="Arial" charset="0"/>
              </a:rPr>
              <a:t> </a:t>
            </a:r>
          </a:p>
          <a:p>
            <a:pPr lvl="2">
              <a:lnSpc>
                <a:spcPct val="110000"/>
              </a:lnSpc>
              <a:buNone/>
            </a:pPr>
            <a:r>
              <a:rPr lang="en-US" sz="1800" dirty="0" smtClean="0">
                <a:latin typeface="Arial" charset="0"/>
              </a:rPr>
              <a:t>public </a:t>
            </a:r>
            <a:r>
              <a:rPr lang="en-US" sz="1800" dirty="0" err="1" smtClean="0">
                <a:solidFill>
                  <a:srgbClr val="063DE8"/>
                </a:solidFill>
                <a:latin typeface="Arial" charset="0"/>
              </a:rPr>
              <a:t>CharSet</a:t>
            </a:r>
            <a:r>
              <a:rPr lang="en-US" sz="1800" dirty="0" smtClean="0">
                <a:latin typeface="Arial" charset="0"/>
              </a:rPr>
              <a:t> ( )</a:t>
            </a:r>
          </a:p>
          <a:p>
            <a:pPr lvl="2">
              <a:lnSpc>
                <a:spcPct val="110000"/>
              </a:lnSpc>
              <a:buNone/>
            </a:pPr>
            <a:endParaRPr lang="en-US" sz="900" dirty="0" smtClean="0">
              <a:latin typeface="Arial" charset="0"/>
            </a:endParaRPr>
          </a:p>
          <a:p>
            <a:pPr lvl="2">
              <a:lnSpc>
                <a:spcPct val="110000"/>
              </a:lnSpc>
              <a:buNone/>
            </a:pPr>
            <a:r>
              <a:rPr lang="en-US" sz="1800" dirty="0" smtClean="0">
                <a:latin typeface="Arial" charset="0"/>
              </a:rPr>
              <a:t>// </a:t>
            </a:r>
            <a:r>
              <a:rPr lang="en-US" sz="1800" u="sng" dirty="0" smtClean="0">
                <a:latin typeface="Arial" charset="0"/>
              </a:rPr>
              <a:t>modifies</a:t>
            </a:r>
            <a:r>
              <a:rPr lang="en-US" sz="1800" dirty="0" smtClean="0">
                <a:latin typeface="Arial" charset="0"/>
              </a:rPr>
              <a:t>: this</a:t>
            </a:r>
          </a:p>
          <a:p>
            <a:pPr lvl="2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1800" dirty="0" smtClean="0">
                <a:latin typeface="Arial" charset="0"/>
              </a:rPr>
              <a:t>// </a:t>
            </a:r>
            <a:r>
              <a:rPr lang="en-US" sz="1800" u="sng" dirty="0" smtClean="0">
                <a:latin typeface="Arial" charset="0"/>
              </a:rPr>
              <a:t>effects</a:t>
            </a:r>
            <a:r>
              <a:rPr lang="en-US" sz="1800" dirty="0" smtClean="0">
                <a:latin typeface="Arial" charset="0"/>
              </a:rPr>
              <a:t>: </a:t>
            </a:r>
            <a:r>
              <a:rPr lang="en-US" sz="1800" dirty="0" err="1" smtClean="0">
                <a:latin typeface="Arial" charset="0"/>
              </a:rPr>
              <a:t>this</a:t>
            </a:r>
            <a:r>
              <a:rPr lang="en-US" sz="1800" baseline="-25000" dirty="0" err="1" smtClean="0">
                <a:latin typeface="Arial" charset="0"/>
              </a:rPr>
              <a:t>post</a:t>
            </a:r>
            <a:r>
              <a:rPr lang="en-US" sz="1800" dirty="0" smtClean="0">
                <a:latin typeface="Arial" charset="0"/>
              </a:rPr>
              <a:t> = </a:t>
            </a:r>
            <a:r>
              <a:rPr lang="en-US" sz="1800" dirty="0" err="1" smtClean="0">
                <a:latin typeface="Arial" charset="0"/>
              </a:rPr>
              <a:t>this</a:t>
            </a:r>
            <a:r>
              <a:rPr lang="en-US" sz="1800" baseline="-25000" dirty="0" err="1" smtClean="0">
                <a:latin typeface="Arial" charset="0"/>
              </a:rPr>
              <a:t>pre</a:t>
            </a:r>
            <a:r>
              <a:rPr lang="en-US" sz="1800" dirty="0" smtClean="0">
                <a:latin typeface="Arial" charset="0"/>
              </a:rPr>
              <a:t> U {c}</a:t>
            </a:r>
          </a:p>
          <a:p>
            <a:pPr lvl="2">
              <a:lnSpc>
                <a:spcPct val="110000"/>
              </a:lnSpc>
              <a:buNone/>
            </a:pPr>
            <a:r>
              <a:rPr lang="en-US" sz="1800" dirty="0" smtClean="0">
                <a:latin typeface="Arial" charset="0"/>
              </a:rPr>
              <a:t>public void </a:t>
            </a:r>
            <a:r>
              <a:rPr lang="en-US" sz="1800" dirty="0" smtClean="0">
                <a:solidFill>
                  <a:srgbClr val="063DE8"/>
                </a:solidFill>
                <a:latin typeface="Arial" charset="0"/>
              </a:rPr>
              <a:t>insert</a:t>
            </a:r>
            <a:r>
              <a:rPr lang="en-US" sz="1800" dirty="0" smtClean="0">
                <a:latin typeface="Arial" charset="0"/>
              </a:rPr>
              <a:t> (Character c);</a:t>
            </a:r>
          </a:p>
          <a:p>
            <a:pPr lvl="2">
              <a:lnSpc>
                <a:spcPct val="110000"/>
              </a:lnSpc>
              <a:buNone/>
            </a:pPr>
            <a:endParaRPr lang="en-US" sz="900" dirty="0" smtClean="0">
              <a:latin typeface="Arial" charset="0"/>
            </a:endParaRPr>
          </a:p>
          <a:p>
            <a:pPr lvl="2">
              <a:lnSpc>
                <a:spcPct val="110000"/>
              </a:lnSpc>
              <a:buNone/>
            </a:pPr>
            <a:r>
              <a:rPr lang="en-US" sz="1800" dirty="0" smtClean="0">
                <a:latin typeface="Arial" charset="0"/>
              </a:rPr>
              <a:t>// </a:t>
            </a:r>
            <a:r>
              <a:rPr lang="en-US" sz="1800" u="sng" dirty="0" smtClean="0">
                <a:latin typeface="Arial" charset="0"/>
              </a:rPr>
              <a:t>modifies</a:t>
            </a:r>
            <a:r>
              <a:rPr lang="en-US" sz="1800" dirty="0" smtClean="0">
                <a:latin typeface="Arial" charset="0"/>
              </a:rPr>
              <a:t>: this</a:t>
            </a:r>
          </a:p>
          <a:p>
            <a:pPr lvl="2">
              <a:lnSpc>
                <a:spcPct val="110000"/>
              </a:lnSpc>
              <a:buNone/>
            </a:pPr>
            <a:r>
              <a:rPr lang="en-US" sz="1800" dirty="0" smtClean="0">
                <a:latin typeface="Arial" charset="0"/>
              </a:rPr>
              <a:t>// </a:t>
            </a:r>
            <a:r>
              <a:rPr lang="en-US" sz="1800" u="sng" dirty="0" smtClean="0">
                <a:latin typeface="Arial" charset="0"/>
              </a:rPr>
              <a:t>effects</a:t>
            </a:r>
            <a:r>
              <a:rPr lang="en-US" sz="1800" dirty="0" smtClean="0">
                <a:latin typeface="Arial" charset="0"/>
              </a:rPr>
              <a:t>: </a:t>
            </a:r>
            <a:r>
              <a:rPr lang="en-US" sz="1800" dirty="0" err="1" smtClean="0">
                <a:latin typeface="Arial" charset="0"/>
              </a:rPr>
              <a:t>this</a:t>
            </a:r>
            <a:r>
              <a:rPr lang="en-US" sz="1800" baseline="-25000" dirty="0" err="1" smtClean="0">
                <a:latin typeface="Arial" charset="0"/>
              </a:rPr>
              <a:t>post</a:t>
            </a:r>
            <a:r>
              <a:rPr lang="en-US" sz="1800" dirty="0" smtClean="0">
                <a:latin typeface="Arial" charset="0"/>
              </a:rPr>
              <a:t> = </a:t>
            </a:r>
            <a:r>
              <a:rPr lang="en-US" sz="1800" dirty="0" err="1" smtClean="0">
                <a:latin typeface="Arial" charset="0"/>
              </a:rPr>
              <a:t>this</a:t>
            </a:r>
            <a:r>
              <a:rPr lang="en-US" sz="1800" baseline="-25000" dirty="0" err="1" smtClean="0">
                <a:latin typeface="Arial" charset="0"/>
              </a:rPr>
              <a:t>pre</a:t>
            </a:r>
            <a:r>
              <a:rPr lang="en-US" sz="1800" dirty="0" smtClean="0">
                <a:latin typeface="Arial" charset="0"/>
              </a:rPr>
              <a:t> - {c}</a:t>
            </a:r>
          </a:p>
          <a:p>
            <a:pPr lvl="2">
              <a:lnSpc>
                <a:spcPct val="110000"/>
              </a:lnSpc>
              <a:buNone/>
            </a:pPr>
            <a:r>
              <a:rPr lang="en-US" sz="1800" dirty="0" smtClean="0">
                <a:latin typeface="Arial" charset="0"/>
              </a:rPr>
              <a:t>public void </a:t>
            </a:r>
            <a:r>
              <a:rPr lang="en-US" sz="1800" dirty="0" smtClean="0">
                <a:solidFill>
                  <a:srgbClr val="063DE8"/>
                </a:solidFill>
                <a:latin typeface="Arial" charset="0"/>
              </a:rPr>
              <a:t>delete</a:t>
            </a:r>
            <a:r>
              <a:rPr lang="en-US" sz="1800" dirty="0" smtClean="0">
                <a:latin typeface="Arial" charset="0"/>
              </a:rPr>
              <a:t> (Character c);</a:t>
            </a:r>
          </a:p>
          <a:p>
            <a:pPr lvl="2">
              <a:lnSpc>
                <a:spcPct val="110000"/>
              </a:lnSpc>
              <a:buNone/>
            </a:pPr>
            <a:endParaRPr lang="en-US" sz="900" dirty="0" smtClean="0">
              <a:latin typeface="Arial" charset="0"/>
            </a:endParaRPr>
          </a:p>
          <a:p>
            <a:pPr lvl="2">
              <a:lnSpc>
                <a:spcPct val="110000"/>
              </a:lnSpc>
              <a:buNone/>
            </a:pPr>
            <a:r>
              <a:rPr lang="en-US" sz="1800" dirty="0" smtClean="0">
                <a:latin typeface="Arial" charset="0"/>
              </a:rPr>
              <a:t>// </a:t>
            </a:r>
            <a:r>
              <a:rPr lang="en-US" sz="1800" u="sng" dirty="0" smtClean="0">
                <a:latin typeface="Arial" charset="0"/>
              </a:rPr>
              <a:t>returns</a:t>
            </a:r>
            <a:r>
              <a:rPr lang="en-US" sz="1800" dirty="0" smtClean="0">
                <a:latin typeface="Arial" charset="0"/>
              </a:rPr>
              <a:t>: (c </a:t>
            </a:r>
            <a:r>
              <a:rPr lang="en-US" sz="1800" dirty="0" smtClean="0">
                <a:latin typeface="Arial" charset="0"/>
                <a:sym typeface="Symbol" pitchFamily="18" charset="2"/>
              </a:rPr>
              <a:t></a:t>
            </a:r>
            <a:r>
              <a:rPr lang="en-US" sz="1800" dirty="0" smtClean="0">
                <a:latin typeface="Arial" charset="0"/>
              </a:rPr>
              <a:t> this)</a:t>
            </a:r>
          </a:p>
          <a:p>
            <a:pPr lvl="2">
              <a:lnSpc>
                <a:spcPct val="110000"/>
              </a:lnSpc>
              <a:buNone/>
            </a:pPr>
            <a:r>
              <a:rPr lang="en-US" sz="1800" dirty="0" smtClean="0">
                <a:latin typeface="Arial" charset="0"/>
              </a:rPr>
              <a:t>public </a:t>
            </a:r>
            <a:r>
              <a:rPr lang="en-US" sz="1800" dirty="0" err="1" smtClean="0">
                <a:latin typeface="Arial" charset="0"/>
              </a:rPr>
              <a:t>boolean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en-US" sz="1800" dirty="0" smtClean="0">
                <a:solidFill>
                  <a:srgbClr val="063DE8"/>
                </a:solidFill>
                <a:latin typeface="Arial" charset="0"/>
              </a:rPr>
              <a:t>member</a:t>
            </a:r>
            <a:r>
              <a:rPr lang="en-US" sz="1800" dirty="0" smtClean="0">
                <a:latin typeface="Arial" charset="0"/>
              </a:rPr>
              <a:t> (Character c);</a:t>
            </a:r>
          </a:p>
          <a:p>
            <a:pPr lvl="2">
              <a:lnSpc>
                <a:spcPct val="110000"/>
              </a:lnSpc>
              <a:buNone/>
            </a:pPr>
            <a:endParaRPr lang="en-US" sz="800" dirty="0" smtClean="0">
              <a:latin typeface="Arial" charset="0"/>
            </a:endParaRPr>
          </a:p>
          <a:p>
            <a:pPr lvl="2">
              <a:lnSpc>
                <a:spcPct val="110000"/>
              </a:lnSpc>
              <a:buNone/>
            </a:pPr>
            <a:r>
              <a:rPr lang="en-US" sz="1800" dirty="0" smtClean="0">
                <a:latin typeface="Arial" charset="0"/>
              </a:rPr>
              <a:t>// </a:t>
            </a:r>
            <a:r>
              <a:rPr lang="en-US" sz="1800" u="sng" dirty="0" smtClean="0">
                <a:latin typeface="Arial" charset="0"/>
              </a:rPr>
              <a:t>returns</a:t>
            </a:r>
            <a:r>
              <a:rPr lang="en-US" sz="1800" dirty="0" smtClean="0">
                <a:latin typeface="Arial" charset="0"/>
              </a:rPr>
              <a:t>: cardinality of this</a:t>
            </a:r>
          </a:p>
          <a:p>
            <a:pPr lvl="2">
              <a:lnSpc>
                <a:spcPct val="110000"/>
              </a:lnSpc>
              <a:buNone/>
            </a:pPr>
            <a:r>
              <a:rPr lang="en-US" sz="1800" dirty="0" smtClean="0">
                <a:latin typeface="Arial" charset="0"/>
              </a:rPr>
              <a:t>public </a:t>
            </a:r>
            <a:r>
              <a:rPr lang="en-US" sz="1800" dirty="0" err="1" smtClean="0">
                <a:latin typeface="Arial" charset="0"/>
              </a:rPr>
              <a:t>int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en-US" sz="1800" dirty="0" smtClean="0">
                <a:solidFill>
                  <a:srgbClr val="063DE8"/>
                </a:solidFill>
                <a:latin typeface="Arial" charset="0"/>
              </a:rPr>
              <a:t>size</a:t>
            </a:r>
            <a:r>
              <a:rPr lang="en-US" sz="1800" dirty="0" smtClean="0">
                <a:latin typeface="Arial" charset="0"/>
              </a:rPr>
              <a:t> ( );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91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CharSet</a:t>
            </a:r>
            <a:r>
              <a:rPr lang="en-US" dirty="0" smtClean="0"/>
              <a:t> implementation: Is it OK?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495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private List&lt;Character&gt;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		new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&lt;Character&gt;();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(Character c)   {</a:t>
            </a:r>
            <a:endParaRPr lang="en-US" sz="2400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elts.add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(Character c)   {</a:t>
            </a:r>
            <a:endParaRPr lang="en-US" sz="2400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elts.remove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member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(Character c) {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elts.contains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4724400" y="4303455"/>
            <a:ext cx="4343400" cy="2308324"/>
          </a:xfrm>
          <a:prstGeom prst="rect">
            <a:avLst/>
          </a:prstGeom>
          <a:solidFill>
            <a:schemeClr val="bg1"/>
          </a:solidFill>
          <a:ln w="12700">
            <a:solidFill>
              <a:srgbClr val="063DE8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1600" b="1" u="none" dirty="0" err="1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16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 s = new </a:t>
            </a:r>
            <a:r>
              <a:rPr lang="en-US" sz="1600" b="1" u="none" dirty="0" err="1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1600" b="1" u="none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600" b="1" u="none" dirty="0">
              <a:solidFill>
                <a:srgbClr val="063DE8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Character </a:t>
            </a:r>
            <a:r>
              <a:rPr lang="en-US" sz="1600" b="1" u="none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a = </a:t>
            </a:r>
            <a:r>
              <a:rPr lang="en-US" sz="16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new Character(‘a’);</a:t>
            </a:r>
          </a:p>
          <a:p>
            <a:r>
              <a:rPr lang="en-US" sz="1600" b="1" u="none" dirty="0" err="1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16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r>
              <a:rPr lang="en-US" sz="1600" b="1" u="none" dirty="0" err="1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16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r>
              <a:rPr lang="en-US" sz="1600" b="1" u="none" dirty="0" err="1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s.delete</a:t>
            </a:r>
            <a:r>
              <a:rPr lang="en-US" sz="16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r>
              <a:rPr lang="en-US" sz="16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600" b="1" u="none" dirty="0" err="1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s.member</a:t>
            </a:r>
            <a:r>
              <a:rPr lang="en-US" sz="16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(a))</a:t>
            </a:r>
          </a:p>
          <a:p>
            <a:r>
              <a:rPr lang="en-US" sz="16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    // print </a:t>
            </a:r>
            <a:r>
              <a:rPr lang="en-US" sz="1600" b="1" u="none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“wrong”;</a:t>
            </a:r>
            <a:endParaRPr lang="en-US" sz="1600" b="1" u="none" dirty="0">
              <a:solidFill>
                <a:srgbClr val="063DE8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US" sz="16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    // print </a:t>
            </a:r>
            <a:r>
              <a:rPr lang="en-US" sz="1600" b="1" u="none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“right”;</a:t>
            </a:r>
            <a:endParaRPr lang="en-US" sz="1600" b="1" u="none" dirty="0">
              <a:solidFill>
                <a:srgbClr val="063DE8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5791200"/>
            <a:ext cx="255145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Where is the error?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269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Is the Error?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Answer this and you know what to fix</a:t>
            </a:r>
          </a:p>
          <a:p>
            <a:pPr marL="0" indent="0">
              <a:buNone/>
            </a:pPr>
            <a:r>
              <a:rPr lang="en-US" dirty="0" smtClean="0"/>
              <a:t>Perhaps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dirty="0" smtClean="0"/>
              <a:t>  is wrong</a:t>
            </a:r>
          </a:p>
          <a:p>
            <a:pPr marL="457200" lvl="1" indent="0">
              <a:buNone/>
            </a:pPr>
            <a:r>
              <a:rPr lang="en-US" dirty="0" smtClean="0"/>
              <a:t>It should remove all occurrences</a:t>
            </a:r>
          </a:p>
          <a:p>
            <a:pPr marL="0" indent="0">
              <a:buNone/>
            </a:pPr>
            <a:r>
              <a:rPr lang="en-US" dirty="0" smtClean="0"/>
              <a:t>Perhaps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dirty="0" smtClean="0"/>
              <a:t>  is wrong</a:t>
            </a:r>
          </a:p>
          <a:p>
            <a:pPr marL="457200" lvl="1" indent="0">
              <a:buNone/>
            </a:pPr>
            <a:r>
              <a:rPr lang="en-US" dirty="0" smtClean="0"/>
              <a:t>It should not insert a character that is already there</a:t>
            </a:r>
          </a:p>
          <a:p>
            <a:pPr marL="0" indent="0">
              <a:buNone/>
            </a:pPr>
            <a:r>
              <a:rPr lang="en-US" dirty="0" smtClean="0"/>
              <a:t>How can we know?</a:t>
            </a:r>
          </a:p>
          <a:p>
            <a:pPr marL="457200" lvl="1" indent="0">
              <a:buNone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representation invariant </a:t>
            </a:r>
            <a:r>
              <a:rPr lang="en-US" dirty="0" smtClean="0"/>
              <a:t>tells us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05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representation invariant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States data structure well-</a:t>
            </a:r>
            <a:r>
              <a:rPr lang="en-US" dirty="0" err="1" smtClean="0"/>
              <a:t>formedness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Must hold before and after every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dirty="0"/>
              <a:t> </a:t>
            </a:r>
            <a:r>
              <a:rPr lang="en-US" dirty="0" smtClean="0"/>
              <a:t>operation</a:t>
            </a:r>
          </a:p>
          <a:p>
            <a:pPr marL="0" indent="0">
              <a:buNone/>
            </a:pPr>
            <a:r>
              <a:rPr lang="en-US" dirty="0" smtClean="0"/>
              <a:t>Operations </a:t>
            </a:r>
            <a:r>
              <a:rPr lang="en-US" dirty="0" smtClean="0"/>
              <a:t>(methods) may depend on it</a:t>
            </a:r>
          </a:p>
          <a:p>
            <a:pPr marL="0" indent="0">
              <a:buNone/>
            </a:pPr>
            <a:r>
              <a:rPr lang="en-US" dirty="0" smtClean="0"/>
              <a:t>Write it this way</a:t>
            </a:r>
            <a:endParaRPr lang="en-US" b="0" dirty="0" smtClean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Rep invariant: 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 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has no nulls and no duplicates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private List&lt;Character&gt;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</a:rPr>
              <a:t>  …</a:t>
            </a:r>
          </a:p>
          <a:p>
            <a:pPr marL="0" indent="0">
              <a:buNone/>
            </a:pPr>
            <a:r>
              <a:rPr lang="en-US" dirty="0" smtClean="0"/>
              <a:t>Or, more </a:t>
            </a:r>
            <a:r>
              <a:rPr lang="en-US" dirty="0" smtClean="0"/>
              <a:t>formally (if you prefer):</a:t>
            </a:r>
            <a:endParaRPr lang="en-US" sz="2000" dirty="0" smtClean="0">
              <a:latin typeface="Arial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Arial" charset="0"/>
                <a:sym typeface="Symbol" pitchFamily="18" charset="2"/>
              </a:rPr>
              <a:t></a:t>
            </a:r>
            <a:r>
              <a:rPr lang="en-US" sz="2000" dirty="0" smtClean="0">
                <a:latin typeface="Arial" charset="0"/>
              </a:rPr>
              <a:t> indices 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 of </a:t>
            </a:r>
            <a:r>
              <a:rPr lang="en-US" sz="2000" dirty="0" err="1" smtClean="0">
                <a:latin typeface="Arial" charset="0"/>
              </a:rPr>
              <a:t>elts</a:t>
            </a:r>
            <a:r>
              <a:rPr lang="en-US" sz="2000" dirty="0" smtClean="0">
                <a:latin typeface="Arial" charset="0"/>
              </a:rPr>
              <a:t> . </a:t>
            </a:r>
            <a:r>
              <a:rPr lang="en-US" sz="2000" dirty="0" err="1" smtClean="0">
                <a:latin typeface="Arial" charset="0"/>
              </a:rPr>
              <a:t>elts.elementAt</a:t>
            </a:r>
            <a:r>
              <a:rPr lang="en-US" sz="2000" dirty="0" smtClean="0">
                <a:latin typeface="Arial" charset="0"/>
              </a:rPr>
              <a:t>(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) </a:t>
            </a:r>
            <a:r>
              <a:rPr lang="en-US" sz="2000" dirty="0" smtClean="0">
                <a:latin typeface="Arial" charset="0"/>
                <a:cs typeface="Arial" charset="0"/>
              </a:rPr>
              <a:t>≠</a:t>
            </a:r>
            <a:r>
              <a:rPr lang="en-US" sz="2000" dirty="0" smtClean="0">
                <a:latin typeface="Arial" charset="0"/>
              </a:rPr>
              <a:t> null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Arial" charset="0"/>
                <a:sym typeface="Symbol" pitchFamily="18" charset="2"/>
              </a:rPr>
              <a:t></a:t>
            </a:r>
            <a:r>
              <a:rPr lang="en-US" sz="2000" dirty="0" smtClean="0">
                <a:latin typeface="Arial" charset="0"/>
              </a:rPr>
              <a:t> indices 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, j of </a:t>
            </a:r>
            <a:r>
              <a:rPr lang="en-US" sz="2000" dirty="0" err="1" smtClean="0">
                <a:latin typeface="Arial" charset="0"/>
              </a:rPr>
              <a:t>elts</a:t>
            </a:r>
            <a:r>
              <a:rPr lang="en-US" sz="2000" dirty="0" smtClean="0">
                <a:latin typeface="Arial" charset="0"/>
              </a:rPr>
              <a:t> .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</a:rPr>
              <a:t>      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  <a:cs typeface="Arial" charset="0"/>
              </a:rPr>
              <a:t>≠ j 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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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elts.elementAt</a:t>
            </a:r>
            <a:r>
              <a:rPr lang="en-US" sz="2000" dirty="0" smtClean="0">
                <a:latin typeface="Arial" charset="0"/>
              </a:rPr>
              <a:t>(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).equals(</a:t>
            </a:r>
            <a:r>
              <a:rPr lang="en-US" sz="2000" dirty="0" err="1" smtClean="0">
                <a:latin typeface="Arial" charset="0"/>
              </a:rPr>
              <a:t>elts.elementAt</a:t>
            </a:r>
            <a:r>
              <a:rPr lang="en-US" sz="2000" dirty="0" smtClean="0">
                <a:latin typeface="Arial" charset="0"/>
              </a:rPr>
              <a:t>(j))</a:t>
            </a:r>
          </a:p>
          <a:p>
            <a:pPr marL="457200" lvl="1" indent="0">
              <a:buNone/>
            </a:pPr>
            <a:endParaRPr lang="en-US" sz="2000" dirty="0" smtClean="0">
              <a:latin typeface="Arial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51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Now, we can locate the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Rep invariant: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has no nulls and no duplicates 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c)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c)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elts.remove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Listing the elements of a CharSet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Consider adding the following method to </a:t>
            </a:r>
            <a:r>
              <a:rPr lang="en-US" dirty="0" err="1" smtClean="0"/>
              <a:t>CharSet</a:t>
            </a:r>
            <a:endParaRPr lang="en-US" dirty="0" smtClean="0"/>
          </a:p>
          <a:p>
            <a:pPr marL="45720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returns: a List containing the members of this </a:t>
            </a:r>
          </a:p>
          <a:p>
            <a:pPr marL="45720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List&lt;Character&gt;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 smtClean="0"/>
              <a:t>Consider this implementation:</a:t>
            </a:r>
          </a:p>
          <a:p>
            <a:pPr marL="45720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Rep invariant: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has no nulls and no dups.</a:t>
            </a:r>
          </a:p>
          <a:p>
            <a:pPr marL="45720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List&lt;Character&gt;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 { return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}</a:t>
            </a:r>
          </a:p>
          <a:p>
            <a:pPr marL="0" indent="0">
              <a:buNone/>
            </a:pPr>
            <a:r>
              <a:rPr lang="en-US" dirty="0" smtClean="0"/>
              <a:t>Does the implementation of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dirty="0" smtClean="0"/>
              <a:t>  preserve the rep invariant?</a:t>
            </a:r>
          </a:p>
          <a:p>
            <a:pPr marL="457200" lvl="1" indent="0">
              <a:buNone/>
            </a:pPr>
            <a:r>
              <a:rPr lang="en-US" dirty="0" smtClean="0"/>
              <a:t>Kind of, sort of, not really….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3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Consider the client code (outside the </a:t>
            </a:r>
            <a:r>
              <a:rPr lang="en-US" dirty="0" err="1" smtClean="0"/>
              <a:t>CharSet</a:t>
            </a:r>
            <a:r>
              <a:rPr lang="en-US" dirty="0"/>
              <a:t> </a:t>
            </a:r>
            <a:r>
              <a:rPr lang="en-US" dirty="0" smtClean="0"/>
              <a:t>implementation)</a:t>
            </a:r>
          </a:p>
          <a:p>
            <a:pPr lvl="1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s = new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Character a = new Character(‘a’);</a:t>
            </a:r>
          </a:p>
          <a:p>
            <a:pPr lvl="1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(a);</a:t>
            </a:r>
          </a:p>
          <a:p>
            <a:pPr lvl="1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s.getElts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().add(a);</a:t>
            </a:r>
          </a:p>
          <a:p>
            <a:pPr lvl="1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s.delete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(a);</a:t>
            </a:r>
          </a:p>
          <a:p>
            <a:pPr lvl="1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s.member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(a)) …</a:t>
            </a:r>
          </a:p>
          <a:p>
            <a:pPr lvl="1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Representation exposure </a:t>
            </a:r>
            <a:r>
              <a:rPr lang="en-US" dirty="0" smtClean="0"/>
              <a:t>is external access to the rep</a:t>
            </a:r>
          </a:p>
          <a:p>
            <a:pPr marL="0" indent="0">
              <a:buNone/>
            </a:pPr>
            <a:r>
              <a:rPr lang="en-US" dirty="0" smtClean="0"/>
              <a:t>Representation exposure is almost always </a:t>
            </a:r>
            <a:r>
              <a:rPr lang="en-US" dirty="0" smtClean="0">
                <a:solidFill>
                  <a:srgbClr val="FF0000"/>
                </a:solidFill>
                <a:latin typeface="Stencil Std"/>
                <a:cs typeface="Stencil Std"/>
              </a:rPr>
              <a:t>evil</a:t>
            </a:r>
            <a:endParaRPr lang="en-US" dirty="0" smtClean="0">
              <a:latin typeface="Stencil Std"/>
              <a:cs typeface="Stencil Std"/>
            </a:endParaRPr>
          </a:p>
          <a:p>
            <a:pPr marL="0" indent="0">
              <a:buNone/>
            </a:pPr>
            <a:r>
              <a:rPr lang="en-US" dirty="0" smtClean="0"/>
              <a:t>If you do it, document why and how</a:t>
            </a:r>
          </a:p>
          <a:p>
            <a:pPr marL="457200" lvl="1" indent="0">
              <a:buNone/>
            </a:pPr>
            <a:r>
              <a:rPr lang="en-US" dirty="0" smtClean="0"/>
              <a:t>And feel guilty about it!  (even if you have to do it)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99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Ways to avoid rep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Exploit immutability</a:t>
            </a:r>
          </a:p>
          <a:p>
            <a:pPr lvl="1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Character </a:t>
            </a:r>
            <a:r>
              <a:rPr lang="en-US" sz="16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choose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lvl="1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elts.elementAt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lvl="1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Character is immutable.</a:t>
            </a:r>
            <a:br>
              <a:rPr lang="en-US" sz="1600" dirty="0" smtClean="0">
                <a:solidFill>
                  <a:srgbClr val="FF0000"/>
                </a:solidFill>
              </a:rPr>
            </a:br>
            <a:endParaRPr lang="en-US" sz="1600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Make a copy</a:t>
            </a:r>
          </a:p>
          <a:p>
            <a:pPr lvl="1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List&lt;Character&gt; </a:t>
            </a:r>
            <a:r>
              <a:rPr lang="en-US" sz="1600" b="1" dirty="0" err="1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lvl="1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&lt;Character&gt;(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// or: return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&lt;Character&gt;)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elts.clone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Mutating a copy doesn’t affect the original.</a:t>
            </a:r>
          </a:p>
          <a:p>
            <a:pPr lvl="1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Don’t forget to make a copy on the way in!</a:t>
            </a:r>
            <a:br>
              <a:rPr lang="en-US" sz="1600" dirty="0" smtClean="0">
                <a:solidFill>
                  <a:srgbClr val="FF0000"/>
                </a:solidFill>
              </a:rPr>
            </a:br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Make an immutable copy</a:t>
            </a:r>
          </a:p>
          <a:p>
            <a:pPr lvl="1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List&lt;Character&gt; </a:t>
            </a:r>
            <a:r>
              <a:rPr lang="en-US" sz="1600" b="1" dirty="0" err="1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lvl="1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Collections.unmodifiableList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&lt;Character&gt;(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Client cannot mutate</a:t>
            </a:r>
          </a:p>
          <a:p>
            <a:pPr lvl="1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Still need to make a copy on the way in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486400" y="1912203"/>
            <a:ext cx="2819400" cy="83099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Defining </a:t>
            </a:r>
            <a:r>
              <a:rPr lang="en-US" sz="1600" dirty="0" smtClean="0"/>
              <a:t>fields </a:t>
            </a:r>
            <a:r>
              <a:rPr lang="en-US" sz="1600" dirty="0"/>
              <a:t>as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is </a:t>
            </a:r>
            <a:r>
              <a:rPr lang="en-US" sz="1600" dirty="0">
                <a:solidFill>
                  <a:srgbClr val="FF0000"/>
                </a:solidFill>
              </a:rPr>
              <a:t>not</a:t>
            </a:r>
            <a:r>
              <a:rPr lang="en-US" sz="1600" dirty="0"/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sufficient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to hide the representation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38752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First:</a:t>
            </a:r>
          </a:p>
          <a:p>
            <a:pPr marL="457200" lvl="1" indent="0">
              <a:buNone/>
            </a:pPr>
            <a:r>
              <a:rPr lang="en-US" dirty="0" smtClean="0"/>
              <a:t>Data Abstraction – ADTs</a:t>
            </a:r>
          </a:p>
          <a:p>
            <a:pPr marL="457200" lvl="1" indent="0">
              <a:buNone/>
            </a:pPr>
            <a:r>
              <a:rPr lang="en-US" dirty="0" smtClean="0"/>
              <a:t>ADT specification and Implementation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Then: Reasoning about data abstractions</a:t>
            </a:r>
          </a:p>
          <a:p>
            <a:pPr marL="457200" lvl="1" indent="0">
              <a:buNone/>
            </a:pPr>
            <a:r>
              <a:rPr lang="en-US" dirty="0" smtClean="0"/>
              <a:t>Representation Invariants (</a:t>
            </a:r>
            <a:r>
              <a:rPr lang="en-US" dirty="0" err="1" smtClean="0"/>
              <a:t>RIs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r>
              <a:rPr lang="en-US" dirty="0" smtClean="0"/>
              <a:t>Abstraction Functions (AFs</a:t>
            </a:r>
            <a:r>
              <a:rPr lang="en-US" dirty="0" smtClean="0"/>
              <a:t>)</a:t>
            </a:r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dirty="0" smtClean="0"/>
              <a:t>Next time: examples and more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60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rep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Should code check that the rep invariant holds?</a:t>
            </a:r>
          </a:p>
          <a:p>
            <a:pPr lvl="1"/>
            <a:r>
              <a:rPr lang="en-US" dirty="0" smtClean="0"/>
              <a:t>Yes, if it’s inexpensive</a:t>
            </a:r>
          </a:p>
          <a:p>
            <a:pPr lvl="1"/>
            <a:r>
              <a:rPr lang="en-US" dirty="0" smtClean="0"/>
              <a:t>Yes, for debugging (even when it’s expensive)</a:t>
            </a:r>
          </a:p>
          <a:p>
            <a:pPr lvl="1"/>
            <a:r>
              <a:rPr lang="en-US" dirty="0" smtClean="0"/>
              <a:t>It’s quite hard to justify turning the checking off</a:t>
            </a:r>
          </a:p>
          <a:p>
            <a:pPr lvl="1"/>
            <a:r>
              <a:rPr lang="en-US" dirty="0" smtClean="0"/>
              <a:t>Some private methods need not check  (Why?)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4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the rep invariant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81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600" dirty="0" smtClean="0">
                <a:latin typeface="Arial" charset="0"/>
              </a:rPr>
              <a:t>Rule of thumb:  check on entry </a:t>
            </a:r>
            <a:r>
              <a:rPr lang="en-US" sz="2600" i="1" dirty="0" smtClean="0">
                <a:latin typeface="Arial" charset="0"/>
              </a:rPr>
              <a:t>and</a:t>
            </a:r>
            <a:r>
              <a:rPr lang="en-US" sz="2600" dirty="0" smtClean="0">
                <a:latin typeface="Arial" charset="0"/>
              </a:rPr>
              <a:t> on exit (why?)</a:t>
            </a:r>
            <a:endParaRPr lang="en-US" sz="2000" dirty="0" smtClean="0">
              <a:latin typeface="Arial" charset="0"/>
            </a:endParaRPr>
          </a:p>
          <a:p>
            <a:pPr>
              <a:buNone/>
            </a:pPr>
            <a:endParaRPr lang="en-US" sz="2000" b="1" u="none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public void delete(Character c) {</a:t>
            </a:r>
          </a:p>
          <a:p>
            <a:pPr>
              <a:buNone/>
            </a:pPr>
            <a:r>
              <a:rPr lang="en-US" sz="2600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checkRep</a:t>
            </a:r>
            <a:r>
              <a:rPr lang="en-US" sz="2600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elts.remove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(c)</a:t>
            </a:r>
          </a:p>
          <a:p>
            <a:pPr>
              <a:buNone/>
            </a:pPr>
            <a:endParaRPr lang="en-US" sz="2600" b="1" u="none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// Is this guaranteed to get called?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// (there are ways to guarantee it)</a:t>
            </a:r>
          </a:p>
          <a:p>
            <a:pPr>
              <a:buNone/>
            </a:pPr>
            <a:r>
              <a:rPr lang="en-US" sz="2600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checkRep</a:t>
            </a:r>
            <a:r>
              <a:rPr lang="en-US" sz="2600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/** Verify that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contains no duplicates. */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private void </a:t>
            </a:r>
            <a:r>
              <a:rPr lang="en-US" sz="2600" b="1" u="non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checkRep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elts.size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  assert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elts.indexOf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elts.elementAt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(i)) == i;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None/>
            </a:pPr>
            <a:endParaRPr lang="en-US" sz="2000" u="none" dirty="0" smtClean="0">
              <a:latin typeface="Arial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734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defensive </a:t>
            </a:r>
            <a:r>
              <a:rPr lang="en-US" dirty="0"/>
              <a:t>p</a:t>
            </a:r>
            <a:r>
              <a:rPr lang="en-US" dirty="0" smtClean="0"/>
              <a:t>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Assume that you will make mistakes</a:t>
            </a:r>
          </a:p>
          <a:p>
            <a:pPr>
              <a:buNone/>
            </a:pPr>
            <a:r>
              <a:rPr lang="en-US" dirty="0" smtClean="0"/>
              <a:t>Write and incorporate code designed to catch them</a:t>
            </a:r>
          </a:p>
          <a:p>
            <a:pPr lvl="1">
              <a:buNone/>
            </a:pPr>
            <a:r>
              <a:rPr lang="en-US" dirty="0" smtClean="0"/>
              <a:t>On entry:</a:t>
            </a:r>
          </a:p>
          <a:p>
            <a:pPr lvl="2">
              <a:buNone/>
            </a:pPr>
            <a:r>
              <a:rPr lang="en-US" dirty="0" smtClean="0"/>
              <a:t>Check rep invariant</a:t>
            </a:r>
          </a:p>
          <a:p>
            <a:pPr lvl="2">
              <a:buNone/>
            </a:pPr>
            <a:r>
              <a:rPr lang="en-US" dirty="0" smtClean="0"/>
              <a:t>Check preconditions (</a:t>
            </a:r>
            <a:r>
              <a:rPr lang="en-US" u="sng" dirty="0" smtClean="0"/>
              <a:t>requires</a:t>
            </a:r>
            <a:r>
              <a:rPr lang="en-US" dirty="0" smtClean="0"/>
              <a:t> clause)</a:t>
            </a:r>
          </a:p>
          <a:p>
            <a:pPr lvl="1">
              <a:buNone/>
            </a:pPr>
            <a:r>
              <a:rPr lang="en-US" dirty="0" smtClean="0"/>
              <a:t>On exit:</a:t>
            </a:r>
          </a:p>
          <a:p>
            <a:pPr lvl="2">
              <a:buNone/>
            </a:pPr>
            <a:r>
              <a:rPr lang="en-US" dirty="0" smtClean="0"/>
              <a:t>Check rep invariant</a:t>
            </a:r>
          </a:p>
          <a:p>
            <a:pPr lvl="2">
              <a:buNone/>
            </a:pPr>
            <a:r>
              <a:rPr lang="en-US" dirty="0" smtClean="0"/>
              <a:t>Check </a:t>
            </a:r>
            <a:r>
              <a:rPr lang="en-US" dirty="0" err="1" smtClean="0"/>
              <a:t>postconditions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Checking the rep invariant helps you </a:t>
            </a:r>
            <a:r>
              <a:rPr lang="en-US" dirty="0" smtClean="0">
                <a:solidFill>
                  <a:srgbClr val="0000FF"/>
                </a:solidFill>
              </a:rPr>
              <a:t>discover </a:t>
            </a:r>
            <a:r>
              <a:rPr lang="en-US" dirty="0" smtClean="0"/>
              <a:t>errors</a:t>
            </a:r>
          </a:p>
          <a:p>
            <a:pPr>
              <a:buNone/>
            </a:pPr>
            <a:r>
              <a:rPr lang="en-US" dirty="0" smtClean="0"/>
              <a:t>Reasoning about the rep invariant helps you </a:t>
            </a:r>
            <a:r>
              <a:rPr lang="en-US" dirty="0" smtClean="0">
                <a:solidFill>
                  <a:srgbClr val="008000"/>
                </a:solidFill>
              </a:rPr>
              <a:t>avoid </a:t>
            </a:r>
            <a:r>
              <a:rPr lang="en-US" dirty="0" smtClean="0"/>
              <a:t>errors</a:t>
            </a:r>
          </a:p>
          <a:p>
            <a:pPr lvl="1">
              <a:buNone/>
            </a:pPr>
            <a:r>
              <a:rPr lang="en-US" dirty="0" smtClean="0"/>
              <a:t>Or prove that they do not exist!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77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</a:t>
            </a:r>
            <a:r>
              <a:rPr lang="en-US" dirty="0" smtClean="0"/>
              <a:t>ep inv. constrains structure, not 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New implementation of insert that </a:t>
            </a:r>
            <a:r>
              <a:rPr lang="en-US" u="sng" dirty="0" smtClean="0"/>
              <a:t>preserves the rep invariant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(Character c) { </a:t>
            </a:r>
            <a:endParaRPr lang="en-US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Character cc = new Character(encrypt(c));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(!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elts.contains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(cc))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elts.addElement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(cc);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member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(Character c) { </a:t>
            </a:r>
            <a:endParaRPr lang="en-US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elts.contains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u="sng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/>
              <a:t>The program is still wrong</a:t>
            </a:r>
            <a:endParaRPr lang="en-US" b="0" dirty="0" smtClean="0"/>
          </a:p>
          <a:p>
            <a:pPr lvl="1">
              <a:buNone/>
            </a:pPr>
            <a:r>
              <a:rPr lang="en-US" dirty="0" smtClean="0"/>
              <a:t>Clients observe incorrect behavior</a:t>
            </a:r>
          </a:p>
          <a:p>
            <a:pPr lvl="1">
              <a:buNone/>
            </a:pPr>
            <a:r>
              <a:rPr lang="en-US" dirty="0" smtClean="0"/>
              <a:t>What client code exposes the error?</a:t>
            </a:r>
          </a:p>
          <a:p>
            <a:pPr lvl="1">
              <a:buNone/>
            </a:pPr>
            <a:r>
              <a:rPr lang="en-US" dirty="0" smtClean="0"/>
              <a:t>Where is the error?</a:t>
            </a:r>
          </a:p>
          <a:p>
            <a:pPr lvl="1">
              <a:buNone/>
            </a:pPr>
            <a:r>
              <a:rPr lang="en-US" dirty="0" smtClean="0"/>
              <a:t>We must consider the </a:t>
            </a:r>
            <a:r>
              <a:rPr lang="en-US" dirty="0" smtClean="0">
                <a:solidFill>
                  <a:srgbClr val="FF0000"/>
                </a:solidFill>
              </a:rPr>
              <a:t>meaning </a:t>
            </a:r>
          </a:p>
          <a:p>
            <a:pPr lvl="1">
              <a:buNone/>
            </a:pPr>
            <a:r>
              <a:rPr lang="en-US" dirty="0" smtClean="0"/>
              <a:t>The </a:t>
            </a:r>
            <a:r>
              <a:rPr lang="en-US" i="1" dirty="0" smtClean="0">
                <a:solidFill>
                  <a:srgbClr val="FF0000"/>
                </a:solidFill>
              </a:rPr>
              <a:t>abstraction function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helps us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181600" y="4267200"/>
            <a:ext cx="3810000" cy="2308324"/>
          </a:xfrm>
          <a:prstGeom prst="rect">
            <a:avLst/>
          </a:prstGeom>
          <a:noFill/>
          <a:ln w="12700">
            <a:solidFill>
              <a:srgbClr val="063DE8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1800" b="1" u="none" dirty="0" err="1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18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 s = new </a:t>
            </a:r>
            <a:r>
              <a:rPr lang="en-US" sz="1800" b="1" u="none" dirty="0" err="1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1800" b="1" u="none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800" b="1" u="none" dirty="0">
              <a:solidFill>
                <a:srgbClr val="063DE8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Character a = new Character(‘a’));</a:t>
            </a:r>
          </a:p>
          <a:p>
            <a:r>
              <a:rPr lang="en-US" sz="1800" b="1" u="none" dirty="0" err="1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1800" b="1" u="none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(a</a:t>
            </a:r>
            <a:r>
              <a:rPr lang="en-US" sz="18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8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u="none" dirty="0" err="1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s.member</a:t>
            </a:r>
            <a:r>
              <a:rPr lang="en-US" sz="18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(a))</a:t>
            </a:r>
          </a:p>
          <a:p>
            <a:r>
              <a:rPr lang="en-US" sz="18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    // print </a:t>
            </a:r>
            <a:r>
              <a:rPr lang="en-US" sz="1800" b="1" u="none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“right”;</a:t>
            </a:r>
            <a:endParaRPr lang="en-US" sz="1800" b="1" u="none" dirty="0">
              <a:solidFill>
                <a:srgbClr val="063DE8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else </a:t>
            </a:r>
          </a:p>
          <a:p>
            <a:r>
              <a:rPr lang="en-US" sz="1800" b="1" u="none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    // print </a:t>
            </a:r>
            <a:r>
              <a:rPr lang="en-US" sz="1800" b="1" u="none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“wrong”;</a:t>
            </a:r>
            <a:endParaRPr lang="en-US" sz="1800" b="1" u="none" dirty="0">
              <a:solidFill>
                <a:srgbClr val="063DE8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57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Abstraction function:  </a:t>
            </a:r>
            <a:r>
              <a:rPr lang="en-US" dirty="0" err="1" smtClean="0"/>
              <a:t>rep</a:t>
            </a:r>
            <a:r>
              <a:rPr lang="en-US" dirty="0" err="1" smtClean="0">
                <a:cs typeface="Times New Roman" pitchFamily="18" charset="0"/>
              </a:rPr>
              <a:t>→abstract</a:t>
            </a:r>
            <a:r>
              <a:rPr lang="en-US" dirty="0" smtClean="0">
                <a:cs typeface="Times New Roman" pitchFamily="18" charset="0"/>
              </a:rPr>
              <a:t>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The</a:t>
            </a:r>
            <a:r>
              <a:rPr lang="en-US" sz="2000" i="1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abstraction function </a:t>
            </a:r>
            <a:r>
              <a:rPr lang="en-US" sz="2000" dirty="0" smtClean="0"/>
              <a:t>maps the concrete representation to the abstract value it represents</a:t>
            </a:r>
          </a:p>
          <a:p>
            <a:pPr>
              <a:buNone/>
            </a:pPr>
            <a:r>
              <a:rPr lang="en-US" sz="2000" dirty="0" smtClean="0"/>
              <a:t>AF:  Object </a:t>
            </a:r>
            <a:r>
              <a:rPr lang="en-US" sz="2000" dirty="0" smtClean="0">
                <a:cs typeface="Times New Roman" pitchFamily="18" charset="0"/>
              </a:rPr>
              <a:t>→ abstract value</a:t>
            </a:r>
          </a:p>
          <a:p>
            <a:pPr>
              <a:buNone/>
            </a:pPr>
            <a:r>
              <a:rPr lang="en-US" sz="2000" dirty="0" smtClean="0"/>
              <a:t>AF(</a:t>
            </a:r>
            <a:r>
              <a:rPr lang="en-US" sz="2000" dirty="0" err="1" smtClean="0"/>
              <a:t>CharSet</a:t>
            </a:r>
            <a:r>
              <a:rPr lang="en-US" sz="2000" dirty="0" smtClean="0"/>
              <a:t> this) = { c | c is contained in </a:t>
            </a:r>
            <a:r>
              <a:rPr lang="en-US" sz="2000" dirty="0" err="1" smtClean="0"/>
              <a:t>this.elts</a:t>
            </a:r>
            <a:r>
              <a:rPr lang="en-US" sz="2000" dirty="0" smtClean="0"/>
              <a:t> }</a:t>
            </a:r>
          </a:p>
          <a:p>
            <a:pPr lvl="1">
              <a:buNone/>
            </a:pPr>
            <a:r>
              <a:rPr lang="en-US" sz="2000" dirty="0" smtClean="0"/>
              <a:t>“set of Characters contained in </a:t>
            </a:r>
            <a:r>
              <a:rPr lang="en-US" sz="2000" dirty="0" err="1" smtClean="0"/>
              <a:t>this.elts</a:t>
            </a:r>
            <a:r>
              <a:rPr lang="en-US" sz="2000" dirty="0" smtClean="0"/>
              <a:t>”</a:t>
            </a:r>
          </a:p>
          <a:p>
            <a:pPr lvl="1">
              <a:buNone/>
            </a:pPr>
            <a:r>
              <a:rPr lang="en-US" sz="2000" dirty="0" smtClean="0"/>
              <a:t>Typically </a:t>
            </a:r>
            <a:r>
              <a:rPr lang="en-US" sz="2000" i="1" dirty="0" smtClean="0"/>
              <a:t>not</a:t>
            </a:r>
            <a:r>
              <a:rPr lang="en-US" sz="2000" dirty="0" smtClean="0"/>
              <a:t> executable</a:t>
            </a:r>
          </a:p>
          <a:p>
            <a:pPr>
              <a:buNone/>
            </a:pPr>
            <a:r>
              <a:rPr lang="en-US" sz="2000" dirty="0" smtClean="0"/>
              <a:t>The abstraction function lets us reason about behavior </a:t>
            </a:r>
            <a:r>
              <a:rPr lang="en-US" sz="2000" dirty="0" smtClean="0">
                <a:solidFill>
                  <a:srgbClr val="FF0000"/>
                </a:solidFill>
              </a:rPr>
              <a:t>from the client perspective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66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Abstraction function and </a:t>
            </a:r>
            <a:r>
              <a:rPr lang="en-US" dirty="0" smtClean="0"/>
              <a:t>insert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200" dirty="0" smtClean="0"/>
              <a:t>Our real goal is to satisfy the </a:t>
            </a:r>
            <a:r>
              <a:rPr lang="en-US" sz="2200" dirty="0" smtClean="0">
                <a:solidFill>
                  <a:srgbClr val="FF0000"/>
                </a:solidFill>
              </a:rPr>
              <a:t>specification of insert</a:t>
            </a:r>
            <a:r>
              <a:rPr lang="en-US" sz="2200" dirty="0" smtClean="0"/>
              <a:t>: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1900" dirty="0" smtClean="0">
                <a:latin typeface="Arial" charset="0"/>
              </a:rPr>
              <a:t>// </a:t>
            </a:r>
            <a:r>
              <a:rPr lang="en-US" sz="1900" u="sng" dirty="0" smtClean="0">
                <a:latin typeface="Arial" charset="0"/>
              </a:rPr>
              <a:t>modifies</a:t>
            </a:r>
            <a:r>
              <a:rPr lang="en-US" sz="1900" dirty="0" smtClean="0">
                <a:latin typeface="Arial" charset="0"/>
              </a:rPr>
              <a:t>: this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1900" dirty="0" smtClean="0">
                <a:latin typeface="Arial" charset="0"/>
              </a:rPr>
              <a:t>// </a:t>
            </a:r>
            <a:r>
              <a:rPr lang="en-US" sz="1900" u="sng" dirty="0" smtClean="0">
                <a:latin typeface="Arial" charset="0"/>
              </a:rPr>
              <a:t>effects</a:t>
            </a:r>
            <a:r>
              <a:rPr lang="en-US" sz="1900" dirty="0" smtClean="0">
                <a:latin typeface="Arial" charset="0"/>
              </a:rPr>
              <a:t>: </a:t>
            </a:r>
            <a:r>
              <a:rPr lang="en-US" sz="1900" dirty="0" err="1" smtClean="0">
                <a:latin typeface="Arial" charset="0"/>
              </a:rPr>
              <a:t>this</a:t>
            </a:r>
            <a:r>
              <a:rPr lang="en-US" sz="1900" baseline="-25000" dirty="0" err="1" smtClean="0">
                <a:latin typeface="Arial" charset="0"/>
              </a:rPr>
              <a:t>post</a:t>
            </a:r>
            <a:r>
              <a:rPr lang="en-US" sz="1900" dirty="0" smtClean="0">
                <a:latin typeface="Arial" charset="0"/>
              </a:rPr>
              <a:t> = </a:t>
            </a:r>
            <a:r>
              <a:rPr lang="en-US" sz="1900" dirty="0" err="1" smtClean="0">
                <a:latin typeface="Arial" charset="0"/>
              </a:rPr>
              <a:t>this</a:t>
            </a:r>
            <a:r>
              <a:rPr lang="en-US" sz="1900" baseline="-25000" dirty="0" err="1" smtClean="0">
                <a:latin typeface="Arial" charset="0"/>
              </a:rPr>
              <a:t>pre</a:t>
            </a:r>
            <a:r>
              <a:rPr lang="en-US" sz="1900" dirty="0" smtClean="0">
                <a:latin typeface="Arial" charset="0"/>
              </a:rPr>
              <a:t> U {c}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1900" dirty="0" smtClean="0">
                <a:latin typeface="Arial" charset="0"/>
              </a:rPr>
              <a:t>public void </a:t>
            </a:r>
            <a:r>
              <a:rPr lang="en-US" sz="1900" dirty="0" smtClean="0">
                <a:solidFill>
                  <a:srgbClr val="063DE8"/>
                </a:solidFill>
                <a:latin typeface="Arial" charset="0"/>
              </a:rPr>
              <a:t>insert</a:t>
            </a:r>
            <a:r>
              <a:rPr lang="en-US" sz="1900" dirty="0" smtClean="0">
                <a:latin typeface="Arial" charset="0"/>
              </a:rPr>
              <a:t> (Character c);</a:t>
            </a:r>
          </a:p>
          <a:p>
            <a:pPr>
              <a:lnSpc>
                <a:spcPct val="110000"/>
              </a:lnSpc>
              <a:buNone/>
            </a:pPr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FF0000"/>
                </a:solidFill>
              </a:rPr>
              <a:t>AF</a:t>
            </a:r>
            <a:r>
              <a:rPr lang="en-US" sz="2400" dirty="0" smtClean="0"/>
              <a:t> tells us what the rep means (and lets us place the blame)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400" dirty="0" smtClean="0"/>
              <a:t>AF(</a:t>
            </a:r>
            <a:r>
              <a:rPr lang="en-US" sz="2400" dirty="0" err="1" smtClean="0"/>
              <a:t>CharSet</a:t>
            </a:r>
            <a:r>
              <a:rPr lang="en-US" sz="2400" dirty="0" smtClean="0"/>
              <a:t> this) = { c | c is contained in </a:t>
            </a:r>
            <a:r>
              <a:rPr lang="en-US" sz="2400" dirty="0" err="1" smtClean="0"/>
              <a:t>this.elts</a:t>
            </a:r>
            <a:r>
              <a:rPr lang="en-US" sz="2400" dirty="0" smtClean="0"/>
              <a:t> }</a:t>
            </a:r>
          </a:p>
          <a:p>
            <a:pPr>
              <a:buNone/>
            </a:pPr>
            <a:r>
              <a:rPr lang="en-US" sz="2400" dirty="0" smtClean="0"/>
              <a:t>Consider a call to insert:</a:t>
            </a:r>
          </a:p>
          <a:p>
            <a:pPr>
              <a:buNone/>
            </a:pPr>
            <a:r>
              <a:rPr lang="en-US" sz="2400" dirty="0" smtClean="0"/>
              <a:t>	On </a:t>
            </a:r>
            <a:r>
              <a:rPr lang="en-US" sz="2400" dirty="0" smtClean="0">
                <a:solidFill>
                  <a:srgbClr val="FF0000"/>
                </a:solidFill>
              </a:rPr>
              <a:t>entry</a:t>
            </a:r>
            <a:r>
              <a:rPr lang="en-US" sz="2400" dirty="0" smtClean="0"/>
              <a:t>, the meaning is AF(</a:t>
            </a:r>
            <a:r>
              <a:rPr lang="en-US" sz="2400" dirty="0" err="1" smtClean="0"/>
              <a:t>this</a:t>
            </a:r>
            <a:r>
              <a:rPr lang="en-US" sz="2400" baseline="-25000" dirty="0" err="1" smtClean="0"/>
              <a:t>pre</a:t>
            </a:r>
            <a:r>
              <a:rPr lang="en-US" sz="2400" dirty="0" smtClean="0"/>
              <a:t>) ≈ </a:t>
            </a:r>
            <a:r>
              <a:rPr lang="en-US" sz="2400" dirty="0" err="1" smtClean="0"/>
              <a:t>elts</a:t>
            </a:r>
            <a:r>
              <a:rPr lang="en-US" sz="2400" baseline="-25000" dirty="0" err="1" smtClean="0"/>
              <a:t>pre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On </a:t>
            </a:r>
            <a:r>
              <a:rPr lang="en-US" sz="2400" dirty="0" smtClean="0">
                <a:solidFill>
                  <a:srgbClr val="FF0000"/>
                </a:solidFill>
              </a:rPr>
              <a:t>exit</a:t>
            </a:r>
            <a:r>
              <a:rPr lang="en-US" sz="2400" dirty="0" smtClean="0"/>
              <a:t>, the meaning is AF(</a:t>
            </a:r>
            <a:r>
              <a:rPr lang="en-US" sz="2400" dirty="0" err="1" smtClean="0"/>
              <a:t>this</a:t>
            </a:r>
            <a:r>
              <a:rPr lang="en-US" sz="2400" baseline="-25000" dirty="0" err="1" smtClean="0"/>
              <a:t>post</a:t>
            </a:r>
            <a:r>
              <a:rPr lang="en-US" sz="2400" dirty="0" smtClean="0"/>
              <a:t>) = AF(</a:t>
            </a:r>
            <a:r>
              <a:rPr lang="en-US" sz="2400" dirty="0" err="1" smtClean="0"/>
              <a:t>this</a:t>
            </a:r>
            <a:r>
              <a:rPr lang="en-US" sz="2400" baseline="-25000" dirty="0" err="1" smtClean="0"/>
              <a:t>pre</a:t>
            </a:r>
            <a:r>
              <a:rPr lang="en-US" sz="2400" dirty="0" smtClean="0"/>
              <a:t>) </a:t>
            </a:r>
            <a:r>
              <a:rPr lang="en-US" sz="2400" dirty="0" smtClean="0">
                <a:latin typeface="Arial" charset="0"/>
              </a:rPr>
              <a:t>U</a:t>
            </a:r>
            <a:r>
              <a:rPr lang="en-US" sz="2400" dirty="0" smtClean="0"/>
              <a:t> {encrypt('a')}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What if we used this abstraction function?</a:t>
            </a:r>
          </a:p>
          <a:p>
            <a:pPr lvl="1">
              <a:buNone/>
            </a:pPr>
            <a:r>
              <a:rPr lang="en-US" sz="2400" dirty="0" smtClean="0"/>
              <a:t>AF(this) = { c | encrypt(c) is contained in </a:t>
            </a:r>
            <a:r>
              <a:rPr lang="en-US" sz="2400" dirty="0" err="1" smtClean="0"/>
              <a:t>this.elts</a:t>
            </a:r>
            <a:r>
              <a:rPr lang="en-US" sz="2400" dirty="0" smtClean="0"/>
              <a:t> }</a:t>
            </a:r>
          </a:p>
          <a:p>
            <a:pPr lvl="1">
              <a:buNone/>
            </a:pPr>
            <a:r>
              <a:rPr lang="en-US" sz="2400" dirty="0" smtClean="0"/>
              <a:t>               = { decrypt(c) | c is contained in </a:t>
            </a:r>
            <a:r>
              <a:rPr lang="en-US" sz="2400" dirty="0" err="1" smtClean="0"/>
              <a:t>this.elts</a:t>
            </a:r>
            <a:r>
              <a:rPr lang="en-US" sz="2400" dirty="0" smtClean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3305391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smtClean="0"/>
              <a:t>Abstraction: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05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</a:rPr>
              <a:t>Rep invariant</a:t>
            </a:r>
          </a:p>
          <a:p>
            <a:pPr lvl="1">
              <a:buNone/>
            </a:pPr>
            <a:r>
              <a:rPr lang="en-US" dirty="0" smtClean="0"/>
              <a:t>Which concrete values represent abstract values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</a:rPr>
              <a:t>Abstraction function</a:t>
            </a:r>
          </a:p>
          <a:p>
            <a:pPr lvl="1">
              <a:buNone/>
            </a:pPr>
            <a:r>
              <a:rPr lang="en-US" dirty="0" smtClean="0"/>
              <a:t>For each concrete value, which abstract value it represents</a:t>
            </a:r>
          </a:p>
          <a:p>
            <a:pPr>
              <a:buNone/>
            </a:pPr>
            <a:r>
              <a:rPr lang="en-US" dirty="0" smtClean="0"/>
              <a:t>Together, they modularize the implementation</a:t>
            </a:r>
          </a:p>
          <a:p>
            <a:pPr lvl="1">
              <a:buNone/>
            </a:pPr>
            <a:r>
              <a:rPr lang="en-US" dirty="0" smtClean="0"/>
              <a:t>Can examine operators one at a time</a:t>
            </a:r>
          </a:p>
          <a:p>
            <a:pPr lvl="1">
              <a:buNone/>
            </a:pPr>
            <a:r>
              <a:rPr lang="en-US" dirty="0" smtClean="0"/>
              <a:t>Neither one is part of the abstraction (the ADT)</a:t>
            </a:r>
          </a:p>
          <a:p>
            <a:pPr>
              <a:buNone/>
            </a:pPr>
            <a:r>
              <a:rPr lang="en-US" dirty="0" smtClean="0"/>
              <a:t>In practice</a:t>
            </a:r>
          </a:p>
          <a:p>
            <a:pPr lvl="1">
              <a:buNone/>
            </a:pPr>
            <a:r>
              <a:rPr lang="en-US" dirty="0" smtClean="0"/>
              <a:t>Always write a representation invariant</a:t>
            </a:r>
          </a:p>
          <a:p>
            <a:pPr lvl="1">
              <a:buNone/>
            </a:pPr>
            <a:r>
              <a:rPr lang="en-US" dirty="0" smtClean="0"/>
              <a:t>Write an abstraction function when you need it</a:t>
            </a:r>
          </a:p>
          <a:p>
            <a:pPr lvl="2">
              <a:buNone/>
            </a:pPr>
            <a:r>
              <a:rPr lang="en-US" dirty="0" smtClean="0"/>
              <a:t>Write an informal one for most non-trivial classes</a:t>
            </a:r>
          </a:p>
          <a:p>
            <a:pPr lvl="2">
              <a:buNone/>
            </a:pPr>
            <a:r>
              <a:rPr lang="en-US" dirty="0" smtClean="0"/>
              <a:t>A formal one is harder to write and usually less useful</a:t>
            </a:r>
          </a:p>
          <a:p>
            <a:pPr lvl="2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Next time: </a:t>
            </a:r>
            <a:r>
              <a:rPr lang="en-US" dirty="0" smtClean="0"/>
              <a:t>examples </a:t>
            </a:r>
            <a:r>
              <a:rPr lang="en-US" dirty="0" smtClean="0"/>
              <a:t>and perspective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75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 Up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Procedural abstraction:</a:t>
            </a:r>
          </a:p>
          <a:p>
            <a:pPr marL="457200" lvl="1" indent="0">
              <a:buNone/>
            </a:pPr>
            <a:r>
              <a:rPr lang="en-US" dirty="0" smtClean="0"/>
              <a:t>Abstracts from details of procedures</a:t>
            </a:r>
          </a:p>
          <a:p>
            <a:pPr marL="457200" lvl="1" indent="0">
              <a:buNone/>
            </a:pPr>
            <a:r>
              <a:rPr lang="en-US" dirty="0" smtClean="0"/>
              <a:t>A specification mechanism</a:t>
            </a:r>
          </a:p>
          <a:p>
            <a:pPr marL="457200" lvl="1" indent="0">
              <a:buNone/>
            </a:pPr>
            <a:r>
              <a:rPr lang="en-US" dirty="0" smtClean="0"/>
              <a:t>Satisfy the specification with an implementation</a:t>
            </a:r>
          </a:p>
          <a:p>
            <a:pPr marL="0" indent="0">
              <a:buNone/>
            </a:pPr>
            <a:r>
              <a:rPr lang="en-US" dirty="0" smtClean="0"/>
              <a:t>Data abstraction:</a:t>
            </a:r>
          </a:p>
          <a:p>
            <a:pPr marL="457200" lvl="1" indent="0">
              <a:buNone/>
            </a:pPr>
            <a:r>
              <a:rPr lang="en-US" dirty="0" smtClean="0"/>
              <a:t>Abstracts from details of data representation </a:t>
            </a:r>
          </a:p>
          <a:p>
            <a:pPr marL="457200" lvl="1" indent="0">
              <a:buNone/>
            </a:pPr>
            <a:r>
              <a:rPr lang="en-US" dirty="0" smtClean="0"/>
              <a:t>A specification mechanism</a:t>
            </a:r>
          </a:p>
          <a:p>
            <a:pPr marL="914400" lvl="2" indent="0">
              <a:buNone/>
            </a:pPr>
            <a:r>
              <a:rPr lang="en-US" dirty="0" smtClean="0"/>
              <a:t>A way of thinking about programs and design</a:t>
            </a:r>
          </a:p>
          <a:p>
            <a:pPr marL="457200" lvl="1" indent="0">
              <a:buNone/>
            </a:pPr>
            <a:r>
              <a:rPr lang="en-US" dirty="0" smtClean="0"/>
              <a:t>Standard terminology: </a:t>
            </a:r>
            <a:r>
              <a:rPr lang="en-US" dirty="0" smtClean="0">
                <a:solidFill>
                  <a:srgbClr val="FF0000"/>
                </a:solidFill>
              </a:rPr>
              <a:t>Abstract Data Type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rgbClr val="FF0000"/>
                </a:solidFill>
              </a:rPr>
              <a:t>ADT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25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Why we need Data Abstractions (ADTs)</a:t>
            </a:r>
            <a:endParaRPr lang="en-US" sz="3200" dirty="0"/>
          </a:p>
        </p:txBody>
      </p:sp>
      <p:sp>
        <p:nvSpPr>
          <p:cNvPr id="870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Organizing and manipulating data is pervasive</a:t>
            </a:r>
          </a:p>
          <a:p>
            <a:pPr marL="457200" lvl="1" indent="0">
              <a:buNone/>
            </a:pPr>
            <a:r>
              <a:rPr lang="en-US" dirty="0" smtClean="0"/>
              <a:t>Inventing and describing algorithms is rare</a:t>
            </a:r>
          </a:p>
          <a:p>
            <a:pPr marL="0" indent="0">
              <a:buNone/>
            </a:pPr>
            <a:r>
              <a:rPr lang="en-US" dirty="0" smtClean="0"/>
              <a:t>Start your design by </a:t>
            </a:r>
            <a:r>
              <a:rPr lang="en-US" dirty="0" smtClean="0">
                <a:solidFill>
                  <a:srgbClr val="FF0000"/>
                </a:solidFill>
              </a:rPr>
              <a:t>designing data structures</a:t>
            </a:r>
          </a:p>
          <a:p>
            <a:pPr marL="400050" lvl="1" indent="0">
              <a:buNone/>
            </a:pPr>
            <a:r>
              <a:rPr lang="en-US" dirty="0" smtClean="0"/>
              <a:t>Write code to access and manipulate data</a:t>
            </a:r>
          </a:p>
          <a:p>
            <a:pPr marL="0" indent="0">
              <a:buNone/>
            </a:pPr>
            <a:r>
              <a:rPr lang="en-US" dirty="0" smtClean="0"/>
              <a:t>Potential </a:t>
            </a:r>
            <a:r>
              <a:rPr lang="en-US" dirty="0" smtClean="0"/>
              <a:t>problems with choosing a data abstraction:</a:t>
            </a:r>
          </a:p>
          <a:p>
            <a:pPr marL="457200" lvl="1" indent="0">
              <a:buNone/>
            </a:pPr>
            <a:r>
              <a:rPr lang="en-US" dirty="0" smtClean="0"/>
              <a:t>Decisions about data structures often made too early</a:t>
            </a:r>
          </a:p>
          <a:p>
            <a:pPr marL="457200" lvl="1" indent="0">
              <a:buNone/>
            </a:pPr>
            <a:r>
              <a:rPr lang="en-US" dirty="0" smtClean="0"/>
              <a:t>Duplication of effort in creating derived data</a:t>
            </a:r>
          </a:p>
          <a:p>
            <a:pPr marL="457200" lvl="1" indent="0">
              <a:buNone/>
            </a:pPr>
            <a:r>
              <a:rPr lang="en-US" dirty="0" smtClean="0"/>
              <a:t>Very hard to change key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14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 Data Abstraction is a set of operations</a:t>
            </a:r>
            <a:endParaRPr lang="en-US" sz="3200" dirty="0"/>
          </a:p>
        </p:txBody>
      </p:sp>
      <p:sp>
        <p:nvSpPr>
          <p:cNvPr id="890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ADT abstracts from the </a:t>
            </a:r>
            <a:r>
              <a:rPr lang="en-US" dirty="0" smtClean="0">
                <a:solidFill>
                  <a:srgbClr val="FF0000"/>
                </a:solidFill>
              </a:rPr>
              <a:t>organization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FF0000"/>
                </a:solidFill>
              </a:rPr>
              <a:t>meaning</a:t>
            </a:r>
            <a:r>
              <a:rPr lang="en-US" dirty="0" smtClean="0"/>
              <a:t> of data</a:t>
            </a:r>
          </a:p>
          <a:p>
            <a:pPr marL="0" indent="0">
              <a:buNone/>
            </a:pPr>
            <a:r>
              <a:rPr lang="en-US" dirty="0" smtClean="0"/>
              <a:t>ADT abstracts from </a:t>
            </a:r>
            <a:r>
              <a:rPr lang="en-US" dirty="0" smtClean="0">
                <a:solidFill>
                  <a:srgbClr val="FF0000"/>
                </a:solidFill>
              </a:rPr>
              <a:t>structure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FF0000"/>
                </a:solidFill>
              </a:rPr>
              <a:t>use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Representation does not matter; this choice is (or should be) irrelevant to the client: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Instead, think of a type as a </a:t>
            </a:r>
            <a:r>
              <a:rPr lang="en-US" dirty="0" smtClean="0">
                <a:solidFill>
                  <a:srgbClr val="FF0000"/>
                </a:solidFill>
              </a:rPr>
              <a:t>set of operations</a:t>
            </a:r>
          </a:p>
          <a:p>
            <a:pPr marL="457200" lvl="1" indent="0">
              <a:buNone/>
            </a:pPr>
            <a:r>
              <a:rPr lang="en-US" dirty="0" smtClean="0"/>
              <a:t>create, </a:t>
            </a:r>
            <a:r>
              <a:rPr lang="en-US" dirty="0" err="1" smtClean="0"/>
              <a:t>getBase</a:t>
            </a:r>
            <a:r>
              <a:rPr lang="en-US" dirty="0" smtClean="0"/>
              <a:t>, </a:t>
            </a:r>
            <a:r>
              <a:rPr lang="en-US" dirty="0" err="1" smtClean="0"/>
              <a:t>getAltitude</a:t>
            </a:r>
            <a:r>
              <a:rPr lang="en-US" dirty="0" smtClean="0"/>
              <a:t>, </a:t>
            </a:r>
            <a:r>
              <a:rPr lang="en-US" dirty="0" err="1" smtClean="0"/>
              <a:t>getBottomAngle</a:t>
            </a:r>
            <a:r>
              <a:rPr lang="en-US" dirty="0" smtClean="0"/>
              <a:t>, ...</a:t>
            </a:r>
          </a:p>
          <a:p>
            <a:pPr marL="0" indent="0">
              <a:buNone/>
            </a:pPr>
            <a:r>
              <a:rPr lang="en-US" dirty="0" smtClean="0"/>
              <a:t>Force clients (users) to use operations to access data</a:t>
            </a:r>
            <a:endParaRPr lang="en-US" dirty="0"/>
          </a:p>
        </p:txBody>
      </p:sp>
      <p:sp>
        <p:nvSpPr>
          <p:cNvPr id="89093" name="Text Box 1029"/>
          <p:cNvSpPr txBox="1">
            <a:spLocks noChangeArrowheads="1"/>
          </p:cNvSpPr>
          <p:nvPr/>
        </p:nvSpPr>
        <p:spPr bwMode="auto">
          <a:xfrm>
            <a:off x="609600" y="3476625"/>
            <a:ext cx="3733800" cy="1019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latin typeface="Courier New" pitchFamily="49" charset="0"/>
              </a:rPr>
              <a:t>RightTriangle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r>
              <a:rPr lang="en-US" sz="2000" b="1" dirty="0">
                <a:latin typeface="Courier New" pitchFamily="49" charset="0"/>
              </a:rPr>
              <a:t>  float base, altitude;</a:t>
            </a:r>
          </a:p>
          <a:p>
            <a:r>
              <a:rPr lang="en-US" sz="2000" b="1" dirty="0">
                <a:latin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89094" name="Text Box 1030"/>
          <p:cNvSpPr txBox="1">
            <a:spLocks noChangeArrowheads="1"/>
          </p:cNvSpPr>
          <p:nvPr/>
        </p:nvSpPr>
        <p:spPr bwMode="auto">
          <a:xfrm>
            <a:off x="4495800" y="3476625"/>
            <a:ext cx="4343400" cy="1019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latin typeface="Courier New" pitchFamily="49" charset="0"/>
              </a:rPr>
              <a:t>RightTriangle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r>
              <a:rPr lang="en-US" sz="2000" b="1" dirty="0">
                <a:latin typeface="Courier New" pitchFamily="49" charset="0"/>
              </a:rPr>
              <a:t>  float base, </a:t>
            </a:r>
            <a:r>
              <a:rPr lang="en-US" sz="2000" b="1" dirty="0" err="1">
                <a:latin typeface="Courier New" pitchFamily="49" charset="0"/>
              </a:rPr>
              <a:t>hypot</a:t>
            </a:r>
            <a:r>
              <a:rPr lang="en-US" sz="2000" b="1" dirty="0">
                <a:latin typeface="Courier New" pitchFamily="49" charset="0"/>
              </a:rPr>
              <a:t>, angle;</a:t>
            </a:r>
          </a:p>
          <a:p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41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these classes the same?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Point {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Point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float x;	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float 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float y;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float theta;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/>
              <a:t>			</a:t>
            </a: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Different</a:t>
            </a:r>
            <a:r>
              <a:rPr lang="en-US" dirty="0" smtClean="0"/>
              <a:t>: can't replace one with the other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8000"/>
                </a:solidFill>
              </a:rPr>
              <a:t>Same</a:t>
            </a:r>
            <a:r>
              <a:rPr lang="en-US" dirty="0" smtClean="0"/>
              <a:t>: both classes implement the concept "</a:t>
            </a:r>
            <a:r>
              <a:rPr lang="en-US" dirty="0" smtClean="0">
                <a:solidFill>
                  <a:srgbClr val="0000FF"/>
                </a:solidFill>
              </a:rPr>
              <a:t>2-d point</a:t>
            </a:r>
            <a:r>
              <a:rPr lang="en-US" dirty="0" smtClean="0"/>
              <a:t>" </a:t>
            </a:r>
          </a:p>
          <a:p>
            <a:pPr marL="0" indent="0">
              <a:buNone/>
            </a:pPr>
            <a:r>
              <a:rPr lang="en-US" dirty="0" smtClean="0"/>
              <a:t>Goal of ADT methodology is to express the sameness:</a:t>
            </a:r>
          </a:p>
          <a:p>
            <a:pPr marL="457200" lvl="1" indent="0">
              <a:buNone/>
            </a:pPr>
            <a:r>
              <a:rPr lang="en-US" dirty="0" smtClean="0"/>
              <a:t>Clients depend only on the concept "</a:t>
            </a:r>
            <a:r>
              <a:rPr lang="en-US" dirty="0" smtClean="0">
                <a:solidFill>
                  <a:srgbClr val="0000FF"/>
                </a:solidFill>
              </a:rPr>
              <a:t>2-d point</a:t>
            </a:r>
            <a:r>
              <a:rPr lang="en-US" dirty="0" smtClean="0"/>
              <a:t>"</a:t>
            </a:r>
          </a:p>
          <a:p>
            <a:pPr marL="457200" lvl="1" indent="0">
              <a:buNone/>
            </a:pPr>
            <a:r>
              <a:rPr lang="en-US" dirty="0" smtClean="0"/>
              <a:t>Can delay implementation decisions, fix bugs, change algorithms without affecting clients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33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4343400" y="1463675"/>
            <a:ext cx="1308100" cy="22352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Point</a:t>
            </a:r>
          </a:p>
          <a:p>
            <a:r>
              <a:rPr lang="en-US" sz="2000" b="1">
                <a:latin typeface="Arial" charset="0"/>
              </a:rPr>
              <a:t>x</a:t>
            </a:r>
            <a:br>
              <a:rPr lang="en-US" sz="2000" b="1">
                <a:latin typeface="Arial" charset="0"/>
              </a:rPr>
            </a:br>
            <a:r>
              <a:rPr lang="en-US" sz="2000" b="1">
                <a:latin typeface="Arial" charset="0"/>
              </a:rPr>
              <a:t>y</a:t>
            </a:r>
            <a:br>
              <a:rPr lang="en-US" sz="2000" b="1">
                <a:latin typeface="Arial" charset="0"/>
              </a:rPr>
            </a:br>
            <a:r>
              <a:rPr lang="en-US" sz="2000" b="1">
                <a:latin typeface="Arial" charset="0"/>
              </a:rPr>
              <a:t>r</a:t>
            </a:r>
          </a:p>
          <a:p>
            <a:r>
              <a:rPr lang="en-US" sz="2000" b="1">
                <a:latin typeface="Arial" charset="0"/>
              </a:rPr>
              <a:t>theta</a:t>
            </a:r>
            <a:br>
              <a:rPr lang="en-US" sz="2000" b="1">
                <a:latin typeface="Arial" charset="0"/>
              </a:rPr>
            </a:br>
            <a:r>
              <a:rPr lang="en-US" sz="2000" b="1">
                <a:latin typeface="Arial" charset="0"/>
              </a:rPr>
              <a:t>translate</a:t>
            </a:r>
          </a:p>
          <a:p>
            <a:r>
              <a:rPr lang="en-US" sz="2000" b="1">
                <a:latin typeface="Arial" charset="0"/>
              </a:rPr>
              <a:t>scale_rot</a:t>
            </a:r>
            <a:endParaRPr lang="en-US">
              <a:latin typeface="Arial" charset="0"/>
            </a:endParaRPr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6096000" y="2759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Oval 10"/>
          <p:cNvSpPr>
            <a:spLocks noChangeArrowheads="1"/>
          </p:cNvSpPr>
          <p:nvPr/>
        </p:nvSpPr>
        <p:spPr bwMode="auto">
          <a:xfrm>
            <a:off x="6477000" y="2759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Oval 11"/>
          <p:cNvSpPr>
            <a:spLocks noChangeArrowheads="1"/>
          </p:cNvSpPr>
          <p:nvPr/>
        </p:nvSpPr>
        <p:spPr bwMode="auto">
          <a:xfrm>
            <a:off x="6629400" y="3140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Oval 12"/>
          <p:cNvSpPr>
            <a:spLocks noChangeArrowheads="1"/>
          </p:cNvSpPr>
          <p:nvPr/>
        </p:nvSpPr>
        <p:spPr bwMode="auto">
          <a:xfrm>
            <a:off x="6096000" y="3140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Oval 13"/>
          <p:cNvSpPr>
            <a:spLocks noChangeArrowheads="1"/>
          </p:cNvSpPr>
          <p:nvPr/>
        </p:nvSpPr>
        <p:spPr bwMode="auto">
          <a:xfrm>
            <a:off x="6400800" y="34448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Oval 14"/>
          <p:cNvSpPr>
            <a:spLocks noChangeArrowheads="1"/>
          </p:cNvSpPr>
          <p:nvPr/>
        </p:nvSpPr>
        <p:spPr bwMode="auto">
          <a:xfrm>
            <a:off x="6858000" y="26066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Oval 15"/>
          <p:cNvSpPr>
            <a:spLocks noChangeArrowheads="1"/>
          </p:cNvSpPr>
          <p:nvPr/>
        </p:nvSpPr>
        <p:spPr bwMode="auto">
          <a:xfrm>
            <a:off x="6934200" y="29876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Oval 16"/>
          <p:cNvSpPr>
            <a:spLocks noChangeArrowheads="1"/>
          </p:cNvSpPr>
          <p:nvPr/>
        </p:nvSpPr>
        <p:spPr bwMode="auto">
          <a:xfrm>
            <a:off x="7239000" y="2835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Oval 17"/>
          <p:cNvSpPr>
            <a:spLocks noChangeArrowheads="1"/>
          </p:cNvSpPr>
          <p:nvPr/>
        </p:nvSpPr>
        <p:spPr bwMode="auto">
          <a:xfrm>
            <a:off x="7620000" y="2835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Oval 18"/>
          <p:cNvSpPr>
            <a:spLocks noChangeArrowheads="1"/>
          </p:cNvSpPr>
          <p:nvPr/>
        </p:nvSpPr>
        <p:spPr bwMode="auto">
          <a:xfrm>
            <a:off x="7772400" y="3216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Oval 19"/>
          <p:cNvSpPr>
            <a:spLocks noChangeArrowheads="1"/>
          </p:cNvSpPr>
          <p:nvPr/>
        </p:nvSpPr>
        <p:spPr bwMode="auto">
          <a:xfrm>
            <a:off x="7239000" y="3216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Oval 20"/>
          <p:cNvSpPr>
            <a:spLocks noChangeArrowheads="1"/>
          </p:cNvSpPr>
          <p:nvPr/>
        </p:nvSpPr>
        <p:spPr bwMode="auto">
          <a:xfrm>
            <a:off x="7010400" y="34448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Oval 21"/>
          <p:cNvSpPr>
            <a:spLocks noChangeArrowheads="1"/>
          </p:cNvSpPr>
          <p:nvPr/>
        </p:nvSpPr>
        <p:spPr bwMode="auto">
          <a:xfrm>
            <a:off x="7467600" y="3521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Oval 22"/>
          <p:cNvSpPr>
            <a:spLocks noChangeArrowheads="1"/>
          </p:cNvSpPr>
          <p:nvPr/>
        </p:nvSpPr>
        <p:spPr bwMode="auto">
          <a:xfrm>
            <a:off x="6553200" y="21494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AutoShape 23"/>
          <p:cNvSpPr>
            <a:spLocks noChangeArrowheads="1"/>
          </p:cNvSpPr>
          <p:nvPr/>
        </p:nvSpPr>
        <p:spPr bwMode="auto">
          <a:xfrm>
            <a:off x="914400" y="1692275"/>
            <a:ext cx="2590800" cy="1981200"/>
          </a:xfrm>
          <a:prstGeom prst="cloudCallout">
            <a:avLst>
              <a:gd name="adj1" fmla="val 26532"/>
              <a:gd name="adj2" fmla="val -42306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rest of</a:t>
            </a:r>
            <a:br>
              <a:rPr lang="en-US" b="1">
                <a:latin typeface="Arial" charset="0"/>
              </a:rPr>
            </a:br>
            <a:r>
              <a:rPr lang="en-US" b="1">
                <a:latin typeface="Arial" charset="0"/>
              </a:rPr>
              <a:t>program</a:t>
            </a:r>
            <a:endParaRPr lang="en-US">
              <a:latin typeface="Arial" charset="0"/>
            </a:endParaRPr>
          </a:p>
        </p:txBody>
      </p:sp>
      <p:cxnSp>
        <p:nvCxnSpPr>
          <p:cNvPr id="51225" name="AutoShape 25"/>
          <p:cNvCxnSpPr>
            <a:cxnSpLocks noChangeShapeType="1"/>
            <a:stCxn id="51223" idx="2"/>
            <a:endCxn id="51209" idx="2"/>
          </p:cNvCxnSpPr>
          <p:nvPr/>
        </p:nvCxnSpPr>
        <p:spPr bwMode="auto">
          <a:xfrm>
            <a:off x="3503613" y="2682875"/>
            <a:ext cx="2592387" cy="1524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51226" name="AutoShape 26"/>
          <p:cNvCxnSpPr>
            <a:cxnSpLocks noChangeShapeType="1"/>
            <a:endCxn id="51213" idx="2"/>
          </p:cNvCxnSpPr>
          <p:nvPr/>
        </p:nvCxnSpPr>
        <p:spPr bwMode="auto">
          <a:xfrm>
            <a:off x="3505200" y="2682875"/>
            <a:ext cx="2895600" cy="8382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51227" name="AutoShape 27"/>
          <p:cNvCxnSpPr>
            <a:cxnSpLocks noChangeShapeType="1"/>
            <a:stCxn id="51223" idx="2"/>
            <a:endCxn id="51222" idx="2"/>
          </p:cNvCxnSpPr>
          <p:nvPr/>
        </p:nvCxnSpPr>
        <p:spPr bwMode="auto">
          <a:xfrm flipV="1">
            <a:off x="3503613" y="2225675"/>
            <a:ext cx="3049587" cy="4572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sp>
        <p:nvSpPr>
          <p:cNvPr id="51229" name="Text Box 29"/>
          <p:cNvSpPr txBox="1">
            <a:spLocks noChangeArrowheads="1"/>
          </p:cNvSpPr>
          <p:nvPr/>
        </p:nvSpPr>
        <p:spPr bwMode="auto">
          <a:xfrm>
            <a:off x="4051300" y="3673475"/>
            <a:ext cx="18272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906A"/>
                </a:solidFill>
                <a:latin typeface="Arial" charset="0"/>
              </a:rPr>
              <a:t>abstraction</a:t>
            </a:r>
            <a:br>
              <a:rPr lang="en-US" b="1">
                <a:solidFill>
                  <a:srgbClr val="00906A"/>
                </a:solidFill>
                <a:latin typeface="Arial" charset="0"/>
              </a:rPr>
            </a:br>
            <a:r>
              <a:rPr lang="en-US" b="1">
                <a:solidFill>
                  <a:srgbClr val="00906A"/>
                </a:solidFill>
                <a:latin typeface="Arial" charset="0"/>
              </a:rPr>
              <a:t>barrier</a:t>
            </a:r>
          </a:p>
        </p:txBody>
      </p:sp>
      <p:sp>
        <p:nvSpPr>
          <p:cNvPr id="51232" name="Rectangle 3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Abstract data type = objects + operations</a:t>
            </a:r>
          </a:p>
        </p:txBody>
      </p:sp>
      <p:sp>
        <p:nvSpPr>
          <p:cNvPr id="51233" name="Rectangle 33"/>
          <p:cNvSpPr>
            <a:spLocks noGrp="1" noChangeArrowheads="1"/>
          </p:cNvSpPr>
          <p:nvPr>
            <p:ph idx="1"/>
          </p:nvPr>
        </p:nvSpPr>
        <p:spPr>
          <a:xfrm>
            <a:off x="685800" y="4648201"/>
            <a:ext cx="7772400" cy="1600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</a:t>
            </a:r>
            <a:r>
              <a:rPr lang="en-US" dirty="0"/>
              <a:t>implementation is hidden</a:t>
            </a:r>
          </a:p>
          <a:p>
            <a:pPr>
              <a:buNone/>
            </a:pPr>
            <a:r>
              <a:rPr lang="en-US" dirty="0"/>
              <a:t>The only operations on objects of the type are </a:t>
            </a:r>
            <a:r>
              <a:rPr lang="en-US" dirty="0" smtClean="0"/>
              <a:t>those provided </a:t>
            </a:r>
            <a:r>
              <a:rPr lang="en-US" dirty="0"/>
              <a:t>by the abstraction</a:t>
            </a:r>
          </a:p>
        </p:txBody>
      </p: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1676400" y="3825875"/>
            <a:ext cx="114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clients</a:t>
            </a:r>
          </a:p>
        </p:txBody>
      </p:sp>
      <p:sp>
        <p:nvSpPr>
          <p:cNvPr id="51235" name="Text Box 35"/>
          <p:cNvSpPr txBox="1">
            <a:spLocks noChangeArrowheads="1"/>
          </p:cNvSpPr>
          <p:nvPr/>
        </p:nvSpPr>
        <p:spPr bwMode="auto">
          <a:xfrm>
            <a:off x="6019800" y="3902075"/>
            <a:ext cx="243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086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2-d point, as </a:t>
            </a:r>
            <a:r>
              <a:rPr lang="en-US" dirty="0" smtClean="0"/>
              <a:t>an ADT</a:t>
            </a:r>
            <a:endParaRPr lang="en-US" dirty="0"/>
          </a:p>
        </p:txBody>
      </p:sp>
      <p:sp>
        <p:nvSpPr>
          <p:cNvPr id="50181" name="Rectangle 5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7772400" cy="4876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class Point {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 // A 2-d point exists somewhere in the plane, ... 	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y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r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theta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endParaRPr lang="en-US" sz="20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 // ... can be created, ...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Point</a:t>
            </a:r>
            <a:r>
              <a:rPr lang="en-US" sz="2000" b="1" dirty="0">
                <a:latin typeface="Courier New" pitchFamily="49" charset="0"/>
              </a:rPr>
              <a:t>();       // new point at (0,0)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Point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centroid</a:t>
            </a:r>
            <a:r>
              <a:rPr lang="en-US" sz="2000" b="1" dirty="0">
                <a:latin typeface="Courier New" pitchFamily="49" charset="0"/>
              </a:rPr>
              <a:t>(Set&lt;Point&gt; points);</a:t>
            </a:r>
          </a:p>
          <a:p>
            <a:pPr>
              <a:lnSpc>
                <a:spcPct val="80000"/>
              </a:lnSpc>
              <a:buNone/>
            </a:pPr>
            <a:endParaRPr lang="en-US" sz="20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 // ... can be moved, ...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void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translate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 err="1">
                <a:latin typeface="Courier New" pitchFamily="49" charset="0"/>
              </a:rPr>
              <a:t>delta_x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                    float </a:t>
            </a:r>
            <a:r>
              <a:rPr lang="en-US" sz="2000" b="1" dirty="0" err="1">
                <a:latin typeface="Courier New" pitchFamily="49" charset="0"/>
              </a:rPr>
              <a:t>delta_y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void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scaleAndRotate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 err="1">
                <a:latin typeface="Courier New" pitchFamily="49" charset="0"/>
              </a:rPr>
              <a:t>delta_r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					 </a:t>
            </a:r>
            <a:r>
              <a:rPr lang="en-US" sz="2000" b="1" dirty="0" smtClean="0">
                <a:latin typeface="Courier New" pitchFamily="49" charset="0"/>
              </a:rPr>
              <a:t>float </a:t>
            </a:r>
            <a:r>
              <a:rPr lang="en-US" sz="2000" b="1" dirty="0" err="1">
                <a:latin typeface="Courier New" pitchFamily="49" charset="0"/>
              </a:rPr>
              <a:t>delta_theta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}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4574020" y="2362200"/>
            <a:ext cx="457200" cy="1066800"/>
          </a:xfrm>
          <a:prstGeom prst="righ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31220" y="2667000"/>
            <a:ext cx="1445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Observers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7020562" y="3657600"/>
            <a:ext cx="457200" cy="914400"/>
          </a:xfrm>
          <a:prstGeom prst="righ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77762" y="3733800"/>
            <a:ext cx="1437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Creators/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Producers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6934200" y="4953000"/>
            <a:ext cx="457200" cy="1219200"/>
          </a:xfrm>
          <a:prstGeom prst="rightBrac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5339834"/>
            <a:ext cx="1336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B050"/>
                </a:solidFill>
              </a:rPr>
              <a:t>Mutators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745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A data abstraction is defined by a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 collection of </a:t>
            </a:r>
            <a:r>
              <a:rPr lang="en-US" dirty="0" smtClean="0">
                <a:solidFill>
                  <a:srgbClr val="FF0066"/>
                </a:solidFill>
              </a:rPr>
              <a:t>procedural abstractions</a:t>
            </a:r>
          </a:p>
          <a:p>
            <a:pPr marL="457200" lvl="1" indent="0">
              <a:buNone/>
            </a:pPr>
            <a:r>
              <a:rPr lang="en-US" dirty="0" smtClean="0"/>
              <a:t>Not a collection of procedures</a:t>
            </a:r>
          </a:p>
          <a:p>
            <a:pPr marL="0" indent="0">
              <a:buNone/>
            </a:pPr>
            <a:r>
              <a:rPr lang="en-US" dirty="0" smtClean="0"/>
              <a:t>Together, these procedural abstractions provide a set of values</a:t>
            </a:r>
          </a:p>
          <a:p>
            <a:pPr marL="457200" lvl="1" indent="0">
              <a:buNone/>
            </a:pPr>
            <a:r>
              <a:rPr lang="en-US" b="1" i="1" dirty="0" smtClean="0"/>
              <a:t>All</a:t>
            </a:r>
            <a:r>
              <a:rPr lang="en-US" dirty="0" smtClean="0"/>
              <a:t> the ways of directly using that set of values</a:t>
            </a:r>
          </a:p>
          <a:p>
            <a:pPr marL="914400" lvl="2" indent="0">
              <a:buNone/>
            </a:pPr>
            <a:r>
              <a:rPr lang="en-US" dirty="0" smtClean="0"/>
              <a:t>Creating</a:t>
            </a:r>
          </a:p>
          <a:p>
            <a:pPr marL="914400" lvl="2" indent="0">
              <a:buNone/>
            </a:pPr>
            <a:r>
              <a:rPr lang="en-US" dirty="0" smtClean="0"/>
              <a:t>Manipulating</a:t>
            </a:r>
          </a:p>
          <a:p>
            <a:pPr marL="914400" lvl="2" indent="0">
              <a:buNone/>
            </a:pPr>
            <a:r>
              <a:rPr lang="en-US" dirty="0" smtClean="0"/>
              <a:t>Observing</a:t>
            </a:r>
          </a:p>
          <a:p>
            <a:pPr marL="0" indent="0">
              <a:buNone/>
            </a:pPr>
            <a:r>
              <a:rPr lang="en-US" dirty="0" smtClean="0"/>
              <a:t>Creators and producers:  make new values</a:t>
            </a:r>
          </a:p>
          <a:p>
            <a:pPr marL="0" indent="0">
              <a:buNone/>
            </a:pPr>
            <a:r>
              <a:rPr lang="en-US" dirty="0" err="1" smtClean="0"/>
              <a:t>Mutators</a:t>
            </a:r>
            <a:r>
              <a:rPr lang="en-US" dirty="0" smtClean="0"/>
              <a:t>:  change the value (but don’t affect ==)</a:t>
            </a:r>
          </a:p>
          <a:p>
            <a:pPr marL="0" indent="0">
              <a:buNone/>
            </a:pPr>
            <a:r>
              <a:rPr lang="en-US" dirty="0" smtClean="0"/>
              <a:t>Observers:  allow one to tell values apart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917</TotalTime>
  <Words>1807</Words>
  <Application>Microsoft Macintosh PowerPoint</Application>
  <PresentationFormat>On-screen Show (4:3)</PresentationFormat>
  <Paragraphs>373</Paragraphs>
  <Slides>26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simple</vt:lpstr>
      <vt:lpstr>CSE 331 Software Design &amp; Implementation</vt:lpstr>
      <vt:lpstr>Outline</vt:lpstr>
      <vt:lpstr>Scaling Up Specifications</vt:lpstr>
      <vt:lpstr>Why we need Data Abstractions (ADTs)</vt:lpstr>
      <vt:lpstr>A Data Abstraction is a set of operations</vt:lpstr>
      <vt:lpstr>Are these classes the same?</vt:lpstr>
      <vt:lpstr>Abstract data type = objects + operations</vt:lpstr>
      <vt:lpstr>Concept of 2-d point, as an ADT</vt:lpstr>
      <vt:lpstr>A data abstraction is defined by a specification</vt:lpstr>
      <vt:lpstr>Connecting specifications and implementations</vt:lpstr>
      <vt:lpstr>Implementing a Data Abstraction (ADT)</vt:lpstr>
      <vt:lpstr>Example: CharSet Abstraction</vt:lpstr>
      <vt:lpstr>A CharSet implementation: Is it OK?</vt:lpstr>
      <vt:lpstr>Where Is the Error?</vt:lpstr>
      <vt:lpstr>The representation invariant</vt:lpstr>
      <vt:lpstr>Now, we can locate the error</vt:lpstr>
      <vt:lpstr>Listing the elements of a CharSet</vt:lpstr>
      <vt:lpstr>Representation exposure</vt:lpstr>
      <vt:lpstr>Ways to avoid rep exposure</vt:lpstr>
      <vt:lpstr>Checking rep invariants</vt:lpstr>
      <vt:lpstr>Checking the rep invariant</vt:lpstr>
      <vt:lpstr>Practice defensive programming</vt:lpstr>
      <vt:lpstr>Rep inv. constrains structure, not meaning</vt:lpstr>
      <vt:lpstr>Abstraction function:  rep→abstract value</vt:lpstr>
      <vt:lpstr>Abstraction function and insert</vt:lpstr>
      <vt:lpstr>Data Abstraction: Summary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124</cp:revision>
  <cp:lastPrinted>2013-01-22T01:05:00Z</cp:lastPrinted>
  <dcterms:created xsi:type="dcterms:W3CDTF">2012-01-27T17:46:36Z</dcterms:created>
  <dcterms:modified xsi:type="dcterms:W3CDTF">2013-10-09T04:37:33Z</dcterms:modified>
</cp:coreProperties>
</file>