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notesSlides/notesSlide4.xml" ContentType="application/vnd.openxmlformats-officedocument.presentationml.notesSlide+xml"/>
  <Override PartName="/ppt/notesSlides/notesSlide5.xml" ContentType="application/vnd.openxmlformats-officedocument.presentationml.notesSlide+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handoutMasterIdLst>
    <p:handoutMasterId r:id="rId21"/>
  </p:handoutMasterIdLst>
  <p:sldIdLst>
    <p:sldId id="285" r:id="rId2"/>
    <p:sldId id="286" r:id="rId3"/>
    <p:sldId id="293" r:id="rId4"/>
    <p:sldId id="296" r:id="rId5"/>
    <p:sldId id="287" r:id="rId6"/>
    <p:sldId id="288" r:id="rId7"/>
    <p:sldId id="289" r:id="rId8"/>
    <p:sldId id="290" r:id="rId9"/>
    <p:sldId id="291" r:id="rId10"/>
    <p:sldId id="282" r:id="rId11"/>
    <p:sldId id="260" r:id="rId12"/>
    <p:sldId id="262" r:id="rId13"/>
    <p:sldId id="261" r:id="rId14"/>
    <p:sldId id="283" r:id="rId15"/>
    <p:sldId id="297" r:id="rId16"/>
    <p:sldId id="294" r:id="rId17"/>
    <p:sldId id="278" r:id="rId18"/>
    <p:sldId id="295" r:id="rId19"/>
  </p:sldIdLst>
  <p:sldSz cx="9144000" cy="6858000" type="screen4x3"/>
  <p:notesSz cx="6934200" cy="9220200"/>
  <p:custDataLst>
    <p:tags r:id="rId23"/>
  </p:custDataLst>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FF0066"/>
    <a:srgbClr val="800080"/>
    <a:srgbClr val="FFFF00"/>
    <a:srgbClr val="FF0000"/>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14" autoAdjust="0"/>
    <p:restoredTop sz="80060" autoAdjust="0"/>
  </p:normalViewPr>
  <p:slideViewPr>
    <p:cSldViewPr>
      <p:cViewPr varScale="1">
        <p:scale>
          <a:sx n="94" d="100"/>
          <a:sy n="94" d="100"/>
        </p:scale>
        <p:origin x="-760" y="-10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82" d="100"/>
          <a:sy n="82" d="100"/>
        </p:scale>
        <p:origin x="-1944" y="-102"/>
      </p:cViewPr>
      <p:guideLst>
        <p:guide orient="horz" pos="2904"/>
        <p:guide pos="2184"/>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notesMaster" Target="notesMasters/notesMaster1.xml"/><Relationship Id="rId21" Type="http://schemas.openxmlformats.org/officeDocument/2006/relationships/handoutMaster" Target="handoutMasters/handoutMaster1.xml"/><Relationship Id="rId22" Type="http://schemas.openxmlformats.org/officeDocument/2006/relationships/printerSettings" Target="printerSettings/printerSettings1.bin"/><Relationship Id="rId23" Type="http://schemas.openxmlformats.org/officeDocument/2006/relationships/tags" Target="tags/tag1.xml"/><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6" name="Rectangle 4"/>
          <p:cNvSpPr>
            <a:spLocks noGrp="1" noChangeArrowheads="1"/>
          </p:cNvSpPr>
          <p:nvPr>
            <p:ph type="ftr" sz="quarter" idx="2"/>
          </p:nvPr>
        </p:nvSpPr>
        <p:spPr bwMode="auto">
          <a:xfrm>
            <a:off x="0" y="8759800"/>
            <a:ext cx="3005121" cy="460400"/>
          </a:xfrm>
          <a:prstGeom prst="rect">
            <a:avLst/>
          </a:prstGeom>
          <a:noFill/>
          <a:ln w="9525">
            <a:noFill/>
            <a:miter lim="800000"/>
            <a:headEnd/>
            <a:tailEnd/>
          </a:ln>
          <a:effectLst/>
        </p:spPr>
        <p:txBody>
          <a:bodyPr vert="horz" wrap="square" lIns="92296" tIns="46148" rIns="92296" bIns="46148" numCol="1" anchor="b" anchorCtr="0" compatLnSpc="1">
            <a:prstTxWarp prst="textNoShape">
              <a:avLst/>
            </a:prstTxWarp>
          </a:bodyPr>
          <a:lstStyle>
            <a:lvl1pPr>
              <a:defRPr sz="1300" dirty="0"/>
            </a:lvl1pPr>
          </a:lstStyle>
          <a:p>
            <a:pPr>
              <a:defRPr/>
            </a:pPr>
            <a:r>
              <a:rPr lang="en-US" dirty="0"/>
              <a:t>CSE </a:t>
            </a:r>
            <a:r>
              <a:rPr lang="en-US" dirty="0" smtClean="0"/>
              <a:t>311 Au13</a:t>
            </a:r>
            <a:endParaRPr lang="en-US" dirty="0"/>
          </a:p>
        </p:txBody>
      </p:sp>
      <p:sp>
        <p:nvSpPr>
          <p:cNvPr id="33797" name="Rectangle 5"/>
          <p:cNvSpPr>
            <a:spLocks noGrp="1" noChangeArrowheads="1"/>
          </p:cNvSpPr>
          <p:nvPr>
            <p:ph type="sldNum" sz="quarter" idx="3"/>
          </p:nvPr>
        </p:nvSpPr>
        <p:spPr bwMode="auto">
          <a:xfrm>
            <a:off x="3929080" y="8759800"/>
            <a:ext cx="3005120" cy="460400"/>
          </a:xfrm>
          <a:prstGeom prst="rect">
            <a:avLst/>
          </a:prstGeom>
          <a:noFill/>
          <a:ln w="9525">
            <a:noFill/>
            <a:miter lim="800000"/>
            <a:headEnd/>
            <a:tailEnd/>
          </a:ln>
          <a:effectLst/>
        </p:spPr>
        <p:txBody>
          <a:bodyPr vert="horz" wrap="square" lIns="92296" tIns="46148" rIns="92296" bIns="46148" numCol="1" anchor="b" anchorCtr="0" compatLnSpc="1">
            <a:prstTxWarp prst="textNoShape">
              <a:avLst/>
            </a:prstTxWarp>
          </a:bodyPr>
          <a:lstStyle>
            <a:lvl1pPr algn="r">
              <a:defRPr sz="1300"/>
            </a:lvl1pPr>
          </a:lstStyle>
          <a:p>
            <a:pPr>
              <a:defRPr/>
            </a:pPr>
            <a:r>
              <a:rPr lang="en-US" dirty="0"/>
              <a:t>0</a:t>
            </a:r>
            <a:r>
              <a:rPr lang="en-US" dirty="0" smtClean="0"/>
              <a:t>-</a:t>
            </a:r>
            <a:fld id="{4490ECC9-DBDA-4236-ABEF-47C2FD79DC3B}" type="slidenum">
              <a:rPr lang="en-US" smtClean="0"/>
              <a:pPr>
                <a:defRPr/>
              </a:pPr>
              <a:t>‹#›</a:t>
            </a:fld>
            <a:endParaRPr lang="en-US" dirty="0"/>
          </a:p>
        </p:txBody>
      </p:sp>
    </p:spTree>
    <p:extLst>
      <p:ext uri="{BB962C8B-B14F-4D97-AF65-F5344CB8AC3E}">
        <p14:creationId xmlns:p14="http://schemas.microsoft.com/office/powerpoint/2010/main" val="373159969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1"/>
            <a:ext cx="3005121" cy="460400"/>
          </a:xfrm>
          <a:prstGeom prst="rect">
            <a:avLst/>
          </a:prstGeom>
          <a:noFill/>
          <a:ln w="9525">
            <a:noFill/>
            <a:miter lim="800000"/>
            <a:headEnd/>
            <a:tailEnd/>
          </a:ln>
          <a:effectLst/>
        </p:spPr>
        <p:txBody>
          <a:bodyPr vert="horz" wrap="square" lIns="92296" tIns="46148" rIns="92296" bIns="46148" numCol="1" anchor="t" anchorCtr="0" compatLnSpc="1">
            <a:prstTxWarp prst="textNoShape">
              <a:avLst/>
            </a:prstTxWarp>
          </a:bodyPr>
          <a:lstStyle>
            <a:lvl1pPr>
              <a:defRPr sz="1300"/>
            </a:lvl1pPr>
          </a:lstStyle>
          <a:p>
            <a:pPr>
              <a:defRPr/>
            </a:pPr>
            <a:endParaRPr lang="en-US"/>
          </a:p>
        </p:txBody>
      </p:sp>
      <p:sp>
        <p:nvSpPr>
          <p:cNvPr id="25603" name="Rectangle 3"/>
          <p:cNvSpPr>
            <a:spLocks noGrp="1" noChangeArrowheads="1"/>
          </p:cNvSpPr>
          <p:nvPr>
            <p:ph type="dt" idx="1"/>
          </p:nvPr>
        </p:nvSpPr>
        <p:spPr bwMode="auto">
          <a:xfrm>
            <a:off x="3929080" y="1"/>
            <a:ext cx="3005120" cy="460400"/>
          </a:xfrm>
          <a:prstGeom prst="rect">
            <a:avLst/>
          </a:prstGeom>
          <a:noFill/>
          <a:ln w="9525">
            <a:noFill/>
            <a:miter lim="800000"/>
            <a:headEnd/>
            <a:tailEnd/>
          </a:ln>
          <a:effectLst/>
        </p:spPr>
        <p:txBody>
          <a:bodyPr vert="horz" wrap="square" lIns="92296" tIns="46148" rIns="92296" bIns="46148" numCol="1" anchor="t" anchorCtr="0" compatLnSpc="1">
            <a:prstTxWarp prst="textNoShape">
              <a:avLst/>
            </a:prstTxWarp>
          </a:bodyPr>
          <a:lstStyle>
            <a:lvl1pPr algn="r">
              <a:defRPr sz="1300"/>
            </a:lvl1pPr>
          </a:lstStyle>
          <a:p>
            <a:pPr>
              <a:defRPr/>
            </a:pPr>
            <a:endParaRPr lang="en-US"/>
          </a:p>
        </p:txBody>
      </p:sp>
      <p:sp>
        <p:nvSpPr>
          <p:cNvPr id="29700" name="Rectangle 4"/>
          <p:cNvSpPr>
            <a:spLocks noGrp="1" noRot="1" noChangeAspect="1" noChangeArrowheads="1" noTextEdit="1"/>
          </p:cNvSpPr>
          <p:nvPr>
            <p:ph type="sldImg" idx="2"/>
          </p:nvPr>
        </p:nvSpPr>
        <p:spPr bwMode="auto">
          <a:xfrm>
            <a:off x="1162050" y="692150"/>
            <a:ext cx="4610100" cy="34575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5" name="Rectangle 5"/>
          <p:cNvSpPr>
            <a:spLocks noGrp="1" noChangeArrowheads="1"/>
          </p:cNvSpPr>
          <p:nvPr>
            <p:ph type="body" sz="quarter" idx="3"/>
          </p:nvPr>
        </p:nvSpPr>
        <p:spPr bwMode="auto">
          <a:xfrm>
            <a:off x="923958" y="4379901"/>
            <a:ext cx="5086284" cy="4148175"/>
          </a:xfrm>
          <a:prstGeom prst="rect">
            <a:avLst/>
          </a:prstGeom>
          <a:noFill/>
          <a:ln w="9525">
            <a:noFill/>
            <a:miter lim="800000"/>
            <a:headEnd/>
            <a:tailEnd/>
          </a:ln>
          <a:effectLst/>
        </p:spPr>
        <p:txBody>
          <a:bodyPr vert="horz" wrap="square" lIns="92296" tIns="46148" rIns="92296" bIns="4614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5606" name="Rectangle 6"/>
          <p:cNvSpPr>
            <a:spLocks noGrp="1" noChangeArrowheads="1"/>
          </p:cNvSpPr>
          <p:nvPr>
            <p:ph type="ftr" sz="quarter" idx="4"/>
          </p:nvPr>
        </p:nvSpPr>
        <p:spPr bwMode="auto">
          <a:xfrm>
            <a:off x="0" y="8759800"/>
            <a:ext cx="3005121" cy="460400"/>
          </a:xfrm>
          <a:prstGeom prst="rect">
            <a:avLst/>
          </a:prstGeom>
          <a:noFill/>
          <a:ln w="9525">
            <a:noFill/>
            <a:miter lim="800000"/>
            <a:headEnd/>
            <a:tailEnd/>
          </a:ln>
          <a:effectLst/>
        </p:spPr>
        <p:txBody>
          <a:bodyPr vert="horz" wrap="square" lIns="92296" tIns="46148" rIns="92296" bIns="46148" numCol="1" anchor="b" anchorCtr="0" compatLnSpc="1">
            <a:prstTxWarp prst="textNoShape">
              <a:avLst/>
            </a:prstTxWarp>
          </a:bodyPr>
          <a:lstStyle>
            <a:lvl1pPr>
              <a:defRPr sz="1300"/>
            </a:lvl1pPr>
          </a:lstStyle>
          <a:p>
            <a:pPr>
              <a:defRPr/>
            </a:pPr>
            <a:endParaRPr lang="en-US"/>
          </a:p>
        </p:txBody>
      </p:sp>
      <p:sp>
        <p:nvSpPr>
          <p:cNvPr id="25607" name="Rectangle 7"/>
          <p:cNvSpPr>
            <a:spLocks noGrp="1" noChangeArrowheads="1"/>
          </p:cNvSpPr>
          <p:nvPr>
            <p:ph type="sldNum" sz="quarter" idx="5"/>
          </p:nvPr>
        </p:nvSpPr>
        <p:spPr bwMode="auto">
          <a:xfrm>
            <a:off x="3929080" y="8759800"/>
            <a:ext cx="3005120" cy="460400"/>
          </a:xfrm>
          <a:prstGeom prst="rect">
            <a:avLst/>
          </a:prstGeom>
          <a:noFill/>
          <a:ln w="9525">
            <a:noFill/>
            <a:miter lim="800000"/>
            <a:headEnd/>
            <a:tailEnd/>
          </a:ln>
          <a:effectLst/>
        </p:spPr>
        <p:txBody>
          <a:bodyPr vert="horz" wrap="square" lIns="92296" tIns="46148" rIns="92296" bIns="46148" numCol="1" anchor="b" anchorCtr="0" compatLnSpc="1">
            <a:prstTxWarp prst="textNoShape">
              <a:avLst/>
            </a:prstTxWarp>
          </a:bodyPr>
          <a:lstStyle>
            <a:lvl1pPr algn="r">
              <a:defRPr sz="1300"/>
            </a:lvl1pPr>
          </a:lstStyle>
          <a:p>
            <a:pPr>
              <a:defRPr/>
            </a:pPr>
            <a:fld id="{C0C86982-0651-4A87-8CCD-A426161CC69C}" type="slidenum">
              <a:rPr lang="en-US"/>
              <a:pPr>
                <a:defRPr/>
              </a:pPr>
              <a:t>‹#›</a:t>
            </a:fld>
            <a:endParaRPr lang="en-US"/>
          </a:p>
        </p:txBody>
      </p:sp>
    </p:spTree>
    <p:extLst>
      <p:ext uri="{BB962C8B-B14F-4D97-AF65-F5344CB8AC3E}">
        <p14:creationId xmlns:p14="http://schemas.microsoft.com/office/powerpoint/2010/main" val="3074757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0C86982-0651-4A87-8CCD-A426161CC69C}" type="slidenum">
              <a:rPr lang="en-US" smtClean="0"/>
              <a:pPr>
                <a:defRPr/>
              </a:pPr>
              <a:t>3</a:t>
            </a:fld>
            <a:endParaRPr lang="en-US"/>
          </a:p>
        </p:txBody>
      </p:sp>
    </p:spTree>
    <p:extLst>
      <p:ext uri="{BB962C8B-B14F-4D97-AF65-F5344CB8AC3E}">
        <p14:creationId xmlns:p14="http://schemas.microsoft.com/office/powerpoint/2010/main" val="16410399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longer in high school</a:t>
            </a:r>
            <a:r>
              <a:rPr lang="en-US" baseline="0" dirty="0" smtClean="0"/>
              <a:t> – real world is “do this” said by someone who doesn’t even know what “this” implies.  We want to span the gap somehow.  Some handouts and structure but no “cheat sheets”, “output comparison tools” and other crutches – goal is to learn how to learn outside of a class and how to reason about things. </a:t>
            </a:r>
          </a:p>
          <a:p>
            <a:endParaRPr lang="en-US" baseline="0" dirty="0" smtClean="0"/>
          </a:p>
          <a:p>
            <a:r>
              <a:rPr lang="en-US" baseline="0" dirty="0" smtClean="0"/>
              <a:t>It’s not about the points – it’s about the work; the points are supposed to reflect the quality of that.</a:t>
            </a:r>
          </a:p>
          <a:p>
            <a:endParaRPr lang="en-US" baseline="0" dirty="0" smtClean="0"/>
          </a:p>
          <a:p>
            <a:r>
              <a:rPr lang="en-US" baseline="0" dirty="0" smtClean="0"/>
              <a:t>Workload is less structured and pacing is more up to students.  Can’t leave things until day before they’re due, shouldn’t expect crisp answers to things that don’t have them – and “will this lose a point” is often in that category.</a:t>
            </a:r>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C0C86982-0651-4A87-8CCD-A426161CC69C}" type="slidenum">
              <a:rPr lang="en-US" smtClean="0"/>
              <a:pPr>
                <a:defRPr/>
              </a:pPr>
              <a:t>8</a:t>
            </a:fld>
            <a:endParaRPr lang="en-US"/>
          </a:p>
        </p:txBody>
      </p:sp>
    </p:spTree>
    <p:extLst>
      <p:ext uri="{BB962C8B-B14F-4D97-AF65-F5344CB8AC3E}">
        <p14:creationId xmlns:p14="http://schemas.microsoft.com/office/powerpoint/2010/main" val="13711365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Notes: Will try to have slides online the night before each class.  Print out or bring with you</a:t>
            </a:r>
            <a:r>
              <a:rPr lang="en-US" baseline="0" dirty="0" smtClean="0"/>
              <a:t> to take notes, but don’t expect slides to be a complete record of the class.</a:t>
            </a:r>
            <a:endParaRPr lang="en-US" dirty="0" smtClean="0"/>
          </a:p>
          <a:p>
            <a:endParaRPr lang="en-US" dirty="0" smtClean="0"/>
          </a:p>
          <a:p>
            <a:r>
              <a:rPr lang="en-US" dirty="0" smtClean="0"/>
              <a:t>Discussion board:  bad: #17 what do they want?  Better: on #17, should we specify</a:t>
            </a:r>
            <a:r>
              <a:rPr lang="en-US" baseline="0" dirty="0" smtClean="0"/>
              <a:t> a precondition or is it ok to do …</a:t>
            </a:r>
            <a:endParaRPr lang="en-US" dirty="0"/>
          </a:p>
        </p:txBody>
      </p:sp>
      <p:sp>
        <p:nvSpPr>
          <p:cNvPr id="4" name="Slide Number Placeholder 3"/>
          <p:cNvSpPr>
            <a:spLocks noGrp="1"/>
          </p:cNvSpPr>
          <p:nvPr>
            <p:ph type="sldNum" sz="quarter" idx="10"/>
          </p:nvPr>
        </p:nvSpPr>
        <p:spPr/>
        <p:txBody>
          <a:bodyPr/>
          <a:lstStyle/>
          <a:p>
            <a:pPr>
              <a:defRPr/>
            </a:pPr>
            <a:fld id="{C0C86982-0651-4A87-8CCD-A426161CC69C}" type="slidenum">
              <a:rPr lang="en-US" smtClean="0"/>
              <a:pPr>
                <a:defRPr/>
              </a:pPr>
              <a:t>10</a:t>
            </a:fld>
            <a:endParaRPr lang="en-US"/>
          </a:p>
        </p:txBody>
      </p:sp>
    </p:spTree>
    <p:extLst>
      <p:ext uri="{BB962C8B-B14F-4D97-AF65-F5344CB8AC3E}">
        <p14:creationId xmlns:p14="http://schemas.microsoft.com/office/powerpoint/2010/main" val="41541146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late days for quizzes, exercises</a:t>
            </a:r>
          </a:p>
          <a:p>
            <a:endParaRPr lang="en-US" dirty="0" smtClean="0"/>
          </a:p>
          <a:p>
            <a:r>
              <a:rPr lang="en-US" dirty="0" smtClean="0"/>
              <a:t>Watch for details about how to report late days</a:t>
            </a:r>
            <a:r>
              <a:rPr lang="en-US" baseline="0" dirty="0" smtClean="0"/>
              <a:t> on programming projects to the staff</a:t>
            </a:r>
            <a:endParaRPr lang="en-US" dirty="0"/>
          </a:p>
        </p:txBody>
      </p:sp>
      <p:sp>
        <p:nvSpPr>
          <p:cNvPr id="4" name="Slide Number Placeholder 3"/>
          <p:cNvSpPr>
            <a:spLocks noGrp="1"/>
          </p:cNvSpPr>
          <p:nvPr>
            <p:ph type="sldNum" sz="quarter" idx="10"/>
          </p:nvPr>
        </p:nvSpPr>
        <p:spPr/>
        <p:txBody>
          <a:bodyPr/>
          <a:lstStyle/>
          <a:p>
            <a:pPr>
              <a:defRPr/>
            </a:pPr>
            <a:fld id="{C0C86982-0651-4A87-8CCD-A426161CC69C}" type="slidenum">
              <a:rPr lang="en-US" smtClean="0"/>
              <a:pPr>
                <a:defRPr/>
              </a:pPr>
              <a:t>13</a:t>
            </a:fld>
            <a:endParaRPr lang="en-US"/>
          </a:p>
        </p:txBody>
      </p:sp>
    </p:spTree>
    <p:extLst>
      <p:ext uri="{BB962C8B-B14F-4D97-AF65-F5344CB8AC3E}">
        <p14:creationId xmlns:p14="http://schemas.microsoft.com/office/powerpoint/2010/main" val="36086279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Why books?</a:t>
            </a:r>
            <a:r>
              <a:rPr lang="en-US" baseline="0" dirty="0" smtClean="0"/>
              <a:t>  Better organized, editing – the web is not a substitute (disorganized, fragmented, but still very useful)</a:t>
            </a:r>
            <a:endParaRPr lang="en-US" dirty="0"/>
          </a:p>
        </p:txBody>
      </p:sp>
      <p:sp>
        <p:nvSpPr>
          <p:cNvPr id="4" name="Slide Number Placeholder 3"/>
          <p:cNvSpPr>
            <a:spLocks noGrp="1"/>
          </p:cNvSpPr>
          <p:nvPr>
            <p:ph type="sldNum" sz="quarter" idx="10"/>
          </p:nvPr>
        </p:nvSpPr>
        <p:spPr/>
        <p:txBody>
          <a:bodyPr/>
          <a:lstStyle/>
          <a:p>
            <a:pPr>
              <a:defRPr/>
            </a:pPr>
            <a:fld id="{C0C86982-0651-4A87-8CCD-A426161CC69C}" type="slidenum">
              <a:rPr lang="en-US" smtClean="0"/>
              <a:pPr>
                <a:defRPr/>
              </a:pPr>
              <a:t>14</a:t>
            </a:fld>
            <a:endParaRPr lang="en-US"/>
          </a:p>
        </p:txBody>
      </p:sp>
    </p:spTree>
    <p:extLst>
      <p:ext uri="{BB962C8B-B14F-4D97-AF65-F5344CB8AC3E}">
        <p14:creationId xmlns:p14="http://schemas.microsoft.com/office/powerpoint/2010/main" val="16898136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7"/>
          <p:cNvSpPr>
            <a:spLocks noChangeShapeType="1"/>
          </p:cNvSpPr>
          <p:nvPr/>
        </p:nvSpPr>
        <p:spPr bwMode="auto">
          <a:xfrm>
            <a:off x="762000" y="1295400"/>
            <a:ext cx="7543800" cy="0"/>
          </a:xfrm>
          <a:prstGeom prst="line">
            <a:avLst/>
          </a:prstGeom>
          <a:noFill/>
          <a:ln w="38100">
            <a:solidFill>
              <a:srgbClr val="800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 name="Line 8"/>
          <p:cNvSpPr>
            <a:spLocks noChangeShapeType="1"/>
          </p:cNvSpPr>
          <p:nvPr/>
        </p:nvSpPr>
        <p:spPr bwMode="auto">
          <a:xfrm>
            <a:off x="762000" y="5791200"/>
            <a:ext cx="7543800" cy="0"/>
          </a:xfrm>
          <a:prstGeom prst="line">
            <a:avLst/>
          </a:prstGeom>
          <a:noFill/>
          <a:ln w="38100">
            <a:solidFill>
              <a:srgbClr val="800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074" name="Rectangle 2"/>
          <p:cNvSpPr>
            <a:spLocks noGrp="1" noChangeArrowheads="1"/>
          </p:cNvSpPr>
          <p:nvPr>
            <p:ph type="ctrTitle"/>
          </p:nvPr>
        </p:nvSpPr>
        <p:spPr>
          <a:xfrm>
            <a:off x="685800" y="2286000"/>
            <a:ext cx="7772400" cy="1143000"/>
          </a:xfrm>
        </p:spPr>
        <p:txBody>
          <a:bodyPr/>
          <a:lstStyle>
            <a:lvl1pPr>
              <a:defRPr/>
            </a:lvl1pPr>
          </a:lstStyle>
          <a:p>
            <a:r>
              <a:rPr lang="en-US" smtClean="0"/>
              <a:t>Click to edit Master title style</a:t>
            </a:r>
            <a:endParaRPr lang="en-US"/>
          </a:p>
        </p:txBody>
      </p:sp>
      <p:sp>
        <p:nvSpPr>
          <p:cNvPr id="3075" name="Rectangle 3"/>
          <p:cNvSpPr>
            <a:spLocks noGrp="1" noChangeArrowheads="1"/>
          </p:cNvSpPr>
          <p:nvPr>
            <p:ph type="subTitle" idx="1"/>
          </p:nvPr>
        </p:nvSpPr>
        <p:spPr>
          <a:xfrm>
            <a:off x="1371600" y="3886200"/>
            <a:ext cx="6400800" cy="1752600"/>
          </a:xfrm>
        </p:spPr>
        <p:txBody>
          <a:bodyPr/>
          <a:lstStyle>
            <a:lvl1pPr marL="0" indent="0" algn="ctr">
              <a:buFontTx/>
              <a:buNone/>
              <a:defRPr>
                <a:solidFill>
                  <a:srgbClr val="800080"/>
                </a:solidFill>
              </a:defRPr>
            </a:lvl1pPr>
          </a:lstStyle>
          <a:p>
            <a:r>
              <a:rPr lang="en-US" smtClean="0"/>
              <a:t>Click to edit Master subtitle style</a:t>
            </a:r>
            <a:endParaRPr lang="en-US"/>
          </a:p>
        </p:txBody>
      </p:sp>
      <p:sp>
        <p:nvSpPr>
          <p:cNvPr id="6" name="Rectangle 4"/>
          <p:cNvSpPr>
            <a:spLocks noGrp="1" noChangeArrowheads="1"/>
          </p:cNvSpPr>
          <p:nvPr>
            <p:ph type="dt" sz="half" idx="10"/>
          </p:nvPr>
        </p:nvSpPr>
        <p:spPr>
          <a:xfrm>
            <a:off x="685800" y="6248400"/>
            <a:ext cx="1905000" cy="457200"/>
          </a:xfrm>
        </p:spPr>
        <p:txBody>
          <a:bodyPr/>
          <a:lstStyle>
            <a:lvl1pPr>
              <a:defRPr>
                <a:solidFill>
                  <a:schemeClr val="tx1"/>
                </a:solidFill>
              </a:defRPr>
            </a:lvl1pPr>
          </a:lstStyle>
          <a:p>
            <a:pPr>
              <a:defRPr/>
            </a:pPr>
            <a:endParaRPr lang="en-US"/>
          </a:p>
        </p:txBody>
      </p:sp>
      <p:sp>
        <p:nvSpPr>
          <p:cNvPr id="7" name="Rectangle 5"/>
          <p:cNvSpPr>
            <a:spLocks noGrp="1" noChangeArrowheads="1"/>
          </p:cNvSpPr>
          <p:nvPr>
            <p:ph type="ftr" sz="quarter" idx="11"/>
          </p:nvPr>
        </p:nvSpPr>
        <p:spPr>
          <a:xfrm>
            <a:off x="3124200" y="6248400"/>
            <a:ext cx="2895600" cy="457200"/>
          </a:xfrm>
        </p:spPr>
        <p:txBody>
          <a:bodyPr/>
          <a:lstStyle>
            <a:lvl1pPr>
              <a:defRPr>
                <a:solidFill>
                  <a:schemeClr val="tx1"/>
                </a:solidFill>
              </a:defRPr>
            </a:lvl1pPr>
          </a:lstStyle>
          <a:p>
            <a:pPr>
              <a:defRPr/>
            </a:pPr>
            <a:r>
              <a:rPr lang="en-US" dirty="0" smtClean="0"/>
              <a:t>CSE 331 Au13</a:t>
            </a:r>
            <a:endParaRPr lang="en-US" dirty="0"/>
          </a:p>
        </p:txBody>
      </p:sp>
      <p:sp>
        <p:nvSpPr>
          <p:cNvPr id="8" name="Rectangle 6"/>
          <p:cNvSpPr>
            <a:spLocks noGrp="1" noChangeArrowheads="1"/>
          </p:cNvSpPr>
          <p:nvPr>
            <p:ph type="sldNum" sz="quarter" idx="12"/>
          </p:nvPr>
        </p:nvSpPr>
        <p:spPr>
          <a:xfrm>
            <a:off x="6553200" y="6248400"/>
            <a:ext cx="1905000" cy="457200"/>
          </a:xfrm>
        </p:spPr>
        <p:txBody>
          <a:bodyPr/>
          <a:lstStyle>
            <a:lvl1pPr>
              <a:defRPr>
                <a:solidFill>
                  <a:schemeClr val="tx1"/>
                </a:solidFill>
              </a:defRPr>
            </a:lvl1pPr>
          </a:lstStyle>
          <a:p>
            <a:pPr>
              <a:defRPr/>
            </a:pPr>
            <a:fld id="{41F6C098-13F0-41FA-8110-EA5113992111}" type="slidenum">
              <a:rPr lang="en-US"/>
              <a:pPr>
                <a:defRPr/>
              </a:pPr>
              <a:t>‹#›</a:t>
            </a:fld>
            <a:endParaRPr lang="en-US"/>
          </a:p>
        </p:txBody>
      </p:sp>
    </p:spTree>
    <p:extLst>
      <p:ext uri="{BB962C8B-B14F-4D97-AF65-F5344CB8AC3E}">
        <p14:creationId xmlns:p14="http://schemas.microsoft.com/office/powerpoint/2010/main" val="32700104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CSE 331 Au13</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E143ACDB-C1BA-4139-A3B5-ECE71C1D9EEC}" type="slidenum">
              <a:rPr lang="en-US"/>
              <a:pPr>
                <a:defRPr/>
              </a:pPr>
              <a:t>‹#›</a:t>
            </a:fld>
            <a:endParaRPr lang="en-US"/>
          </a:p>
        </p:txBody>
      </p:sp>
    </p:spTree>
    <p:extLst>
      <p:ext uri="{BB962C8B-B14F-4D97-AF65-F5344CB8AC3E}">
        <p14:creationId xmlns:p14="http://schemas.microsoft.com/office/powerpoint/2010/main" val="15818279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304800"/>
            <a:ext cx="194310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304800"/>
            <a:ext cx="56769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CSE 331 Au13</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B1C5BC84-1DEC-4E9D-8DD0-2C203C7304FF}" type="slidenum">
              <a:rPr lang="en-US"/>
              <a:pPr>
                <a:defRPr/>
              </a:pPr>
              <a:t>‹#›</a:t>
            </a:fld>
            <a:endParaRPr lang="en-US"/>
          </a:p>
        </p:txBody>
      </p:sp>
    </p:spTree>
    <p:extLst>
      <p:ext uri="{BB962C8B-B14F-4D97-AF65-F5344CB8AC3E}">
        <p14:creationId xmlns:p14="http://schemas.microsoft.com/office/powerpoint/2010/main" val="36826164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CSE 331 Au13</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48DACF16-E0F0-4B7F-BDAB-0ED6A37A383D}" type="slidenum">
              <a:rPr lang="en-US"/>
              <a:pPr>
                <a:defRPr/>
              </a:pPr>
              <a:t>‹#›</a:t>
            </a:fld>
            <a:endParaRPr lang="en-US"/>
          </a:p>
        </p:txBody>
      </p:sp>
    </p:spTree>
    <p:extLst>
      <p:ext uri="{BB962C8B-B14F-4D97-AF65-F5344CB8AC3E}">
        <p14:creationId xmlns:p14="http://schemas.microsoft.com/office/powerpoint/2010/main" val="1644020049"/>
      </p:ext>
    </p:extLst>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CSE 331 Au13</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641C4CED-1F2F-4C0D-A4F7-58F3EB91B2B2}" type="slidenum">
              <a:rPr lang="en-US"/>
              <a:pPr>
                <a:defRPr/>
              </a:pPr>
              <a:t>‹#›</a:t>
            </a:fld>
            <a:endParaRPr lang="en-US"/>
          </a:p>
        </p:txBody>
      </p:sp>
    </p:spTree>
    <p:extLst>
      <p:ext uri="{BB962C8B-B14F-4D97-AF65-F5344CB8AC3E}">
        <p14:creationId xmlns:p14="http://schemas.microsoft.com/office/powerpoint/2010/main" val="16822483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600200"/>
            <a:ext cx="38100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38100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CSE 331 Au13</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07FEBA81-96FB-474D-A3C6-C60125E85AA7}" type="slidenum">
              <a:rPr lang="en-US"/>
              <a:pPr>
                <a:defRPr/>
              </a:pPr>
              <a:t>‹#›</a:t>
            </a:fld>
            <a:endParaRPr lang="en-US"/>
          </a:p>
        </p:txBody>
      </p:sp>
    </p:spTree>
    <p:extLst>
      <p:ext uri="{BB962C8B-B14F-4D97-AF65-F5344CB8AC3E}">
        <p14:creationId xmlns:p14="http://schemas.microsoft.com/office/powerpoint/2010/main" val="28835504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smtClean="0"/>
              <a:t>CSE 331 Au13</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87C9CD30-6C9D-46DE-B266-6B0D81F43848}" type="slidenum">
              <a:rPr lang="en-US"/>
              <a:pPr>
                <a:defRPr/>
              </a:pPr>
              <a:t>‹#›</a:t>
            </a:fld>
            <a:endParaRPr lang="en-US"/>
          </a:p>
        </p:txBody>
      </p:sp>
    </p:spTree>
    <p:extLst>
      <p:ext uri="{BB962C8B-B14F-4D97-AF65-F5344CB8AC3E}">
        <p14:creationId xmlns:p14="http://schemas.microsoft.com/office/powerpoint/2010/main" val="28033932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smtClean="0"/>
              <a:t>CSE 331 Au13</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13AE8722-9256-42EB-B779-63A99D304B0B}" type="slidenum">
              <a:rPr lang="en-US"/>
              <a:pPr>
                <a:defRPr/>
              </a:pPr>
              <a:t>‹#›</a:t>
            </a:fld>
            <a:endParaRPr lang="en-US"/>
          </a:p>
        </p:txBody>
      </p:sp>
    </p:spTree>
    <p:extLst>
      <p:ext uri="{BB962C8B-B14F-4D97-AF65-F5344CB8AC3E}">
        <p14:creationId xmlns:p14="http://schemas.microsoft.com/office/powerpoint/2010/main" val="10207775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smtClean="0"/>
              <a:t>CSE 331 Au13</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8C3983B7-E459-4701-B580-D0BD95C5F317}" type="slidenum">
              <a:rPr lang="en-US"/>
              <a:pPr>
                <a:defRPr/>
              </a:pPr>
              <a:t>‹#›</a:t>
            </a:fld>
            <a:endParaRPr lang="en-US"/>
          </a:p>
        </p:txBody>
      </p:sp>
    </p:spTree>
    <p:extLst>
      <p:ext uri="{BB962C8B-B14F-4D97-AF65-F5344CB8AC3E}">
        <p14:creationId xmlns:p14="http://schemas.microsoft.com/office/powerpoint/2010/main" val="17195403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CSE 331 Au13</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F8AE64B7-D971-4815-8FF7-96068F85D20E}" type="slidenum">
              <a:rPr lang="en-US"/>
              <a:pPr>
                <a:defRPr/>
              </a:pPr>
              <a:t>‹#›</a:t>
            </a:fld>
            <a:endParaRPr lang="en-US"/>
          </a:p>
        </p:txBody>
      </p:sp>
    </p:spTree>
    <p:extLst>
      <p:ext uri="{BB962C8B-B14F-4D97-AF65-F5344CB8AC3E}">
        <p14:creationId xmlns:p14="http://schemas.microsoft.com/office/powerpoint/2010/main" val="6158312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CSE 331 Au13</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BC115EA6-3B7E-4A7B-BCDE-0EB3FFF8293C}" type="slidenum">
              <a:rPr lang="en-US"/>
              <a:pPr>
                <a:defRPr/>
              </a:pPr>
              <a:t>‹#›</a:t>
            </a:fld>
            <a:endParaRPr lang="en-US"/>
          </a:p>
        </p:txBody>
      </p:sp>
    </p:spTree>
    <p:extLst>
      <p:ext uri="{BB962C8B-B14F-4D97-AF65-F5344CB8AC3E}">
        <p14:creationId xmlns:p14="http://schemas.microsoft.com/office/powerpoint/2010/main" val="317023233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3048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600200"/>
            <a:ext cx="77724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4008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800080"/>
                </a:solidFill>
              </a:defRPr>
            </a:lvl1pPr>
          </a:lstStyle>
          <a:p>
            <a:pPr>
              <a:defRPr/>
            </a:pPr>
            <a:endParaRPr lang="en-US"/>
          </a:p>
        </p:txBody>
      </p:sp>
      <p:sp>
        <p:nvSpPr>
          <p:cNvPr id="1029" name="Rectangle 5"/>
          <p:cNvSpPr>
            <a:spLocks noGrp="1" noChangeArrowheads="1"/>
          </p:cNvSpPr>
          <p:nvPr>
            <p:ph type="ftr" sz="quarter" idx="3"/>
          </p:nvPr>
        </p:nvSpPr>
        <p:spPr bwMode="auto">
          <a:xfrm>
            <a:off x="2895600" y="6400800"/>
            <a:ext cx="3429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rgbClr val="800080"/>
                </a:solidFill>
              </a:defRPr>
            </a:lvl1pPr>
          </a:lstStyle>
          <a:p>
            <a:pPr>
              <a:defRPr/>
            </a:pPr>
            <a:r>
              <a:rPr lang="en-US" dirty="0" smtClean="0"/>
              <a:t>CSE 331 Au13</a:t>
            </a:r>
            <a:endParaRPr lang="en-US" dirty="0"/>
          </a:p>
        </p:txBody>
      </p:sp>
      <p:sp>
        <p:nvSpPr>
          <p:cNvPr id="1030" name="Rectangle 6"/>
          <p:cNvSpPr>
            <a:spLocks noGrp="1" noChangeArrowheads="1"/>
          </p:cNvSpPr>
          <p:nvPr>
            <p:ph type="sldNum" sz="quarter" idx="4"/>
          </p:nvPr>
        </p:nvSpPr>
        <p:spPr bwMode="auto">
          <a:xfrm>
            <a:off x="6553200" y="64008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rgbClr val="800080"/>
                </a:solidFill>
              </a:defRPr>
            </a:lvl1pPr>
          </a:lstStyle>
          <a:p>
            <a:pPr>
              <a:defRPr/>
            </a:pPr>
            <a:fld id="{12A14B3B-27EA-4853-B4FC-2EDFCA0593C9}" type="slidenum">
              <a:rPr lang="en-US"/>
              <a:pPr>
                <a:defRPr/>
              </a:pPr>
              <a:t>‹#›</a:t>
            </a:fld>
            <a:endParaRPr lang="en-US"/>
          </a:p>
        </p:txBody>
      </p:sp>
      <p:sp>
        <p:nvSpPr>
          <p:cNvPr id="1031" name="Line 7"/>
          <p:cNvSpPr>
            <a:spLocks noChangeShapeType="1"/>
          </p:cNvSpPr>
          <p:nvPr/>
        </p:nvSpPr>
        <p:spPr bwMode="auto">
          <a:xfrm>
            <a:off x="762000" y="1295400"/>
            <a:ext cx="7543800" cy="0"/>
          </a:xfrm>
          <a:prstGeom prst="line">
            <a:avLst/>
          </a:prstGeom>
          <a:noFill/>
          <a:ln w="38100">
            <a:solidFill>
              <a:srgbClr val="800080"/>
            </a:solidFill>
            <a:round/>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sldLayoutIdLst>
    <p:sldLayoutId id="2147483791" r:id="rId1"/>
    <p:sldLayoutId id="2147483781" r:id="rId2"/>
    <p:sldLayoutId id="2147483782" r:id="rId3"/>
    <p:sldLayoutId id="2147483783" r:id="rId4"/>
    <p:sldLayoutId id="2147483784" r:id="rId5"/>
    <p:sldLayoutId id="2147483785" r:id="rId6"/>
    <p:sldLayoutId id="2147483786" r:id="rId7"/>
    <p:sldLayoutId id="2147483787" r:id="rId8"/>
    <p:sldLayoutId id="2147483788" r:id="rId9"/>
    <p:sldLayoutId id="2147483789" r:id="rId10"/>
    <p:sldLayoutId id="2147483790" r:id="rId11"/>
  </p:sldLayoutIdLst>
  <p:hf hdr="0" dt="0"/>
  <p:txStyles>
    <p:titleStyle>
      <a:lvl1pPr algn="l" rtl="0" eaLnBrk="0" fontAlgn="base" hangingPunct="0">
        <a:spcBef>
          <a:spcPct val="0"/>
        </a:spcBef>
        <a:spcAft>
          <a:spcPct val="0"/>
        </a:spcAft>
        <a:defRPr sz="3600">
          <a:solidFill>
            <a:srgbClr val="800080"/>
          </a:solidFill>
          <a:latin typeface="+mj-lt"/>
          <a:ea typeface="+mj-ea"/>
          <a:cs typeface="+mj-cs"/>
        </a:defRPr>
      </a:lvl1pPr>
      <a:lvl2pPr algn="l" rtl="0" eaLnBrk="0" fontAlgn="base" hangingPunct="0">
        <a:spcBef>
          <a:spcPct val="0"/>
        </a:spcBef>
        <a:spcAft>
          <a:spcPct val="0"/>
        </a:spcAft>
        <a:defRPr sz="3600">
          <a:solidFill>
            <a:srgbClr val="800080"/>
          </a:solidFill>
          <a:latin typeface="Arial" charset="0"/>
        </a:defRPr>
      </a:lvl2pPr>
      <a:lvl3pPr algn="l" rtl="0" eaLnBrk="0" fontAlgn="base" hangingPunct="0">
        <a:spcBef>
          <a:spcPct val="0"/>
        </a:spcBef>
        <a:spcAft>
          <a:spcPct val="0"/>
        </a:spcAft>
        <a:defRPr sz="3600">
          <a:solidFill>
            <a:srgbClr val="800080"/>
          </a:solidFill>
          <a:latin typeface="Arial" charset="0"/>
        </a:defRPr>
      </a:lvl3pPr>
      <a:lvl4pPr algn="l" rtl="0" eaLnBrk="0" fontAlgn="base" hangingPunct="0">
        <a:spcBef>
          <a:spcPct val="0"/>
        </a:spcBef>
        <a:spcAft>
          <a:spcPct val="0"/>
        </a:spcAft>
        <a:defRPr sz="3600">
          <a:solidFill>
            <a:srgbClr val="800080"/>
          </a:solidFill>
          <a:latin typeface="Arial" charset="0"/>
        </a:defRPr>
      </a:lvl4pPr>
      <a:lvl5pPr algn="l" rtl="0" eaLnBrk="0" fontAlgn="base" hangingPunct="0">
        <a:spcBef>
          <a:spcPct val="0"/>
        </a:spcBef>
        <a:spcAft>
          <a:spcPct val="0"/>
        </a:spcAft>
        <a:defRPr sz="3600">
          <a:solidFill>
            <a:srgbClr val="800080"/>
          </a:solidFill>
          <a:latin typeface="Arial" charset="0"/>
        </a:defRPr>
      </a:lvl5pPr>
      <a:lvl6pPr marL="457200" algn="l" rtl="0" eaLnBrk="1" fontAlgn="base" hangingPunct="1">
        <a:spcBef>
          <a:spcPct val="0"/>
        </a:spcBef>
        <a:spcAft>
          <a:spcPct val="0"/>
        </a:spcAft>
        <a:defRPr sz="3600">
          <a:solidFill>
            <a:srgbClr val="800080"/>
          </a:solidFill>
          <a:latin typeface="Arial" charset="0"/>
        </a:defRPr>
      </a:lvl6pPr>
      <a:lvl7pPr marL="914400" algn="l" rtl="0" eaLnBrk="1" fontAlgn="base" hangingPunct="1">
        <a:spcBef>
          <a:spcPct val="0"/>
        </a:spcBef>
        <a:spcAft>
          <a:spcPct val="0"/>
        </a:spcAft>
        <a:defRPr sz="3600">
          <a:solidFill>
            <a:srgbClr val="800080"/>
          </a:solidFill>
          <a:latin typeface="Arial" charset="0"/>
        </a:defRPr>
      </a:lvl7pPr>
      <a:lvl8pPr marL="1371600" algn="l" rtl="0" eaLnBrk="1" fontAlgn="base" hangingPunct="1">
        <a:spcBef>
          <a:spcPct val="0"/>
        </a:spcBef>
        <a:spcAft>
          <a:spcPct val="0"/>
        </a:spcAft>
        <a:defRPr sz="3600">
          <a:solidFill>
            <a:srgbClr val="800080"/>
          </a:solidFill>
          <a:latin typeface="Arial" charset="0"/>
        </a:defRPr>
      </a:lvl8pPr>
      <a:lvl9pPr marL="1828800" algn="l" rtl="0" eaLnBrk="1" fontAlgn="base" hangingPunct="1">
        <a:spcBef>
          <a:spcPct val="0"/>
        </a:spcBef>
        <a:spcAft>
          <a:spcPct val="0"/>
        </a:spcAft>
        <a:defRPr sz="3600">
          <a:solidFill>
            <a:srgbClr val="800080"/>
          </a:solidFill>
          <a:latin typeface="Arial"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tags" Target="../tags/tag4.xml"/><Relationship Id="rId4" Type="http://schemas.openxmlformats.org/officeDocument/2006/relationships/slideLayout" Target="../slideLayouts/slideLayout2.xml"/><Relationship Id="rId5" Type="http://schemas.openxmlformats.org/officeDocument/2006/relationships/notesSlide" Target="../notesSlides/notesSlide3.xml"/><Relationship Id="rId1" Type="http://schemas.openxmlformats.org/officeDocument/2006/relationships/tags" Target="../tags/tag2.xml"/><Relationship Id="rId2" Type="http://schemas.openxmlformats.org/officeDocument/2006/relationships/tags" Target="../tags/tag3.xml"/></Relationships>
</file>

<file path=ppt/slides/_rels/slide11.xml.rels><?xml version="1.0" encoding="UTF-8" standalone="yes"?>
<Relationships xmlns="http://schemas.openxmlformats.org/package/2006/relationships"><Relationship Id="rId3" Type="http://schemas.openxmlformats.org/officeDocument/2006/relationships/tags" Target="../tags/tag7.xml"/><Relationship Id="rId4" Type="http://schemas.openxmlformats.org/officeDocument/2006/relationships/slideLayout" Target="../slideLayouts/slideLayout2.xml"/><Relationship Id="rId1" Type="http://schemas.openxmlformats.org/officeDocument/2006/relationships/tags" Target="../tags/tag5.xml"/><Relationship Id="rId2" Type="http://schemas.openxmlformats.org/officeDocument/2006/relationships/tags" Target="../tags/tag6.xml"/></Relationships>
</file>

<file path=ppt/slides/_rels/slide12.xml.rels><?xml version="1.0" encoding="UTF-8" standalone="yes"?>
<Relationships xmlns="http://schemas.openxmlformats.org/package/2006/relationships"><Relationship Id="rId3" Type="http://schemas.openxmlformats.org/officeDocument/2006/relationships/tags" Target="../tags/tag10.xml"/><Relationship Id="rId4" Type="http://schemas.openxmlformats.org/officeDocument/2006/relationships/slideLayout" Target="../slideLayouts/slideLayout2.xml"/><Relationship Id="rId1" Type="http://schemas.openxmlformats.org/officeDocument/2006/relationships/tags" Target="../tags/tag8.xml"/><Relationship Id="rId2" Type="http://schemas.openxmlformats.org/officeDocument/2006/relationships/tags" Target="../tags/tag9.xml"/></Relationships>
</file>

<file path=ppt/slides/_rels/slide13.xml.rels><?xml version="1.0" encoding="UTF-8" standalone="yes"?>
<Relationships xmlns="http://schemas.openxmlformats.org/package/2006/relationships"><Relationship Id="rId3" Type="http://schemas.openxmlformats.org/officeDocument/2006/relationships/tags" Target="../tags/tag13.xml"/><Relationship Id="rId4" Type="http://schemas.openxmlformats.org/officeDocument/2006/relationships/slideLayout" Target="../slideLayouts/slideLayout2.xml"/><Relationship Id="rId5" Type="http://schemas.openxmlformats.org/officeDocument/2006/relationships/notesSlide" Target="../notesSlides/notesSlide4.xml"/><Relationship Id="rId1" Type="http://schemas.openxmlformats.org/officeDocument/2006/relationships/tags" Target="../tags/tag11.xml"/><Relationship Id="rId2" Type="http://schemas.openxmlformats.org/officeDocument/2006/relationships/tags" Target="../tags/tag1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image" Target="../media/image3.png"/><Relationship Id="rId6" Type="http://schemas.openxmlformats.org/officeDocument/2006/relationships/image" Target="../media/image4.png"/><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tags" Target="../tags/tag16.xml"/><Relationship Id="rId4" Type="http://schemas.openxmlformats.org/officeDocument/2006/relationships/slideLayout" Target="../slideLayouts/slideLayout2.xml"/><Relationship Id="rId1" Type="http://schemas.openxmlformats.org/officeDocument/2006/relationships/tags" Target="../tags/tag14.xml"/><Relationship Id="rId2" Type="http://schemas.openxmlformats.org/officeDocument/2006/relationships/tags" Target="../tags/tag15.xml"/></Relationships>
</file>

<file path=ppt/slides/_rels/slide18.xml.rels><?xml version="1.0" encoding="UTF-8" standalone="yes"?>
<Relationships xmlns="http://schemas.openxmlformats.org/package/2006/relationships"><Relationship Id="rId3" Type="http://schemas.openxmlformats.org/officeDocument/2006/relationships/tags" Target="../tags/tag19.xml"/><Relationship Id="rId4" Type="http://schemas.openxmlformats.org/officeDocument/2006/relationships/slideLayout" Target="../slideLayouts/slideLayout2.xml"/><Relationship Id="rId1" Type="http://schemas.openxmlformats.org/officeDocument/2006/relationships/tags" Target="../tags/tag17.xml"/><Relationship Id="rId2" Type="http://schemas.openxmlformats.org/officeDocument/2006/relationships/tags" Target="../tags/tag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CSE 331</a:t>
            </a:r>
            <a:br>
              <a:rPr lang="en-US" dirty="0" smtClean="0"/>
            </a:br>
            <a:r>
              <a:rPr lang="en-US" dirty="0" smtClean="0"/>
              <a:t>Software Design &amp; Implementation</a:t>
            </a:r>
            <a:endParaRPr lang="en-US" dirty="0"/>
          </a:p>
        </p:txBody>
      </p:sp>
      <p:sp>
        <p:nvSpPr>
          <p:cNvPr id="3" name="Subtitle 2"/>
          <p:cNvSpPr>
            <a:spLocks noGrp="1"/>
          </p:cNvSpPr>
          <p:nvPr>
            <p:ph type="subTitle" idx="1"/>
          </p:nvPr>
        </p:nvSpPr>
        <p:spPr/>
        <p:txBody>
          <a:bodyPr/>
          <a:lstStyle/>
          <a:p>
            <a:r>
              <a:rPr lang="en-US" dirty="0" smtClean="0"/>
              <a:t>Hal Perkins</a:t>
            </a:r>
          </a:p>
          <a:p>
            <a:r>
              <a:rPr lang="en-US" dirty="0" smtClean="0"/>
              <a:t>Autumn 2013</a:t>
            </a:r>
          </a:p>
          <a:p>
            <a:r>
              <a:rPr lang="en-US" dirty="0" smtClean="0"/>
              <a:t>Lecture 0 – Introduction &amp; Overview</a:t>
            </a:r>
            <a:endParaRPr lang="en-US" dirty="0"/>
          </a:p>
        </p:txBody>
      </p:sp>
      <p:sp>
        <p:nvSpPr>
          <p:cNvPr id="6" name="Slide Number Placeholder 5"/>
          <p:cNvSpPr>
            <a:spLocks noGrp="1"/>
          </p:cNvSpPr>
          <p:nvPr>
            <p:ph type="sldNum" sz="quarter" idx="12"/>
          </p:nvPr>
        </p:nvSpPr>
        <p:spPr/>
        <p:txBody>
          <a:bodyPr/>
          <a:lstStyle/>
          <a:p>
            <a:pPr>
              <a:defRPr/>
            </a:pPr>
            <a:fld id="{41F6C098-13F0-41FA-8110-EA5113992111}" type="slidenum">
              <a:rPr lang="en-US" smtClean="0"/>
              <a:pPr>
                <a:defRPr/>
              </a:pPr>
              <a:t>1</a:t>
            </a:fld>
            <a:endParaRPr lang="en-US"/>
          </a:p>
        </p:txBody>
      </p:sp>
      <p:sp>
        <p:nvSpPr>
          <p:cNvPr id="5" name="Footer Placeholder 4"/>
          <p:cNvSpPr>
            <a:spLocks noGrp="1"/>
          </p:cNvSpPr>
          <p:nvPr>
            <p:ph type="ftr" sz="quarter" idx="11"/>
          </p:nvPr>
        </p:nvSpPr>
        <p:spPr/>
        <p:txBody>
          <a:bodyPr/>
          <a:lstStyle/>
          <a:p>
            <a:pPr>
              <a:defRPr/>
            </a:pPr>
            <a:r>
              <a:rPr lang="en-US" dirty="0" smtClean="0">
                <a:solidFill>
                  <a:srgbClr val="800080"/>
                </a:solidFill>
              </a:rPr>
              <a:t>CSE 331 Au13</a:t>
            </a:r>
            <a:endParaRPr lang="en-US" dirty="0">
              <a:solidFill>
                <a:srgbClr val="800080"/>
              </a:solidFill>
            </a:endParaRPr>
          </a:p>
        </p:txBody>
      </p:sp>
    </p:spTree>
    <p:extLst>
      <p:ext uri="{BB962C8B-B14F-4D97-AF65-F5344CB8AC3E}">
        <p14:creationId xmlns:p14="http://schemas.microsoft.com/office/powerpoint/2010/main" val="2151891243"/>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custDataLst>
              <p:tags r:id="rId1"/>
            </p:custDataLst>
          </p:nvPr>
        </p:nvSpPr>
        <p:spPr/>
        <p:txBody>
          <a:bodyPr/>
          <a:lstStyle/>
          <a:p>
            <a:pPr eaLnBrk="1" hangingPunct="1"/>
            <a:r>
              <a:rPr lang="en-US" dirty="0" smtClean="0"/>
              <a:t>Logistics</a:t>
            </a:r>
          </a:p>
        </p:txBody>
      </p:sp>
      <p:sp>
        <p:nvSpPr>
          <p:cNvPr id="7171" name="Content Placeholder 2"/>
          <p:cNvSpPr>
            <a:spLocks noGrp="1"/>
          </p:cNvSpPr>
          <p:nvPr>
            <p:ph idx="1"/>
            <p:custDataLst>
              <p:tags r:id="rId2"/>
            </p:custDataLst>
          </p:nvPr>
        </p:nvSpPr>
        <p:spPr>
          <a:xfrm>
            <a:off x="685800" y="1600200"/>
            <a:ext cx="7772400" cy="4648200"/>
          </a:xfrm>
        </p:spPr>
        <p:txBody>
          <a:bodyPr>
            <a:normAutofit lnSpcReduction="10000"/>
          </a:bodyPr>
          <a:lstStyle/>
          <a:p>
            <a:pPr eaLnBrk="1" hangingPunct="1"/>
            <a:r>
              <a:rPr lang="en-US" dirty="0" smtClean="0"/>
              <a:t>3 lectures/week + 1 section</a:t>
            </a:r>
          </a:p>
          <a:p>
            <a:pPr lvl="1" eaLnBrk="1" hangingPunct="1"/>
            <a:r>
              <a:rPr lang="en-US" dirty="0" smtClean="0"/>
              <a:t>You are responsible for what happens, even if you skip a day (but we’ll help if it is a real emergency)</a:t>
            </a:r>
          </a:p>
          <a:p>
            <a:pPr eaLnBrk="1" hangingPunct="1"/>
            <a:r>
              <a:rPr lang="en-US" dirty="0" smtClean="0"/>
              <a:t>Website: </a:t>
            </a:r>
            <a:r>
              <a:rPr lang="en-US" dirty="0" smtClean="0">
                <a:solidFill>
                  <a:srgbClr val="0000FF"/>
                </a:solidFill>
              </a:rPr>
              <a:t>http://</a:t>
            </a:r>
            <a:r>
              <a:rPr lang="en-US" dirty="0" err="1" smtClean="0">
                <a:solidFill>
                  <a:srgbClr val="0000FF"/>
                </a:solidFill>
              </a:rPr>
              <a:t>www.cs.washington.edu</a:t>
            </a:r>
            <a:r>
              <a:rPr lang="en-US" dirty="0" smtClean="0">
                <a:solidFill>
                  <a:srgbClr val="0000FF"/>
                </a:solidFill>
              </a:rPr>
              <a:t>/331</a:t>
            </a:r>
          </a:p>
          <a:p>
            <a:pPr eaLnBrk="1" hangingPunct="1"/>
            <a:r>
              <a:rPr lang="en-US" dirty="0" smtClean="0"/>
              <a:t>Most course materials are on the web (often after class): but </a:t>
            </a:r>
            <a:r>
              <a:rPr lang="en-US" b="1" dirty="0" smtClean="0">
                <a:solidFill>
                  <a:srgbClr val="008000"/>
                </a:solidFill>
              </a:rPr>
              <a:t>TAKE NOTES</a:t>
            </a:r>
            <a:r>
              <a:rPr lang="en-US" b="1" dirty="0" smtClean="0"/>
              <a:t>!</a:t>
            </a:r>
            <a:r>
              <a:rPr lang="en-US" dirty="0" smtClean="0"/>
              <a:t> </a:t>
            </a:r>
          </a:p>
          <a:p>
            <a:pPr eaLnBrk="1" hangingPunct="1"/>
            <a:r>
              <a:rPr lang="en-US" dirty="0" smtClean="0"/>
              <a:t>Communications:</a:t>
            </a:r>
          </a:p>
          <a:p>
            <a:pPr lvl="1" eaLnBrk="1" hangingPunct="1"/>
            <a:r>
              <a:rPr lang="en-US" dirty="0" smtClean="0"/>
              <a:t>Discussion board (not Delphic oracle)</a:t>
            </a:r>
          </a:p>
          <a:p>
            <a:pPr lvl="2" eaLnBrk="1" hangingPunct="1"/>
            <a:r>
              <a:rPr lang="en-US" dirty="0" smtClean="0"/>
              <a:t>Post or reply and it’ll keep track of new stuff</a:t>
            </a:r>
          </a:p>
          <a:p>
            <a:pPr lvl="1" eaLnBrk="1" hangingPunct="1"/>
            <a:r>
              <a:rPr lang="en-US" dirty="0" smtClean="0"/>
              <a:t>Mailing list: messages from course staff to everyone (you are subscribed if you are enrolled; you are responsible for messages sent to this list)</a:t>
            </a:r>
          </a:p>
          <a:p>
            <a:pPr lvl="1" eaLnBrk="1" hangingPunct="1"/>
            <a:endParaRPr lang="en-US" dirty="0" smtClean="0"/>
          </a:p>
        </p:txBody>
      </p:sp>
      <p:sp>
        <p:nvSpPr>
          <p:cNvPr id="7172" name="Slide Number Placeholder 3"/>
          <p:cNvSpPr>
            <a:spLocks noGrp="1"/>
          </p:cNvSpPr>
          <p:nvPr>
            <p:ph type="sldNum" sz="quarter" idx="12"/>
            <p:custDataLst>
              <p:tags r:id="rId3"/>
            </p:custDataLst>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3AD8F21C-4845-4F8A-98BA-33796040D76B}" type="slidenum">
              <a:rPr lang="en-US" sz="1400" smtClean="0">
                <a:solidFill>
                  <a:srgbClr val="800080"/>
                </a:solidFill>
              </a:rPr>
              <a:pPr eaLnBrk="1" hangingPunct="1"/>
              <a:t>10</a:t>
            </a:fld>
            <a:endParaRPr lang="en-US" sz="1400" smtClean="0">
              <a:solidFill>
                <a:srgbClr val="800080"/>
              </a:solidFill>
            </a:endParaRPr>
          </a:p>
        </p:txBody>
      </p:sp>
      <p:sp>
        <p:nvSpPr>
          <p:cNvPr id="5" name="Footer Placeholder 4"/>
          <p:cNvSpPr>
            <a:spLocks noGrp="1"/>
          </p:cNvSpPr>
          <p:nvPr>
            <p:ph type="ftr" sz="quarter" idx="11"/>
          </p:nvPr>
        </p:nvSpPr>
        <p:spPr/>
        <p:txBody>
          <a:bodyPr/>
          <a:lstStyle/>
          <a:p>
            <a:pPr>
              <a:defRPr/>
            </a:pPr>
            <a:r>
              <a:rPr lang="en-US" dirty="0" smtClean="0"/>
              <a:t>CSE 331 Au13</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custDataLst>
              <p:tags r:id="rId1"/>
            </p:custDataLst>
          </p:nvPr>
        </p:nvSpPr>
        <p:spPr/>
        <p:txBody>
          <a:bodyPr/>
          <a:lstStyle/>
          <a:p>
            <a:pPr eaLnBrk="1" hangingPunct="1"/>
            <a:r>
              <a:rPr lang="en-US" smtClean="0"/>
              <a:t>Requirements</a:t>
            </a:r>
          </a:p>
        </p:txBody>
      </p:sp>
      <p:sp>
        <p:nvSpPr>
          <p:cNvPr id="3" name="Content Placeholder 2"/>
          <p:cNvSpPr>
            <a:spLocks noGrp="1"/>
          </p:cNvSpPr>
          <p:nvPr>
            <p:ph idx="1"/>
            <p:custDataLst>
              <p:tags r:id="rId2"/>
            </p:custDataLst>
          </p:nvPr>
        </p:nvSpPr>
        <p:spPr/>
        <p:txBody>
          <a:bodyPr>
            <a:normAutofit fontScale="92500" lnSpcReduction="10000"/>
          </a:bodyPr>
          <a:lstStyle/>
          <a:p>
            <a:pPr eaLnBrk="1" hangingPunct="1">
              <a:defRPr/>
            </a:pPr>
            <a:r>
              <a:rPr lang="en-US" dirty="0" smtClean="0"/>
              <a:t>Primarily programming assignments but some written problem sets, approximately weekly (55%)</a:t>
            </a:r>
          </a:p>
          <a:p>
            <a:pPr eaLnBrk="1" hangingPunct="1">
              <a:defRPr/>
            </a:pPr>
            <a:r>
              <a:rPr lang="en-US" dirty="0" smtClean="0"/>
              <a:t>1 midterm (15%), 1 final (25%)</a:t>
            </a:r>
          </a:p>
          <a:p>
            <a:pPr eaLnBrk="1" hangingPunct="1">
              <a:defRPr/>
            </a:pPr>
            <a:r>
              <a:rPr lang="en-US" dirty="0" smtClean="0"/>
              <a:t>5% online quizzes, exercises, citizenship, etc.</a:t>
            </a:r>
          </a:p>
          <a:p>
            <a:pPr eaLnBrk="1" hangingPunct="1">
              <a:defRPr/>
            </a:pPr>
            <a:r>
              <a:rPr lang="en-US" dirty="0" smtClean="0"/>
              <a:t>Collaboration: individual work unless announced otherwise; </a:t>
            </a:r>
            <a:r>
              <a:rPr lang="en-US" i="1" dirty="0" smtClean="0"/>
              <a:t>never</a:t>
            </a:r>
            <a:r>
              <a:rPr lang="en-US" dirty="0" smtClean="0"/>
              <a:t> look at or show your code to others</a:t>
            </a:r>
          </a:p>
          <a:p>
            <a:pPr lvl="1" eaLnBrk="1" hangingPunct="1">
              <a:defRPr/>
            </a:pPr>
            <a:r>
              <a:rPr lang="en-US" dirty="0" smtClean="0"/>
              <a:t>But talk to people, bounce ideas, sketch designs, …</a:t>
            </a:r>
          </a:p>
          <a:p>
            <a:pPr eaLnBrk="1" hangingPunct="1">
              <a:defRPr/>
            </a:pPr>
            <a:r>
              <a:rPr lang="en-US" dirty="0" smtClean="0"/>
              <a:t>Extra credit: when available, small effect on your grade if you do it – no effect if you don’t</a:t>
            </a:r>
          </a:p>
          <a:p>
            <a:pPr eaLnBrk="1" hangingPunct="1">
              <a:defRPr/>
            </a:pPr>
            <a:endParaRPr lang="en-US" dirty="0"/>
          </a:p>
          <a:p>
            <a:pPr eaLnBrk="1" hangingPunct="1">
              <a:defRPr/>
            </a:pPr>
            <a:r>
              <a:rPr lang="en-US" dirty="0" smtClean="0"/>
              <a:t>We reserve the right to adjust percentages as the quarter evolves to reflect the workload</a:t>
            </a:r>
          </a:p>
        </p:txBody>
      </p:sp>
      <p:sp>
        <p:nvSpPr>
          <p:cNvPr id="8196" name="Slide Number Placeholder 3"/>
          <p:cNvSpPr>
            <a:spLocks noGrp="1"/>
          </p:cNvSpPr>
          <p:nvPr>
            <p:ph type="sldNum" sz="quarter" idx="12"/>
            <p:custDataLst>
              <p:tags r:id="rId3"/>
            </p:custDataLst>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CF095995-0F31-47C5-9F0C-ACFE6A74E7D0}" type="slidenum">
              <a:rPr lang="en-US" sz="1400" smtClean="0">
                <a:solidFill>
                  <a:srgbClr val="800080"/>
                </a:solidFill>
              </a:rPr>
              <a:pPr eaLnBrk="1" hangingPunct="1"/>
              <a:t>11</a:t>
            </a:fld>
            <a:endParaRPr lang="en-US" sz="1400" smtClean="0">
              <a:solidFill>
                <a:srgbClr val="800080"/>
              </a:solidFill>
            </a:endParaRPr>
          </a:p>
        </p:txBody>
      </p:sp>
      <p:sp>
        <p:nvSpPr>
          <p:cNvPr id="5" name="Footer Placeholder 4"/>
          <p:cNvSpPr>
            <a:spLocks noGrp="1"/>
          </p:cNvSpPr>
          <p:nvPr>
            <p:ph type="ftr" sz="quarter" idx="11"/>
          </p:nvPr>
        </p:nvSpPr>
        <p:spPr/>
        <p:txBody>
          <a:bodyPr/>
          <a:lstStyle/>
          <a:p>
            <a:pPr>
              <a:defRPr/>
            </a:pPr>
            <a:r>
              <a:rPr lang="en-US" dirty="0" smtClean="0"/>
              <a:t>CSE 331 Au13</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custDataLst>
              <p:tags r:id="rId1"/>
            </p:custDataLst>
          </p:nvPr>
        </p:nvSpPr>
        <p:spPr/>
        <p:txBody>
          <a:bodyPr/>
          <a:lstStyle/>
          <a:p>
            <a:pPr eaLnBrk="1" hangingPunct="1"/>
            <a:r>
              <a:rPr lang="en-US" smtClean="0"/>
              <a:t>Academic Integrity</a:t>
            </a:r>
          </a:p>
        </p:txBody>
      </p:sp>
      <p:sp>
        <p:nvSpPr>
          <p:cNvPr id="10243" name="Content Placeholder 2"/>
          <p:cNvSpPr>
            <a:spLocks noGrp="1"/>
          </p:cNvSpPr>
          <p:nvPr>
            <p:ph idx="1"/>
            <p:custDataLst>
              <p:tags r:id="rId2"/>
            </p:custDataLst>
          </p:nvPr>
        </p:nvSpPr>
        <p:spPr/>
        <p:txBody>
          <a:bodyPr/>
          <a:lstStyle/>
          <a:p>
            <a:pPr eaLnBrk="1" hangingPunct="1"/>
            <a:r>
              <a:rPr lang="en-US" dirty="0" smtClean="0"/>
              <a:t>Policy on the course web.  </a:t>
            </a:r>
            <a:r>
              <a:rPr lang="en-US" b="1" dirty="0" smtClean="0">
                <a:solidFill>
                  <a:srgbClr val="FF0000"/>
                </a:solidFill>
              </a:rPr>
              <a:t>Read it!</a:t>
            </a:r>
          </a:p>
          <a:p>
            <a:pPr eaLnBrk="1" hangingPunct="1"/>
            <a:r>
              <a:rPr lang="en-US" dirty="0" smtClean="0"/>
              <a:t>Do your own work – always explain any unconventional action on your part</a:t>
            </a:r>
          </a:p>
          <a:p>
            <a:pPr eaLnBrk="1" hangingPunct="1"/>
            <a:r>
              <a:rPr lang="en-US" dirty="0" smtClean="0"/>
              <a:t>I trust you completely</a:t>
            </a:r>
          </a:p>
          <a:p>
            <a:pPr eaLnBrk="1" hangingPunct="1"/>
            <a:r>
              <a:rPr lang="en-US" dirty="0" smtClean="0"/>
              <a:t>I have no sympathy for trust violations – nor should you</a:t>
            </a:r>
          </a:p>
          <a:p>
            <a:pPr eaLnBrk="1" hangingPunct="1"/>
            <a:r>
              <a:rPr lang="en-US" dirty="0" smtClean="0"/>
              <a:t>Honest work is the most important feature of a university (or engineering, or business).  It shows respect for your colleagues </a:t>
            </a:r>
            <a:r>
              <a:rPr lang="en-US" i="1" dirty="0" smtClean="0">
                <a:solidFill>
                  <a:srgbClr val="0000FF"/>
                </a:solidFill>
              </a:rPr>
              <a:t>and yourself</a:t>
            </a:r>
            <a:r>
              <a:rPr lang="en-US" i="1" dirty="0" smtClean="0"/>
              <a:t>.</a:t>
            </a:r>
            <a:r>
              <a:rPr lang="en-US" dirty="0" smtClean="0"/>
              <a:t> </a:t>
            </a:r>
          </a:p>
        </p:txBody>
      </p:sp>
      <p:sp>
        <p:nvSpPr>
          <p:cNvPr id="10244" name="Slide Number Placeholder 3"/>
          <p:cNvSpPr>
            <a:spLocks noGrp="1"/>
          </p:cNvSpPr>
          <p:nvPr>
            <p:ph type="sldNum" sz="quarter" idx="12"/>
            <p:custDataLst>
              <p:tags r:id="rId3"/>
            </p:custDataLst>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648F9B9C-829E-4690-B381-F5904AFFDC65}" type="slidenum">
              <a:rPr lang="en-US" sz="1400" smtClean="0">
                <a:solidFill>
                  <a:srgbClr val="800080"/>
                </a:solidFill>
              </a:rPr>
              <a:pPr eaLnBrk="1" hangingPunct="1"/>
              <a:t>12</a:t>
            </a:fld>
            <a:endParaRPr lang="en-US" sz="1400" smtClean="0">
              <a:solidFill>
                <a:srgbClr val="800080"/>
              </a:solidFill>
            </a:endParaRPr>
          </a:p>
        </p:txBody>
      </p:sp>
      <p:sp>
        <p:nvSpPr>
          <p:cNvPr id="5" name="Footer Placeholder 4"/>
          <p:cNvSpPr>
            <a:spLocks noGrp="1"/>
          </p:cNvSpPr>
          <p:nvPr>
            <p:ph type="ftr" sz="quarter" idx="11"/>
          </p:nvPr>
        </p:nvSpPr>
        <p:spPr/>
        <p:txBody>
          <a:bodyPr/>
          <a:lstStyle/>
          <a:p>
            <a:pPr>
              <a:defRPr/>
            </a:pPr>
            <a:r>
              <a:rPr lang="en-US" dirty="0" smtClean="0"/>
              <a:t>CSE 331 Au13</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custDataLst>
              <p:tags r:id="rId1"/>
            </p:custDataLst>
          </p:nvPr>
        </p:nvSpPr>
        <p:spPr/>
        <p:txBody>
          <a:bodyPr/>
          <a:lstStyle/>
          <a:p>
            <a:pPr eaLnBrk="1" hangingPunct="1"/>
            <a:r>
              <a:rPr lang="en-US" smtClean="0"/>
              <a:t>Deadlines</a:t>
            </a:r>
          </a:p>
        </p:txBody>
      </p:sp>
      <p:sp>
        <p:nvSpPr>
          <p:cNvPr id="9219" name="Content Placeholder 2"/>
          <p:cNvSpPr>
            <a:spLocks noGrp="1"/>
          </p:cNvSpPr>
          <p:nvPr>
            <p:ph idx="1"/>
            <p:custDataLst>
              <p:tags r:id="rId2"/>
            </p:custDataLst>
          </p:nvPr>
        </p:nvSpPr>
        <p:spPr/>
        <p:txBody>
          <a:bodyPr/>
          <a:lstStyle/>
          <a:p>
            <a:pPr eaLnBrk="1" hangingPunct="1"/>
            <a:r>
              <a:rPr lang="en-US" dirty="0" smtClean="0"/>
              <a:t>Turn things in on time!</a:t>
            </a:r>
          </a:p>
          <a:p>
            <a:pPr eaLnBrk="1" hangingPunct="1"/>
            <a:r>
              <a:rPr lang="en-US" dirty="0" smtClean="0"/>
              <a:t>But things happen, so …</a:t>
            </a:r>
          </a:p>
          <a:p>
            <a:pPr lvl="1" eaLnBrk="1" hangingPunct="1"/>
            <a:r>
              <a:rPr lang="en-US" dirty="0" smtClean="0"/>
              <a:t>You have 4 late days for the quarter for assignments (not quizzes, exercises)</a:t>
            </a:r>
          </a:p>
          <a:p>
            <a:pPr lvl="1" eaLnBrk="1" hangingPunct="1"/>
            <a:r>
              <a:rPr lang="en-US" dirty="0" smtClean="0"/>
              <a:t>No more than 2 per assignment</a:t>
            </a:r>
          </a:p>
          <a:p>
            <a:pPr lvl="1" eaLnBrk="1" hangingPunct="1"/>
            <a:r>
              <a:rPr lang="en-US" dirty="0" smtClean="0"/>
              <a:t>Counted in 24 hour chunks (5 min = 24 hours late)</a:t>
            </a:r>
          </a:p>
          <a:p>
            <a:pPr lvl="1" eaLnBrk="1" hangingPunct="1"/>
            <a:r>
              <a:rPr lang="en-US" dirty="0" smtClean="0"/>
              <a:t>If group projects, can only use if both partners have late days and both partners are charged</a:t>
            </a:r>
          </a:p>
          <a:p>
            <a:pPr eaLnBrk="1" hangingPunct="1"/>
            <a:r>
              <a:rPr lang="en-US" dirty="0" smtClean="0"/>
              <a:t>That’s it.  No other extensions </a:t>
            </a:r>
            <a:r>
              <a:rPr lang="en-US" sz="1200" dirty="0" smtClean="0"/>
              <a:t>(but contact instructor if you are hospitalized)</a:t>
            </a:r>
          </a:p>
          <a:p>
            <a:pPr eaLnBrk="1" hangingPunct="1"/>
            <a:r>
              <a:rPr lang="en-US" dirty="0" smtClean="0"/>
              <a:t>Advice: Save late days for the end of quarter when you (might) really need them</a:t>
            </a:r>
          </a:p>
        </p:txBody>
      </p:sp>
      <p:sp>
        <p:nvSpPr>
          <p:cNvPr id="9220" name="Slide Number Placeholder 3"/>
          <p:cNvSpPr>
            <a:spLocks noGrp="1"/>
          </p:cNvSpPr>
          <p:nvPr>
            <p:ph type="sldNum" sz="quarter" idx="12"/>
            <p:custDataLst>
              <p:tags r:id="rId3"/>
            </p:custDataLst>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665AC553-42C4-487D-BA55-2C3D4D39DDD8}" type="slidenum">
              <a:rPr lang="en-US" sz="1400" smtClean="0">
                <a:solidFill>
                  <a:srgbClr val="800080"/>
                </a:solidFill>
              </a:rPr>
              <a:pPr eaLnBrk="1" hangingPunct="1"/>
              <a:t>13</a:t>
            </a:fld>
            <a:endParaRPr lang="en-US" sz="1400" smtClean="0">
              <a:solidFill>
                <a:srgbClr val="800080"/>
              </a:solidFill>
            </a:endParaRPr>
          </a:p>
        </p:txBody>
      </p:sp>
      <p:sp>
        <p:nvSpPr>
          <p:cNvPr id="5" name="Footer Placeholder 4"/>
          <p:cNvSpPr>
            <a:spLocks noGrp="1"/>
          </p:cNvSpPr>
          <p:nvPr>
            <p:ph type="ftr" sz="quarter" idx="11"/>
          </p:nvPr>
        </p:nvSpPr>
        <p:spPr/>
        <p:txBody>
          <a:bodyPr/>
          <a:lstStyle/>
          <a:p>
            <a:pPr>
              <a:defRPr/>
            </a:pPr>
            <a:r>
              <a:rPr lang="en-US" dirty="0" smtClean="0"/>
              <a:t>CSE 331 Au13</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smtClean="0"/>
              <a:t>Resources – Books</a:t>
            </a:r>
          </a:p>
        </p:txBody>
      </p:sp>
      <p:sp>
        <p:nvSpPr>
          <p:cNvPr id="3" name="Content Placeholder 2"/>
          <p:cNvSpPr>
            <a:spLocks noGrp="1"/>
          </p:cNvSpPr>
          <p:nvPr>
            <p:ph idx="1"/>
          </p:nvPr>
        </p:nvSpPr>
        <p:spPr/>
        <p:txBody>
          <a:bodyPr/>
          <a:lstStyle/>
          <a:p>
            <a:pPr marL="0" indent="0">
              <a:buNone/>
            </a:pPr>
            <a:r>
              <a:rPr lang="en-US" dirty="0" smtClean="0"/>
              <a:t>Required (assigned readings, short quizzes)</a:t>
            </a:r>
          </a:p>
          <a:p>
            <a:r>
              <a:rPr lang="en-US" i="1" dirty="0" smtClean="0"/>
              <a:t>Pragmatic Programmer</a:t>
            </a:r>
            <a:r>
              <a:rPr lang="en-US" dirty="0" smtClean="0"/>
              <a:t>, Hunt &amp; Thomas</a:t>
            </a:r>
          </a:p>
          <a:p>
            <a:r>
              <a:rPr lang="en-US" i="1" dirty="0" smtClean="0"/>
              <a:t>Effective Java</a:t>
            </a:r>
            <a:r>
              <a:rPr lang="en-US" dirty="0" smtClean="0"/>
              <a:t> 2nd </a:t>
            </a:r>
            <a:r>
              <a:rPr lang="en-US" dirty="0" err="1" smtClean="0"/>
              <a:t>ed</a:t>
            </a:r>
            <a:r>
              <a:rPr lang="en-US" dirty="0" smtClean="0"/>
              <a:t>, Bloch</a:t>
            </a:r>
          </a:p>
          <a:p>
            <a:pPr marL="0" indent="0">
              <a:buNone/>
            </a:pPr>
            <a:r>
              <a:rPr lang="en-US" dirty="0" smtClean="0"/>
              <a:t>Every serious programmer</a:t>
            </a:r>
            <a:br>
              <a:rPr lang="en-US" dirty="0" smtClean="0"/>
            </a:br>
            <a:r>
              <a:rPr lang="en-US" dirty="0" smtClean="0"/>
              <a:t>should study both of these</a:t>
            </a:r>
            <a:endParaRPr lang="en-US" dirty="0"/>
          </a:p>
          <a:p>
            <a:pPr marL="0" indent="0">
              <a:buNone/>
            </a:pPr>
            <a:endParaRPr lang="en-US" dirty="0" smtClean="0"/>
          </a:p>
          <a:p>
            <a:pPr marL="0" indent="0">
              <a:buNone/>
            </a:pPr>
            <a:endParaRPr lang="en-US" dirty="0" smtClean="0"/>
          </a:p>
          <a:p>
            <a:pPr marL="0" indent="0">
              <a:buNone/>
            </a:pPr>
            <a:r>
              <a:rPr lang="en-US" dirty="0" smtClean="0"/>
              <a:t>Decent “Java book” if you want one</a:t>
            </a:r>
          </a:p>
          <a:p>
            <a:r>
              <a:rPr lang="en-US" i="1" dirty="0" smtClean="0"/>
              <a:t>Core Java</a:t>
            </a:r>
            <a:r>
              <a:rPr lang="en-US" dirty="0" smtClean="0"/>
              <a:t> </a:t>
            </a:r>
            <a:r>
              <a:rPr lang="en-US" dirty="0" err="1" smtClean="0"/>
              <a:t>Vol</a:t>
            </a:r>
            <a:r>
              <a:rPr lang="en-US" dirty="0" smtClean="0"/>
              <a:t> I, </a:t>
            </a:r>
            <a:r>
              <a:rPr lang="en-US" dirty="0" err="1" smtClean="0"/>
              <a:t>Horstmann</a:t>
            </a:r>
            <a:endParaRPr lang="en-US" dirty="0" smtClean="0"/>
          </a:p>
          <a:p>
            <a:endParaRPr lang="en-US" dirty="0"/>
          </a:p>
          <a:p>
            <a:pPr marL="0" indent="0">
              <a:buNone/>
            </a:pPr>
            <a:r>
              <a:rPr lang="en-US" dirty="0" smtClean="0"/>
              <a:t>And use the Java API Docs</a:t>
            </a:r>
          </a:p>
        </p:txBody>
      </p:sp>
      <p:sp>
        <p:nvSpPr>
          <p:cNvPr id="9" name="Slide Number Placeholder 8"/>
          <p:cNvSpPr>
            <a:spLocks noGrp="1"/>
          </p:cNvSpPr>
          <p:nvPr>
            <p:ph type="sldNum" sz="quarter" idx="12"/>
          </p:nvPr>
        </p:nvSpPr>
        <p:spPr/>
        <p:txBody>
          <a:bodyPr/>
          <a:lstStyle/>
          <a:p>
            <a:pPr>
              <a:defRPr/>
            </a:pPr>
            <a:fld id="{48DACF16-E0F0-4B7F-BDAB-0ED6A37A383D}" type="slidenum">
              <a:rPr lang="en-US" smtClean="0"/>
              <a:pPr>
                <a:defRPr/>
              </a:pPr>
              <a:t>14</a:t>
            </a:fld>
            <a:endParaRPr lang="en-US"/>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0" y="2971800"/>
            <a:ext cx="1151046" cy="144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58000" y="2395358"/>
            <a:ext cx="1143000" cy="1433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934200" y="4572000"/>
            <a:ext cx="1104236" cy="14623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Footer Placeholder 9"/>
          <p:cNvSpPr>
            <a:spLocks noGrp="1"/>
          </p:cNvSpPr>
          <p:nvPr>
            <p:ph type="ftr" sz="quarter" idx="11"/>
          </p:nvPr>
        </p:nvSpPr>
        <p:spPr/>
        <p:txBody>
          <a:bodyPr/>
          <a:lstStyle/>
          <a:p>
            <a:pPr>
              <a:defRPr/>
            </a:pPr>
            <a:r>
              <a:rPr lang="en-US" dirty="0" smtClean="0"/>
              <a:t>CSE 331 Au13</a:t>
            </a:r>
            <a:endParaRPr lang="en-US" dirty="0"/>
          </a:p>
        </p:txBody>
      </p:sp>
      <p:pic>
        <p:nvPicPr>
          <p:cNvPr id="2" name="Picture 1"/>
          <p:cNvPicPr>
            <a:picLocks noChangeAspect="1"/>
          </p:cNvPicPr>
          <p:nvPr/>
        </p:nvPicPr>
        <p:blipFill>
          <a:blip r:embed="rId6"/>
          <a:stretch>
            <a:fillRect/>
          </a:stretch>
        </p:blipFill>
        <p:spPr>
          <a:xfrm>
            <a:off x="6172200" y="5029200"/>
            <a:ext cx="1065860" cy="1400022"/>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Using the </a:t>
            </a:r>
            <a:r>
              <a:rPr lang="en-US" dirty="0" smtClean="0">
                <a:solidFill>
                  <a:srgbClr val="0000FF"/>
                </a:solidFill>
              </a:rPr>
              <a:t>G</a:t>
            </a:r>
            <a:r>
              <a:rPr lang="en-US" dirty="0" smtClean="0">
                <a:solidFill>
                  <a:srgbClr val="FF0000"/>
                </a:solidFill>
              </a:rPr>
              <a:t>o</a:t>
            </a:r>
            <a:r>
              <a:rPr lang="en-US" dirty="0" smtClean="0">
                <a:solidFill>
                  <a:srgbClr val="FF6600"/>
                </a:solidFill>
              </a:rPr>
              <a:t>o</a:t>
            </a:r>
            <a:r>
              <a:rPr lang="en-US" dirty="0" smtClean="0">
                <a:solidFill>
                  <a:srgbClr val="0000FF"/>
                </a:solidFill>
              </a:rPr>
              <a:t>g</a:t>
            </a:r>
            <a:r>
              <a:rPr lang="en-US" dirty="0" smtClean="0">
                <a:solidFill>
                  <a:srgbClr val="008000"/>
                </a:solidFill>
              </a:rPr>
              <a:t>l</a:t>
            </a:r>
            <a:r>
              <a:rPr lang="en-US" dirty="0" smtClean="0">
                <a:solidFill>
                  <a:srgbClr val="FF0066"/>
                </a:solidFill>
              </a:rPr>
              <a:t>e</a:t>
            </a:r>
            <a:endParaRPr lang="en-US" dirty="0">
              <a:solidFill>
                <a:srgbClr val="FF0066"/>
              </a:solidFill>
            </a:endParaRPr>
          </a:p>
        </p:txBody>
      </p:sp>
      <p:sp>
        <p:nvSpPr>
          <p:cNvPr id="3" name="Content Placeholder 2"/>
          <p:cNvSpPr>
            <a:spLocks noGrp="1"/>
          </p:cNvSpPr>
          <p:nvPr>
            <p:ph idx="1"/>
          </p:nvPr>
        </p:nvSpPr>
        <p:spPr>
          <a:xfrm>
            <a:off x="685800" y="1600200"/>
            <a:ext cx="7772400" cy="4724400"/>
          </a:xfrm>
        </p:spPr>
        <p:txBody>
          <a:bodyPr>
            <a:normAutofit fontScale="85000" lnSpcReduction="20000"/>
          </a:bodyPr>
          <a:lstStyle/>
          <a:p>
            <a:r>
              <a:rPr lang="en-US" dirty="0" smtClean="0"/>
              <a:t>Good for</a:t>
            </a:r>
          </a:p>
          <a:p>
            <a:pPr lvl="1"/>
            <a:r>
              <a:rPr lang="en-US" dirty="0" smtClean="0"/>
              <a:t>Quick reference (What is the name of the function that does …?  What are its parameters?)</a:t>
            </a:r>
          </a:p>
          <a:p>
            <a:pPr lvl="1"/>
            <a:r>
              <a:rPr lang="en-US" dirty="0" smtClean="0"/>
              <a:t>Summaries, overviews, links</a:t>
            </a:r>
          </a:p>
          <a:p>
            <a:r>
              <a:rPr lang="en-US" dirty="0" smtClean="0"/>
              <a:t>(can be) Bad for</a:t>
            </a:r>
          </a:p>
          <a:p>
            <a:pPr lvl="1"/>
            <a:r>
              <a:rPr lang="en-US" dirty="0" smtClean="0"/>
              <a:t>Why does it work this way?</a:t>
            </a:r>
          </a:p>
          <a:p>
            <a:pPr lvl="1"/>
            <a:r>
              <a:rPr lang="en-US" dirty="0" smtClean="0"/>
              <a:t>What is the intended use?</a:t>
            </a:r>
          </a:p>
          <a:p>
            <a:r>
              <a:rPr lang="en-US" dirty="0" smtClean="0"/>
              <a:t>Watch out for</a:t>
            </a:r>
          </a:p>
          <a:p>
            <a:pPr lvl="1"/>
            <a:r>
              <a:rPr lang="en-US" dirty="0" smtClean="0"/>
              <a:t>Random code blobs cut-n-past into your code (why does it work?  what </a:t>
            </a:r>
            <a:r>
              <a:rPr lang="en-US" smtClean="0"/>
              <a:t>does it do?)</a:t>
            </a:r>
            <a:endParaRPr lang="en-US" dirty="0" smtClean="0"/>
          </a:p>
          <a:p>
            <a:pPr lvl="1"/>
            <a:r>
              <a:rPr lang="en-US" dirty="0" smtClean="0"/>
              <a:t>We got this to work by adding </a:t>
            </a:r>
            <a:r>
              <a:rPr lang="en-US" dirty="0" err="1" smtClean="0"/>
              <a:t>blotz</a:t>
            </a:r>
            <a:r>
              <a:rPr lang="en-US" dirty="0" smtClean="0"/>
              <a:t> to the </a:t>
            </a:r>
            <a:r>
              <a:rPr lang="en-US" dirty="0" err="1" smtClean="0"/>
              <a:t>classpath</a:t>
            </a:r>
            <a:r>
              <a:rPr lang="en-US" dirty="0" smtClean="0"/>
              <a:t> (back in 1997 on Java 1.1, …)</a:t>
            </a:r>
          </a:p>
          <a:p>
            <a:pPr lvl="1"/>
            <a:r>
              <a:rPr lang="en-US" dirty="0" smtClean="0"/>
              <a:t>Especially: “I solved my problem with Eclipse with the following magic that works for some unknown reason”  (particularly with no date/version info)</a:t>
            </a:r>
          </a:p>
          <a:p>
            <a:r>
              <a:rPr lang="en-US" dirty="0" smtClean="0"/>
              <a:t>Learn how to use the actual documentation (Java APIs,…)</a:t>
            </a:r>
            <a:endParaRPr lang="en-US" dirty="0"/>
          </a:p>
        </p:txBody>
      </p:sp>
      <p:sp>
        <p:nvSpPr>
          <p:cNvPr id="4" name="Footer Placeholder 3"/>
          <p:cNvSpPr>
            <a:spLocks noGrp="1"/>
          </p:cNvSpPr>
          <p:nvPr>
            <p:ph type="ftr" sz="quarter" idx="11"/>
          </p:nvPr>
        </p:nvSpPr>
        <p:spPr/>
        <p:txBody>
          <a:bodyPr/>
          <a:lstStyle/>
          <a:p>
            <a:pPr>
              <a:defRPr/>
            </a:pPr>
            <a:r>
              <a:rPr lang="en-US" smtClean="0"/>
              <a:t>CSE 331 Au13</a:t>
            </a:r>
            <a:endParaRPr lang="en-US" dirty="0"/>
          </a:p>
        </p:txBody>
      </p:sp>
      <p:sp>
        <p:nvSpPr>
          <p:cNvPr id="5" name="Slide Number Placeholder 4"/>
          <p:cNvSpPr>
            <a:spLocks noGrp="1"/>
          </p:cNvSpPr>
          <p:nvPr>
            <p:ph type="sldNum" sz="quarter" idx="12"/>
          </p:nvPr>
        </p:nvSpPr>
        <p:spPr/>
        <p:txBody>
          <a:bodyPr/>
          <a:lstStyle/>
          <a:p>
            <a:pPr>
              <a:defRPr/>
            </a:pPr>
            <a:fld id="{48DACF16-E0F0-4B7F-BDAB-0ED6A37A383D}" type="slidenum">
              <a:rPr lang="en-US" smtClean="0"/>
              <a:pPr>
                <a:defRPr/>
              </a:pPr>
              <a:t>15</a:t>
            </a:fld>
            <a:endParaRPr lang="en-US"/>
          </a:p>
        </p:txBody>
      </p:sp>
    </p:spTree>
    <p:extLst>
      <p:ext uri="{BB962C8B-B14F-4D97-AF65-F5344CB8AC3E}">
        <p14:creationId xmlns:p14="http://schemas.microsoft.com/office/powerpoint/2010/main" val="141542141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You have homework!</a:t>
            </a:r>
            <a:endParaRPr lang="en-US" dirty="0"/>
          </a:p>
        </p:txBody>
      </p:sp>
      <p:sp>
        <p:nvSpPr>
          <p:cNvPr id="3" name="Content Placeholder 2"/>
          <p:cNvSpPr>
            <a:spLocks noGrp="1"/>
          </p:cNvSpPr>
          <p:nvPr>
            <p:ph idx="1"/>
          </p:nvPr>
        </p:nvSpPr>
        <p:spPr/>
        <p:txBody>
          <a:bodyPr/>
          <a:lstStyle/>
          <a:p>
            <a:r>
              <a:rPr lang="en-US" dirty="0" smtClean="0"/>
              <a:t>Exercise 0, due online by 10 am Friday</a:t>
            </a:r>
          </a:p>
          <a:p>
            <a:pPr lvl="2"/>
            <a:r>
              <a:rPr lang="en-US" dirty="0" smtClean="0"/>
              <a:t>Links went live right before class</a:t>
            </a:r>
          </a:p>
          <a:p>
            <a:pPr lvl="1"/>
            <a:r>
              <a:rPr lang="en-US" dirty="0" smtClean="0"/>
              <a:t>Write (don’t run!) an algorithm to rearrange (swap) the elements in an array</a:t>
            </a:r>
          </a:p>
          <a:p>
            <a:pPr lvl="2"/>
            <a:r>
              <a:rPr lang="en-US" dirty="0" smtClean="0"/>
              <a:t>And argue (prove) that your solution is correct!</a:t>
            </a:r>
          </a:p>
          <a:p>
            <a:pPr lvl="1"/>
            <a:endParaRPr lang="en-US" dirty="0"/>
          </a:p>
          <a:p>
            <a:r>
              <a:rPr lang="en-US" dirty="0" smtClean="0"/>
              <a:t>No late submissions accepted on exercises or quizzes (late days are only for larger homework and programming assignments)</a:t>
            </a:r>
            <a:endParaRPr lang="en-US" dirty="0"/>
          </a:p>
        </p:txBody>
      </p:sp>
      <p:sp>
        <p:nvSpPr>
          <p:cNvPr id="4" name="Footer Placeholder 3"/>
          <p:cNvSpPr>
            <a:spLocks noGrp="1"/>
          </p:cNvSpPr>
          <p:nvPr>
            <p:ph type="ftr" sz="quarter" idx="11"/>
          </p:nvPr>
        </p:nvSpPr>
        <p:spPr/>
        <p:txBody>
          <a:bodyPr/>
          <a:lstStyle/>
          <a:p>
            <a:pPr>
              <a:defRPr/>
            </a:pPr>
            <a:r>
              <a:rPr lang="en-US" dirty="0" smtClean="0"/>
              <a:t>CSE 331 Au13</a:t>
            </a:r>
            <a:endParaRPr lang="en-US" dirty="0"/>
          </a:p>
        </p:txBody>
      </p:sp>
      <p:sp>
        <p:nvSpPr>
          <p:cNvPr id="5" name="Slide Number Placeholder 4"/>
          <p:cNvSpPr>
            <a:spLocks noGrp="1"/>
          </p:cNvSpPr>
          <p:nvPr>
            <p:ph type="sldNum" sz="quarter" idx="12"/>
          </p:nvPr>
        </p:nvSpPr>
        <p:spPr/>
        <p:txBody>
          <a:bodyPr/>
          <a:lstStyle/>
          <a:p>
            <a:pPr>
              <a:defRPr/>
            </a:pPr>
            <a:fld id="{48DACF16-E0F0-4B7F-BDAB-0ED6A37A383D}" type="slidenum">
              <a:rPr lang="en-US" smtClean="0"/>
              <a:pPr>
                <a:defRPr/>
              </a:pPr>
              <a:t>16</a:t>
            </a:fld>
            <a:endParaRPr lang="en-US"/>
          </a:p>
        </p:txBody>
      </p:sp>
    </p:spTree>
    <p:extLst>
      <p:ext uri="{BB962C8B-B14F-4D97-AF65-F5344CB8AC3E}">
        <p14:creationId xmlns:p14="http://schemas.microsoft.com/office/powerpoint/2010/main" val="1706966104"/>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custDataLst>
              <p:tags r:id="rId1"/>
            </p:custDataLst>
          </p:nvPr>
        </p:nvSpPr>
        <p:spPr/>
        <p:txBody>
          <a:bodyPr/>
          <a:lstStyle/>
          <a:p>
            <a:pPr eaLnBrk="1" hangingPunct="1"/>
            <a:r>
              <a:rPr lang="en-US" smtClean="0"/>
              <a:t>Work to do!</a:t>
            </a:r>
          </a:p>
        </p:txBody>
      </p:sp>
      <p:sp>
        <p:nvSpPr>
          <p:cNvPr id="28675" name="Content Placeholder 2"/>
          <p:cNvSpPr>
            <a:spLocks noGrp="1"/>
          </p:cNvSpPr>
          <p:nvPr>
            <p:ph idx="1"/>
            <p:custDataLst>
              <p:tags r:id="rId2"/>
            </p:custDataLst>
          </p:nvPr>
        </p:nvSpPr>
        <p:spPr>
          <a:xfrm>
            <a:off x="685800" y="1600200"/>
            <a:ext cx="7772400" cy="4724400"/>
          </a:xfrm>
        </p:spPr>
        <p:txBody>
          <a:bodyPr>
            <a:normAutofit fontScale="92500"/>
          </a:bodyPr>
          <a:lstStyle/>
          <a:p>
            <a:pPr eaLnBrk="1" hangingPunct="1"/>
            <a:r>
              <a:rPr lang="en-US" dirty="0" smtClean="0"/>
              <a:t>If you’re still trying to add the course, please sign the info sheet before leaving today</a:t>
            </a:r>
          </a:p>
          <a:p>
            <a:pPr eaLnBrk="1" hangingPunct="1"/>
            <a:endParaRPr lang="en-US" dirty="0"/>
          </a:p>
          <a:p>
            <a:pPr eaLnBrk="1" hangingPunct="1"/>
            <a:r>
              <a:rPr lang="en-US" dirty="0" smtClean="0"/>
              <a:t>Fill in the Office Hours Doodle on the web site</a:t>
            </a:r>
          </a:p>
          <a:p>
            <a:pPr lvl="1" eaLnBrk="1" hangingPunct="1"/>
            <a:r>
              <a:rPr lang="en-US" dirty="0" smtClean="0"/>
              <a:t>We’re trying to get an idea what would be most useful</a:t>
            </a:r>
          </a:p>
          <a:p>
            <a:pPr eaLnBrk="1" hangingPunct="1"/>
            <a:endParaRPr lang="en-US" dirty="0"/>
          </a:p>
          <a:p>
            <a:pPr eaLnBrk="1" hangingPunct="1"/>
            <a:r>
              <a:rPr lang="en-US" dirty="0" smtClean="0"/>
              <a:t>Post an answer to the welcome message on the discussion list (get catalyst to track new postings for you)</a:t>
            </a:r>
          </a:p>
          <a:p>
            <a:pPr eaLnBrk="1" hangingPunct="1"/>
            <a:endParaRPr lang="en-US" dirty="0"/>
          </a:p>
          <a:p>
            <a:pPr eaLnBrk="1" hangingPunct="1"/>
            <a:r>
              <a:rPr lang="en-US" dirty="0" smtClean="0"/>
              <a:t>Start reading (</a:t>
            </a:r>
            <a:r>
              <a:rPr lang="en-US" i="1" dirty="0" smtClean="0"/>
              <a:t>Pragmatic Programmer </a:t>
            </a:r>
            <a:r>
              <a:rPr lang="en-US" dirty="0" smtClean="0"/>
              <a:t>at first)</a:t>
            </a:r>
          </a:p>
          <a:p>
            <a:pPr eaLnBrk="1" hangingPunct="1"/>
            <a:endParaRPr lang="en-US" dirty="0"/>
          </a:p>
          <a:p>
            <a:pPr eaLnBrk="1" hangingPunct="1"/>
            <a:r>
              <a:rPr lang="en-US" dirty="0" smtClean="0"/>
              <a:t>Exercise 0 due by 10 am Friday</a:t>
            </a:r>
          </a:p>
        </p:txBody>
      </p:sp>
      <p:sp>
        <p:nvSpPr>
          <p:cNvPr id="28676" name="Slide Number Placeholder 3"/>
          <p:cNvSpPr>
            <a:spLocks noGrp="1"/>
          </p:cNvSpPr>
          <p:nvPr>
            <p:ph type="sldNum" sz="quarter" idx="12"/>
            <p:custDataLst>
              <p:tags r:id="rId3"/>
            </p:custDataLst>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95863400-6F95-44E9-86D7-C037DF8B7C46}" type="slidenum">
              <a:rPr lang="en-US" sz="1400" smtClean="0">
                <a:solidFill>
                  <a:srgbClr val="800080"/>
                </a:solidFill>
              </a:rPr>
              <a:pPr eaLnBrk="1" hangingPunct="1"/>
              <a:t>17</a:t>
            </a:fld>
            <a:endParaRPr lang="en-US" sz="1400" smtClean="0">
              <a:solidFill>
                <a:srgbClr val="800080"/>
              </a:solidFill>
            </a:endParaRPr>
          </a:p>
        </p:txBody>
      </p:sp>
      <p:sp>
        <p:nvSpPr>
          <p:cNvPr id="5" name="Footer Placeholder 4"/>
          <p:cNvSpPr>
            <a:spLocks noGrp="1"/>
          </p:cNvSpPr>
          <p:nvPr>
            <p:ph type="ftr" sz="quarter" idx="11"/>
          </p:nvPr>
        </p:nvSpPr>
        <p:spPr/>
        <p:txBody>
          <a:bodyPr/>
          <a:lstStyle/>
          <a:p>
            <a:pPr>
              <a:defRPr/>
            </a:pPr>
            <a:r>
              <a:rPr lang="en-US" dirty="0" smtClean="0"/>
              <a:t>CSE 331 Au13</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custDataLst>
              <p:tags r:id="rId1"/>
            </p:custDataLst>
          </p:nvPr>
        </p:nvSpPr>
        <p:spPr/>
        <p:txBody>
          <a:bodyPr/>
          <a:lstStyle/>
          <a:p>
            <a:pPr eaLnBrk="1" hangingPunct="1"/>
            <a:r>
              <a:rPr lang="en-US" dirty="0" smtClean="0"/>
              <a:t>CSE 331 is hard!</a:t>
            </a:r>
          </a:p>
        </p:txBody>
      </p:sp>
      <p:sp>
        <p:nvSpPr>
          <p:cNvPr id="28675" name="Content Placeholder 2"/>
          <p:cNvSpPr>
            <a:spLocks noGrp="1"/>
          </p:cNvSpPr>
          <p:nvPr>
            <p:ph idx="1"/>
            <p:custDataLst>
              <p:tags r:id="rId2"/>
            </p:custDataLst>
          </p:nvPr>
        </p:nvSpPr>
        <p:spPr>
          <a:xfrm>
            <a:off x="685800" y="1600200"/>
            <a:ext cx="7772400" cy="4724400"/>
          </a:xfrm>
        </p:spPr>
        <p:txBody>
          <a:bodyPr>
            <a:normAutofit/>
          </a:bodyPr>
          <a:lstStyle/>
          <a:p>
            <a:pPr eaLnBrk="1" hangingPunct="1"/>
            <a:r>
              <a:rPr lang="en-US" dirty="0" smtClean="0"/>
              <a:t>You will learn a lot!</a:t>
            </a:r>
          </a:p>
          <a:p>
            <a:pPr eaLnBrk="1" hangingPunct="1"/>
            <a:r>
              <a:rPr lang="en-US" dirty="0" smtClean="0"/>
              <a:t>Be prepared to work and to think</a:t>
            </a:r>
          </a:p>
          <a:p>
            <a:pPr eaLnBrk="1" hangingPunct="1"/>
            <a:r>
              <a:rPr lang="en-US" dirty="0" smtClean="0"/>
              <a:t>The staff will help you learn</a:t>
            </a:r>
          </a:p>
          <a:p>
            <a:pPr lvl="1" eaLnBrk="1" hangingPunct="1"/>
            <a:r>
              <a:rPr lang="en-US" dirty="0" smtClean="0"/>
              <a:t>And will be working hard, too</a:t>
            </a:r>
          </a:p>
          <a:p>
            <a:pPr lvl="1" eaLnBrk="1" hangingPunct="1"/>
            <a:endParaRPr lang="en-US" dirty="0"/>
          </a:p>
          <a:p>
            <a:pPr eaLnBrk="1" hangingPunct="1"/>
            <a:r>
              <a:rPr lang="en-US" dirty="0" smtClean="0"/>
              <a:t>So let’s get going…</a:t>
            </a:r>
          </a:p>
          <a:p>
            <a:pPr lvl="1" eaLnBrk="1" hangingPunct="1"/>
            <a:r>
              <a:rPr lang="en-US" dirty="0" smtClean="0"/>
              <a:t>Before we create masterpieces we need to hone our technique….</a:t>
            </a:r>
          </a:p>
        </p:txBody>
      </p:sp>
      <p:sp>
        <p:nvSpPr>
          <p:cNvPr id="28676" name="Slide Number Placeholder 3"/>
          <p:cNvSpPr>
            <a:spLocks noGrp="1"/>
          </p:cNvSpPr>
          <p:nvPr>
            <p:ph type="sldNum" sz="quarter" idx="12"/>
            <p:custDataLst>
              <p:tags r:id="rId3"/>
            </p:custDataLst>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95863400-6F95-44E9-86D7-C037DF8B7C46}" type="slidenum">
              <a:rPr lang="en-US" sz="1400" smtClean="0">
                <a:solidFill>
                  <a:srgbClr val="800080"/>
                </a:solidFill>
              </a:rPr>
              <a:pPr eaLnBrk="1" hangingPunct="1"/>
              <a:t>18</a:t>
            </a:fld>
            <a:endParaRPr lang="en-US" sz="1400" smtClean="0">
              <a:solidFill>
                <a:srgbClr val="800080"/>
              </a:solidFill>
            </a:endParaRPr>
          </a:p>
        </p:txBody>
      </p:sp>
      <p:sp>
        <p:nvSpPr>
          <p:cNvPr id="5" name="Footer Placeholder 4"/>
          <p:cNvSpPr>
            <a:spLocks noGrp="1"/>
          </p:cNvSpPr>
          <p:nvPr>
            <p:ph type="ftr" sz="quarter" idx="11"/>
          </p:nvPr>
        </p:nvSpPr>
        <p:spPr/>
        <p:txBody>
          <a:bodyPr/>
          <a:lstStyle/>
          <a:p>
            <a:pPr>
              <a:defRPr/>
            </a:pPr>
            <a:r>
              <a:rPr lang="en-US" dirty="0" smtClean="0"/>
              <a:t>CSE 331 Au13</a:t>
            </a:r>
            <a:endParaRPr lang="en-US" dirty="0"/>
          </a:p>
        </p:txBody>
      </p:sp>
    </p:spTree>
    <p:extLst>
      <p:ext uri="{BB962C8B-B14F-4D97-AF65-F5344CB8AC3E}">
        <p14:creationId xmlns:p14="http://schemas.microsoft.com/office/powerpoint/2010/main" val="3585142689"/>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Course staff</a:t>
            </a:r>
            <a:endParaRPr lang="en-US" dirty="0"/>
          </a:p>
        </p:txBody>
      </p:sp>
      <p:sp>
        <p:nvSpPr>
          <p:cNvPr id="3" name="Content Placeholder 2"/>
          <p:cNvSpPr>
            <a:spLocks noGrp="1"/>
          </p:cNvSpPr>
          <p:nvPr>
            <p:ph idx="1"/>
          </p:nvPr>
        </p:nvSpPr>
        <p:spPr/>
        <p:txBody>
          <a:bodyPr/>
          <a:lstStyle/>
          <a:p>
            <a:r>
              <a:rPr lang="en-US" dirty="0" smtClean="0"/>
              <a:t>Lecturer:</a:t>
            </a:r>
          </a:p>
          <a:p>
            <a:pPr lvl="1"/>
            <a:r>
              <a:rPr lang="en-US" dirty="0" smtClean="0"/>
              <a:t>Hal Perkins</a:t>
            </a:r>
          </a:p>
          <a:p>
            <a:r>
              <a:rPr lang="en-US" dirty="0" smtClean="0"/>
              <a:t>TAs:</a:t>
            </a:r>
          </a:p>
          <a:p>
            <a:pPr lvl="1"/>
            <a:r>
              <a:rPr lang="en-US" dirty="0" smtClean="0"/>
              <a:t>Riley </a:t>
            </a:r>
            <a:r>
              <a:rPr lang="en-US" dirty="0" err="1" smtClean="0"/>
              <a:t>Klingler</a:t>
            </a:r>
            <a:endParaRPr lang="en-US" dirty="0" smtClean="0"/>
          </a:p>
          <a:p>
            <a:pPr lvl="1"/>
            <a:r>
              <a:rPr lang="en-US" dirty="0" smtClean="0"/>
              <a:t>Alex </a:t>
            </a:r>
            <a:r>
              <a:rPr lang="en-US" dirty="0" err="1" smtClean="0"/>
              <a:t>Mariakakis</a:t>
            </a:r>
            <a:endParaRPr lang="en-US" dirty="0" smtClean="0"/>
          </a:p>
          <a:p>
            <a:pPr lvl="1"/>
            <a:r>
              <a:rPr lang="en-US" dirty="0" err="1" smtClean="0"/>
              <a:t>Uldarico</a:t>
            </a:r>
            <a:r>
              <a:rPr lang="en-US" dirty="0" smtClean="0"/>
              <a:t> </a:t>
            </a:r>
            <a:r>
              <a:rPr lang="en-US" dirty="0" err="1" smtClean="0"/>
              <a:t>Muico</a:t>
            </a:r>
            <a:endParaRPr lang="en-US" dirty="0" smtClean="0"/>
          </a:p>
          <a:p>
            <a:pPr lvl="1"/>
            <a:endParaRPr lang="en-US" dirty="0" smtClean="0"/>
          </a:p>
          <a:p>
            <a:pPr>
              <a:buNone/>
            </a:pPr>
            <a:r>
              <a:rPr lang="en-US" dirty="0" smtClean="0">
                <a:solidFill>
                  <a:srgbClr val="FF0000"/>
                </a:solidFill>
              </a:rPr>
              <a:t>Ask us for help</a:t>
            </a:r>
            <a:r>
              <a:rPr lang="en-US" dirty="0" smtClean="0">
                <a:solidFill>
                  <a:srgbClr val="FF0000"/>
                </a:solidFill>
              </a:rPr>
              <a:t>!</a:t>
            </a:r>
          </a:p>
          <a:p>
            <a:pPr>
              <a:buNone/>
            </a:pPr>
            <a:endParaRPr lang="en-US" dirty="0">
              <a:solidFill>
                <a:srgbClr val="FF0000"/>
              </a:solidFill>
            </a:endParaRPr>
          </a:p>
          <a:p>
            <a:pPr>
              <a:buNone/>
            </a:pPr>
            <a:r>
              <a:rPr lang="en-US" dirty="0" smtClean="0">
                <a:solidFill>
                  <a:srgbClr val="000090"/>
                </a:solidFill>
              </a:rPr>
              <a:t>And You!</a:t>
            </a:r>
            <a:endParaRPr lang="en-US" dirty="0" smtClean="0">
              <a:solidFill>
                <a:srgbClr val="000090"/>
              </a:solidFill>
            </a:endParaRPr>
          </a:p>
          <a:p>
            <a:pPr lvl="1"/>
            <a:endParaRPr lang="en-US" dirty="0"/>
          </a:p>
        </p:txBody>
      </p:sp>
      <p:sp>
        <p:nvSpPr>
          <p:cNvPr id="8" name="Slide Number Placeholder 7"/>
          <p:cNvSpPr>
            <a:spLocks noGrp="1"/>
          </p:cNvSpPr>
          <p:nvPr>
            <p:ph type="sldNum" sz="quarter" idx="12"/>
          </p:nvPr>
        </p:nvSpPr>
        <p:spPr/>
        <p:txBody>
          <a:bodyPr/>
          <a:lstStyle/>
          <a:p>
            <a:pPr>
              <a:defRPr/>
            </a:pPr>
            <a:fld id="{48DACF16-E0F0-4B7F-BDAB-0ED6A37A383D}" type="slidenum">
              <a:rPr lang="en-US" smtClean="0"/>
              <a:pPr>
                <a:defRPr/>
              </a:pPr>
              <a:t>2</a:t>
            </a:fld>
            <a:endParaRPr lang="en-US"/>
          </a:p>
        </p:txBody>
      </p:sp>
      <p:sp>
        <p:nvSpPr>
          <p:cNvPr id="5" name="Footer Placeholder 4"/>
          <p:cNvSpPr>
            <a:spLocks noGrp="1"/>
          </p:cNvSpPr>
          <p:nvPr>
            <p:ph type="ftr" sz="quarter" idx="11"/>
          </p:nvPr>
        </p:nvSpPr>
        <p:spPr/>
        <p:txBody>
          <a:bodyPr/>
          <a:lstStyle/>
          <a:p>
            <a:pPr>
              <a:defRPr/>
            </a:pPr>
            <a:r>
              <a:rPr lang="en-US" dirty="0" smtClean="0"/>
              <a:t>CSE 331 Au13</a:t>
            </a:r>
            <a:endParaRPr lang="en-US" dirty="0"/>
          </a:p>
        </p:txBody>
      </p:sp>
    </p:spTree>
    <p:extLst>
      <p:ext uri="{BB962C8B-B14F-4D97-AF65-F5344CB8AC3E}">
        <p14:creationId xmlns:p14="http://schemas.microsoft.com/office/powerpoint/2010/main" val="4096429077"/>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Welcome!</a:t>
            </a:r>
            <a:endParaRPr lang="en-US" dirty="0"/>
          </a:p>
        </p:txBody>
      </p:sp>
      <p:sp>
        <p:nvSpPr>
          <p:cNvPr id="7" name="Content Placeholder 6"/>
          <p:cNvSpPr>
            <a:spLocks noGrp="1"/>
          </p:cNvSpPr>
          <p:nvPr>
            <p:ph idx="1"/>
          </p:nvPr>
        </p:nvSpPr>
        <p:spPr/>
        <p:txBody>
          <a:bodyPr>
            <a:normAutofit fontScale="92500" lnSpcReduction="10000"/>
          </a:bodyPr>
          <a:lstStyle/>
          <a:p>
            <a:pPr marL="0" indent="0">
              <a:buNone/>
            </a:pPr>
            <a:r>
              <a:rPr lang="en-US" dirty="0" smtClean="0"/>
              <a:t>We have 10 weeks to move to a level well above novice programmer:</a:t>
            </a:r>
          </a:p>
          <a:p>
            <a:r>
              <a:rPr lang="en-US" dirty="0" smtClean="0"/>
              <a:t>Larger programs</a:t>
            </a:r>
          </a:p>
          <a:p>
            <a:pPr lvl="1"/>
            <a:r>
              <a:rPr lang="en-US" dirty="0" smtClean="0"/>
              <a:t>Small programs are easy; complexity changes everything</a:t>
            </a:r>
          </a:p>
          <a:p>
            <a:r>
              <a:rPr lang="en-US" dirty="0" smtClean="0"/>
              <a:t>Principled, systematic programming: What does it mean to get it right?  How do we know when we get there?  What are best practices for doing this?</a:t>
            </a:r>
          </a:p>
          <a:p>
            <a:r>
              <a:rPr lang="en-US" dirty="0" smtClean="0"/>
              <a:t>Effective use of languages and tools: Java, IDEs, debuggers, </a:t>
            </a:r>
            <a:r>
              <a:rPr lang="en-US" dirty="0" err="1" smtClean="0"/>
              <a:t>JUnit</a:t>
            </a:r>
            <a:r>
              <a:rPr lang="en-US" dirty="0" smtClean="0"/>
              <a:t>, </a:t>
            </a:r>
            <a:r>
              <a:rPr lang="en-US" dirty="0" err="1" smtClean="0"/>
              <a:t>JavaDoc</a:t>
            </a:r>
            <a:r>
              <a:rPr lang="en-US" dirty="0" smtClean="0"/>
              <a:t>, </a:t>
            </a:r>
            <a:r>
              <a:rPr lang="en-US" dirty="0" err="1" smtClean="0"/>
              <a:t>svn</a:t>
            </a:r>
            <a:endParaRPr lang="en-US" dirty="0" smtClean="0"/>
          </a:p>
          <a:p>
            <a:pPr lvl="1"/>
            <a:r>
              <a:rPr lang="en-US" dirty="0" smtClean="0"/>
              <a:t>The principles are ultimately more important than the details or current versions</a:t>
            </a:r>
          </a:p>
          <a:p>
            <a:pPr marL="914400" lvl="2" indent="0">
              <a:buNone/>
            </a:pPr>
            <a:r>
              <a:rPr lang="en-US" dirty="0" smtClean="0"/>
              <a:t>(Yeah, that’s what they always say, but why?…)</a:t>
            </a:r>
          </a:p>
          <a:p>
            <a:pPr lvl="1"/>
            <a:endParaRPr lang="en-US" dirty="0"/>
          </a:p>
        </p:txBody>
      </p:sp>
      <p:sp>
        <p:nvSpPr>
          <p:cNvPr id="5" name="Footer Placeholder 4"/>
          <p:cNvSpPr>
            <a:spLocks noGrp="1"/>
          </p:cNvSpPr>
          <p:nvPr>
            <p:ph type="ftr" sz="quarter" idx="11"/>
          </p:nvPr>
        </p:nvSpPr>
        <p:spPr/>
        <p:txBody>
          <a:bodyPr/>
          <a:lstStyle/>
          <a:p>
            <a:r>
              <a:rPr lang="en-US" smtClean="0"/>
              <a:t>CSE 331 Au13</a:t>
            </a:r>
            <a:endParaRPr lang="en-US" dirty="0"/>
          </a:p>
        </p:txBody>
      </p:sp>
      <p:sp>
        <p:nvSpPr>
          <p:cNvPr id="4" name="Slide Number Placeholder 3"/>
          <p:cNvSpPr>
            <a:spLocks noGrp="1"/>
          </p:cNvSpPr>
          <p:nvPr>
            <p:ph type="sldNum" sz="quarter" idx="12"/>
          </p:nvPr>
        </p:nvSpPr>
        <p:spPr/>
        <p:txBody>
          <a:bodyPr/>
          <a:lstStyle/>
          <a:p>
            <a:fld id="{48DACF16-E0F0-4B7F-BDAB-0ED6A37A383D}" type="slidenum">
              <a:rPr lang="en-US" smtClean="0"/>
              <a:pPr/>
              <a:t>3</a:t>
            </a:fld>
            <a:endParaRPr lang="en-US"/>
          </a:p>
        </p:txBody>
      </p:sp>
    </p:spTree>
    <p:extLst>
      <p:ext uri="{BB962C8B-B14F-4D97-AF65-F5344CB8AC3E}">
        <p14:creationId xmlns:p14="http://schemas.microsoft.com/office/powerpoint/2010/main" val="116851190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a:t>
            </a:r>
            <a:endParaRPr lang="en-US" dirty="0"/>
          </a:p>
        </p:txBody>
      </p:sp>
      <p:sp>
        <p:nvSpPr>
          <p:cNvPr id="3" name="Content Placeholder 2"/>
          <p:cNvSpPr>
            <a:spLocks noGrp="1"/>
          </p:cNvSpPr>
          <p:nvPr>
            <p:ph idx="1"/>
          </p:nvPr>
        </p:nvSpPr>
        <p:spPr/>
        <p:txBody>
          <a:bodyPr>
            <a:normAutofit lnSpcReduction="10000"/>
          </a:bodyPr>
          <a:lstStyle/>
          <a:p>
            <a:r>
              <a:rPr lang="en-US" dirty="0" smtClean="0"/>
              <a:t>CSE 331 will teach you to how to write correct programs</a:t>
            </a:r>
          </a:p>
          <a:p>
            <a:r>
              <a:rPr lang="en-US" dirty="0" smtClean="0"/>
              <a:t>What does it mean for a program to be </a:t>
            </a:r>
            <a:r>
              <a:rPr lang="en-US" dirty="0" smtClean="0">
                <a:solidFill>
                  <a:srgbClr val="0000FF"/>
                </a:solidFill>
              </a:rPr>
              <a:t>correct</a:t>
            </a:r>
            <a:r>
              <a:rPr lang="en-US" dirty="0" smtClean="0"/>
              <a:t>?</a:t>
            </a:r>
          </a:p>
          <a:p>
            <a:pPr lvl="1"/>
            <a:r>
              <a:rPr lang="en-US" dirty="0" smtClean="0"/>
              <a:t>Specifications</a:t>
            </a:r>
          </a:p>
          <a:p>
            <a:r>
              <a:rPr lang="en-US" dirty="0" smtClean="0"/>
              <a:t>What are ways to </a:t>
            </a:r>
            <a:r>
              <a:rPr lang="en-US" dirty="0" smtClean="0">
                <a:solidFill>
                  <a:srgbClr val="0000FF"/>
                </a:solidFill>
              </a:rPr>
              <a:t>achieve correctness</a:t>
            </a:r>
            <a:r>
              <a:rPr lang="en-US" dirty="0" smtClean="0"/>
              <a:t>?</a:t>
            </a:r>
          </a:p>
          <a:p>
            <a:pPr lvl="1"/>
            <a:r>
              <a:rPr lang="en-US" dirty="0" smtClean="0"/>
              <a:t>Principled design and development</a:t>
            </a:r>
          </a:p>
          <a:p>
            <a:pPr lvl="1"/>
            <a:r>
              <a:rPr lang="en-US" dirty="0" smtClean="0"/>
              <a:t>Abstraction and modularity</a:t>
            </a:r>
          </a:p>
          <a:p>
            <a:pPr lvl="1"/>
            <a:r>
              <a:rPr lang="en-US" dirty="0" smtClean="0"/>
              <a:t>Documentation</a:t>
            </a:r>
          </a:p>
          <a:p>
            <a:r>
              <a:rPr lang="en-US" dirty="0" smtClean="0"/>
              <a:t>What are ways to </a:t>
            </a:r>
            <a:r>
              <a:rPr lang="en-US" dirty="0" smtClean="0">
                <a:solidFill>
                  <a:srgbClr val="0000FF"/>
                </a:solidFill>
              </a:rPr>
              <a:t>verify correctness</a:t>
            </a:r>
            <a:r>
              <a:rPr lang="en-US" dirty="0" smtClean="0"/>
              <a:t>?</a:t>
            </a:r>
          </a:p>
          <a:p>
            <a:pPr lvl="1"/>
            <a:r>
              <a:rPr lang="en-US" dirty="0" smtClean="0"/>
              <a:t>Testing</a:t>
            </a:r>
          </a:p>
          <a:p>
            <a:pPr lvl="1"/>
            <a:r>
              <a:rPr lang="en-US" dirty="0" smtClean="0"/>
              <a:t>Reasoning and verification</a:t>
            </a:r>
            <a:endParaRPr lang="en-US" dirty="0"/>
          </a:p>
        </p:txBody>
      </p:sp>
      <p:sp>
        <p:nvSpPr>
          <p:cNvPr id="4" name="Footer Placeholder 3"/>
          <p:cNvSpPr>
            <a:spLocks noGrp="1"/>
          </p:cNvSpPr>
          <p:nvPr>
            <p:ph type="ftr" sz="quarter" idx="11"/>
          </p:nvPr>
        </p:nvSpPr>
        <p:spPr/>
        <p:txBody>
          <a:bodyPr/>
          <a:lstStyle/>
          <a:p>
            <a:pPr>
              <a:defRPr/>
            </a:pPr>
            <a:r>
              <a:rPr lang="en-US" smtClean="0"/>
              <a:t>CSE 331 Au13</a:t>
            </a:r>
            <a:endParaRPr lang="en-US" dirty="0"/>
          </a:p>
        </p:txBody>
      </p:sp>
      <p:sp>
        <p:nvSpPr>
          <p:cNvPr id="5" name="Slide Number Placeholder 4"/>
          <p:cNvSpPr>
            <a:spLocks noGrp="1"/>
          </p:cNvSpPr>
          <p:nvPr>
            <p:ph type="sldNum" sz="quarter" idx="12"/>
          </p:nvPr>
        </p:nvSpPr>
        <p:spPr/>
        <p:txBody>
          <a:bodyPr/>
          <a:lstStyle/>
          <a:p>
            <a:pPr>
              <a:defRPr/>
            </a:pPr>
            <a:fld id="{48DACF16-E0F0-4B7F-BDAB-0ED6A37A383D}" type="slidenum">
              <a:rPr lang="en-US" smtClean="0"/>
              <a:pPr>
                <a:defRPr/>
              </a:pPr>
              <a:t>4</a:t>
            </a:fld>
            <a:endParaRPr lang="en-US"/>
          </a:p>
        </p:txBody>
      </p:sp>
    </p:spTree>
    <p:extLst>
      <p:ext uri="{BB962C8B-B14F-4D97-AF65-F5344CB8AC3E}">
        <p14:creationId xmlns:p14="http://schemas.microsoft.com/office/powerpoint/2010/main" val="735789523"/>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Main topic:  Managing complexity</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Abstraction and specification</a:t>
            </a:r>
          </a:p>
          <a:p>
            <a:pPr lvl="1"/>
            <a:r>
              <a:rPr lang="en-US" dirty="0" smtClean="0"/>
              <a:t>Procedural, data, and control flow abstractions</a:t>
            </a:r>
          </a:p>
          <a:p>
            <a:pPr lvl="1"/>
            <a:r>
              <a:rPr lang="en-US" dirty="0" smtClean="0"/>
              <a:t>Why they are useful and how to use them</a:t>
            </a:r>
          </a:p>
          <a:p>
            <a:r>
              <a:rPr lang="en-US" dirty="0" smtClean="0"/>
              <a:t>Writing, understanding, and reasoning about code</a:t>
            </a:r>
          </a:p>
          <a:p>
            <a:pPr lvl="1"/>
            <a:r>
              <a:rPr lang="en-US" dirty="0" smtClean="0"/>
              <a:t>The examples are in Java, but the issues apply everywhere</a:t>
            </a:r>
          </a:p>
          <a:p>
            <a:pPr lvl="1"/>
            <a:r>
              <a:rPr lang="en-US" dirty="0" smtClean="0"/>
              <a:t>Object-oriented programming</a:t>
            </a:r>
          </a:p>
          <a:p>
            <a:r>
              <a:rPr lang="en-US" dirty="0" smtClean="0"/>
              <a:t>Program design and documentation</a:t>
            </a:r>
          </a:p>
          <a:p>
            <a:pPr lvl="1"/>
            <a:r>
              <a:rPr lang="en-US" dirty="0" smtClean="0"/>
              <a:t>What makes a design good or bad (example: modularity)</a:t>
            </a:r>
          </a:p>
          <a:p>
            <a:pPr lvl="1"/>
            <a:r>
              <a:rPr lang="en-US" dirty="0" smtClean="0"/>
              <a:t>Design processes and tools</a:t>
            </a:r>
          </a:p>
          <a:p>
            <a:r>
              <a:rPr lang="en-US" dirty="0" smtClean="0"/>
              <a:t>Pragmatic considerations</a:t>
            </a:r>
          </a:p>
          <a:p>
            <a:pPr lvl="1"/>
            <a:r>
              <a:rPr lang="en-US" dirty="0" smtClean="0"/>
              <a:t>Testing</a:t>
            </a:r>
          </a:p>
          <a:p>
            <a:pPr lvl="1"/>
            <a:r>
              <a:rPr lang="en-US" dirty="0" smtClean="0"/>
              <a:t>Debugging and defensive programming</a:t>
            </a:r>
          </a:p>
          <a:p>
            <a:pPr lvl="1"/>
            <a:r>
              <a:rPr lang="en-US" dirty="0" smtClean="0"/>
              <a:t>Managing software projects</a:t>
            </a:r>
          </a:p>
        </p:txBody>
      </p:sp>
      <p:sp>
        <p:nvSpPr>
          <p:cNvPr id="6" name="Slide Number Placeholder 5"/>
          <p:cNvSpPr>
            <a:spLocks noGrp="1"/>
          </p:cNvSpPr>
          <p:nvPr>
            <p:ph type="sldNum" sz="quarter" idx="12"/>
          </p:nvPr>
        </p:nvSpPr>
        <p:spPr/>
        <p:txBody>
          <a:bodyPr/>
          <a:lstStyle/>
          <a:p>
            <a:pPr>
              <a:defRPr/>
            </a:pPr>
            <a:fld id="{48DACF16-E0F0-4B7F-BDAB-0ED6A37A383D}" type="slidenum">
              <a:rPr lang="en-US" smtClean="0"/>
              <a:pPr>
                <a:defRPr/>
              </a:pPr>
              <a:t>5</a:t>
            </a:fld>
            <a:endParaRPr lang="en-US"/>
          </a:p>
        </p:txBody>
      </p:sp>
      <p:sp>
        <p:nvSpPr>
          <p:cNvPr id="5" name="Footer Placeholder 4"/>
          <p:cNvSpPr>
            <a:spLocks noGrp="1"/>
          </p:cNvSpPr>
          <p:nvPr>
            <p:ph type="ftr" sz="quarter" idx="11"/>
          </p:nvPr>
        </p:nvSpPr>
        <p:spPr/>
        <p:txBody>
          <a:bodyPr/>
          <a:lstStyle/>
          <a:p>
            <a:pPr>
              <a:defRPr/>
            </a:pPr>
            <a:r>
              <a:rPr lang="en-US" dirty="0" smtClean="0"/>
              <a:t>CSE 331 Au13</a:t>
            </a:r>
            <a:endParaRPr lang="en-US" dirty="0"/>
          </a:p>
        </p:txBody>
      </p:sp>
    </p:spTree>
    <p:extLst>
      <p:ext uri="{BB962C8B-B14F-4D97-AF65-F5344CB8AC3E}">
        <p14:creationId xmlns:p14="http://schemas.microsoft.com/office/powerpoint/2010/main" val="423885534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goal of system building</a:t>
            </a:r>
            <a:endParaRPr lang="en-US" dirty="0"/>
          </a:p>
        </p:txBody>
      </p:sp>
      <p:sp>
        <p:nvSpPr>
          <p:cNvPr id="3" name="Content Placeholder 2"/>
          <p:cNvSpPr>
            <a:spLocks noGrp="1"/>
          </p:cNvSpPr>
          <p:nvPr>
            <p:ph idx="1"/>
          </p:nvPr>
        </p:nvSpPr>
        <p:spPr/>
        <p:txBody>
          <a:bodyPr/>
          <a:lstStyle/>
          <a:p>
            <a:r>
              <a:rPr lang="en-US" dirty="0" smtClean="0"/>
              <a:t>To create a </a:t>
            </a:r>
            <a:r>
              <a:rPr lang="en-US" dirty="0" smtClean="0">
                <a:solidFill>
                  <a:srgbClr val="0000FF"/>
                </a:solidFill>
              </a:rPr>
              <a:t>correctly functioning artifact</a:t>
            </a:r>
            <a:endParaRPr lang="en-US" dirty="0" smtClean="0"/>
          </a:p>
          <a:p>
            <a:r>
              <a:rPr lang="en-US" dirty="0" smtClean="0"/>
              <a:t>All other matters are secondary</a:t>
            </a:r>
          </a:p>
          <a:p>
            <a:pPr lvl="1"/>
            <a:r>
              <a:rPr lang="en-US" dirty="0" smtClean="0"/>
              <a:t>Many of them are </a:t>
            </a:r>
            <a:r>
              <a:rPr lang="en-US" b="1" i="1" dirty="0" smtClean="0"/>
              <a:t>essential</a:t>
            </a:r>
            <a:r>
              <a:rPr lang="en-US" dirty="0" smtClean="0"/>
              <a:t> to producing a correct system</a:t>
            </a:r>
          </a:p>
          <a:p>
            <a:r>
              <a:rPr lang="en-US" dirty="0" smtClean="0"/>
              <a:t>We insist that you learn to create correct systems</a:t>
            </a:r>
          </a:p>
          <a:p>
            <a:pPr lvl="1"/>
            <a:r>
              <a:rPr lang="en-US" dirty="0" smtClean="0"/>
              <a:t>This is hard (but fun and rewarding!)</a:t>
            </a:r>
          </a:p>
          <a:p>
            <a:endParaRPr lang="en-US" dirty="0"/>
          </a:p>
        </p:txBody>
      </p:sp>
      <p:sp>
        <p:nvSpPr>
          <p:cNvPr id="4" name="Slide Number Placeholder 3"/>
          <p:cNvSpPr>
            <a:spLocks noGrp="1"/>
          </p:cNvSpPr>
          <p:nvPr>
            <p:ph type="sldNum" sz="quarter" idx="12"/>
          </p:nvPr>
        </p:nvSpPr>
        <p:spPr/>
        <p:txBody>
          <a:bodyPr/>
          <a:lstStyle/>
          <a:p>
            <a:pPr>
              <a:defRPr/>
            </a:pPr>
            <a:fld id="{48DACF16-E0F0-4B7F-BDAB-0ED6A37A383D}" type="slidenum">
              <a:rPr lang="en-US" smtClean="0"/>
              <a:pPr>
                <a:defRPr/>
              </a:pPr>
              <a:t>6</a:t>
            </a:fld>
            <a:endParaRPr lang="en-US"/>
          </a:p>
        </p:txBody>
      </p:sp>
      <p:sp>
        <p:nvSpPr>
          <p:cNvPr id="5" name="Footer Placeholder 4"/>
          <p:cNvSpPr>
            <a:spLocks noGrp="1"/>
          </p:cNvSpPr>
          <p:nvPr>
            <p:ph type="ftr" sz="quarter" idx="11"/>
          </p:nvPr>
        </p:nvSpPr>
        <p:spPr/>
        <p:txBody>
          <a:bodyPr/>
          <a:lstStyle/>
          <a:p>
            <a:pPr>
              <a:defRPr/>
            </a:pPr>
            <a:r>
              <a:rPr lang="en-US" dirty="0" smtClean="0"/>
              <a:t>CSE 331 Au13</a:t>
            </a:r>
            <a:endParaRPr lang="en-US" dirty="0"/>
          </a:p>
        </p:txBody>
      </p:sp>
    </p:spTree>
    <p:extLst>
      <p:ext uri="{BB962C8B-B14F-4D97-AF65-F5344CB8AC3E}">
        <p14:creationId xmlns:p14="http://schemas.microsoft.com/office/powerpoint/2010/main" val="1387748582"/>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Why is building good software hard?</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Large software systems are enormously complex</a:t>
            </a:r>
          </a:p>
          <a:p>
            <a:pPr lvl="1"/>
            <a:r>
              <a:rPr lang="en-US" dirty="0" smtClean="0"/>
              <a:t>Millions of “moving parts”</a:t>
            </a:r>
          </a:p>
          <a:p>
            <a:r>
              <a:rPr lang="en-US" dirty="0" smtClean="0"/>
              <a:t>People expect software to be malleable</a:t>
            </a:r>
          </a:p>
          <a:p>
            <a:pPr lvl="1"/>
            <a:r>
              <a:rPr lang="en-US" dirty="0" smtClean="0"/>
              <a:t>After all, it’s “only software”</a:t>
            </a:r>
          </a:p>
          <a:p>
            <a:pPr lvl="1"/>
            <a:r>
              <a:rPr lang="en-US" dirty="0" smtClean="0"/>
              <a:t>Software mitigates the deficiencies of other components</a:t>
            </a:r>
          </a:p>
          <a:p>
            <a:r>
              <a:rPr lang="en-US" dirty="0" smtClean="0"/>
              <a:t>We are always trying to do new things with software</a:t>
            </a:r>
          </a:p>
          <a:p>
            <a:pPr lvl="1"/>
            <a:r>
              <a:rPr lang="en-US" dirty="0" smtClean="0"/>
              <a:t>Relevant experience often missing</a:t>
            </a:r>
          </a:p>
          <a:p>
            <a:pPr lvl="1"/>
            <a:endParaRPr lang="en-US" dirty="0" smtClean="0"/>
          </a:p>
          <a:p>
            <a:r>
              <a:rPr lang="en-US" dirty="0" smtClean="0"/>
              <a:t>Software engineering is about:</a:t>
            </a:r>
          </a:p>
          <a:p>
            <a:pPr lvl="1"/>
            <a:r>
              <a:rPr lang="en-US" dirty="0" smtClean="0"/>
              <a:t>Managing complexity </a:t>
            </a:r>
          </a:p>
          <a:p>
            <a:pPr lvl="1"/>
            <a:r>
              <a:rPr lang="en-US" dirty="0" smtClean="0"/>
              <a:t>Managing change</a:t>
            </a:r>
          </a:p>
          <a:p>
            <a:pPr lvl="1"/>
            <a:r>
              <a:rPr lang="en-US" dirty="0" smtClean="0"/>
              <a:t>Coping with potential defects </a:t>
            </a:r>
          </a:p>
          <a:p>
            <a:pPr lvl="2"/>
            <a:r>
              <a:rPr lang="en-US" dirty="0" smtClean="0"/>
              <a:t>Customers, developers, environment, software</a:t>
            </a:r>
          </a:p>
          <a:p>
            <a:endParaRPr lang="en-US" dirty="0"/>
          </a:p>
        </p:txBody>
      </p:sp>
      <p:sp>
        <p:nvSpPr>
          <p:cNvPr id="4" name="Slide Number Placeholder 3"/>
          <p:cNvSpPr>
            <a:spLocks noGrp="1"/>
          </p:cNvSpPr>
          <p:nvPr>
            <p:ph type="sldNum" sz="quarter" idx="12"/>
          </p:nvPr>
        </p:nvSpPr>
        <p:spPr/>
        <p:txBody>
          <a:bodyPr/>
          <a:lstStyle/>
          <a:p>
            <a:fld id="{48DACF16-E0F0-4B7F-BDAB-0ED6A37A383D}" type="slidenum">
              <a:rPr lang="en-US" smtClean="0"/>
              <a:pPr/>
              <a:t>7</a:t>
            </a:fld>
            <a:endParaRPr lang="en-US"/>
          </a:p>
        </p:txBody>
      </p:sp>
      <p:sp>
        <p:nvSpPr>
          <p:cNvPr id="5" name="Footer Placeholder 4"/>
          <p:cNvSpPr>
            <a:spLocks noGrp="1"/>
          </p:cNvSpPr>
          <p:nvPr>
            <p:ph type="ftr" sz="quarter" idx="11"/>
          </p:nvPr>
        </p:nvSpPr>
        <p:spPr/>
        <p:txBody>
          <a:bodyPr/>
          <a:lstStyle/>
          <a:p>
            <a:pPr>
              <a:defRPr/>
            </a:pPr>
            <a:r>
              <a:rPr lang="en-US" dirty="0" smtClean="0"/>
              <a:t>CSE 331 Au13</a:t>
            </a:r>
            <a:endParaRPr lang="en-US" dirty="0"/>
          </a:p>
        </p:txBody>
      </p:sp>
    </p:spTree>
    <p:extLst>
      <p:ext uri="{BB962C8B-B14F-4D97-AF65-F5344CB8AC3E}">
        <p14:creationId xmlns:p14="http://schemas.microsoft.com/office/powerpoint/2010/main" val="2516777181"/>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Programming is hard</a:t>
            </a:r>
            <a:endParaRPr lang="en-US" dirty="0"/>
          </a:p>
        </p:txBody>
      </p:sp>
      <p:sp>
        <p:nvSpPr>
          <p:cNvPr id="3" name="Content Placeholder 2"/>
          <p:cNvSpPr>
            <a:spLocks noGrp="1"/>
          </p:cNvSpPr>
          <p:nvPr>
            <p:ph idx="1"/>
          </p:nvPr>
        </p:nvSpPr>
        <p:spPr>
          <a:xfrm>
            <a:off x="685800" y="1600200"/>
            <a:ext cx="7924800" cy="4495800"/>
          </a:xfrm>
        </p:spPr>
        <p:txBody>
          <a:bodyPr>
            <a:normAutofit lnSpcReduction="10000"/>
          </a:bodyPr>
          <a:lstStyle/>
          <a:p>
            <a:pPr>
              <a:lnSpc>
                <a:spcPct val="90000"/>
              </a:lnSpc>
            </a:pPr>
            <a:r>
              <a:rPr lang="en-US" dirty="0" smtClean="0"/>
              <a:t>It is surprisingly difficult to specify, design, implement, test, debug, and maintain even a simple program</a:t>
            </a:r>
          </a:p>
          <a:p>
            <a:pPr lvl="1">
              <a:lnSpc>
                <a:spcPct val="90000"/>
              </a:lnSpc>
            </a:pPr>
            <a:r>
              <a:rPr lang="en-US" dirty="0" smtClean="0"/>
              <a:t>And there often isn’t a unique “right” answer</a:t>
            </a:r>
          </a:p>
          <a:p>
            <a:pPr lvl="2">
              <a:lnSpc>
                <a:spcPct val="90000"/>
              </a:lnSpc>
            </a:pPr>
            <a:r>
              <a:rPr lang="en-US" dirty="0" smtClean="0"/>
              <a:t>But some are (a lot) better than others</a:t>
            </a:r>
          </a:p>
          <a:p>
            <a:pPr>
              <a:lnSpc>
                <a:spcPct val="90000"/>
              </a:lnSpc>
            </a:pPr>
            <a:r>
              <a:rPr lang="en-US" dirty="0" smtClean="0"/>
              <a:t>CSE 331 will challenge you </a:t>
            </a:r>
          </a:p>
          <a:p>
            <a:pPr>
              <a:lnSpc>
                <a:spcPct val="90000"/>
              </a:lnSpc>
            </a:pPr>
            <a:r>
              <a:rPr lang="en-US" dirty="0" smtClean="0"/>
              <a:t>If you are having trouble, </a:t>
            </a:r>
            <a:r>
              <a:rPr lang="en-US" i="1" dirty="0" smtClean="0">
                <a:solidFill>
                  <a:srgbClr val="0000FF"/>
                </a:solidFill>
              </a:rPr>
              <a:t>think</a:t>
            </a:r>
            <a:r>
              <a:rPr lang="en-US" dirty="0" smtClean="0">
                <a:solidFill>
                  <a:srgbClr val="0000FF"/>
                </a:solidFill>
              </a:rPr>
              <a:t> </a:t>
            </a:r>
            <a:r>
              <a:rPr lang="en-US" dirty="0" smtClean="0"/>
              <a:t>before you act</a:t>
            </a:r>
          </a:p>
          <a:p>
            <a:pPr lvl="1">
              <a:lnSpc>
                <a:spcPct val="90000"/>
              </a:lnSpc>
            </a:pPr>
            <a:r>
              <a:rPr lang="en-US" b="0" dirty="0" smtClean="0">
                <a:solidFill>
                  <a:schemeClr val="tx1"/>
                </a:solidFill>
              </a:rPr>
              <a:t>Then, look for help</a:t>
            </a:r>
          </a:p>
          <a:p>
            <a:pPr>
              <a:lnSpc>
                <a:spcPct val="90000"/>
              </a:lnSpc>
            </a:pPr>
            <a:r>
              <a:rPr lang="en-US" dirty="0" smtClean="0"/>
              <a:t>We strive to create assignments that are reasonable if you apply the techniques taught in class…</a:t>
            </a:r>
          </a:p>
          <a:p>
            <a:pPr marL="457200" lvl="1" indent="0">
              <a:lnSpc>
                <a:spcPct val="90000"/>
              </a:lnSpc>
              <a:buNone/>
            </a:pPr>
            <a:r>
              <a:rPr lang="en-US" dirty="0" smtClean="0"/>
              <a:t>… but likely hard to do in a brute-force manner</a:t>
            </a:r>
          </a:p>
          <a:p>
            <a:pPr marL="457200" lvl="1" indent="0">
              <a:lnSpc>
                <a:spcPct val="90000"/>
              </a:lnSpc>
              <a:buNone/>
            </a:pPr>
            <a:r>
              <a:rPr lang="en-US" dirty="0"/>
              <a:t>	</a:t>
            </a:r>
            <a:r>
              <a:rPr lang="en-US" dirty="0" smtClean="0"/>
              <a:t>… and almost certainly impossible to finish if you</a:t>
            </a:r>
          </a:p>
          <a:p>
            <a:pPr marL="457200" lvl="1" indent="0">
              <a:lnSpc>
                <a:spcPct val="90000"/>
              </a:lnSpc>
              <a:buNone/>
            </a:pPr>
            <a:r>
              <a:rPr lang="en-US" dirty="0"/>
              <a:t>	 </a:t>
            </a:r>
            <a:r>
              <a:rPr lang="en-US" dirty="0" smtClean="0"/>
              <a:t>    put them off until a few days before they’re due</a:t>
            </a:r>
          </a:p>
          <a:p>
            <a:pPr>
              <a:lnSpc>
                <a:spcPct val="90000"/>
              </a:lnSpc>
            </a:pPr>
            <a:endParaRPr lang="en-US" dirty="0" smtClean="0"/>
          </a:p>
        </p:txBody>
      </p:sp>
      <p:sp>
        <p:nvSpPr>
          <p:cNvPr id="4" name="Slide Number Placeholder 3"/>
          <p:cNvSpPr>
            <a:spLocks noGrp="1"/>
          </p:cNvSpPr>
          <p:nvPr>
            <p:ph type="sldNum" sz="quarter" idx="12"/>
          </p:nvPr>
        </p:nvSpPr>
        <p:spPr/>
        <p:txBody>
          <a:bodyPr/>
          <a:lstStyle/>
          <a:p>
            <a:pPr>
              <a:defRPr/>
            </a:pPr>
            <a:fld id="{48DACF16-E0F0-4B7F-BDAB-0ED6A37A383D}" type="slidenum">
              <a:rPr lang="en-US" smtClean="0"/>
              <a:pPr>
                <a:defRPr/>
              </a:pPr>
              <a:t>8</a:t>
            </a:fld>
            <a:endParaRPr lang="en-US"/>
          </a:p>
        </p:txBody>
      </p:sp>
      <p:sp>
        <p:nvSpPr>
          <p:cNvPr id="5" name="Footer Placeholder 4"/>
          <p:cNvSpPr>
            <a:spLocks noGrp="1"/>
          </p:cNvSpPr>
          <p:nvPr>
            <p:ph type="ftr" sz="quarter" idx="11"/>
          </p:nvPr>
        </p:nvSpPr>
        <p:spPr/>
        <p:txBody>
          <a:bodyPr/>
          <a:lstStyle/>
          <a:p>
            <a:pPr>
              <a:defRPr/>
            </a:pPr>
            <a:r>
              <a:rPr lang="en-US" dirty="0" smtClean="0"/>
              <a:t>CSE 331 Au13</a:t>
            </a:r>
            <a:endParaRPr lang="en-US" dirty="0"/>
          </a:p>
        </p:txBody>
      </p:sp>
    </p:spTree>
    <p:extLst>
      <p:ext uri="{BB962C8B-B14F-4D97-AF65-F5344CB8AC3E}">
        <p14:creationId xmlns:p14="http://schemas.microsoft.com/office/powerpoint/2010/main" val="3391282397"/>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Prerequisites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Knowing Java is a prerequisite</a:t>
            </a:r>
          </a:p>
          <a:p>
            <a:pPr lvl="1"/>
            <a:r>
              <a:rPr lang="en-US" dirty="0" smtClean="0"/>
              <a:t>We assume you have mastered 142 and 143</a:t>
            </a:r>
          </a:p>
          <a:p>
            <a:endParaRPr lang="en-US" dirty="0" smtClean="0"/>
          </a:p>
          <a:p>
            <a:pPr marL="0" indent="0">
              <a:buNone/>
            </a:pPr>
            <a:r>
              <a:rPr lang="en-US" dirty="0" smtClean="0"/>
              <a:t>Examples:</a:t>
            </a:r>
          </a:p>
          <a:p>
            <a:r>
              <a:rPr lang="en-US" dirty="0" smtClean="0"/>
              <a:t>Sharing:</a:t>
            </a:r>
          </a:p>
          <a:p>
            <a:pPr lvl="1"/>
            <a:r>
              <a:rPr lang="en-US" dirty="0" smtClean="0"/>
              <a:t>Distinction between == and equals()</a:t>
            </a:r>
          </a:p>
          <a:p>
            <a:pPr lvl="1"/>
            <a:r>
              <a:rPr lang="en-US" dirty="0" smtClean="0"/>
              <a:t>Aliasing (multiple references to the same object)</a:t>
            </a:r>
          </a:p>
          <a:p>
            <a:r>
              <a:rPr lang="en-US" dirty="0" smtClean="0"/>
              <a:t>Subtyping</a:t>
            </a:r>
          </a:p>
          <a:p>
            <a:pPr lvl="1"/>
            <a:r>
              <a:rPr lang="en-US" dirty="0" smtClean="0"/>
              <a:t>Varieties: classes, interfaces </a:t>
            </a:r>
          </a:p>
          <a:p>
            <a:pPr lvl="1"/>
            <a:r>
              <a:rPr lang="en-US" dirty="0" smtClean="0"/>
              <a:t>Inheritance and overriding</a:t>
            </a:r>
          </a:p>
          <a:p>
            <a:r>
              <a:rPr lang="en-US" dirty="0" smtClean="0"/>
              <a:t>Object-oriented dispatch:</a:t>
            </a:r>
          </a:p>
          <a:p>
            <a:pPr lvl="1"/>
            <a:r>
              <a:rPr lang="en-US" dirty="0" smtClean="0"/>
              <a:t>Expressions have a compile-time type</a:t>
            </a:r>
          </a:p>
          <a:p>
            <a:pPr lvl="1"/>
            <a:r>
              <a:rPr lang="en-US" dirty="0" smtClean="0"/>
              <a:t>Objects/values have a run-time type</a:t>
            </a:r>
          </a:p>
          <a:p>
            <a:endParaRPr lang="en-US" dirty="0"/>
          </a:p>
        </p:txBody>
      </p:sp>
      <p:sp>
        <p:nvSpPr>
          <p:cNvPr id="4" name="Slide Number Placeholder 3"/>
          <p:cNvSpPr>
            <a:spLocks noGrp="1"/>
          </p:cNvSpPr>
          <p:nvPr>
            <p:ph type="sldNum" sz="quarter" idx="12"/>
          </p:nvPr>
        </p:nvSpPr>
        <p:spPr/>
        <p:txBody>
          <a:bodyPr/>
          <a:lstStyle/>
          <a:p>
            <a:fld id="{48DACF16-E0F0-4B7F-BDAB-0ED6A37A383D}" type="slidenum">
              <a:rPr lang="en-US" smtClean="0"/>
              <a:pPr/>
              <a:t>9</a:t>
            </a:fld>
            <a:endParaRPr lang="en-US"/>
          </a:p>
        </p:txBody>
      </p:sp>
      <p:sp>
        <p:nvSpPr>
          <p:cNvPr id="5" name="Footer Placeholder 4"/>
          <p:cNvSpPr>
            <a:spLocks noGrp="1"/>
          </p:cNvSpPr>
          <p:nvPr>
            <p:ph type="ftr" sz="quarter" idx="11"/>
          </p:nvPr>
        </p:nvSpPr>
        <p:spPr/>
        <p:txBody>
          <a:bodyPr/>
          <a:lstStyle/>
          <a:p>
            <a:pPr>
              <a:defRPr/>
            </a:pPr>
            <a:r>
              <a:rPr lang="en-US" dirty="0" smtClean="0"/>
              <a:t>CSE 331 Au13</a:t>
            </a:r>
            <a:endParaRPr lang="en-US" dirty="0"/>
          </a:p>
        </p:txBody>
      </p:sp>
    </p:spTree>
    <p:extLst>
      <p:ext uri="{BB962C8B-B14F-4D97-AF65-F5344CB8AC3E}">
        <p14:creationId xmlns:p14="http://schemas.microsoft.com/office/powerpoint/2010/main" val="4106270186"/>
      </p:ext>
    </p:extLst>
  </p:cSld>
  <p:clrMapOvr>
    <a:masterClrMapping/>
  </p:clrMapOvr>
  <p:timing>
    <p:tnLst>
      <p:par>
        <p:cTn xmlns:p14="http://schemas.microsoft.com/office/powerpoint/2010/mai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heme/theme1.xml><?xml version="1.0" encoding="utf-8"?>
<a:theme xmlns:a="http://schemas.openxmlformats.org/drawingml/2006/main" name="simple">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simple</Template>
  <TotalTime>702</TotalTime>
  <Words>1603</Words>
  <Application>Microsoft Macintosh PowerPoint</Application>
  <PresentationFormat>On-screen Show (4:3)</PresentationFormat>
  <Paragraphs>228</Paragraphs>
  <Slides>18</Slides>
  <Notes>5</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simple</vt:lpstr>
      <vt:lpstr>CSE 331 Software Design &amp; Implementation</vt:lpstr>
      <vt:lpstr>Course staff</vt:lpstr>
      <vt:lpstr>Welcome!</vt:lpstr>
      <vt:lpstr>Goals</vt:lpstr>
      <vt:lpstr>Main topic:  Managing complexity</vt:lpstr>
      <vt:lpstr>The goal of system building</vt:lpstr>
      <vt:lpstr>Why is building good software hard?</vt:lpstr>
      <vt:lpstr>Programming is hard</vt:lpstr>
      <vt:lpstr>Prerequisites</vt:lpstr>
      <vt:lpstr>Logistics</vt:lpstr>
      <vt:lpstr>Requirements</vt:lpstr>
      <vt:lpstr>Academic Integrity</vt:lpstr>
      <vt:lpstr>Deadlines</vt:lpstr>
      <vt:lpstr>Resources – Books</vt:lpstr>
      <vt:lpstr>Using the Google</vt:lpstr>
      <vt:lpstr>You have homework!</vt:lpstr>
      <vt:lpstr>Work to do!</vt:lpstr>
      <vt:lpstr>CSE 331 is hard!</vt:lpstr>
    </vt:vector>
  </TitlesOfParts>
  <Company>uw</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CSE 374 Programming Concepts &amp; Tools</dc:title>
  <dc:creator>Hal Perkins</dc:creator>
  <cp:lastModifiedBy>Hal Perkins</cp:lastModifiedBy>
  <cp:revision>98</cp:revision>
  <cp:lastPrinted>2013-01-07T03:34:38Z</cp:lastPrinted>
  <dcterms:created xsi:type="dcterms:W3CDTF">2012-01-13T04:41:44Z</dcterms:created>
  <dcterms:modified xsi:type="dcterms:W3CDTF">2013-09-25T18:12:27Z</dcterms:modified>
</cp:coreProperties>
</file>