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293" r:id="rId3"/>
    <p:sldId id="307" r:id="rId4"/>
    <p:sldId id="294" r:id="rId5"/>
    <p:sldId id="295" r:id="rId6"/>
    <p:sldId id="296" r:id="rId7"/>
    <p:sldId id="297" r:id="rId8"/>
    <p:sldId id="308" r:id="rId9"/>
    <p:sldId id="299" r:id="rId10"/>
    <p:sldId id="300" r:id="rId11"/>
    <p:sldId id="301" r:id="rId12"/>
    <p:sldId id="302" r:id="rId13"/>
    <p:sldId id="309" r:id="rId14"/>
    <p:sldId id="303" r:id="rId15"/>
    <p:sldId id="304" r:id="rId16"/>
    <p:sldId id="305" r:id="rId17"/>
    <p:sldId id="306" r:id="rId18"/>
  </p:sldIdLst>
  <p:sldSz cx="9144000" cy="6858000" type="screen4x3"/>
  <p:notesSz cx="6934200" cy="9220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0" d="100"/>
          <a:sy n="110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Au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Prerequisite:</a:t>
            </a:r>
            <a:r>
              <a:rPr lang="en-US" baseline="0" smtClean="0"/>
              <a:t> CSE 143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B12AE-840F-42EE-930C-7ED9AFF844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B12AE-840F-42EE-930C-7ED9AFF844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  <a:endParaRPr lang="en-US" dirty="0" smtClean="0"/>
          </a:p>
          <a:p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Maintenance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Maintenance </a:t>
            </a:r>
            <a:r>
              <a:rPr lang="en-US" dirty="0"/>
              <a:t>accounts for most of the effort </a:t>
            </a:r>
            <a:r>
              <a:rPr lang="en-US" dirty="0" smtClean="0"/>
              <a:t>spent </a:t>
            </a:r>
            <a:r>
              <a:rPr lang="en-US" dirty="0"/>
              <a:t>on a </a:t>
            </a:r>
            <a:r>
              <a:rPr lang="en-US" i="1" dirty="0">
                <a:solidFill>
                  <a:srgbClr val="0000FF"/>
                </a:solidFill>
              </a:rPr>
              <a:t>successful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software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often 90% or more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good design enables the system to </a:t>
            </a:r>
            <a:r>
              <a:rPr lang="en-US" dirty="0">
                <a:solidFill>
                  <a:srgbClr val="FF0000"/>
                </a:solidFill>
              </a:rPr>
              <a:t>adapt to new requirements</a:t>
            </a:r>
            <a:r>
              <a:rPr lang="en-US" dirty="0"/>
              <a:t> while maintaining quality</a:t>
            </a:r>
          </a:p>
          <a:p>
            <a:pPr lvl="1"/>
            <a:r>
              <a:rPr lang="en-US" dirty="0"/>
              <a:t>Think about the long term, but don’t prematurely optimize</a:t>
            </a:r>
          </a:p>
          <a:p>
            <a:pPr marL="0" indent="0">
              <a:buNone/>
            </a:pPr>
            <a:r>
              <a:rPr lang="en-US" dirty="0"/>
              <a:t>Good documentation enables others to understand the </a:t>
            </a:r>
            <a:r>
              <a:rPr lang="en-US" dirty="0" smtClean="0"/>
              <a:t>design</a:t>
            </a:r>
          </a:p>
          <a:p>
            <a:pPr marL="0" indent="0">
              <a:buNone/>
            </a:pPr>
            <a:r>
              <a:rPr lang="en-US" dirty="0" smtClean="0"/>
              <a:t>A good test suite greatly reduces the risks of changes</a:t>
            </a:r>
          </a:p>
          <a:p>
            <a:pPr lvl="1" indent="-342900"/>
            <a:r>
              <a:rPr lang="en-US" dirty="0" smtClean="0"/>
              <a:t>And is a big part of the documentation/history of the project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 the end, </a:t>
            </a:r>
            <a:r>
              <a:rPr lang="en-US" dirty="0" smtClean="0">
                <a:solidFill>
                  <a:srgbClr val="FF0000"/>
                </a:solidFill>
              </a:rPr>
              <a:t>only correctness matters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Near</a:t>
            </a:r>
            <a:r>
              <a:rPr lang="en-US" dirty="0" smtClean="0"/>
              <a:t>-correctness is often easy!</a:t>
            </a:r>
          </a:p>
          <a:p>
            <a:pPr lvl="1">
              <a:buNone/>
            </a:pPr>
            <a:r>
              <a:rPr lang="en-US" dirty="0" smtClean="0"/>
              <a:t>Getting it right can be difficult</a:t>
            </a:r>
          </a:p>
          <a:p>
            <a:pPr>
              <a:buNone/>
            </a:pPr>
            <a:r>
              <a:rPr lang="en-US" dirty="0" smtClean="0"/>
              <a:t>How to determine the goal?</a:t>
            </a:r>
          </a:p>
          <a:p>
            <a:pPr lvl="1">
              <a:buNone/>
            </a:pPr>
            <a:r>
              <a:rPr lang="en-US" dirty="0" smtClean="0"/>
              <a:t>Requirements</a:t>
            </a:r>
          </a:p>
          <a:p>
            <a:pPr lvl="1">
              <a:buNone/>
            </a:pPr>
            <a:r>
              <a:rPr lang="en-US" dirty="0" smtClean="0"/>
              <a:t>Design documents for the customer</a:t>
            </a:r>
          </a:p>
          <a:p>
            <a:pPr>
              <a:buNone/>
            </a:pPr>
            <a:r>
              <a:rPr lang="en-US" dirty="0" smtClean="0"/>
              <a:t>How to increase the likelihood of achieving the goal?</a:t>
            </a:r>
          </a:p>
          <a:p>
            <a:pPr lvl="1">
              <a:buNone/>
            </a:pPr>
            <a:r>
              <a:rPr lang="en-US" dirty="0" smtClean="0"/>
              <a:t>Unlikely without use of modularity, abstraction, specification, documentation, design, …</a:t>
            </a:r>
          </a:p>
          <a:p>
            <a:pPr lvl="1">
              <a:buNone/>
            </a:pPr>
            <a:r>
              <a:rPr lang="en-US" dirty="0" smtClean="0"/>
              <a:t>Doing the job right is usually justified by return on investment (ROI)</a:t>
            </a:r>
          </a:p>
          <a:p>
            <a:pPr>
              <a:buNone/>
            </a:pPr>
            <a:r>
              <a:rPr lang="en-US" dirty="0" smtClean="0"/>
              <a:t>How to verify that you achieved it?</a:t>
            </a:r>
          </a:p>
          <a:p>
            <a:pPr lvl="1">
              <a:buNone/>
            </a:pPr>
            <a:r>
              <a:rPr lang="en-US" dirty="0" smtClean="0"/>
              <a:t>Testing</a:t>
            </a:r>
          </a:p>
          <a:p>
            <a:pPr lvl="1">
              <a:buNone/>
            </a:pPr>
            <a:r>
              <a:rPr lang="en-US" dirty="0" smtClean="0"/>
              <a:t>Reasoning (formal or informal) helps!</a:t>
            </a:r>
          </a:p>
          <a:p>
            <a:pPr lvl="1">
              <a:buNone/>
            </a:pPr>
            <a:r>
              <a:rPr lang="en-GB" dirty="0" smtClean="0"/>
              <a:t>Use proofs and tools as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9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No one person can understand all of a realistic system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Break the system into pieces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modularity, abstraction, specification, documentation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Different points of view bring </a:t>
            </a:r>
            <a:r>
              <a:rPr lang="en-GB" dirty="0" smtClean="0"/>
              <a:t>value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Diversity is not just a “feel good” issue</a:t>
            </a: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Work effectively with others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Sometimes challenging, usually worth it 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Manage your resources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Time, people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Engineering is about tradeoffs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Both technical and management contributions are critical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2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5351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800080"/>
                </a:solidFill>
              </a:rPr>
              <a:t>Lectures:  ideas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5800" y="21748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dirty="0" smtClean="0"/>
              <a:t>Testing</a:t>
            </a:r>
          </a:p>
          <a:p>
            <a:pPr marL="0" indent="0">
              <a:buFontTx/>
              <a:buNone/>
            </a:pPr>
            <a:r>
              <a:rPr lang="en-US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dirty="0" smtClean="0"/>
              <a:t>Polymorphism</a:t>
            </a:r>
          </a:p>
          <a:p>
            <a:pPr marL="0" indent="0">
              <a:buFontTx/>
              <a:buNone/>
            </a:pPr>
            <a:r>
              <a:rPr lang="en-US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dirty="0" smtClean="0"/>
              <a:t>Events</a:t>
            </a:r>
          </a:p>
          <a:p>
            <a:pPr marL="0" indent="0">
              <a:buFontTx/>
              <a:buNone/>
            </a:pPr>
            <a:r>
              <a:rPr lang="en-US" dirty="0" smtClean="0"/>
              <a:t>Usability, teamwork</a:t>
            </a:r>
            <a:endParaRPr lang="en-US" dirty="0" smtClean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887788" y="15351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800080"/>
                </a:solidFill>
                <a:sym typeface="Symbol"/>
              </a:rPr>
              <a:t> </a:t>
            </a:r>
            <a:r>
              <a:rPr lang="en-US" sz="2800" dirty="0" smtClean="0">
                <a:solidFill>
                  <a:srgbClr val="800080"/>
                </a:solidFill>
              </a:rPr>
              <a:t>Assignments:  get practice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887788" y="21748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Write generic class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Larger designs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(For fun and for future 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3 months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Much of what we’ve done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5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Classes</a:t>
            </a:r>
          </a:p>
          <a:p>
            <a:pPr lvl="1"/>
            <a:r>
              <a:rPr lang="en-US" sz="1800" dirty="0" smtClean="0"/>
              <a:t>CSE 403 Software Engineering</a:t>
            </a:r>
          </a:p>
          <a:p>
            <a:pPr lvl="2"/>
            <a:r>
              <a:rPr lang="en-US" sz="1800" dirty="0" smtClean="0"/>
              <a:t>Focuses more on requirements, </a:t>
            </a:r>
            <a:r>
              <a:rPr lang="en-US" sz="1800" dirty="0" err="1" smtClean="0"/>
              <a:t>sofware</a:t>
            </a:r>
            <a:r>
              <a:rPr lang="en-US" sz="1800" dirty="0" smtClean="0"/>
              <a:t> lifecycle, teamwork</a:t>
            </a:r>
          </a:p>
          <a:p>
            <a:pPr lvl="1"/>
            <a:r>
              <a:rPr lang="en-US" sz="1800" dirty="0" smtClean="0"/>
              <a:t>Capstone projects</a:t>
            </a:r>
          </a:p>
          <a:p>
            <a:pPr lvl="1"/>
            <a:r>
              <a:rPr lang="en-US" sz="1800" dirty="0" smtClean="0"/>
              <a:t>Any class that requires software design and implementation</a:t>
            </a:r>
          </a:p>
          <a:p>
            <a:pPr>
              <a:buNone/>
            </a:pPr>
            <a:r>
              <a:rPr lang="en-US" sz="1800" dirty="0" smtClean="0"/>
              <a:t>Research</a:t>
            </a:r>
          </a:p>
          <a:p>
            <a:pPr lvl="1"/>
            <a:r>
              <a:rPr lang="en-US" sz="1800" dirty="0" smtClean="0"/>
              <a:t>In software engineering &amp; programming systems</a:t>
            </a:r>
          </a:p>
          <a:p>
            <a:pPr lvl="1"/>
            <a:r>
              <a:rPr lang="en-US" sz="1800" dirty="0" smtClean="0"/>
              <a:t>In any topic that involves software</a:t>
            </a:r>
          </a:p>
          <a:p>
            <a:pPr>
              <a:buNone/>
            </a:pPr>
            <a:r>
              <a:rPr lang="en-US" sz="1800" dirty="0" smtClean="0"/>
              <a:t>Having an impact on the world</a:t>
            </a:r>
          </a:p>
          <a:p>
            <a:pPr lvl="1"/>
            <a:r>
              <a:rPr lang="en-US" sz="1800" dirty="0" smtClean="0"/>
              <a:t>Jobs (and job interviews)</a:t>
            </a:r>
          </a:p>
          <a:p>
            <a:pPr lvl="1"/>
            <a:r>
              <a:rPr lang="en-US" sz="1800" dirty="0" smtClean="0"/>
              <a:t>Larger programming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12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</a:t>
            </a:r>
            <a:r>
              <a:rPr lang="en-GB" dirty="0" smtClean="0"/>
              <a:t>building is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 build it successfully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</a:t>
            </a:r>
            <a:r>
              <a:rPr lang="en-GB" dirty="0" smtClean="0"/>
              <a:t>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331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6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10 weeks to move to a level well above novice programmer:</a:t>
            </a:r>
          </a:p>
          <a:p>
            <a:pPr lvl="1"/>
            <a:r>
              <a:rPr lang="en-US" dirty="0" smtClean="0"/>
              <a:t>Principled</a:t>
            </a:r>
            <a:r>
              <a:rPr lang="en-US" dirty="0" smtClean="0"/>
              <a:t>, systematic programming: What does it mean to get it right?  How do we know when we get there?  What are best practices for doing this?</a:t>
            </a:r>
          </a:p>
          <a:p>
            <a:pPr lvl="1"/>
            <a:r>
              <a:rPr lang="en-US" dirty="0" smtClean="0"/>
              <a:t>Effective use of languages and tools: Java, IDEs, debuggers, </a:t>
            </a:r>
            <a:r>
              <a:rPr lang="en-US" dirty="0" err="1" smtClean="0"/>
              <a:t>JUnit</a:t>
            </a:r>
            <a:r>
              <a:rPr lang="en-US" dirty="0" smtClean="0"/>
              <a:t>, </a:t>
            </a:r>
            <a:r>
              <a:rPr lang="en-US" dirty="0" err="1" smtClean="0"/>
              <a:t>JavaDoc</a:t>
            </a:r>
            <a:r>
              <a:rPr lang="en-US" dirty="0" smtClean="0"/>
              <a:t>, </a:t>
            </a:r>
            <a:r>
              <a:rPr lang="en-US" dirty="0" err="1" smtClean="0"/>
              <a:t>svn</a:t>
            </a:r>
            <a:endParaRPr lang="en-US" dirty="0" smtClean="0"/>
          </a:p>
          <a:p>
            <a:pPr lvl="2"/>
            <a:r>
              <a:rPr lang="en-US" dirty="0" smtClean="0"/>
              <a:t>The principles are ultimately more important than the </a:t>
            </a:r>
            <a:r>
              <a:rPr lang="en-US" dirty="0" smtClean="0"/>
              <a:t>details</a:t>
            </a:r>
          </a:p>
          <a:p>
            <a:pPr lvl="1"/>
            <a:r>
              <a:rPr lang="en-US" dirty="0"/>
              <a:t>Larger </a:t>
            </a:r>
            <a:r>
              <a:rPr lang="en-US" dirty="0" smtClean="0"/>
              <a:t>programs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1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huge thanks to the folks who made it work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1905000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362200"/>
            <a:ext cx="19050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362200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5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331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Enable </a:t>
            </a:r>
            <a:r>
              <a:rPr lang="en-US" dirty="0" smtClean="0"/>
              <a:t>you to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manage </a:t>
            </a:r>
            <a:r>
              <a:rPr lang="en-US" dirty="0" smtClean="0"/>
              <a:t>complexity</a:t>
            </a:r>
          </a:p>
          <a:p>
            <a:endParaRPr lang="en-US" dirty="0"/>
          </a:p>
          <a:p>
            <a:r>
              <a:rPr lang="en-US" dirty="0" smtClean="0"/>
              <a:t>ensure </a:t>
            </a:r>
            <a:r>
              <a:rPr lang="en-US" dirty="0" smtClean="0"/>
              <a:t>correctness</a:t>
            </a:r>
          </a:p>
          <a:p>
            <a:endParaRPr lang="en-US" dirty="0" smtClean="0"/>
          </a:p>
          <a:p>
            <a:r>
              <a:rPr lang="en-US" dirty="0" smtClean="0"/>
              <a:t>write modest </a:t>
            </a:r>
            <a:r>
              <a:rPr lang="en-US" dirty="0" smtClean="0"/>
              <a:t>programs</a:t>
            </a:r>
          </a:p>
          <a:p>
            <a:pPr marL="857250" lvl="2" indent="0">
              <a:buNone/>
            </a:pPr>
            <a:r>
              <a:rPr lang="en-US" dirty="0" smtClean="0"/>
              <a:t>(modest by industry standards, that is….)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1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Manage complexity:</a:t>
            </a:r>
          </a:p>
          <a:p>
            <a:pPr lvl="1"/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Program design &amp; organization</a:t>
            </a:r>
          </a:p>
          <a:p>
            <a:pPr lvl="2"/>
            <a:r>
              <a:rPr lang="en-US" dirty="0" smtClean="0"/>
              <a:t>OO design, dependences, design patterns, tradeoffs</a:t>
            </a:r>
          </a:p>
          <a:p>
            <a:pPr lvl="1"/>
            <a:r>
              <a:rPr lang="en-US" dirty="0" err="1" smtClean="0"/>
              <a:t>Subtyping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  <a:p>
            <a:pPr>
              <a:buNone/>
            </a:pPr>
            <a:r>
              <a:rPr lang="en-US" dirty="0" smtClean="0"/>
              <a:t>Ensure correctness:</a:t>
            </a:r>
          </a:p>
          <a:p>
            <a:pPr lvl="1"/>
            <a:r>
              <a:rPr lang="en-US" dirty="0" smtClean="0"/>
              <a:t>Reasoning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</a:t>
            </a:r>
          </a:p>
          <a:p>
            <a:pPr>
              <a:buNone/>
            </a:pPr>
            <a:r>
              <a:rPr lang="en-US" dirty="0" smtClean="0"/>
              <a:t>Write programs:</a:t>
            </a:r>
          </a:p>
          <a:p>
            <a:pPr lvl="1"/>
            <a:r>
              <a:rPr lang="en-US" dirty="0" smtClean="0"/>
              <a:t>Practice </a:t>
            </a:r>
            <a:r>
              <a:rPr lang="en-US" dirty="0" smtClean="0"/>
              <a:t>and </a:t>
            </a:r>
            <a:r>
              <a:rPr lang="en-US" dirty="0" smtClean="0"/>
              <a:t>feedback</a:t>
            </a:r>
            <a:endParaRPr lang="en-US" dirty="0" smtClean="0"/>
          </a:p>
          <a:p>
            <a:pPr lvl="1"/>
            <a:r>
              <a:rPr lang="en-US" dirty="0" smtClean="0"/>
              <a:t>Introduction to:  tools (version control, debuggers), understanding libraries, software process, requirements, usability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No one person can understand all of a realistic system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Modularity</a:t>
            </a:r>
            <a:r>
              <a:rPr lang="en-US" sz="2800" dirty="0" smtClean="0"/>
              <a:t> permits focusing on just one part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Abstraction</a:t>
            </a:r>
            <a:r>
              <a:rPr lang="en-US" sz="2800" dirty="0" smtClean="0"/>
              <a:t> enables ignoring detail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Specifications</a:t>
            </a:r>
            <a:r>
              <a:rPr lang="en-US" sz="2800" dirty="0" smtClean="0"/>
              <a:t> (and </a:t>
            </a:r>
            <a:r>
              <a:rPr lang="en-US" sz="2800" dirty="0" smtClean="0">
                <a:solidFill>
                  <a:srgbClr val="FF0000"/>
                </a:solidFill>
              </a:rPr>
              <a:t>documentation</a:t>
            </a:r>
            <a:r>
              <a:rPr lang="en-US" sz="2800" dirty="0" smtClean="0"/>
              <a:t>) formally describe behavior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relies on all three to understand/fix errors</a:t>
            </a:r>
          </a:p>
          <a:p>
            <a:pPr lvl="1">
              <a:buNone/>
            </a:pPr>
            <a:r>
              <a:rPr lang="en-US" sz="2400" dirty="0" smtClean="0"/>
              <a:t>Or to </a:t>
            </a:r>
            <a:r>
              <a:rPr lang="en-US" sz="2400" dirty="0" smtClean="0">
                <a:solidFill>
                  <a:srgbClr val="FF0000"/>
                </a:solidFill>
              </a:rPr>
              <a:t>avoid</a:t>
            </a:r>
            <a:r>
              <a:rPr lang="en-US" sz="2400" dirty="0" smtClean="0"/>
              <a:t> them in the first place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5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it right ahead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Design:  predicting </a:t>
            </a:r>
            <a:r>
              <a:rPr lang="en-GB" dirty="0" smtClean="0"/>
              <a:t>implications</a:t>
            </a:r>
          </a:p>
          <a:p>
            <a:pPr lvl="1"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Example: understanding interconnections, module dependency diagrams</a:t>
            </a: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Understanding the strengths and weaknesses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If you don’t understand a design, you can’t use it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Documentation matters</a:t>
            </a:r>
            <a:r>
              <a:rPr lang="en-GB" dirty="0" smtClean="0"/>
              <a:t>!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5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Everyone wants good documentation when </a:t>
            </a: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a system</a:t>
            </a:r>
          </a:p>
          <a:p>
            <a:pPr lvl="1">
              <a:buNone/>
            </a:pPr>
            <a:r>
              <a:rPr lang="en-US" dirty="0"/>
              <a:t>Not everyone likes </a:t>
            </a:r>
            <a:r>
              <a:rPr lang="en-US" dirty="0">
                <a:solidFill>
                  <a:srgbClr val="FF0000"/>
                </a:solidFill>
              </a:rPr>
              <a:t>writing</a:t>
            </a:r>
            <a:r>
              <a:rPr lang="en-US" dirty="0"/>
              <a:t> documentation</a:t>
            </a:r>
          </a:p>
          <a:p>
            <a:pPr>
              <a:buNone/>
            </a:pPr>
            <a:r>
              <a:rPr lang="en-US" dirty="0"/>
              <a:t>Documentation is often the most important part of a user interface</a:t>
            </a:r>
          </a:p>
          <a:p>
            <a:pPr>
              <a:buNone/>
            </a:pPr>
            <a:r>
              <a:rPr lang="en-US" dirty="0"/>
              <a:t>What’s obvious to you may not be obvious to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009" y="5542129"/>
            <a:ext cx="7924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undocumented software system has zero commercial value.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John Chapin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CTO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Inc.</a:t>
            </a:r>
          </a:p>
        </p:txBody>
      </p:sp>
      <p:pic>
        <p:nvPicPr>
          <p:cNvPr id="6" name="Picture 2" descr="http://www.itu.int/ITU-T/worksem/images/chap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5238749"/>
            <a:ext cx="95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3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Helps you understand what you didn’t understand while designing and implementing</a:t>
            </a:r>
          </a:p>
          <a:p>
            <a:pPr>
              <a:buNone/>
            </a:pPr>
            <a:r>
              <a:rPr lang="en-US" dirty="0" smtClean="0"/>
              <a:t>A good test suite exercises each behavior</a:t>
            </a:r>
          </a:p>
          <a:p>
            <a:pPr lvl="1">
              <a:buNone/>
            </a:pPr>
            <a:r>
              <a:rPr lang="en-US" dirty="0" smtClean="0"/>
              <a:t>Theory:  revealing subdomains, proves correctness</a:t>
            </a:r>
          </a:p>
          <a:p>
            <a:pPr lvl="1">
              <a:buNone/>
            </a:pPr>
            <a:r>
              <a:rPr lang="en-US" dirty="0" smtClean="0"/>
              <a:t>Practice:  code coverage, value coverage, boundary values</a:t>
            </a:r>
          </a:p>
          <a:p>
            <a:pPr lvl="1">
              <a:buNone/>
            </a:pPr>
            <a:r>
              <a:rPr lang="en-US" dirty="0" smtClean="0"/>
              <a:t>Practice:  testing reveals errors, never proves correctness</a:t>
            </a:r>
          </a:p>
          <a:p>
            <a:pPr>
              <a:buNone/>
            </a:pPr>
            <a:r>
              <a:rPr lang="en-US" dirty="0" smtClean="0"/>
              <a:t>A good test suite makes a developer fearless</a:t>
            </a:r>
            <a:r>
              <a:rPr lang="en-US" dirty="0"/>
              <a:t> </a:t>
            </a:r>
            <a:r>
              <a:rPr lang="en-US" dirty="0" smtClean="0"/>
              <a:t>during maintenance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451</TotalTime>
  <Words>957</Words>
  <Application>Microsoft Macintosh PowerPoint</Application>
  <PresentationFormat>On-screen Show (4:3)</PresentationFormat>
  <Paragraphs>184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</vt:lpstr>
      <vt:lpstr>CSE 331 Software Design &amp; Implementation</vt:lpstr>
      <vt:lpstr>10 weeks ago…</vt:lpstr>
      <vt:lpstr>A huge thanks to the folks who made it work</vt:lpstr>
      <vt:lpstr>CSE 331 goals</vt:lpstr>
      <vt:lpstr>CSE 331 topics</vt:lpstr>
      <vt:lpstr>Divide and conquer: Modularity, abstraction, specs</vt:lpstr>
      <vt:lpstr>Getting it right ahead of time</vt:lpstr>
      <vt:lpstr>Documentation</vt:lpstr>
      <vt:lpstr>Testing</vt:lpstr>
      <vt:lpstr>Maintenance</vt:lpstr>
      <vt:lpstr>Correctness</vt:lpstr>
      <vt:lpstr>Working in a team</vt:lpstr>
      <vt:lpstr>How CSE 331 fits together</vt:lpstr>
      <vt:lpstr>What you have learned in CSE 331</vt:lpstr>
      <vt:lpstr>What you will learn later</vt:lpstr>
      <vt:lpstr>What comes next?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77</cp:revision>
  <cp:lastPrinted>2012-12-06T21:51:55Z</cp:lastPrinted>
  <dcterms:created xsi:type="dcterms:W3CDTF">2012-03-09T16:23:53Z</dcterms:created>
  <dcterms:modified xsi:type="dcterms:W3CDTF">2012-12-06T21:57:29Z</dcterms:modified>
</cp:coreProperties>
</file>