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83" d="100"/>
          <a:sy n="8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5740"/>
            <a:ext cx="1606" cy="1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280" y="680311"/>
            <a:ext cx="4656508" cy="3484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280" y="680311"/>
            <a:ext cx="4656508" cy="3484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27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28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280" y="680311"/>
            <a:ext cx="4656508" cy="3484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29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30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6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31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32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33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35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36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7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8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675" y="680311"/>
            <a:ext cx="4654903" cy="34815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2012</a:t>
            </a:r>
          </a:p>
          <a:p>
            <a:r>
              <a:rPr lang="en-US" dirty="0" smtClean="0"/>
              <a:t>System Integration and Software Process</a:t>
            </a:r>
          </a:p>
          <a:p>
            <a:r>
              <a:rPr lang="en-US" sz="2000" smtClean="0"/>
              <a:t>(slides </a:t>
            </a:r>
            <a:r>
              <a:rPr lang="en-US" sz="2000" dirty="0" smtClean="0"/>
              <a:t>by Mike Ernst)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Building software requires many tools</a:t>
            </a:r>
          </a:p>
          <a:p>
            <a:pPr lvl="1"/>
            <a:r>
              <a:rPr lang="en-US" dirty="0" smtClean="0"/>
              <a:t>Example: Java compiler, C compiler, GUI builder, Device driver build tool, </a:t>
            </a:r>
            <a:r>
              <a:rPr lang="en-US" dirty="0" err="1" smtClean="0"/>
              <a:t>InstallShield</a:t>
            </a:r>
            <a:r>
              <a:rPr lang="en-US" dirty="0" smtClean="0"/>
              <a:t>, Web server, Database, scripting language for build automation, parser generator, test generator, test harness </a:t>
            </a:r>
          </a:p>
          <a:p>
            <a:r>
              <a:rPr lang="en-US" dirty="0" smtClean="0"/>
              <a:t>Reproducibility is essential</a:t>
            </a:r>
          </a:p>
          <a:p>
            <a:r>
              <a:rPr lang="en-US" dirty="0" smtClean="0"/>
              <a:t>System may run on multiple devices</a:t>
            </a:r>
          </a:p>
          <a:p>
            <a:pPr lvl="1"/>
            <a:r>
              <a:rPr lang="en-US" dirty="0" smtClean="0"/>
              <a:t>Each has its own build tools</a:t>
            </a:r>
          </a:p>
          <a:p>
            <a:r>
              <a:rPr lang="en-US" dirty="0" smtClean="0"/>
              <a:t>Everyone needs to have the same toolset!</a:t>
            </a:r>
          </a:p>
          <a:p>
            <a:pPr lvl="1"/>
            <a:r>
              <a:rPr lang="en-US" dirty="0" smtClean="0"/>
              <a:t>Wrong, missing tool can drastically reduce productivity </a:t>
            </a:r>
          </a:p>
          <a:p>
            <a:r>
              <a:rPr lang="en-US" dirty="0" smtClean="0"/>
              <a:t>Hard to switch tools in mid-project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version control system supports:</a:t>
            </a:r>
          </a:p>
          <a:p>
            <a:pPr lvl="1"/>
            <a:r>
              <a:rPr lang="en-US" dirty="0" smtClean="0"/>
              <a:t>Collecting work (code, documents) from multiple team members</a:t>
            </a:r>
          </a:p>
          <a:p>
            <a:pPr lvl="1"/>
            <a:r>
              <a:rPr lang="en-US" dirty="0" smtClean="0"/>
              <a:t>Synchronizing all the team members to current source</a:t>
            </a:r>
          </a:p>
          <a:p>
            <a:pPr lvl="1"/>
            <a:r>
              <a:rPr lang="en-US" dirty="0" smtClean="0"/>
              <a:t>Let multiple teams make progress in parallel</a:t>
            </a:r>
          </a:p>
          <a:p>
            <a:pPr lvl="1"/>
            <a:r>
              <a:rPr lang="en-US" dirty="0" smtClean="0"/>
              <a:t>Manage multiple versions, releases of the software</a:t>
            </a:r>
          </a:p>
          <a:p>
            <a:pPr lvl="1"/>
            <a:r>
              <a:rPr lang="en-US" dirty="0" smtClean="0"/>
              <a:t>Help identify regressions</a:t>
            </a:r>
          </a:p>
          <a:p>
            <a:r>
              <a:rPr lang="en-US" dirty="0" smtClean="0"/>
              <a:t>Example tools:</a:t>
            </a:r>
          </a:p>
          <a:p>
            <a:pPr lvl="1"/>
            <a:r>
              <a:rPr lang="en-US" dirty="0" smtClean="0"/>
              <a:t>Subversion (SVN), Mercurial (Hg),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smtClean="0"/>
              <a:t>Policies are even more important</a:t>
            </a:r>
          </a:p>
          <a:p>
            <a:pPr lvl="1"/>
            <a:r>
              <a:rPr lang="en-US" dirty="0" smtClean="0"/>
              <a:t>When to check in, when to update, when to branch and merge, how builds are done</a:t>
            </a:r>
          </a:p>
          <a:p>
            <a:pPr lvl="1"/>
            <a:r>
              <a:rPr lang="en-US" dirty="0" smtClean="0"/>
              <a:t>Policies need to change to match the state of the project</a:t>
            </a:r>
          </a:p>
          <a:p>
            <a:r>
              <a:rPr lang="en-US" dirty="0" smtClean="0"/>
              <a:t>Always diff before you commit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9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/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Tools: Build tools and </a:t>
            </a:r>
            <a:r>
              <a:rPr lang="en-US" dirty="0" smtClean="0"/>
              <a:t>version control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>
                <a:solidFill>
                  <a:srgbClr val="0000FF"/>
                </a:solidFill>
              </a:rPr>
              <a:t>Tools: Bug </a:t>
            </a:r>
            <a:r>
              <a:rPr lang="en-US" dirty="0" smtClean="0">
                <a:solidFill>
                  <a:srgbClr val="0000FF"/>
                </a:solidFill>
              </a:rPr>
              <a:t>tracking</a:t>
            </a:r>
            <a:endParaRPr lang="en-US" dirty="0">
              <a:solidFill>
                <a:srgbClr val="0000FF"/>
              </a:solidFill>
            </a:endParaRPr>
          </a:p>
          <a:p>
            <a:pPr>
              <a:tabLst>
                <a:tab pos="7315200" algn="l"/>
              </a:tabLst>
            </a:pPr>
            <a:r>
              <a:rPr lang="en-US" dirty="0"/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6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issue tracking system supports:</a:t>
            </a:r>
          </a:p>
          <a:p>
            <a:pPr lvl="1"/>
            <a:r>
              <a:rPr lang="en-US" smtClean="0"/>
              <a:t>Tracking and fixing bugs</a:t>
            </a:r>
          </a:p>
          <a:p>
            <a:pPr lvl="1"/>
            <a:r>
              <a:rPr lang="en-US" smtClean="0"/>
              <a:t>Identifying problem areas and managing them</a:t>
            </a:r>
          </a:p>
          <a:p>
            <a:pPr lvl="1"/>
            <a:r>
              <a:rPr lang="en-US" smtClean="0"/>
              <a:t>Communicating between team members</a:t>
            </a:r>
          </a:p>
          <a:p>
            <a:pPr lvl="1"/>
            <a:r>
              <a:rPr lang="en-US" smtClean="0"/>
              <a:t>Track regressions and repeated bugs </a:t>
            </a:r>
          </a:p>
          <a:p>
            <a:r>
              <a:rPr lang="en-US" smtClean="0"/>
              <a:t>Any medium to large size project </a:t>
            </a:r>
            <a:br>
              <a:rPr lang="en-US" smtClean="0"/>
            </a:br>
            <a:r>
              <a:rPr lang="en-US" smtClean="0"/>
              <a:t>requires bug tracking software</a:t>
            </a:r>
          </a:p>
          <a:p>
            <a:r>
              <a:rPr lang="en-US" smtClean="0"/>
              <a:t>Example tools:</a:t>
            </a:r>
          </a:p>
          <a:p>
            <a:pPr lvl="1"/>
            <a:r>
              <a:rPr lang="en-US" smtClean="0"/>
              <a:t>Bugzilla, Flyspray, Trac, hosted tools (Sourceforge, Google Code)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0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Need </a:t>
            </a:r>
            <a:r>
              <a:rPr lang="en-US" sz="2800" dirty="0"/>
              <a:t>to configure the bug tracking system to match the project</a:t>
            </a:r>
          </a:p>
          <a:p>
            <a:pPr lvl="1"/>
            <a:r>
              <a:rPr lang="en-US" sz="2400" dirty="0"/>
              <a:t>Many make the system too complex to be useful</a:t>
            </a:r>
          </a:p>
          <a:p>
            <a:r>
              <a:rPr lang="en-US" sz="2800" dirty="0"/>
              <a:t>A good process is key to managing bugs </a:t>
            </a:r>
          </a:p>
          <a:p>
            <a:pPr lvl="1"/>
            <a:r>
              <a:rPr lang="en-US" sz="2400" dirty="0"/>
              <a:t>Need an explicit policy that everyone </a:t>
            </a:r>
            <a:r>
              <a:rPr lang="en-US" sz="2400" dirty="0" smtClean="0"/>
              <a:t>knows, follows, and believes in</a:t>
            </a:r>
            <a:endParaRPr lang="en-US" sz="24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715000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4562475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4562475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456247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456247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7150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715000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715000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715000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943475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943475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943475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943475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5213350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5324475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6096000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6096000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6096000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5213350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5324475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5213350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5213350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5213350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114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3" grpId="0" animBg="1"/>
      <p:bldP spid="401414" grpId="0" animBg="1"/>
      <p:bldP spid="401415" grpId="0" animBg="1"/>
      <p:bldP spid="401416" grpId="0" animBg="1"/>
      <p:bldP spid="401417" grpId="0" animBg="1"/>
      <p:bldP spid="401418" grpId="0" animBg="1"/>
      <p:bldP spid="401419" grpId="0" animBg="1"/>
      <p:bldP spid="4014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/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Tools: Build tools and </a:t>
            </a:r>
            <a:r>
              <a:rPr lang="en-US" dirty="0" smtClean="0"/>
              <a:t>version control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Tools: Bug </a:t>
            </a:r>
            <a:r>
              <a:rPr lang="en-US" dirty="0" smtClean="0"/>
              <a:t>tracking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>
                <a:solidFill>
                  <a:srgbClr val="0000FF"/>
                </a:solidFill>
              </a:rPr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7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“More software projects have gone awry for lack of calendar time than for all other causes combined.”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-- Fred Brooks, </a:t>
            </a:r>
            <a:r>
              <a:rPr lang="en-GB" i="1" dirty="0"/>
              <a:t>The Mythical Man-Month</a:t>
            </a:r>
          </a:p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Three central questions of the software business</a:t>
            </a:r>
          </a:p>
          <a:p>
            <a:pPr marL="736600" lvl="1" indent="-27940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AE00"/>
                </a:solidFill>
              </a:rPr>
              <a:t>3.		When </a:t>
            </a:r>
            <a:r>
              <a:rPr lang="en-GB" dirty="0">
                <a:solidFill>
                  <a:srgbClr val="00AE00"/>
                </a:solidFill>
              </a:rPr>
              <a:t>will it be done?</a:t>
            </a:r>
          </a:p>
          <a:p>
            <a:pPr marL="736600" lvl="1" indent="-27940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FC0128"/>
                </a:solidFill>
              </a:rPr>
              <a:t>2.		How </a:t>
            </a:r>
            <a:r>
              <a:rPr lang="en-GB" dirty="0">
                <a:solidFill>
                  <a:srgbClr val="FC0128"/>
                </a:solidFill>
              </a:rPr>
              <a:t>much will it cost?</a:t>
            </a:r>
          </a:p>
          <a:p>
            <a:pPr marL="736600" lvl="1" indent="-27940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AE00"/>
                </a:solidFill>
              </a:rPr>
              <a:t>1.		When </a:t>
            </a:r>
            <a:r>
              <a:rPr lang="en-GB" dirty="0">
                <a:solidFill>
                  <a:srgbClr val="00AE00"/>
                </a:solidFill>
              </a:rPr>
              <a:t>will it be done?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Estimates are almost </a:t>
            </a:r>
            <a:r>
              <a:rPr lang="en-GB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Estimates </a:t>
            </a:r>
            <a:r>
              <a:rPr lang="en-GB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We </a:t>
            </a:r>
            <a:r>
              <a:rPr lang="en-GB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Progress </a:t>
            </a:r>
            <a:r>
              <a:rPr lang="en-GB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Slippage </a:t>
            </a:r>
            <a:r>
              <a:rPr lang="en-GB" dirty="0"/>
              <a:t>is not aggressively treated</a:t>
            </a:r>
          </a:p>
        </p:txBody>
      </p:sp>
    </p:spTree>
    <p:extLst>
      <p:ext uri="{BB962C8B-B14F-4D97-AF65-F5344CB8AC3E}">
        <p14:creationId xmlns:p14="http://schemas.microsoft.com/office/powerpoint/2010/main" val="3149082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 fontScale="92500" lnSpcReduction="10000"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Scheduling is underappreciated</a:t>
            </a:r>
            <a:endParaRPr lang="en-GB" dirty="0"/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Made to fit other constraints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A schedule is </a:t>
            </a:r>
            <a:r>
              <a:rPr lang="en-GB" dirty="0"/>
              <a:t>n</a:t>
            </a:r>
            <a:r>
              <a:rPr lang="en-GB" dirty="0" smtClean="0"/>
              <a:t>eeded </a:t>
            </a:r>
            <a:r>
              <a:rPr lang="en-GB" dirty="0"/>
              <a:t>to make slippage visible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Must </a:t>
            </a:r>
            <a:r>
              <a:rPr lang="en-GB" dirty="0"/>
              <a:t>be objectively checkable by outsiders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Unrealistically optimistic schedules are a disaster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Decisions get made at the wrong time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Decisions get made by the wrong people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Decisions get made for the wrong reasons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The great scheduling paradox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Everything takes twice as long as you </a:t>
            </a:r>
            <a:r>
              <a:rPr lang="en-GB" dirty="0" smtClean="0"/>
              <a:t>think</a:t>
            </a:r>
            <a:br>
              <a:rPr lang="en-GB" dirty="0" smtClean="0"/>
            </a:br>
            <a:r>
              <a:rPr lang="en-GB" b="1" i="1" dirty="0" smtClean="0"/>
              <a:t>… even </a:t>
            </a:r>
            <a:r>
              <a:rPr lang="en-GB" b="1" i="1" dirty="0"/>
              <a:t>if you </a:t>
            </a:r>
            <a:r>
              <a:rPr lang="en-GB" b="1" i="1" dirty="0">
                <a:solidFill>
                  <a:srgbClr val="FF0000"/>
                </a:solidFill>
              </a:rPr>
              <a:t>know</a:t>
            </a:r>
            <a:r>
              <a:rPr lang="en-GB" b="1" i="1" dirty="0"/>
              <a:t> that it will take twice as long as you think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37786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336550" indent="-336550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rgbClr val="FF0000"/>
                </a:solidFill>
              </a:rPr>
              <a:t>Cost</a:t>
            </a:r>
            <a:r>
              <a:rPr lang="en-GB" dirty="0"/>
              <a:t> is </a:t>
            </a:r>
            <a:r>
              <a:rPr lang="en-GB" dirty="0" smtClean="0"/>
              <a:t>the product </a:t>
            </a:r>
            <a:r>
              <a:rPr lang="en-GB" dirty="0"/>
              <a:t>of workers and time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Easy to track</a:t>
            </a:r>
          </a:p>
          <a:p>
            <a:pPr marL="336550" indent="-336550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rgbClr val="FF0000"/>
                </a:solidFill>
              </a:rPr>
              <a:t>Progress</a:t>
            </a:r>
            <a:r>
              <a:rPr lang="en-GB" dirty="0"/>
              <a:t> is more </a:t>
            </a:r>
            <a:r>
              <a:rPr lang="en-GB" dirty="0" smtClean="0"/>
              <a:t>complicated, and hard </a:t>
            </a:r>
            <a:r>
              <a:rPr lang="en-GB" dirty="0"/>
              <a:t>to track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People don’t like to admit lack of progress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Think they can catch up before anyone notices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Not usually possible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Design </a:t>
            </a:r>
            <a:r>
              <a:rPr lang="en-GB" dirty="0" smtClean="0"/>
              <a:t>the process </a:t>
            </a:r>
            <a:r>
              <a:rPr lang="en-GB" dirty="0"/>
              <a:t>and architecture to facilitate tracking</a:t>
            </a:r>
          </a:p>
        </p:txBody>
      </p:sp>
    </p:spTree>
    <p:extLst>
      <p:ext uri="{BB962C8B-B14F-4D97-AF65-F5344CB8AC3E}">
        <p14:creationId xmlns:p14="http://schemas.microsoft.com/office/powerpoint/2010/main" val="4075372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One day at a time</a:t>
            </a:r>
          </a:p>
          <a:p>
            <a:r>
              <a:rPr lang="en-GB" smtClean="0"/>
              <a:t>It’s not the hurricanes that get you</a:t>
            </a:r>
          </a:p>
          <a:p>
            <a:r>
              <a:rPr lang="en-GB" smtClean="0"/>
              <a:t>It’s the termites</a:t>
            </a:r>
          </a:p>
          <a:p>
            <a:pPr lvl="1"/>
            <a:r>
              <a:rPr lang="en-GB" smtClean="0"/>
              <a:t>Tom missed a meeting</a:t>
            </a:r>
          </a:p>
          <a:p>
            <a:pPr lvl="1"/>
            <a:r>
              <a:rPr lang="en-GB" smtClean="0"/>
              <a:t>Mary’s keyboard broke</a:t>
            </a:r>
          </a:p>
          <a:p>
            <a:pPr lvl="1"/>
            <a:r>
              <a:rPr lang="en-GB" smtClean="0"/>
              <a:t>The compiler wasn’t updated</a:t>
            </a:r>
          </a:p>
          <a:p>
            <a:pPr lvl="1"/>
            <a:r>
              <a:rPr lang="en-GB" smtClean="0"/>
              <a:t>…</a:t>
            </a:r>
          </a:p>
          <a:p>
            <a:r>
              <a:rPr lang="en-GB" smtClean="0"/>
              <a:t>If you find yourself ahead of schedule</a:t>
            </a:r>
          </a:p>
          <a:p>
            <a:pPr lvl="1"/>
            <a:r>
              <a:rPr lang="en-GB" smtClean="0"/>
              <a:t>Don’t relax</a:t>
            </a:r>
          </a:p>
          <a:p>
            <a:pPr lvl="1"/>
            <a:r>
              <a:rPr lang="en-GB" smtClean="0"/>
              <a:t>Don’t add features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78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/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Tools: Build tools and </a:t>
            </a:r>
            <a:r>
              <a:rPr lang="en-US" dirty="0" smtClean="0"/>
              <a:t>version control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Tools: Bug </a:t>
            </a:r>
            <a:r>
              <a:rPr lang="en-US" dirty="0" smtClean="0"/>
              <a:t>tracking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First, you must have one</a:t>
            </a:r>
          </a:p>
          <a:p>
            <a:r>
              <a:rPr lang="en-GB" dirty="0" smtClean="0"/>
              <a:t>Avoid non-verifiable milestones</a:t>
            </a:r>
          </a:p>
          <a:p>
            <a:pPr lvl="1"/>
            <a:r>
              <a:rPr lang="en-GB" dirty="0" smtClean="0"/>
              <a:t>90% of coding done</a:t>
            </a:r>
          </a:p>
          <a:p>
            <a:pPr lvl="1"/>
            <a:r>
              <a:rPr lang="en-GB" dirty="0" smtClean="0"/>
              <a:t>90% of debugging done</a:t>
            </a:r>
          </a:p>
          <a:p>
            <a:pPr lvl="1"/>
            <a:r>
              <a:rPr lang="en-GB" dirty="0" smtClean="0"/>
              <a:t>Design complete</a:t>
            </a:r>
          </a:p>
          <a:p>
            <a:r>
              <a:rPr lang="en-GB" dirty="0" smtClean="0"/>
              <a:t>100% events are verifiable milestones</a:t>
            </a:r>
          </a:p>
          <a:p>
            <a:pPr lvl="1"/>
            <a:r>
              <a:rPr lang="en-GB" dirty="0" smtClean="0"/>
              <a:t>Module 100% coded</a:t>
            </a:r>
          </a:p>
          <a:p>
            <a:pPr lvl="1"/>
            <a:r>
              <a:rPr lang="en-GB" dirty="0" smtClean="0"/>
              <a:t>Unit testing successfully complete</a:t>
            </a:r>
          </a:p>
          <a:p>
            <a:r>
              <a:rPr lang="en-GB" dirty="0" smtClean="0"/>
              <a:t>Need critical path chart (Gantt chart, PERT chart)</a:t>
            </a:r>
          </a:p>
          <a:p>
            <a:pPr lvl="1"/>
            <a:r>
              <a:rPr lang="en-GB" dirty="0" smtClean="0"/>
              <a:t>Know effects of slippage</a:t>
            </a:r>
          </a:p>
          <a:p>
            <a:pPr lvl="1"/>
            <a:r>
              <a:rPr lang="en-GB" dirty="0" smtClean="0"/>
              <a:t>Know what to work on when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598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Milestones are critical keep the project on track</a:t>
            </a:r>
          </a:p>
          <a:p>
            <a:pPr lvl="1"/>
            <a:r>
              <a:rPr lang="en-US" dirty="0" smtClean="0"/>
              <a:t>Policies may change at major milestones</a:t>
            </a:r>
          </a:p>
          <a:p>
            <a:pPr lvl="1"/>
            <a:r>
              <a:rPr lang="en-US" dirty="0" smtClean="0"/>
              <a:t>Check-in rules, build process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typical milestones</a:t>
            </a:r>
          </a:p>
          <a:p>
            <a:pPr lvl="1"/>
            <a:r>
              <a:rPr lang="en-US" dirty="0" smtClean="0"/>
              <a:t>Design complete</a:t>
            </a:r>
          </a:p>
          <a:p>
            <a:pPr lvl="1"/>
            <a:r>
              <a:rPr lang="en-US" dirty="0" smtClean="0"/>
              <a:t>Interfaces complete / feature complete</a:t>
            </a:r>
          </a:p>
          <a:p>
            <a:pPr lvl="1"/>
            <a:r>
              <a:rPr lang="en-US" dirty="0" smtClean="0"/>
              <a:t>Code complete / code freeze</a:t>
            </a:r>
          </a:p>
          <a:p>
            <a:pPr lvl="1"/>
            <a:r>
              <a:rPr lang="en-US" dirty="0" smtClean="0"/>
              <a:t>Alpha release</a:t>
            </a:r>
          </a:p>
          <a:p>
            <a:pPr lvl="1"/>
            <a:r>
              <a:rPr lang="en-US" dirty="0" smtClean="0"/>
              <a:t>Beta release</a:t>
            </a:r>
          </a:p>
          <a:p>
            <a:pPr lvl="1"/>
            <a:r>
              <a:rPr lang="en-US" dirty="0" smtClean="0"/>
              <a:t>FCS (First Commercial Shipment) release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2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People must be held accountable</a:t>
            </a:r>
          </a:p>
          <a:p>
            <a:pPr lvl="1"/>
            <a:r>
              <a:rPr lang="en-GB" dirty="0" smtClean="0"/>
              <a:t>Slippage is not inevitable</a:t>
            </a:r>
          </a:p>
          <a:p>
            <a:pPr lvl="1"/>
            <a:r>
              <a:rPr lang="en-GB" dirty="0" smtClean="0"/>
              <a:t>Software should be on time, on budget, and on function</a:t>
            </a:r>
          </a:p>
          <a:p>
            <a:r>
              <a:rPr lang="en-GB" dirty="0" smtClean="0"/>
              <a:t>Four options</a:t>
            </a:r>
          </a:p>
          <a:p>
            <a:pPr lvl="1"/>
            <a:r>
              <a:rPr lang="en-GB" dirty="0" smtClean="0"/>
              <a:t>Add people – </a:t>
            </a:r>
            <a:r>
              <a:rPr lang="en-GB" dirty="0" err="1" smtClean="0"/>
              <a:t>startup</a:t>
            </a:r>
            <a:r>
              <a:rPr lang="en-GB" dirty="0" smtClean="0"/>
              <a:t> cost (“mythical man-month”)</a:t>
            </a:r>
          </a:p>
          <a:p>
            <a:pPr lvl="1"/>
            <a:r>
              <a:rPr lang="en-GB" dirty="0" smtClean="0"/>
              <a:t>Buy components – hard in mid-stream</a:t>
            </a:r>
          </a:p>
          <a:p>
            <a:pPr lvl="1"/>
            <a:r>
              <a:rPr lang="en-GB" dirty="0" smtClean="0"/>
              <a:t>Change deliverables – customer must approve</a:t>
            </a:r>
          </a:p>
          <a:p>
            <a:pPr lvl="1"/>
            <a:r>
              <a:rPr lang="en-GB" dirty="0" smtClean="0"/>
              <a:t>Change schedule– customer must approve</a:t>
            </a:r>
          </a:p>
          <a:p>
            <a:r>
              <a:rPr lang="en-GB" dirty="0" smtClean="0"/>
              <a:t>Take no small slips</a:t>
            </a:r>
          </a:p>
          <a:p>
            <a:pPr lvl="1"/>
            <a:r>
              <a:rPr lang="en-GB" dirty="0" smtClean="0"/>
              <a:t>One big adjustment is far better than three small 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4930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/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Tools: Build tools and </a:t>
            </a:r>
            <a:r>
              <a:rPr lang="en-US" dirty="0" smtClean="0"/>
              <a:t>version control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Tools: Bug </a:t>
            </a:r>
            <a:r>
              <a:rPr lang="en-US" dirty="0" smtClean="0"/>
              <a:t>tracking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>
                <a:solidFill>
                  <a:srgbClr val="0000FF"/>
                </a:solidFill>
              </a:rPr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9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You have a design and architecture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Need to code and test the system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Key question, what to do when?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We'll assume an incremental development model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Suppose the system has this module dependency diagram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In what order </a:t>
            </a:r>
            <a:r>
              <a:rPr lang="en-GB" dirty="0" smtClean="0"/>
              <a:t>should</a:t>
            </a:r>
            <a:br>
              <a:rPr lang="en-GB" dirty="0" smtClean="0"/>
            </a:br>
            <a:r>
              <a:rPr lang="en-GB" dirty="0" smtClean="0"/>
              <a:t>you </a:t>
            </a:r>
            <a:r>
              <a:rPr lang="en-GB" dirty="0"/>
              <a:t>address the pieces?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6082987" y="3811532"/>
            <a:ext cx="2908611" cy="3036232"/>
            <a:chOff x="6035675" y="3886200"/>
            <a:chExt cx="2128836" cy="2275820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>
                <a:solidFill>
                  <a:srgbClr val="FF0000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8"/>
              <a:ext cx="1704975" cy="1349376"/>
              <a:chOff x="1765" y="2522"/>
              <a:chExt cx="1074" cy="850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310" y="3226"/>
                <a:ext cx="38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35" y="2885"/>
                <a:ext cx="104" cy="4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48536" y="50292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F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638800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G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E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3019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Bottom-up implementation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 fontScale="92500" lnSpcReduction="10000"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Implement/test children first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For example: G, E, B, F, C, D, A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First, test G stand-alone (also E)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Generate test data as discussed earlier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Construct drivers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Next, implement/test B, F, C, D</a:t>
            </a:r>
          </a:p>
          <a:p>
            <a:pPr marL="336550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No longer </a:t>
            </a:r>
            <a:r>
              <a:rPr lang="en-GB" smtClean="0">
                <a:solidFill>
                  <a:srgbClr val="FF0000"/>
                </a:solidFill>
              </a:rPr>
              <a:t>unit testing</a:t>
            </a:r>
            <a:r>
              <a:rPr lang="en-GB" smtClean="0"/>
              <a:t>:  use lower-level modules</a:t>
            </a:r>
          </a:p>
          <a:p>
            <a:pPr marL="736600" lvl="1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 test of module M tests:</a:t>
            </a:r>
          </a:p>
          <a:p>
            <a:pPr marL="1136650" lvl="2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whether M works, </a:t>
            </a:r>
            <a:r>
              <a:rPr lang="en-GB" smtClean="0">
                <a:solidFill>
                  <a:srgbClr val="FF0000"/>
                </a:solidFill>
              </a:rPr>
              <a:t>and</a:t>
            </a:r>
          </a:p>
          <a:p>
            <a:pPr marL="1136650" lvl="2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whether modules M calls behave as expected</a:t>
            </a:r>
          </a:p>
          <a:p>
            <a:pPr marL="736600" lvl="1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When a failure occurs, many possible sources of defect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Integration testing is hard, irrespective of order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6477000" y="1447800"/>
            <a:ext cx="2119313" cy="2135188"/>
            <a:chOff x="6035675" y="3886200"/>
            <a:chExt cx="2119313" cy="2135188"/>
          </a:xfrm>
        </p:grpSpPr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23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4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2"/>
            <p:cNvGrpSpPr>
              <a:grpSpLocks/>
            </p:cNvGrpSpPr>
            <p:nvPr/>
          </p:nvGrpSpPr>
          <p:grpSpPr bwMode="auto">
            <a:xfrm>
              <a:off x="6246816" y="4275140"/>
              <a:ext cx="1704977" cy="1349376"/>
              <a:chOff x="1765" y="2522"/>
              <a:chExt cx="1074" cy="850"/>
            </a:xfrm>
          </p:grpSpPr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310" y="3226"/>
                <a:ext cx="38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2735" y="2885"/>
                <a:ext cx="104" cy="4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934200" y="3886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4495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48536" y="50292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34200" y="44958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96200" y="44958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5638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77000" y="50292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78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 lnSpcReduction="10000"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Use a person</a:t>
            </a:r>
          </a:p>
          <a:p>
            <a:pPr marL="736600" lvl="1" indent="-279400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rgbClr val="FF0000"/>
                </a:solidFill>
              </a:rPr>
              <a:t>Simplest</a:t>
            </a:r>
            <a:r>
              <a:rPr lang="en-GB" dirty="0"/>
              <a:t> choice, but also </a:t>
            </a:r>
            <a:r>
              <a:rPr lang="en-GB" dirty="0">
                <a:solidFill>
                  <a:srgbClr val="FF0000"/>
                </a:solidFill>
              </a:rPr>
              <a:t>worst</a:t>
            </a:r>
            <a:r>
              <a:rPr lang="en-GB" dirty="0"/>
              <a:t> choice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Errors in entering data are inevitable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Errors in checking results are inevitable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Tests </a:t>
            </a:r>
            <a:r>
              <a:rPr lang="en-GB" dirty="0" smtClean="0"/>
              <a:t>are not </a:t>
            </a:r>
            <a:r>
              <a:rPr lang="en-GB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Problem for regression testing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Test sets stay small, don’t grow over time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Testing cannot be done as a background task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Better </a:t>
            </a:r>
            <a:r>
              <a:rPr lang="en-GB" dirty="0"/>
              <a:t>alternative:  Automated drivers in a test harness</a:t>
            </a:r>
          </a:p>
        </p:txBody>
      </p:sp>
    </p:spTree>
    <p:extLst>
      <p:ext uri="{BB962C8B-B14F-4D97-AF65-F5344CB8AC3E}">
        <p14:creationId xmlns:p14="http://schemas.microsoft.com/office/powerpoint/2010/main" val="343797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Goals</a:t>
            </a:r>
          </a:p>
          <a:p>
            <a:pPr lvl="1"/>
            <a:r>
              <a:rPr lang="en-GB" dirty="0" smtClean="0"/>
              <a:t>Increase amount of testing over time</a:t>
            </a:r>
          </a:p>
          <a:p>
            <a:pPr lvl="1"/>
            <a:r>
              <a:rPr lang="en-GB" dirty="0" smtClean="0"/>
              <a:t>Facilitate regression testing</a:t>
            </a:r>
          </a:p>
          <a:p>
            <a:pPr lvl="1"/>
            <a:r>
              <a:rPr lang="en-GB" dirty="0" smtClean="0"/>
              <a:t>Reduce human time spent on testing</a:t>
            </a:r>
          </a:p>
          <a:p>
            <a:r>
              <a:rPr lang="en-GB" dirty="0" smtClean="0"/>
              <a:t>Take input from a file</a:t>
            </a:r>
          </a:p>
          <a:p>
            <a:r>
              <a:rPr lang="en-GB" dirty="0" smtClean="0"/>
              <a:t>Call module being tested</a:t>
            </a:r>
          </a:p>
          <a:p>
            <a:r>
              <a:rPr lang="en-GB" dirty="0" smtClean="0"/>
              <a:t>Save results (if possible)</a:t>
            </a:r>
          </a:p>
          <a:p>
            <a:pPr lvl="1"/>
            <a:r>
              <a:rPr lang="en-GB" dirty="0" smtClean="0"/>
              <a:t>Including performance information</a:t>
            </a:r>
          </a:p>
          <a:p>
            <a:r>
              <a:rPr lang="en-GB" dirty="0" smtClean="0"/>
              <a:t>Check results</a:t>
            </a:r>
          </a:p>
          <a:p>
            <a:pPr lvl="1"/>
            <a:r>
              <a:rPr lang="en-GB" dirty="0" smtClean="0"/>
              <a:t>At best, is correct</a:t>
            </a:r>
          </a:p>
          <a:p>
            <a:pPr lvl="1"/>
            <a:r>
              <a:rPr lang="en-GB" dirty="0" smtClean="0"/>
              <a:t>At worst, same as last time</a:t>
            </a:r>
          </a:p>
          <a:p>
            <a:r>
              <a:rPr lang="en-GB" dirty="0" smtClean="0"/>
              <a:t>Generate reports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575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Ensure that things that used to work still do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Including performance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Whenever </a:t>
            </a:r>
            <a:r>
              <a:rPr lang="en-GB" dirty="0"/>
              <a:t>a change is </a:t>
            </a:r>
            <a:r>
              <a:rPr lang="en-GB" dirty="0" smtClean="0"/>
              <a:t>made</a:t>
            </a:r>
            <a:endParaRPr lang="en-GB" dirty="0"/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Knowing exactly when a bug is introduced is important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Keep old test results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Keep versions of code that match those results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Storage is cheap</a:t>
            </a:r>
          </a:p>
        </p:txBody>
      </p:sp>
    </p:spTree>
    <p:extLst>
      <p:ext uri="{BB962C8B-B14F-4D97-AF65-F5344CB8AC3E}">
        <p14:creationId xmlns:p14="http://schemas.microsoft.com/office/powerpoint/2010/main" val="36710972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Top-down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Implement/test parents (clients) first</a:t>
            </a:r>
            <a:endParaRPr lang="en-GB" dirty="0"/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Here, we start with A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To </a:t>
            </a:r>
            <a:r>
              <a:rPr lang="en-GB" dirty="0"/>
              <a:t>run </a:t>
            </a:r>
            <a:r>
              <a:rPr lang="en-GB" dirty="0" smtClean="0"/>
              <a:t>A, build </a:t>
            </a:r>
            <a:r>
              <a:rPr lang="en-GB" dirty="0">
                <a:solidFill>
                  <a:srgbClr val="FF0000"/>
                </a:solidFill>
              </a:rPr>
              <a:t>stubs</a:t>
            </a:r>
            <a:r>
              <a:rPr lang="en-GB" dirty="0"/>
              <a:t> to simulate B, C, &amp; D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Next, choose a successor module, e.g., B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Build </a:t>
            </a:r>
            <a:r>
              <a:rPr lang="en-GB" dirty="0" smtClean="0"/>
              <a:t>a stub </a:t>
            </a:r>
            <a:r>
              <a:rPr lang="en-GB" dirty="0"/>
              <a:t>for E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Drive B using A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Suppose C is next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Can we reuse the stub for E?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948487" y="1295400"/>
            <a:ext cx="2119313" cy="2135188"/>
            <a:chOff x="6035675" y="3886200"/>
            <a:chExt cx="2119313" cy="2135188"/>
          </a:xfrm>
        </p:grpSpPr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23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4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2"/>
            <p:cNvGrpSpPr>
              <a:grpSpLocks/>
            </p:cNvGrpSpPr>
            <p:nvPr/>
          </p:nvGrpSpPr>
          <p:grpSpPr bwMode="auto">
            <a:xfrm>
              <a:off x="6246816" y="4275140"/>
              <a:ext cx="1704977" cy="1349376"/>
              <a:chOff x="1765" y="2522"/>
              <a:chExt cx="1074" cy="850"/>
            </a:xfrm>
          </p:grpSpPr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310" y="3226"/>
                <a:ext cx="38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2735" y="2885"/>
                <a:ext cx="104" cy="4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934200" y="3886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4495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48536" y="50292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34200" y="44958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96200" y="44958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5638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77000" y="50292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923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>
                <a:solidFill>
                  <a:srgbClr val="0000FF"/>
                </a:solidFill>
              </a:rPr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Tools: Build tools and </a:t>
            </a:r>
            <a:r>
              <a:rPr lang="en-US" dirty="0" smtClean="0"/>
              <a:t>version control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Tools: Bug </a:t>
            </a:r>
            <a:r>
              <a:rPr lang="en-US" dirty="0" smtClean="0"/>
              <a:t>tracking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 lIns="92160" tIns="46080" rIns="92160" bIns="46080">
            <a:normAutofit fontScale="92500" lnSpcReduction="10000"/>
          </a:bodyPr>
          <a:lstStyle/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Query a person at a console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Same drawbacks as using a person as a driver</a:t>
            </a:r>
          </a:p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Print a message describing the call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Name of procedure and arguments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This is more </a:t>
            </a:r>
            <a:r>
              <a:rPr lang="en-GB" dirty="0"/>
              <a:t>common than you might </a:t>
            </a:r>
            <a:r>
              <a:rPr lang="en-GB" dirty="0" smtClean="0"/>
              <a:t>think!</a:t>
            </a:r>
            <a:endParaRPr lang="en-GB" dirty="0"/>
          </a:p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Provide canned or generated sequence of results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Very often sufficient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Generate using criteria used to generate data for unit test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May need different stubs for different callers</a:t>
            </a:r>
          </a:p>
          <a:p>
            <a:pPr marL="336550" indent="-33655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Provide a primitive (inefficient &amp; incomplete) implementation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Best choice, if not too much work</a:t>
            </a:r>
          </a:p>
          <a:p>
            <a:pPr marL="736600" lvl="1" indent="-279400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Look-up table often works</a:t>
            </a:r>
          </a:p>
        </p:txBody>
      </p:sp>
    </p:spTree>
    <p:extLst>
      <p:ext uri="{BB962C8B-B14F-4D97-AF65-F5344CB8AC3E}">
        <p14:creationId xmlns:p14="http://schemas.microsoft.com/office/powerpoint/2010/main" val="2309184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Criteria</a:t>
            </a:r>
          </a:p>
          <a:p>
            <a:pPr lvl="1"/>
            <a:r>
              <a:rPr lang="en-GB" smtClean="0"/>
              <a:t>What kinds of errors are caught when?</a:t>
            </a:r>
          </a:p>
          <a:p>
            <a:pPr lvl="1"/>
            <a:r>
              <a:rPr lang="en-GB" smtClean="0"/>
              <a:t>How much integration is done at a time?</a:t>
            </a:r>
          </a:p>
          <a:p>
            <a:pPr lvl="1"/>
            <a:r>
              <a:rPr lang="en-GB" smtClean="0"/>
              <a:t>Distribution of testing time?</a:t>
            </a:r>
          </a:p>
          <a:p>
            <a:pPr lvl="1"/>
            <a:r>
              <a:rPr lang="en-GB" smtClean="0"/>
              <a:t>Amount of work?</a:t>
            </a:r>
          </a:p>
          <a:p>
            <a:pPr lvl="1"/>
            <a:r>
              <a:rPr lang="en-GB" smtClean="0"/>
              <a:t>What is working when (during the process)?</a:t>
            </a:r>
          </a:p>
          <a:p>
            <a:r>
              <a:rPr lang="en-GB" smtClean="0"/>
              <a:t>Neither dominates</a:t>
            </a:r>
          </a:p>
          <a:p>
            <a:pPr lvl="1"/>
            <a:r>
              <a:rPr lang="en-GB" smtClean="0"/>
              <a:t>Useful to understand advantages/disadvantages of each</a:t>
            </a:r>
          </a:p>
          <a:p>
            <a:pPr lvl="1"/>
            <a:r>
              <a:rPr lang="en-GB" smtClean="0"/>
              <a:t>Helps you to design an appropriate mixed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757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Catching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Top-down tests global decisions first</a:t>
            </a:r>
          </a:p>
          <a:p>
            <a:pPr lvl="1"/>
            <a:r>
              <a:rPr lang="en-GB" smtClean="0"/>
              <a:t>E.g., what system does</a:t>
            </a:r>
          </a:p>
          <a:p>
            <a:pPr lvl="1"/>
            <a:r>
              <a:rPr lang="en-GB" smtClean="0"/>
              <a:t>Most devastating place to be wrong</a:t>
            </a:r>
          </a:p>
          <a:p>
            <a:pPr lvl="1"/>
            <a:r>
              <a:rPr lang="en-GB" smtClean="0"/>
              <a:t>Good to find early</a:t>
            </a:r>
          </a:p>
          <a:p>
            <a:r>
              <a:rPr lang="en-GB" smtClean="0"/>
              <a:t>Bottom-up uncovers efficiency problems earlier</a:t>
            </a:r>
          </a:p>
          <a:p>
            <a:pPr lvl="1"/>
            <a:r>
              <a:rPr lang="en-GB" smtClean="0"/>
              <a:t>Constraints often propagate downward</a:t>
            </a:r>
          </a:p>
          <a:p>
            <a:pPr lvl="1"/>
            <a:r>
              <a:rPr lang="en-GB" smtClean="0"/>
              <a:t>You may discover they can’t be met at lower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619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Less is better</a:t>
            </a:r>
          </a:p>
          <a:p>
            <a:r>
              <a:rPr lang="en-GB" smtClean="0"/>
              <a:t>Top-down adds one module at a time</a:t>
            </a:r>
          </a:p>
          <a:p>
            <a:pPr lvl="1"/>
            <a:r>
              <a:rPr lang="en-GB" smtClean="0"/>
              <a:t>When error detected either</a:t>
            </a:r>
          </a:p>
          <a:p>
            <a:pPr lvl="2"/>
            <a:r>
              <a:rPr lang="en-GB" smtClean="0"/>
              <a:t>Lower-level module doesn’t meet specification</a:t>
            </a:r>
          </a:p>
          <a:p>
            <a:pPr lvl="2"/>
            <a:r>
              <a:rPr lang="en-GB" smtClean="0"/>
              <a:t>Higher-level module tested with bad stub</a:t>
            </a:r>
          </a:p>
          <a:p>
            <a:r>
              <a:rPr lang="en-GB" smtClean="0"/>
              <a:t>Bottom-up adds one module at a time</a:t>
            </a:r>
          </a:p>
          <a:p>
            <a:pPr lvl="1"/>
            <a:r>
              <a:rPr lang="en-GB" smtClean="0"/>
              <a:t>Connect it to multiple modules</a:t>
            </a:r>
          </a:p>
          <a:p>
            <a:pPr lvl="1"/>
            <a:r>
              <a:rPr lang="en-GB" smtClean="0"/>
              <a:t>Thus integrating more modules at each step</a:t>
            </a:r>
          </a:p>
          <a:p>
            <a:pPr lvl="1"/>
            <a:r>
              <a:rPr lang="en-GB" smtClean="0"/>
              <a:t>More places to look for error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32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Integration is what takes the time</a:t>
            </a:r>
          </a:p>
          <a:p>
            <a:r>
              <a:rPr lang="en-GB" smtClean="0"/>
              <a:t>Bottom-up gets harder as you proceed</a:t>
            </a:r>
          </a:p>
          <a:p>
            <a:pPr lvl="1"/>
            <a:r>
              <a:rPr lang="en-GB" smtClean="0"/>
              <a:t>You may have tested 90% of code</a:t>
            </a:r>
          </a:p>
          <a:p>
            <a:pPr lvl="2"/>
            <a:r>
              <a:rPr lang="en-GB" smtClean="0"/>
              <a:t>But you still have far more than 10% of the work left</a:t>
            </a:r>
          </a:p>
          <a:p>
            <a:pPr lvl="1"/>
            <a:r>
              <a:rPr lang="en-GB" smtClean="0"/>
              <a:t>Makes prediction difficult</a:t>
            </a:r>
          </a:p>
          <a:p>
            <a:r>
              <a:rPr lang="en-GB" smtClean="0"/>
              <a:t>Top-down more evenly distributed</a:t>
            </a:r>
          </a:p>
          <a:p>
            <a:pPr lvl="1"/>
            <a:r>
              <a:rPr lang="en-GB" smtClean="0"/>
              <a:t>Better predictions</a:t>
            </a:r>
          </a:p>
          <a:p>
            <a:pPr lvl="1"/>
            <a:r>
              <a:rPr lang="en-GB" smtClean="0"/>
              <a:t>Uses more machine time</a:t>
            </a:r>
          </a:p>
          <a:p>
            <a:pPr lvl="2"/>
            <a:r>
              <a:rPr lang="en-GB" smtClean="0"/>
              <a:t>In business environments this can be an issue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53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Always need test harness</a:t>
            </a:r>
          </a:p>
          <a:p>
            <a:r>
              <a:rPr lang="en-GB" smtClean="0"/>
              <a:t>Top-down</a:t>
            </a:r>
          </a:p>
          <a:p>
            <a:pPr lvl="1"/>
            <a:r>
              <a:rPr lang="en-GB" smtClean="0"/>
              <a:t>Build stubs but not drivers</a:t>
            </a:r>
          </a:p>
          <a:p>
            <a:r>
              <a:rPr lang="en-GB" smtClean="0"/>
              <a:t>Bottom-up</a:t>
            </a:r>
          </a:p>
          <a:p>
            <a:pPr lvl="1"/>
            <a:r>
              <a:rPr lang="en-GB" smtClean="0"/>
              <a:t>Build drivers but not stubs</a:t>
            </a:r>
          </a:p>
          <a:p>
            <a:r>
              <a:rPr lang="en-GB" smtClean="0"/>
              <a:t>Stubs usually more work than drivers</a:t>
            </a:r>
          </a:p>
          <a:p>
            <a:pPr lvl="1"/>
            <a:r>
              <a:rPr lang="en-GB" smtClean="0"/>
              <a:t>Particularly true for data abstractions</a:t>
            </a:r>
          </a:p>
          <a:p>
            <a:r>
              <a:rPr lang="en-GB" smtClean="0"/>
              <a:t>On average, top-down requires more non-deliverable code</a:t>
            </a:r>
          </a:p>
          <a:p>
            <a:pPr lvl="1"/>
            <a:r>
              <a:rPr lang="en-GB" smtClean="0"/>
              <a:t>Not necessarily bad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25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Bottom-up involves lots of invisible activity</a:t>
            </a:r>
          </a:p>
          <a:p>
            <a:pPr lvl="1"/>
            <a:r>
              <a:rPr lang="en-GB" smtClean="0"/>
              <a:t>90% of code written and debugged</a:t>
            </a:r>
          </a:p>
          <a:p>
            <a:pPr lvl="1"/>
            <a:r>
              <a:rPr lang="en-GB" smtClean="0"/>
              <a:t>Yet little that can be demonstrated</a:t>
            </a:r>
          </a:p>
          <a:p>
            <a:r>
              <a:rPr lang="en-GB" smtClean="0"/>
              <a:t>Top-down depth-first</a:t>
            </a:r>
          </a:p>
          <a:p>
            <a:pPr lvl="1"/>
            <a:r>
              <a:rPr lang="en-GB" smtClean="0"/>
              <a:t>Earlier completion of useful partial versions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60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Largely top-down</a:t>
            </a:r>
          </a:p>
          <a:p>
            <a:pPr lvl="1"/>
            <a:r>
              <a:rPr lang="en-GB" dirty="0" smtClean="0"/>
              <a:t>But always unit test modules</a:t>
            </a:r>
          </a:p>
          <a:p>
            <a:r>
              <a:rPr lang="en-GB" dirty="0" smtClean="0"/>
              <a:t>Bottom-up</a:t>
            </a:r>
          </a:p>
          <a:p>
            <a:pPr lvl="1"/>
            <a:r>
              <a:rPr lang="en-GB" dirty="0" smtClean="0"/>
              <a:t>When stubs are too much work</a:t>
            </a:r>
          </a:p>
          <a:p>
            <a:pPr lvl="1"/>
            <a:r>
              <a:rPr lang="en-GB" dirty="0" smtClean="0"/>
              <a:t>Low level module that is used in lots of places</a:t>
            </a:r>
          </a:p>
          <a:p>
            <a:pPr lvl="1"/>
            <a:r>
              <a:rPr lang="en-GB" dirty="0" smtClean="0"/>
              <a:t>Low-level performance concerns</a:t>
            </a:r>
          </a:p>
          <a:p>
            <a:r>
              <a:rPr lang="en-GB" dirty="0" smtClean="0"/>
              <a:t>Depth-first, visible-first</a:t>
            </a:r>
          </a:p>
          <a:p>
            <a:pPr lvl="1"/>
            <a:r>
              <a:rPr lang="en-GB" dirty="0" smtClean="0"/>
              <a:t>Allows interaction with customers, like prototyping</a:t>
            </a:r>
          </a:p>
          <a:p>
            <a:pPr lvl="1"/>
            <a:r>
              <a:rPr lang="en-GB" dirty="0" smtClean="0"/>
              <a:t>Lowers risk of having nothing useful</a:t>
            </a:r>
          </a:p>
          <a:p>
            <a:pPr lvl="1"/>
            <a:r>
              <a:rPr lang="en-GB" dirty="0" smtClean="0"/>
              <a:t>Improves morale of customers and programmers</a:t>
            </a:r>
          </a:p>
          <a:p>
            <a:pPr lvl="2"/>
            <a:r>
              <a:rPr lang="en-GB" dirty="0" smtClean="0"/>
              <a:t>Needn’t explain how much invisible work done</a:t>
            </a:r>
          </a:p>
          <a:p>
            <a:pPr lvl="2"/>
            <a:r>
              <a:rPr lang="en-GB" dirty="0" smtClean="0"/>
              <a:t>Better understanding of where the project is</a:t>
            </a:r>
          </a:p>
          <a:p>
            <a:pPr lvl="2"/>
            <a:r>
              <a:rPr lang="en-GB" dirty="0" smtClean="0"/>
              <a:t>Don’t have integration hanging over your head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200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An </a:t>
            </a:r>
            <a:r>
              <a:rPr lang="en-GB" dirty="0">
                <a:solidFill>
                  <a:srgbClr val="FF0000"/>
                </a:solidFill>
              </a:rPr>
              <a:t>architecture</a:t>
            </a:r>
            <a:r>
              <a:rPr lang="en-GB" dirty="0"/>
              <a:t> describes a </a:t>
            </a:r>
            <a:r>
              <a:rPr lang="en-GB" dirty="0">
                <a:solidFill>
                  <a:srgbClr val="FF0000"/>
                </a:solidFill>
              </a:rPr>
              <a:t>partitioning</a:t>
            </a:r>
            <a:r>
              <a:rPr lang="en-GB" dirty="0"/>
              <a:t> of the system</a:t>
            </a:r>
          </a:p>
          <a:p>
            <a:pPr marL="736600" lvl="1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It indicates dependences on, and data flow between, </a:t>
            </a:r>
            <a:r>
              <a:rPr lang="en-GB" dirty="0" smtClean="0"/>
              <a:t>modules</a:t>
            </a:r>
          </a:p>
          <a:p>
            <a:pPr marL="336550" indent="-3365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A </a:t>
            </a:r>
            <a:r>
              <a:rPr lang="en-GB" dirty="0"/>
              <a:t>good architecture ensures that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Work can proceed in parallel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Progress can be closely monitored</a:t>
            </a:r>
          </a:p>
          <a:p>
            <a:pPr marL="736600" lvl="1" indent="-2794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The parts combine to provide the desired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83452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Pipe-and-filter (think: iterators)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Layered (think: levels of abstraction)</a:t>
            </a:r>
          </a:p>
          <a:p>
            <a:r>
              <a:rPr lang="en-GB" dirty="0" smtClean="0"/>
              <a:t>Blackboard (think:</a:t>
            </a:r>
            <a:br>
              <a:rPr lang="en-GB" dirty="0" smtClean="0"/>
            </a:br>
            <a:r>
              <a:rPr lang="en-GB" dirty="0" err="1" smtClean="0"/>
              <a:t>callbacks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50" y="3429000"/>
            <a:ext cx="516255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46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Scaling to support large numbers of  ______</a:t>
            </a:r>
          </a:p>
          <a:p>
            <a:r>
              <a:rPr lang="en-GB" dirty="0" smtClean="0"/>
              <a:t>Adding and changing features</a:t>
            </a:r>
          </a:p>
          <a:p>
            <a:r>
              <a:rPr lang="en-GB" dirty="0" smtClean="0"/>
              <a:t>Integration of acquired components</a:t>
            </a:r>
          </a:p>
          <a:p>
            <a:r>
              <a:rPr lang="en-GB" dirty="0" smtClean="0"/>
              <a:t>Communication with other software</a:t>
            </a:r>
          </a:p>
          <a:p>
            <a:r>
              <a:rPr lang="en-GB" dirty="0" smtClean="0"/>
              <a:t>Easy customization</a:t>
            </a:r>
          </a:p>
          <a:p>
            <a:pPr lvl="1"/>
            <a:r>
              <a:rPr lang="en-GB" dirty="0" smtClean="0"/>
              <a:t>Ideally with no programming</a:t>
            </a:r>
          </a:p>
          <a:p>
            <a:pPr lvl="1"/>
            <a:r>
              <a:rPr lang="en-GB" dirty="0" smtClean="0"/>
              <a:t>Turning users into programmers is good</a:t>
            </a:r>
          </a:p>
          <a:p>
            <a:r>
              <a:rPr lang="en-GB" dirty="0" smtClean="0"/>
              <a:t>Software to be embedded within a larger system</a:t>
            </a:r>
          </a:p>
          <a:p>
            <a:r>
              <a:rPr lang="en-GB" dirty="0" smtClean="0"/>
              <a:t>Recovery from wrong decisions</a:t>
            </a:r>
          </a:p>
          <a:p>
            <a:pPr lvl="1"/>
            <a:r>
              <a:rPr lang="en-GB" dirty="0" smtClean="0"/>
              <a:t>About technology</a:t>
            </a:r>
          </a:p>
          <a:p>
            <a:pPr lvl="1"/>
            <a:r>
              <a:rPr lang="en-GB" dirty="0" smtClean="0"/>
              <a:t>About 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5308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Have </a:t>
            </a:r>
            <a:r>
              <a:rPr lang="en-GB" dirty="0" smtClean="0"/>
              <a:t>one!</a:t>
            </a:r>
            <a:endParaRPr lang="en-GB" dirty="0" smtClean="0"/>
          </a:p>
          <a:p>
            <a:r>
              <a:rPr lang="en-GB" dirty="0" smtClean="0"/>
              <a:t>Subject it to serious scrutiny</a:t>
            </a:r>
          </a:p>
          <a:p>
            <a:pPr lvl="1"/>
            <a:r>
              <a:rPr lang="en-GB" dirty="0" smtClean="0"/>
              <a:t>At relatively high level of abstraction</a:t>
            </a:r>
          </a:p>
          <a:p>
            <a:pPr lvl="1"/>
            <a:r>
              <a:rPr lang="en-GB" dirty="0" smtClean="0"/>
              <a:t>Basically lays down communication protocols</a:t>
            </a:r>
          </a:p>
          <a:p>
            <a:r>
              <a:rPr lang="en-GB" dirty="0" smtClean="0"/>
              <a:t>Strive for simplicity</a:t>
            </a:r>
          </a:p>
          <a:p>
            <a:pPr lvl="1"/>
            <a:r>
              <a:rPr lang="en-GB" dirty="0" smtClean="0"/>
              <a:t>Flat is good</a:t>
            </a:r>
          </a:p>
          <a:p>
            <a:pPr lvl="1"/>
            <a:r>
              <a:rPr lang="en-GB" dirty="0" smtClean="0"/>
              <a:t>Know when to say no</a:t>
            </a:r>
          </a:p>
          <a:p>
            <a:pPr lvl="1"/>
            <a:r>
              <a:rPr lang="en-GB" dirty="0" smtClean="0"/>
              <a:t>A good architecture rules things out</a:t>
            </a:r>
          </a:p>
          <a:p>
            <a:r>
              <a:rPr lang="en-GB" dirty="0" smtClean="0"/>
              <a:t>Reusable components should be a design goal</a:t>
            </a:r>
          </a:p>
          <a:p>
            <a:pPr lvl="1"/>
            <a:r>
              <a:rPr lang="en-GB" dirty="0" smtClean="0"/>
              <a:t>Organizational mission is not the same as the project</a:t>
            </a:r>
          </a:p>
          <a:p>
            <a:pPr lvl="1"/>
            <a:r>
              <a:rPr lang="en-GB" dirty="0" smtClean="0"/>
              <a:t>Build your organization as well as the project</a:t>
            </a:r>
          </a:p>
          <a:p>
            <a:pPr lvl="1"/>
            <a:r>
              <a:rPr lang="en-GB" dirty="0" smtClean="0"/>
              <a:t>Software is capital</a:t>
            </a:r>
          </a:p>
          <a:p>
            <a:pPr lvl="1"/>
            <a:r>
              <a:rPr lang="en-GB" dirty="0" smtClean="0"/>
              <a:t>This will not happen by accident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494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Avoid </a:t>
            </a:r>
            <a:r>
              <a:rPr lang="en-GB" dirty="0" err="1" smtClean="0"/>
              <a:t>featuritis</a:t>
            </a:r>
            <a:endParaRPr lang="en-GB" dirty="0" smtClean="0"/>
          </a:p>
          <a:p>
            <a:pPr lvl="1"/>
            <a:r>
              <a:rPr lang="en-GB" dirty="0" smtClean="0"/>
              <a:t>Costs under-estimated</a:t>
            </a:r>
          </a:p>
          <a:p>
            <a:pPr lvl="2"/>
            <a:r>
              <a:rPr lang="en-GB" dirty="0" smtClean="0"/>
              <a:t>Effects of scale discounted</a:t>
            </a:r>
          </a:p>
          <a:p>
            <a:pPr lvl="1"/>
            <a:r>
              <a:rPr lang="en-GB" dirty="0" smtClean="0"/>
              <a:t>Benefits over-estimated</a:t>
            </a:r>
          </a:p>
          <a:p>
            <a:pPr lvl="2"/>
            <a:r>
              <a:rPr lang="en-GB" dirty="0" smtClean="0"/>
              <a:t>A Swiss Army knife is rarely the right tool</a:t>
            </a:r>
          </a:p>
          <a:p>
            <a:r>
              <a:rPr lang="en-GB" dirty="0" smtClean="0"/>
              <a:t>Avoid digressions</a:t>
            </a:r>
          </a:p>
          <a:p>
            <a:pPr lvl="1"/>
            <a:r>
              <a:rPr lang="en-GB" dirty="0" smtClean="0"/>
              <a:t>Infrastructure</a:t>
            </a:r>
          </a:p>
          <a:p>
            <a:pPr lvl="1"/>
            <a:r>
              <a:rPr lang="en-GB" dirty="0" smtClean="0"/>
              <a:t>Premature tuning</a:t>
            </a:r>
          </a:p>
          <a:p>
            <a:pPr lvl="2"/>
            <a:r>
              <a:rPr lang="en-GB" dirty="0" smtClean="0"/>
              <a:t>Often addresses the wrong problem</a:t>
            </a:r>
          </a:p>
          <a:p>
            <a:r>
              <a:rPr lang="en-GB" dirty="0" smtClean="0"/>
              <a:t>Avoid quantum leaps</a:t>
            </a:r>
          </a:p>
          <a:p>
            <a:pPr lvl="1"/>
            <a:r>
              <a:rPr lang="en-GB" dirty="0" smtClean="0"/>
              <a:t>Occasionally, great leaps forward</a:t>
            </a:r>
          </a:p>
          <a:p>
            <a:pPr lvl="1"/>
            <a:r>
              <a:rPr lang="en-GB" dirty="0" smtClean="0"/>
              <a:t>More often, into the abyss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81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dirty="0"/>
              <a:t>Architecture</a:t>
            </a:r>
          </a:p>
          <a:p>
            <a:pPr>
              <a:tabLst>
                <a:tab pos="7315200" algn="l"/>
              </a:tabLst>
            </a:pPr>
            <a:r>
              <a:rPr lang="en-US" dirty="0">
                <a:solidFill>
                  <a:srgbClr val="0000FF"/>
                </a:solidFill>
              </a:rPr>
              <a:t>Tools: Build tools and </a:t>
            </a:r>
            <a:r>
              <a:rPr lang="en-US" dirty="0" smtClean="0">
                <a:solidFill>
                  <a:srgbClr val="0000FF"/>
                </a:solidFill>
              </a:rPr>
              <a:t>version control</a:t>
            </a:r>
            <a:endParaRPr lang="en-US" dirty="0">
              <a:solidFill>
                <a:srgbClr val="0000FF"/>
              </a:solidFill>
            </a:endParaRPr>
          </a:p>
          <a:p>
            <a:pPr>
              <a:tabLst>
                <a:tab pos="7315200" algn="l"/>
              </a:tabLst>
            </a:pPr>
            <a:r>
              <a:rPr lang="en-US" dirty="0"/>
              <a:t>Tools: Bug </a:t>
            </a:r>
            <a:r>
              <a:rPr lang="en-US" dirty="0" smtClean="0"/>
              <a:t>tracking</a:t>
            </a:r>
            <a:endParaRPr lang="en-US" dirty="0"/>
          </a:p>
          <a:p>
            <a:pPr>
              <a:tabLst>
                <a:tab pos="7315200" algn="l"/>
              </a:tabLst>
            </a:pPr>
            <a:r>
              <a:rPr lang="en-US" dirty="0"/>
              <a:t>Scheduling</a:t>
            </a:r>
          </a:p>
          <a:p>
            <a:pPr>
              <a:tabLst>
                <a:tab pos="7315200" algn="l"/>
              </a:tabLst>
            </a:pPr>
            <a:r>
              <a:rPr lang="en-US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3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437</TotalTime>
  <Words>2589</Words>
  <Application>Microsoft Macintosh PowerPoint</Application>
  <PresentationFormat>On-screen Show (4:3)</PresentationFormat>
  <Paragraphs>483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Outline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 implementation</vt:lpstr>
      <vt:lpstr>Building drivers</vt:lpstr>
      <vt:lpstr>Test harnesses</vt:lpstr>
      <vt:lpstr>Regression testing</vt:lpstr>
      <vt:lpstr>Top-down testing</vt:lpstr>
      <vt:lpstr>Implementing a stub</vt:lpstr>
      <vt:lpstr>Comparing top-down and bottom-up</vt:lpstr>
      <vt:lpstr>Catching errors</vt:lpstr>
      <vt:lpstr>Amount of integration at each step</vt:lpstr>
      <vt:lpstr>Distribution of testing time</vt:lpstr>
      <vt:lpstr>Amount of work</vt:lpstr>
      <vt:lpstr>What components work, when?</vt:lpstr>
      <vt:lpstr>One good way to structure an implementation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77</cp:revision>
  <cp:lastPrinted>2012-12-03T05:23:33Z</cp:lastPrinted>
  <dcterms:created xsi:type="dcterms:W3CDTF">2012-03-09T16:23:53Z</dcterms:created>
  <dcterms:modified xsi:type="dcterms:W3CDTF">2012-12-03T18:19:03Z</dcterms:modified>
</cp:coreProperties>
</file>