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4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5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</p:sldIdLst>
  <p:sldSz cx="9144000" cy="6858000" type="screen4x3"/>
  <p:notesSz cx="6934200" cy="92202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0066"/>
    <a:srgbClr val="009900"/>
    <a:srgbClr val="8000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31" d="100"/>
          <a:sy n="131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704" y="-12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Au12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14-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7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15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</a:p>
          <a:p>
            <a:r>
              <a:rPr lang="en-US" dirty="0" smtClean="0"/>
              <a:t>Design Patterns Part </a:t>
            </a:r>
            <a:r>
              <a:rPr lang="en-US" dirty="0" smtClean="0"/>
              <a:t>3</a:t>
            </a:r>
            <a:endParaRPr lang="en-US" dirty="0" smtClean="0"/>
          </a:p>
          <a:p>
            <a:r>
              <a:rPr lang="en-US" sz="2000" dirty="0" smtClean="0"/>
              <a:t>(Slides by </a:t>
            </a:r>
            <a:r>
              <a:rPr lang="en-US" sz="2000" dirty="0"/>
              <a:t>Mike </a:t>
            </a:r>
            <a:r>
              <a:rPr lang="en-US" sz="2000" dirty="0" smtClean="0"/>
              <a:t>Ernst and David </a:t>
            </a:r>
            <a:r>
              <a:rPr lang="en-US" sz="2000" dirty="0" err="1" smtClean="0"/>
              <a:t>Notkin</a:t>
            </a:r>
            <a:r>
              <a:rPr lang="en-US" sz="2000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AST for "a + b":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Class hierarchy for Expression: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687582"/>
              </p:ext>
            </p:extLst>
          </p:nvPr>
        </p:nvGraphicFramePr>
        <p:xfrm>
          <a:off x="3581400" y="1600200"/>
          <a:ext cx="232092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600200"/>
                        <a:ext cx="232092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/>
        </p:nvGraphicFramePr>
        <p:xfrm>
          <a:off x="4267200" y="3886200"/>
          <a:ext cx="4605338" cy="140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886200"/>
                        <a:ext cx="4605338" cy="1406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884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Need to write code in each of the cells of this table: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Question:  Should we group together the code for a particular operation or the code for a particular expression</a:t>
            </a:r>
            <a:r>
              <a:rPr lang="en-US" dirty="0" smtClean="0"/>
              <a:t>?</a:t>
            </a:r>
          </a:p>
          <a:p>
            <a:pPr marL="400050" lvl="1" indent="0">
              <a:buNone/>
            </a:pPr>
            <a:r>
              <a:rPr lang="en-US" dirty="0" smtClean="0"/>
              <a:t>i.e., do we package the operations in rows or columns?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(A separate issue:  given an operation and an expression, how to select the proper piece of code?)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877531"/>
              </p:ext>
            </p:extLst>
          </p:nvPr>
        </p:nvGraphicFramePr>
        <p:xfrm>
          <a:off x="1066800" y="22098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pretty-print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554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</a:rPr>
              <a:t>Interpreter</a:t>
            </a:r>
            <a:r>
              <a:rPr lang="en-US" sz="2000" dirty="0"/>
              <a:t>:  collects code for similar </a:t>
            </a:r>
            <a:r>
              <a:rPr lang="en-US" sz="2000" dirty="0">
                <a:solidFill>
                  <a:srgbClr val="FF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Makes it easy to add objects, hard to add operations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solidFill>
                  <a:srgbClr val="0000FF"/>
                </a:solidFill>
              </a:rPr>
              <a:t>Procedural</a:t>
            </a:r>
            <a:r>
              <a:rPr lang="en-US" sz="2000" dirty="0"/>
              <a:t>:  collects code for similar </a:t>
            </a:r>
            <a:r>
              <a:rPr lang="en-US" sz="2000" dirty="0">
                <a:solidFill>
                  <a:srgbClr val="FF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Makes it easy to add operations, hard to add objects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The visitor pattern is a variety of the procedural pattern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Both interpreter and procedural have classes for objects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The code for operations is similar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The question is where to place that code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Selecting between interpreter and procedural: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Are the algorithms central, or are the objects?</a:t>
            </a:r>
            <a:br>
              <a:rPr lang="en-US" sz="2000" dirty="0"/>
            </a:br>
            <a:r>
              <a:rPr lang="en-US" sz="2000" dirty="0"/>
              <a:t>(Is the system operation-centric or object-centric?)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What aspects of the system are most likely to change?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96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Add a method to each class for each supported operation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Expression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extends Expression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prettyPrint</a:t>
            </a:r>
            <a:r>
              <a:rPr lang="en-US" sz="1800" b="1" dirty="0">
                <a:latin typeface="Courier New" pitchFamily="49" charset="0"/>
              </a:rPr>
              <a:t>() { ...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105400" y="2200870"/>
            <a:ext cx="3429000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Dynamic dispatch chooses the right implementation, for a call like</a:t>
            </a:r>
          </a:p>
          <a:p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some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Expr.typeCheck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962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     </a:t>
            </a:r>
            <a:r>
              <a:rPr lang="en-US" sz="2200" dirty="0"/>
              <a:t>Create a class per operation, with a method per operand type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"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a?b:c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tcCondExpr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tcExpression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e.condition</a:t>
            </a:r>
            <a:r>
              <a:rPr lang="en-US" sz="1800" b="1" dirty="0">
                <a:latin typeface="Courier New" pitchFamily="49" charset="0"/>
              </a:rPr>
              <a:t>);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"a"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tcExpression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e.thenExpr</a:t>
            </a:r>
            <a:r>
              <a:rPr lang="en-US" sz="1800" b="1" dirty="0">
                <a:latin typeface="Courier New" pitchFamily="49" charset="0"/>
              </a:rPr>
              <a:t>);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"b"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1800" b="1" dirty="0">
                <a:latin typeface="Courier New" pitchFamily="49" charset="0"/>
              </a:rPr>
              <a:t> = </a:t>
            </a:r>
            <a:r>
              <a:rPr lang="en-US" sz="1800" b="1" dirty="0" err="1">
                <a:latin typeface="Courier New" pitchFamily="49" charset="0"/>
              </a:rPr>
              <a:t>tcExpression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e.elseExpr</a:t>
            </a:r>
            <a:r>
              <a:rPr lang="en-US" sz="1800" b="1" dirty="0">
                <a:latin typeface="Courier New" pitchFamily="49" charset="0"/>
              </a:rPr>
              <a:t>);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type of "c"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if ((</a:t>
            </a:r>
            <a:r>
              <a:rPr lang="en-US" sz="1800" b="1" dirty="0" err="1">
                <a:latin typeface="Courier New" pitchFamily="49" charset="0"/>
              </a:rPr>
              <a:t>condType</a:t>
            </a:r>
            <a:r>
              <a:rPr lang="en-US" sz="1800" b="1" dirty="0">
                <a:latin typeface="Courier New" pitchFamily="49" charset="0"/>
              </a:rPr>
              <a:t> == </a:t>
            </a:r>
            <a:r>
              <a:rPr lang="en-US" sz="1800" b="1" dirty="0" err="1">
                <a:latin typeface="Courier New" pitchFamily="49" charset="0"/>
              </a:rPr>
              <a:t>BoolType</a:t>
            </a:r>
            <a:r>
              <a:rPr lang="en-US" sz="1800" b="1" dirty="0">
                <a:latin typeface="Courier New" pitchFamily="49" charset="0"/>
              </a:rPr>
              <a:t>) &amp;&amp; (</a:t>
            </a:r>
            <a:r>
              <a:rPr lang="en-US" sz="1800" b="1" dirty="0" err="1"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 == </a:t>
            </a:r>
            <a:r>
              <a:rPr lang="en-US" sz="1800" b="1" dirty="0" err="1">
                <a:latin typeface="Courier New" pitchFamily="49" charset="0"/>
              </a:rPr>
              <a:t>elseType</a:t>
            </a:r>
            <a:r>
              <a:rPr lang="en-US" sz="1800" b="1" dirty="0">
                <a:latin typeface="Courier New" pitchFamily="49" charset="0"/>
              </a:rPr>
              <a:t>))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thenType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ErrorType</a:t>
            </a:r>
            <a:r>
              <a:rPr lang="en-US" sz="1800" b="1" dirty="0">
                <a:latin typeface="Courier New" pitchFamily="49" charset="0"/>
              </a:rPr>
              <a:t>;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"a==b"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tcEqualOp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10200" y="5233916"/>
            <a:ext cx="2283725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How to invoke the right implementation?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7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dirty="0" err="1" smtClean="0"/>
              <a:t>tcExpression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in </a:t>
            </a:r>
            <a:r>
              <a:rPr lang="en-US" dirty="0"/>
              <a:t>procedural pattern)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Type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tcExpression</a:t>
            </a:r>
            <a:r>
              <a:rPr lang="en-US" sz="1800" b="1" dirty="0">
                <a:latin typeface="Courier New" pitchFamily="49" charset="0"/>
              </a:rPr>
              <a:t>(Expression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PlusOp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tcPlusOp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PlusOp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VarRef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tcVarRef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VarRef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tcEqualOp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EqualOp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if (e </a:t>
            </a:r>
            <a:r>
              <a:rPr lang="en-US" sz="1800" b="1" dirty="0" err="1">
                <a:latin typeface="Courier New" pitchFamily="49" charset="0"/>
              </a:rPr>
              <a:t>instanceof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return </a:t>
            </a:r>
            <a:r>
              <a:rPr lang="en-US" sz="1800" b="1" dirty="0" err="1">
                <a:latin typeface="Courier New" pitchFamily="49" charset="0"/>
              </a:rPr>
              <a:t>tcCondExpr</a:t>
            </a:r>
            <a:r>
              <a:rPr lang="en-US" sz="1800" b="1" dirty="0">
                <a:latin typeface="Courier New" pitchFamily="49" charset="0"/>
              </a:rPr>
              <a:t>((</a:t>
            </a:r>
            <a:r>
              <a:rPr lang="en-US" sz="1800" b="1" dirty="0" err="1">
                <a:latin typeface="Courier New" pitchFamily="49" charset="0"/>
              </a:rPr>
              <a:t>CondExpr</a:t>
            </a:r>
            <a:r>
              <a:rPr lang="en-US" sz="1800" b="1" dirty="0">
                <a:latin typeface="Courier New" pitchFamily="49" charset="0"/>
              </a:rPr>
              <a:t>)e);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 else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3276600" y="5076825"/>
            <a:ext cx="4556125" cy="132397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Maintaining this code is tedious and error-prone.</a:t>
            </a:r>
          </a:p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The cascaded if tests are likely to run slowly.</a:t>
            </a:r>
          </a:p>
          <a:p>
            <a:pPr>
              <a:spcBef>
                <a:spcPct val="50000"/>
              </a:spcBef>
            </a:pP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This code must be repeated in </a:t>
            </a:r>
            <a:r>
              <a:rPr lang="en-US" sz="1600" u="none" dirty="0" err="1">
                <a:solidFill>
                  <a:srgbClr val="000000"/>
                </a:solidFill>
                <a:latin typeface="Arial" charset="0"/>
              </a:rPr>
              <a:t>PrettyPrint</a:t>
            </a:r>
            <a:r>
              <a:rPr lang="en-US" sz="1600" u="none" dirty="0">
                <a:solidFill>
                  <a:srgbClr val="000000"/>
                </a:solidFill>
                <a:latin typeface="Arial" charset="0"/>
              </a:rPr>
              <a:t> and every other operation class.</a:t>
            </a:r>
          </a:p>
        </p:txBody>
      </p:sp>
    </p:spTree>
    <p:extLst>
      <p:ext uri="{BB962C8B-B14F-4D97-AF65-F5344CB8AC3E}">
        <p14:creationId xmlns:p14="http://schemas.microsoft.com/office/powerpoint/2010/main" val="2584761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Visitor encodes a traversal of a hierarchical data structure</a:t>
            </a:r>
          </a:p>
          <a:p>
            <a:pPr>
              <a:buNone/>
            </a:pPr>
            <a:r>
              <a:rPr lang="en-US" dirty="0"/>
              <a:t>Nodes (objects in the hierarchy) accept visitors</a:t>
            </a:r>
          </a:p>
          <a:p>
            <a:pPr>
              <a:buNone/>
            </a:pPr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800" b="1" dirty="0">
                <a:latin typeface="Courier New" pitchFamily="49" charset="0"/>
              </a:rPr>
              <a:t>(Visitor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</a:rPr>
              <a:t>child.accept</a:t>
            </a:r>
            <a:r>
              <a:rPr lang="en-US" sz="18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v.visit</a:t>
            </a:r>
            <a:r>
              <a:rPr lang="en-US" sz="18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Visitor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1800" b="1" dirty="0">
                <a:latin typeface="Courier New" pitchFamily="49" charset="0"/>
              </a:rPr>
              <a:t>(Node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572000" y="4495800"/>
            <a:ext cx="39624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1600" b="1" u="none" dirty="0" err="1">
                <a:latin typeface="Courier New" pitchFamily="49" charset="0"/>
              </a:rPr>
              <a:t>n.accept</a:t>
            </a:r>
            <a:r>
              <a:rPr lang="en-US" sz="1600" b="1" u="none" dirty="0">
                <a:latin typeface="Courier New" pitchFamily="49" charset="0"/>
              </a:rPr>
              <a:t>(v)</a:t>
            </a:r>
            <a:r>
              <a:rPr lang="en-US" sz="1800" u="none" dirty="0">
                <a:latin typeface="Times New Roman" pitchFamily="18" charset="0"/>
              </a:rPr>
              <a:t> </a:t>
            </a:r>
            <a:r>
              <a:rPr lang="en-US" sz="1800" u="none" dirty="0" smtClean="0">
                <a:latin typeface="Times New Roman" pitchFamily="18" charset="0"/>
              </a:rPr>
              <a:t>traverses </a:t>
            </a:r>
            <a:r>
              <a:rPr lang="en-US" sz="1800" u="none" dirty="0">
                <a:latin typeface="Times New Roman" pitchFamily="18" charset="0"/>
              </a:rPr>
              <a:t>the structure rooted at </a:t>
            </a:r>
            <a:r>
              <a:rPr lang="en-US" sz="1600" b="1" u="none" dirty="0">
                <a:latin typeface="Courier New" pitchFamily="49" charset="0"/>
              </a:rPr>
              <a:t>n</a:t>
            </a:r>
            <a:r>
              <a:rPr lang="en-US" sz="1800" u="none" dirty="0">
                <a:latin typeface="Times New Roman" pitchFamily="18" charset="0"/>
              </a:rPr>
              <a:t>, performing </a:t>
            </a:r>
            <a:r>
              <a:rPr lang="en-US" sz="1600" b="1" u="none" dirty="0">
                <a:latin typeface="Courier New" pitchFamily="49" charset="0"/>
              </a:rPr>
              <a:t>v</a:t>
            </a:r>
            <a:r>
              <a:rPr lang="en-US" sz="1800" u="none" dirty="0">
                <a:latin typeface="Times New Roman" pitchFamily="18" charset="0"/>
              </a:rPr>
              <a:t>'s operation on each element of the structure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4200" y="5943600"/>
            <a:ext cx="2667000" cy="5847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What happened to all the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1600" dirty="0" smtClean="0"/>
              <a:t>  operations?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7655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418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Implementing visitor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You must add definitions of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sz="3000" dirty="0"/>
              <a:t> </a:t>
            </a:r>
            <a:r>
              <a:rPr lang="en-US" dirty="0"/>
              <a:t>and </a:t>
            </a:r>
            <a:r>
              <a:rPr lang="en-US" sz="3000" b="1" dirty="0">
                <a:latin typeface="Courier New" pitchFamily="49" charset="0"/>
                <a:cs typeface="Courier New" pitchFamily="49" charset="0"/>
              </a:rPr>
              <a:t>accept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3"/>
            <a:endParaRPr lang="en-US" dirty="0"/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 smtClean="0"/>
              <a:t>  might </a:t>
            </a:r>
            <a:r>
              <a:rPr lang="en-US" dirty="0"/>
              <a:t>count nodes, perform </a:t>
            </a:r>
            <a:r>
              <a:rPr lang="en-US" dirty="0" err="1"/>
              <a:t>typechecking</a:t>
            </a:r>
            <a:r>
              <a:rPr lang="en-US" dirty="0"/>
              <a:t>, etc.</a:t>
            </a:r>
          </a:p>
          <a:p>
            <a:pPr lvl="3"/>
            <a:endParaRPr lang="en-US" dirty="0"/>
          </a:p>
          <a:p>
            <a:r>
              <a:rPr lang="en-US" dirty="0"/>
              <a:t>It is easy to add operations (visitors), hard to add nodes (modify each existing visitor)</a:t>
            </a:r>
          </a:p>
          <a:p>
            <a:pPr lvl="3"/>
            <a:endParaRPr lang="en-US" dirty="0"/>
          </a:p>
          <a:p>
            <a:r>
              <a:rPr lang="en-US" dirty="0"/>
              <a:t>Visitors are similar to iterators:  each element of the data structure is presented in turn to the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dirty="0" smtClean="0"/>
              <a:t>  method</a:t>
            </a:r>
            <a:endParaRPr lang="en-US" dirty="0"/>
          </a:p>
          <a:p>
            <a:pPr lvl="1"/>
            <a:r>
              <a:rPr lang="en-US" dirty="0"/>
              <a:t>Visitors have knowledge of the structure, not just the sequence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5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600" dirty="0"/>
              <a:t>Calls to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visit</a:t>
            </a:r>
            <a:r>
              <a:rPr lang="en-US" sz="3600" dirty="0"/>
              <a:t> cannot </a:t>
            </a:r>
            <a:r>
              <a:rPr lang="en-US" sz="3600" dirty="0" smtClean="0"/>
              <a:t>communicate</a:t>
            </a:r>
            <a:br>
              <a:rPr lang="en-US" sz="3600" dirty="0" smtClean="0"/>
            </a:br>
            <a:r>
              <a:rPr lang="en-US" sz="3600" dirty="0" smtClean="0"/>
              <a:t>with </a:t>
            </a:r>
            <a:r>
              <a:rPr lang="en-US" sz="3600" dirty="0"/>
              <a:t>one another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Can use an auxiliary data structure</a:t>
            </a:r>
          </a:p>
          <a:p>
            <a:pPr>
              <a:buNone/>
            </a:pPr>
            <a:r>
              <a:rPr lang="en-US" dirty="0"/>
              <a:t>Another solution:  move more work into the visitor itself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800" b="1" dirty="0">
                <a:latin typeface="Courier New" pitchFamily="49" charset="0"/>
              </a:rPr>
              <a:t>(Visitor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 err="1">
                <a:latin typeface="Courier New" pitchFamily="49" charset="0"/>
              </a:rPr>
              <a:t>v.visit</a:t>
            </a:r>
            <a:r>
              <a:rPr lang="en-US" sz="1800" b="1" dirty="0">
                <a:latin typeface="Courier New" pitchFamily="49" charset="0"/>
              </a:rPr>
              <a:t>(this); 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Visitor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void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1800" b="1" dirty="0">
                <a:latin typeface="Courier New" pitchFamily="49" charset="0"/>
              </a:rPr>
              <a:t>(Node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18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  </a:t>
            </a:r>
            <a:r>
              <a:rPr lang="en-US" sz="1800" b="1" dirty="0" err="1">
                <a:latin typeface="Courier New" pitchFamily="49" charset="0"/>
              </a:rPr>
              <a:t>child.accept</a:t>
            </a:r>
            <a:r>
              <a:rPr lang="en-US" sz="1800" b="1" dirty="0">
                <a:latin typeface="Courier New" pitchFamily="49" charset="0"/>
              </a:rPr>
              <a:t>(v); 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		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/>
              <a:t>Information flow is clearer (if visitor depends on children)</a:t>
            </a:r>
          </a:p>
          <a:p>
            <a:pPr>
              <a:buNone/>
            </a:pPr>
            <a:r>
              <a:rPr lang="en-US" dirty="0"/>
              <a:t>Traversal code repeated in all visitors (acceptor is extraneous)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0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0813"/>
            <a:ext cx="3790950" cy="384175"/>
          </a:xfrm>
        </p:spPr>
        <p:txBody>
          <a:bodyPr>
            <a:normAutofit fontScale="90000"/>
          </a:bodyPr>
          <a:lstStyle/>
          <a:p>
            <a:r>
              <a:rPr lang="en-US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Introduction to design patterns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Creational </a:t>
            </a:r>
            <a:r>
              <a:rPr lang="en-US" dirty="0"/>
              <a:t>patterns (constructing objects)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Structural patterns (controlling heap layout)</a:t>
            </a:r>
          </a:p>
          <a:p>
            <a:pPr>
              <a:buFont typeface="Symbol" pitchFamily="18" charset="2"/>
              <a:buChar char="Þ"/>
            </a:pPr>
            <a:r>
              <a:rPr lang="en-US" dirty="0" smtClean="0"/>
              <a:t>Behavioral </a:t>
            </a:r>
            <a:r>
              <a:rPr lang="en-US" dirty="0"/>
              <a:t>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10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Composite permits a client to manipulate either an </a:t>
            </a:r>
            <a:r>
              <a:rPr lang="en-US" smtClean="0">
                <a:solidFill>
                  <a:srgbClr val="FF0000"/>
                </a:solidFill>
              </a:rPr>
              <a:t>atomic</a:t>
            </a:r>
            <a:r>
              <a:rPr lang="en-US" smtClean="0"/>
              <a:t> unit or a </a:t>
            </a:r>
            <a:r>
              <a:rPr lang="en-US" smtClean="0">
                <a:solidFill>
                  <a:srgbClr val="FF0000"/>
                </a:solidFill>
              </a:rPr>
              <a:t>collection</a:t>
            </a:r>
            <a:r>
              <a:rPr lang="en-US" smtClean="0"/>
              <a:t> of units in the same way</a:t>
            </a:r>
          </a:p>
          <a:p>
            <a:pPr marL="914400" lvl="2" indent="0">
              <a:buNone/>
            </a:pPr>
            <a:endParaRPr lang="en-US" smtClean="0"/>
          </a:p>
          <a:p>
            <a:pPr marL="0" indent="0">
              <a:buNone/>
            </a:pPr>
            <a:r>
              <a:rPr lang="en-US" smtClean="0"/>
              <a:t>Good for dealing with part-whole relationships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7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Bicycle</a:t>
            </a:r>
          </a:p>
          <a:p>
            <a:pPr lvl="1"/>
            <a:r>
              <a:rPr lang="en-US" dirty="0"/>
              <a:t>Wheel</a:t>
            </a:r>
          </a:p>
          <a:p>
            <a:pPr lvl="2"/>
            <a:r>
              <a:rPr lang="en-US" dirty="0"/>
              <a:t>Skewer</a:t>
            </a:r>
          </a:p>
          <a:p>
            <a:pPr lvl="2"/>
            <a:r>
              <a:rPr lang="en-US" dirty="0"/>
              <a:t>Hub</a:t>
            </a:r>
          </a:p>
          <a:p>
            <a:pPr lvl="2"/>
            <a:r>
              <a:rPr lang="en-US" dirty="0"/>
              <a:t>Spokes</a:t>
            </a:r>
          </a:p>
          <a:p>
            <a:pPr lvl="2"/>
            <a:r>
              <a:rPr lang="en-US" dirty="0"/>
              <a:t>Nipples</a:t>
            </a:r>
          </a:p>
          <a:p>
            <a:pPr lvl="2"/>
            <a:r>
              <a:rPr lang="en-US" dirty="0" smtClean="0"/>
              <a:t>Rim</a:t>
            </a:r>
          </a:p>
          <a:p>
            <a:pPr lvl="2"/>
            <a:r>
              <a:rPr lang="en-US" dirty="0" smtClean="0"/>
              <a:t>Tape</a:t>
            </a:r>
            <a:endParaRPr lang="en-US" dirty="0"/>
          </a:p>
          <a:p>
            <a:pPr lvl="2"/>
            <a:r>
              <a:rPr lang="en-US" dirty="0"/>
              <a:t>Tube</a:t>
            </a:r>
          </a:p>
          <a:p>
            <a:pPr lvl="2"/>
            <a:r>
              <a:rPr lang="en-US" dirty="0"/>
              <a:t>Tire</a:t>
            </a:r>
          </a:p>
          <a:p>
            <a:pPr lvl="1"/>
            <a:r>
              <a:rPr lang="en-US" dirty="0"/>
              <a:t>Frame</a:t>
            </a:r>
          </a:p>
          <a:p>
            <a:pPr lvl="1"/>
            <a:r>
              <a:rPr lang="en-US" dirty="0" err="1"/>
              <a:t>Drivetrain</a:t>
            </a:r>
            <a:endParaRPr lang="en-US" dirty="0"/>
          </a:p>
          <a:p>
            <a:pPr lvl="1"/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BicycleComponent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1800" b="1" dirty="0">
                <a:latin typeface="Courier New" pitchFamily="49" charset="0"/>
              </a:rPr>
              <a:t> extends </a:t>
            </a:r>
            <a:r>
              <a:rPr lang="en-US" sz="1800" b="1" dirty="0" err="1">
                <a:latin typeface="Courier New" pitchFamily="49" charset="0"/>
              </a:rPr>
              <a:t>BicycleComponent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 { </a:t>
            </a:r>
            <a:r>
              <a:rPr lang="en-US" sz="18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1800" b="1" dirty="0">
                <a:latin typeface="Courier New" pitchFamily="49" charset="0"/>
              </a:rPr>
              <a:t> extends </a:t>
            </a:r>
            <a:r>
              <a:rPr lang="en-US" sz="1800" b="1" dirty="0" err="1">
                <a:latin typeface="Courier New" pitchFamily="49" charset="0"/>
              </a:rPr>
              <a:t>BicycleComponent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Skewer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Hub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18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float 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cost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</a:rPr>
              <a:t>assemblyCost</a:t>
            </a:r>
            <a:endParaRPr lang="en-US" sz="18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</a:t>
            </a:r>
            <a:r>
              <a:rPr lang="en-US" sz="1800" b="1" dirty="0" err="1">
                <a:latin typeface="Courier New" pitchFamily="49" charset="0"/>
              </a:rPr>
              <a:t>skewer.cost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</a:t>
            </a:r>
            <a:r>
              <a:rPr lang="en-US" sz="1800" b="1" dirty="0" err="1">
                <a:latin typeface="Courier New" pitchFamily="49" charset="0"/>
              </a:rPr>
              <a:t>hub.cost</a:t>
            </a:r>
            <a:r>
              <a:rPr lang="en-US" sz="18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         + ...;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629400" y="1600200"/>
            <a:ext cx="2286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 smtClean="0"/>
              <a:t>Bicycle</a:t>
            </a:r>
          </a:p>
          <a:p>
            <a:pPr lvl="1"/>
            <a:r>
              <a:rPr lang="en-US" sz="1600" dirty="0" smtClean="0"/>
              <a:t>Wheel</a:t>
            </a:r>
          </a:p>
          <a:p>
            <a:pPr lvl="2"/>
            <a:r>
              <a:rPr lang="en-US" sz="1600" dirty="0" smtClean="0"/>
              <a:t>Skewer</a:t>
            </a:r>
          </a:p>
          <a:p>
            <a:pPr lvl="2"/>
            <a:r>
              <a:rPr lang="en-US" sz="1600" dirty="0" smtClean="0"/>
              <a:t>Hub</a:t>
            </a:r>
          </a:p>
          <a:p>
            <a:pPr lvl="2"/>
            <a:r>
              <a:rPr lang="en-US" sz="1600" dirty="0" smtClean="0"/>
              <a:t>Spokes</a:t>
            </a:r>
          </a:p>
          <a:p>
            <a:pPr lvl="2"/>
            <a:r>
              <a:rPr lang="en-US" sz="1600" dirty="0" smtClean="0"/>
              <a:t>Nipples</a:t>
            </a:r>
          </a:p>
          <a:p>
            <a:pPr lvl="2"/>
            <a:r>
              <a:rPr lang="en-US" sz="1600" dirty="0" smtClean="0"/>
              <a:t>Rim</a:t>
            </a:r>
          </a:p>
          <a:p>
            <a:pPr lvl="2"/>
            <a:r>
              <a:rPr lang="en-US" sz="1600" dirty="0" smtClean="0"/>
              <a:t>Tape</a:t>
            </a:r>
          </a:p>
          <a:p>
            <a:pPr lvl="2"/>
            <a:r>
              <a:rPr lang="en-US" sz="1600" dirty="0" smtClean="0"/>
              <a:t>Tube</a:t>
            </a:r>
          </a:p>
          <a:p>
            <a:pPr lvl="2"/>
            <a:r>
              <a:rPr lang="en-US" sz="1600" dirty="0" smtClean="0"/>
              <a:t>Tire</a:t>
            </a:r>
          </a:p>
          <a:p>
            <a:pPr lvl="1"/>
            <a:r>
              <a:rPr lang="en-US" sz="1600" dirty="0" smtClean="0"/>
              <a:t>Frame</a:t>
            </a:r>
          </a:p>
          <a:p>
            <a:pPr lvl="1"/>
            <a:r>
              <a:rPr lang="en-US" sz="1600" dirty="0" smtClean="0"/>
              <a:t>Drivetrain</a:t>
            </a:r>
          </a:p>
          <a:p>
            <a:pPr lvl="1"/>
            <a:r>
              <a:rPr lang="en-US" sz="1600" dirty="0" smtClean="0"/>
              <a:t>...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1370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Library</a:t>
            </a:r>
          </a:p>
          <a:p>
            <a:pPr lvl="1">
              <a:buNone/>
            </a:pPr>
            <a:r>
              <a:rPr lang="en-US" dirty="0"/>
              <a:t>Section (for a given genre)</a:t>
            </a:r>
          </a:p>
          <a:p>
            <a:pPr lvl="1">
              <a:buNone/>
            </a:pPr>
            <a:r>
              <a:rPr lang="en-US" dirty="0" smtClean="0"/>
              <a:t>  Shelf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Volume</a:t>
            </a:r>
          </a:p>
          <a:p>
            <a:pPr lvl="1">
              <a:buNone/>
            </a:pPr>
            <a:r>
              <a:rPr lang="en-US" dirty="0" smtClean="0"/>
              <a:t>      Page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Column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  Word</a:t>
            </a:r>
            <a:endParaRPr lang="en-US" dirty="0"/>
          </a:p>
          <a:p>
            <a:pPr lvl="1">
              <a:buNone/>
            </a:pPr>
            <a:r>
              <a:rPr lang="en-US" dirty="0" smtClean="0"/>
              <a:t>            Letter</a:t>
            </a: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interface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getText</a:t>
            </a:r>
            <a:r>
              <a:rPr lang="en-US" sz="18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1800" b="1" dirty="0">
                <a:latin typeface="Courier New" pitchFamily="49" charset="0"/>
              </a:rPr>
              <a:t> implements Text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String </a:t>
            </a: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</a:rPr>
              <a:t>getText</a:t>
            </a:r>
            <a:r>
              <a:rPr lang="en-US" sz="1800" b="1" dirty="0">
                <a:latin typeface="Courier New" pitchFamily="49" charset="0"/>
              </a:rPr>
              <a:t>() {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... return the concatenation of the column texts ...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1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 perform operations on all parts of a </a:t>
            </a:r>
            <a:r>
              <a:rPr lang="en-US" dirty="0" smtClean="0"/>
              <a:t>composite</a:t>
            </a:r>
          </a:p>
          <a:p>
            <a:endParaRPr lang="en-US" dirty="0"/>
          </a:p>
          <a:p>
            <a:r>
              <a:rPr lang="en-US" dirty="0" smtClean="0"/>
              <a:t>Idea: generalize the notion of </a:t>
            </a:r>
            <a:r>
              <a:rPr lang="en-US" dirty="0" smtClean="0"/>
              <a:t>an iterator</a:t>
            </a:r>
            <a:r>
              <a:rPr lang="en-US" dirty="0"/>
              <a:t> </a:t>
            </a:r>
            <a:r>
              <a:rPr lang="en-US" dirty="0" smtClean="0"/>
              <a:t>– process the components of a composite in an order appropriate for the application</a:t>
            </a:r>
          </a:p>
          <a:p>
            <a:endParaRPr lang="en-US" dirty="0"/>
          </a:p>
          <a:p>
            <a:r>
              <a:rPr lang="en-US" dirty="0" smtClean="0"/>
              <a:t>Example: arithmetic expressions in Java</a:t>
            </a:r>
          </a:p>
          <a:p>
            <a:pPr lvl="1"/>
            <a:r>
              <a:rPr lang="en-US" dirty="0" smtClean="0"/>
              <a:t>How do we represent, say,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/d;</a:t>
            </a:r>
            <a:endParaRPr lang="en-US" dirty="0" smtClean="0"/>
          </a:p>
          <a:p>
            <a:pPr lvl="1"/>
            <a:r>
              <a:rPr lang="en-US" dirty="0" smtClean="0"/>
              <a:t>How do we traverse/process these expressions?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8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+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=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foo</a:t>
            </a:r>
            <a:endParaRPr lang="en-US" sz="3200" dirty="0"/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/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</a:t>
            </a:r>
            <a:endParaRPr lang="en-US" sz="3200" dirty="0"/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639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+ operation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variable reference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String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equality test a==b;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lvalue</a:t>
            </a:r>
            <a:r>
              <a:rPr lang="en-US" sz="1600" b="1" dirty="0">
                <a:latin typeface="Courier New" pitchFamily="49" charset="0"/>
              </a:rPr>
              <a:t>; 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left-hand side; "a" in "a==b"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rvalue</a:t>
            </a:r>
            <a:r>
              <a:rPr lang="en-US" sz="1600" b="1" dirty="0">
                <a:latin typeface="Courier New" pitchFamily="49" charset="0"/>
              </a:rPr>
              <a:t>;  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right-hand side; "b" in "a==b"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extends Expression {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</a:t>
            </a:r>
            <a:r>
              <a:rPr lang="en-US" sz="1600" b="1" dirty="0" err="1">
                <a:solidFill>
                  <a:schemeClr val="accent1"/>
                </a:solidFill>
                <a:latin typeface="Courier New" pitchFamily="49" charset="0"/>
              </a:rPr>
              <a:t>a?b:c</a:t>
            </a:r>
            <a:endParaRPr lang="en-US" sz="16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condition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thenExpr</a:t>
            </a:r>
            <a:r>
              <a:rPr lang="en-US" sz="1600" b="1" dirty="0">
                <a:latin typeface="Courier New" pitchFamily="49" charset="0"/>
              </a:rPr>
              <a:t>;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value of expression if a is true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  Expression </a:t>
            </a:r>
            <a:r>
              <a:rPr lang="en-US" sz="1600" b="1" dirty="0" err="1">
                <a:solidFill>
                  <a:srgbClr val="0000FF"/>
                </a:solidFill>
                <a:latin typeface="Courier New" pitchFamily="49" charset="0"/>
              </a:rPr>
              <a:t>elseExpr</a:t>
            </a:r>
            <a:r>
              <a:rPr lang="en-US" sz="1600" b="1" dirty="0">
                <a:latin typeface="Courier New" pitchFamily="49" charset="0"/>
              </a:rPr>
              <a:t>; 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</a:rPr>
              <a:t>// value of expression if a is false</a:t>
            </a:r>
          </a:p>
          <a:p>
            <a:pPr lvl="1">
              <a:buNone/>
            </a:pPr>
            <a:r>
              <a:rPr lang="en-US" sz="1600" b="1" dirty="0">
                <a:latin typeface="Courier New" pitchFamily="49" charset="0"/>
              </a:rPr>
              <a:t>}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51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545</TotalTime>
  <Words>1488</Words>
  <Application>Microsoft Macintosh PowerPoint</Application>
  <PresentationFormat>On-screen Show (4:3)</PresentationFormat>
  <Paragraphs>305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simple</vt:lpstr>
      <vt:lpstr>Visio</vt:lpstr>
      <vt:lpstr>VISIO</vt:lpstr>
      <vt:lpstr>CSE 331 Software Design &amp; Implementation</vt:lpstr>
      <vt:lpstr>Outline</vt:lpstr>
      <vt:lpstr>Composite pattern</vt:lpstr>
      <vt:lpstr>Composite example:  Bicycle</vt:lpstr>
      <vt:lpstr>Methods on components</vt:lpstr>
      <vt:lpstr>Composite example:  Libraries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tcExpression (in procedural pattern)</vt:lpstr>
      <vt:lpstr>Visitor pattern: A variant of the procedural pattern</vt:lpstr>
      <vt:lpstr>Sequence of calls to accept and visit</vt:lpstr>
      <vt:lpstr>Implementing visitor</vt:lpstr>
      <vt:lpstr>Calls to visit cannot communicate with one another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86</cp:revision>
  <cp:lastPrinted>2012-11-19T02:18:24Z</cp:lastPrinted>
  <dcterms:created xsi:type="dcterms:W3CDTF">2012-02-29T04:47:37Z</dcterms:created>
  <dcterms:modified xsi:type="dcterms:W3CDTF">2012-11-30T02:21:41Z</dcterms:modified>
</cp:coreProperties>
</file>