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934200" cy="9220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704" y="-12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2012</a:t>
            </a:r>
          </a:p>
          <a:p>
            <a:r>
              <a:rPr lang="en-US" dirty="0" smtClean="0"/>
              <a:t>Design Patterns Part 2</a:t>
            </a:r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smtClean="0"/>
              <a:t>Notkin)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interface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buNone/>
            </a:pP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rectangle bounding the window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Rectangle bounds();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draw </a:t>
            </a:r>
            <a:r>
              <a:rPr lang="en-US" sz="1800" b="1" i="1" dirty="0">
                <a:solidFill>
                  <a:schemeClr val="accent1"/>
                </a:solidFill>
                <a:latin typeface="Courier New" pitchFamily="49" charset="0"/>
              </a:rPr>
              <a:t>this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on the specified screen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</a:rPr>
              <a:t> draw(Screen s);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WindowImpl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implements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Via </a:t>
            </a:r>
            <a:r>
              <a:rPr lang="en-US" dirty="0" err="1"/>
              <a:t>subclasssing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BorderedWindow1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extends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WindowImpl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</a:rPr>
              <a:t> draw(Screen s)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279F"/>
                </a:solidFill>
                <a:latin typeface="Courier New" pitchFamily="49" charset="0"/>
              </a:rPr>
              <a:t>super</a:t>
            </a:r>
            <a:r>
              <a:rPr lang="en-US" sz="1800" b="1" dirty="0" err="1">
                <a:latin typeface="Courier New" pitchFamily="49" charset="0"/>
              </a:rPr>
              <a:t>.draw</a:t>
            </a:r>
            <a:r>
              <a:rPr lang="en-US" sz="1800" b="1" dirty="0">
                <a:latin typeface="Courier New" pitchFamily="49" charset="0"/>
              </a:rPr>
              <a:t>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bounds().draw(s);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Via delegation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BorderedWindow2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implements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Window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BorderedWindow2(Window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279F"/>
                </a:solidFill>
                <a:latin typeface="Courier New" pitchFamily="49" charset="0"/>
              </a:rPr>
              <a:t>this</a:t>
            </a:r>
            <a:r>
              <a:rPr lang="en-US" sz="1800" b="1" dirty="0" err="1">
                <a:latin typeface="Courier New" pitchFamily="49" charset="0"/>
              </a:rPr>
              <a:t>.innerWindow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void draw(Screen s)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innerWindow.draw</a:t>
            </a:r>
            <a:r>
              <a:rPr lang="en-US" sz="1800" b="1" dirty="0">
                <a:latin typeface="Courier New" pitchFamily="49" charset="0"/>
              </a:rPr>
              <a:t>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innerWindow.bounds</a:t>
            </a:r>
            <a:r>
              <a:rPr lang="en-US" sz="1800" b="1" dirty="0">
                <a:latin typeface="Courier New" pitchFamily="49" charset="0"/>
              </a:rPr>
              <a:t>().draw(s);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791200" y="5092700"/>
            <a:ext cx="3260725" cy="10795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 (or either one of those)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4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functionality without changing the interface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What does it do about methods like add and 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8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Same interface and functionality as the wrapped class</a:t>
            </a:r>
          </a:p>
          <a:p>
            <a:endParaRPr lang="en-US" dirty="0" smtClean="0"/>
          </a:p>
          <a:p>
            <a:r>
              <a:rPr lang="en-US" dirty="0" smtClean="0"/>
              <a:t>Control access to other objects</a:t>
            </a:r>
          </a:p>
          <a:p>
            <a:pPr lvl="1"/>
            <a:r>
              <a:rPr lang="en-US" dirty="0" smtClean="0"/>
              <a:t>communication:  manage network details when using a remote object</a:t>
            </a:r>
          </a:p>
          <a:p>
            <a:pPr lvl="1"/>
            <a:r>
              <a:rPr lang="en-US" dirty="0" smtClean="0"/>
              <a:t>locking:  serialize access by multiple clients</a:t>
            </a:r>
          </a:p>
          <a:p>
            <a:pPr lvl="1"/>
            <a:r>
              <a:rPr lang="en-US" dirty="0" smtClean="0"/>
              <a:t>security:  permit access only if proper credentials</a:t>
            </a:r>
          </a:p>
          <a:p>
            <a:pPr lvl="1"/>
            <a:r>
              <a:rPr lang="en-US" dirty="0" smtClean="0"/>
              <a:t>creation:  object might not yet exist (creation is expensive)</a:t>
            </a:r>
          </a:p>
          <a:p>
            <a:pPr lvl="2"/>
            <a:r>
              <a:rPr lang="en-US" dirty="0" smtClean="0"/>
              <a:t>hide latency when creating object</a:t>
            </a:r>
          </a:p>
          <a:p>
            <a:pPr lvl="2"/>
            <a:r>
              <a:rPr lang="en-US" dirty="0" smtClean="0"/>
              <a:t>avoid work if object is never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Introduction to design patterns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Creational patterns (constructing objects)</a:t>
            </a:r>
          </a:p>
          <a:p>
            <a:pPr>
              <a:buFont typeface="Symbol" pitchFamily="18" charset="2"/>
              <a:buChar char="Þ"/>
            </a:pPr>
            <a:r>
              <a:rPr lang="en-US" dirty="0"/>
              <a:t>Structural patterns (controlling heap layout)</a:t>
            </a:r>
          </a:p>
          <a:p>
            <a:r>
              <a:rPr lang="en-US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 smtClean="0"/>
              <a:t>modify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 smtClean="0"/>
              <a:t>restrict access </a:t>
            </a:r>
          </a:p>
          <a:p>
            <a:r>
              <a:rPr lang="en-US" sz="2000" dirty="0" smtClean="0"/>
              <a:t>The encapsulated class does most of the work</a:t>
            </a:r>
          </a:p>
          <a:p>
            <a:pPr lvl="1"/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43787"/>
              </p:ext>
            </p:extLst>
          </p:nvPr>
        </p:nvGraphicFramePr>
        <p:xfrm>
          <a:off x="1752600" y="4038600"/>
          <a:ext cx="5486400" cy="21844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5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Change an interface without changing functionality</a:t>
            </a:r>
          </a:p>
          <a:p>
            <a:pPr lvl="1"/>
            <a:r>
              <a:rPr lang="en-US" smtClean="0"/>
              <a:t>rename a method</a:t>
            </a:r>
          </a:p>
          <a:p>
            <a:pPr lvl="1"/>
            <a:r>
              <a:rPr lang="en-US" smtClean="0"/>
              <a:t>convert units</a:t>
            </a:r>
          </a:p>
          <a:p>
            <a:pPr lvl="1"/>
            <a:r>
              <a:rPr lang="en-US" smtClean="0"/>
              <a:t>implement a method in terms of another</a:t>
            </a:r>
          </a:p>
          <a:p>
            <a:r>
              <a:rPr lang="en-US" smtClean="0"/>
              <a:t>Example:  angles passed in radians vs. degrees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have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dirty="0" smtClean="0"/>
              <a:t> interface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grow or shrink this by the given factor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factor);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area();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Goal: we want to use instances of this class to “implement”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// not a Rectangle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width)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height)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 no scale method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2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Adaptor: Use </a:t>
            </a:r>
            <a:r>
              <a:rPr lang="en-US" sz="2800" dirty="0" err="1" smtClean="0"/>
              <a:t>subclassing</a:t>
            </a:r>
            <a:endParaRPr lang="en-US" sz="2800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extends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 implements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Rectangle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scale</a:t>
            </a:r>
            <a:r>
              <a:rPr lang="en-US" sz="1800" b="1" dirty="0">
                <a:latin typeface="Courier New" pitchFamily="49" charset="0"/>
              </a:rPr>
              <a:t>(float factor)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setWidth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getWidth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setHeight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getHeight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1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Adaptor: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ScaleableRectangle2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implements Rectangle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r;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ScaleableRectangle2(</a:t>
            </a:r>
            <a:r>
              <a:rPr lang="en-US" sz="1800" b="1" dirty="0" err="1" smtClean="0">
                <a:latin typeface="Courier New" pitchFamily="49" charset="0"/>
              </a:rPr>
              <a:t>w,h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this.r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w,h</a:t>
            </a:r>
            <a:r>
              <a:rPr lang="en-US" sz="1800" b="1" dirty="0" smtClean="0">
                <a:latin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scale</a:t>
            </a:r>
            <a:r>
              <a:rPr lang="en-US" sz="1800" b="1" dirty="0">
                <a:latin typeface="Courier New" pitchFamily="49" charset="0"/>
              </a:rPr>
              <a:t>(float factor)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setWidth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r.getWidth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setHeight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r.getHeight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err="1">
                <a:latin typeface="Courier New" pitchFamily="49" charset="0"/>
              </a:rPr>
              <a:t>getWidth</a:t>
            </a:r>
            <a:r>
              <a:rPr lang="en-US" sz="1800" b="1" dirty="0">
                <a:latin typeface="Courier New" pitchFamily="49" charset="0"/>
              </a:rPr>
              <a:t>() { return </a:t>
            </a:r>
            <a:r>
              <a:rPr lang="en-US" sz="1800" b="1" dirty="0" err="1">
                <a:latin typeface="Courier New" pitchFamily="49" charset="0"/>
              </a:rPr>
              <a:t>r.getWidth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circumference() { return </a:t>
            </a:r>
            <a:r>
              <a:rPr lang="en-US" sz="1800" b="1" dirty="0" err="1">
                <a:latin typeface="Courier New" pitchFamily="49" charset="0"/>
              </a:rPr>
              <a:t>r.circumference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Subclassing</a:t>
            </a:r>
            <a:endParaRPr lang="en-US" dirty="0" smtClean="0"/>
          </a:p>
          <a:p>
            <a:pPr lvl="1"/>
            <a:r>
              <a:rPr lang="en-US" dirty="0" smtClean="0"/>
              <a:t>automatically gives access to all methods of superclass</a:t>
            </a:r>
          </a:p>
          <a:p>
            <a:pPr lvl="1"/>
            <a:r>
              <a:rPr lang="en-US" dirty="0" smtClean="0"/>
              <a:t>built into the language (syntax, efficiency)</a:t>
            </a:r>
          </a:p>
          <a:p>
            <a:r>
              <a:rPr lang="en-US" dirty="0" smtClean="0"/>
              <a:t>Delegation</a:t>
            </a:r>
          </a:p>
          <a:p>
            <a:pPr lvl="1"/>
            <a:r>
              <a:rPr lang="en-US" dirty="0" smtClean="0"/>
              <a:t>permits cleaner removal of methods (compile-time checking)</a:t>
            </a:r>
          </a:p>
          <a:p>
            <a:pPr lvl="1"/>
            <a:r>
              <a:rPr lang="en-US" dirty="0" smtClean="0"/>
              <a:t>wrappers can be added and removed dynamically</a:t>
            </a:r>
          </a:p>
          <a:p>
            <a:pPr lvl="1"/>
            <a:r>
              <a:rPr lang="en-US" dirty="0" smtClean="0"/>
              <a:t>objects of arbitrary concrete classes can be wrapped</a:t>
            </a:r>
          </a:p>
          <a:p>
            <a:pPr lvl="1"/>
            <a:r>
              <a:rPr lang="en-US" dirty="0" smtClean="0"/>
              <a:t>multiple wrappers can be composed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wrappers have qualities of more than one of adapter, decorator, and proxy</a:t>
            </a:r>
          </a:p>
          <a:p>
            <a:endParaRPr lang="en-US" dirty="0" smtClean="0"/>
          </a:p>
          <a:p>
            <a:r>
              <a:rPr lang="en-US" dirty="0" smtClean="0"/>
              <a:t>Delegation vs. composition</a:t>
            </a:r>
          </a:p>
          <a:p>
            <a:pPr lvl="1"/>
            <a:r>
              <a:rPr lang="en-US" dirty="0" smtClean="0"/>
              <a:t>Differences are subtle</a:t>
            </a:r>
          </a:p>
          <a:p>
            <a:pPr lvl="1"/>
            <a:r>
              <a:rPr lang="en-US" dirty="0" smtClean="0"/>
              <a:t>For CSE 331, consider them to be equivalent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functionality without changing the interface</a:t>
            </a:r>
          </a:p>
          <a:p>
            <a:pPr lvl="2"/>
            <a:endParaRPr lang="en-US" smtClean="0"/>
          </a:p>
          <a:p>
            <a:r>
              <a:rPr lang="en-US" smtClean="0"/>
              <a:t>Add to existing methods to do something additional (while still preserving the previous specification)</a:t>
            </a:r>
          </a:p>
          <a:p>
            <a:pPr lvl="2"/>
            <a:endParaRPr lang="en-US" smtClean="0"/>
          </a:p>
          <a:p>
            <a:r>
              <a:rPr lang="en-US" smtClean="0"/>
              <a:t>Not all subclassing is decoration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3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451</TotalTime>
  <Words>741</Words>
  <Application>Microsoft Macintosh PowerPoint</Application>
  <PresentationFormat>On-screen Show (4:3)</PresentationFormat>
  <Paragraphs>162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Adaptor: Use subclassing</vt:lpstr>
      <vt:lpstr>Adaptor: use delegation</vt:lpstr>
      <vt:lpstr>Subclassing vs. delegation</vt:lpstr>
      <vt:lpstr>Decorator</vt:lpstr>
      <vt:lpstr>Decorator example:  Bordered windows</vt:lpstr>
      <vt:lpstr>Bordered window implementations</vt:lpstr>
      <vt:lpstr>A decorator can remove functionality</vt:lpstr>
      <vt:lpstr>Proxy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81</cp:revision>
  <cp:lastPrinted>2012-11-19T03:36:37Z</cp:lastPrinted>
  <dcterms:created xsi:type="dcterms:W3CDTF">2012-02-29T04:47:37Z</dcterms:created>
  <dcterms:modified xsi:type="dcterms:W3CDTF">2012-11-19T18:14:58Z</dcterms:modified>
</cp:coreProperties>
</file>