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85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324" r:id="rId10"/>
    <p:sldId id="294" r:id="rId11"/>
    <p:sldId id="295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32" r:id="rId30"/>
    <p:sldId id="309" r:id="rId31"/>
    <p:sldId id="333" r:id="rId32"/>
    <p:sldId id="334" r:id="rId33"/>
    <p:sldId id="312" r:id="rId34"/>
    <p:sldId id="314" r:id="rId35"/>
    <p:sldId id="315" r:id="rId36"/>
    <p:sldId id="316" r:id="rId37"/>
    <p:sldId id="317" r:id="rId38"/>
    <p:sldId id="318" r:id="rId39"/>
    <p:sldId id="335" r:id="rId40"/>
    <p:sldId id="336" r:id="rId41"/>
    <p:sldId id="337" r:id="rId42"/>
    <p:sldId id="338" r:id="rId43"/>
    <p:sldId id="339" r:id="rId44"/>
  </p:sldIdLst>
  <p:sldSz cx="9144000" cy="6858000" type="screen4x3"/>
  <p:notesSz cx="6934200" cy="9220200"/>
  <p:custDataLst>
    <p:tags r:id="rId4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9900"/>
    <a:srgbClr val="FF0066"/>
    <a:srgbClr val="8000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29" d="100"/>
          <a:sy n="129" d="100"/>
        </p:scale>
        <p:origin x="-112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tags" Target="tags/tag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2DB4E-D121-4846-8CFB-2EA0B77651C0}" type="slidenum">
              <a:rPr lang="en-US"/>
              <a:pPr/>
              <a:t>2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18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40108-B7E8-4B92-B712-6F5438A9BF76}" type="slidenum">
              <a:rPr lang="en-US"/>
              <a:pPr/>
              <a:t>19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F3A27-AC88-4CDC-A3AB-C1B9534A5386}" type="slidenum">
              <a:rPr lang="en-US"/>
              <a:pPr/>
              <a:t>20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55CE9-9479-4739-954B-034B5919D9B7}" type="slidenum">
              <a:rPr lang="en-US"/>
              <a:pPr/>
              <a:t>21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CreateRace is a factory method.  It may seem strange that it appears in Race; we will see how to move it outside Race shortly.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B5DE9-4C0B-46EB-BD42-C3E8D4112393}" type="slidenum">
              <a:rPr lang="en-US"/>
              <a:pPr/>
              <a:t>22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9B3DF-0684-43D9-8CE0-14C1EB12B102}" type="slidenum">
              <a:rPr lang="en-US"/>
              <a:pPr/>
              <a:t>23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EFC94-7AD2-4C40-BE78-FF9CAF703DA3}" type="slidenum">
              <a:rPr lang="en-US"/>
              <a:pPr/>
              <a:t>24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creating a new Tricycle() directly, call the </a:t>
            </a:r>
            <a:r>
              <a:rPr lang="en-US" dirty="0" err="1" smtClean="0"/>
              <a:t>createBicycle</a:t>
            </a:r>
            <a:r>
              <a:rPr lang="en-US" dirty="0" smtClean="0"/>
              <a:t>()</a:t>
            </a:r>
            <a:r>
              <a:rPr lang="en-US" baseline="0" dirty="0" smtClean="0"/>
              <a:t> factory method that handles the actual object creation.  So we’ve got the race factory calling the bicycle factory.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4FBF7-DA23-4B2B-ABC3-CF2CAE5670E2}" type="slidenum">
              <a:rPr lang="en-US"/>
              <a:pPr/>
              <a:t>25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Now each subclass just needs to provide</a:t>
            </a:r>
            <a:r>
              <a:rPr lang="en-US" baseline="0" dirty="0" smtClean="0"/>
              <a:t> (override) </a:t>
            </a:r>
            <a:r>
              <a:rPr lang="en-US" baseline="0" dirty="0" err="1" smtClean="0"/>
              <a:t>createBicycle</a:t>
            </a:r>
            <a:r>
              <a:rPr lang="en-US" baseline="0" dirty="0" smtClean="0"/>
              <a:t> factory and the correct one is called by the original class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CA7EE-24EB-408F-89BE-920BAAA91AE3}" type="slidenum">
              <a:rPr lang="en-US"/>
              <a:pPr/>
              <a:t>26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Move the factory methods out of the client classes into their own class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0407D-3459-4CE5-AEA6-9E0FC749B568}" type="slidenum">
              <a:rPr lang="en-US"/>
              <a:pPr/>
              <a:t>27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Factory object contains all the factory methods for the</a:t>
            </a:r>
            <a:r>
              <a:rPr lang="en-US" baseline="0" dirty="0" smtClean="0"/>
              <a:t> application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F778A-9160-4B87-81D8-1D338C741928}" type="slidenum">
              <a:rPr lang="en-US"/>
              <a:pPr/>
              <a:t>3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9EB96-EE15-4616-884E-A7CD366F6E74}" type="slidenum">
              <a:rPr lang="en-US"/>
              <a:pPr/>
              <a:t>28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having</a:t>
            </a:r>
            <a:r>
              <a:rPr lang="en-US" baseline="0" dirty="0" smtClean="0"/>
              <a:t> each constructor create its own factory object, pass it as a parameter.  Then no specialized code in the different races, just need to create the right factory object when we initialize the race object.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6A8A0-BB75-4C68-AF13-E4F6C507E692}" type="slidenum">
              <a:rPr lang="en-US"/>
              <a:pPr/>
              <a:t>29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D093E-31B8-44FE-B19D-8068CAFE1EEE}" type="slidenum">
              <a:rPr lang="en-US"/>
              <a:pPr/>
              <a:t>30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455A0-EB0F-4B0B-9B3A-AD4014EEC8C0}" type="slidenum">
              <a:rPr lang="en-US"/>
              <a:pPr/>
              <a:t>31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FCB9-3B8C-4251-974A-C23DC9B24950}" type="slidenum">
              <a:rPr lang="en-US"/>
              <a:pPr/>
              <a:t>33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E1A0D-08C6-4F29-B381-9CA5422EAD66}" type="slidenum">
              <a:rPr lang="en-US"/>
              <a:pPr/>
              <a:t>34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28280-691E-4F26-83F8-28936EECE415}" type="slidenum">
              <a:rPr lang="en-US"/>
              <a:pPr/>
              <a:t>35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7D89F-97AE-4A53-B64A-5EB3067E1377}" type="slidenum">
              <a:rPr lang="en-US"/>
              <a:pPr/>
              <a:t>36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EEE54-5522-4022-AB46-4FD4E7F54594}" type="slidenum">
              <a:rPr lang="en-US"/>
              <a:pPr/>
              <a:t>37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A8069-D49C-4097-AC5E-025F0FB29EA7}" type="slidenum">
              <a:rPr lang="en-US"/>
              <a:pPr/>
              <a:t>38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94D2B-63C5-4CE1-8871-DA5BF773FBF8}" type="slidenum">
              <a:rPr lang="en-US"/>
              <a:pPr/>
              <a:t>4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01D9F-2982-41AA-8955-8ECA3F7338C9}" type="slidenum">
              <a:rPr lang="en-US"/>
              <a:pPr/>
              <a:t>39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A5694-FEAC-4B2E-931D-5A84CE89572B}" type="slidenum">
              <a:rPr lang="en-US"/>
              <a:pPr/>
              <a:t>40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7CCB2-8B75-4DC0-9503-AA2D30153724}" type="slidenum">
              <a:rPr lang="en-US"/>
              <a:pPr/>
              <a:t>41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74CE6-D0D7-4594-9DE3-654A373D4E73}" type="slidenum">
              <a:rPr lang="en-US"/>
              <a:pPr/>
              <a:t>42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14FC5-93BD-4A73-A2D6-5E041A89EF9D}" type="slidenum">
              <a:rPr lang="en-US"/>
              <a:pPr/>
              <a:t>43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1742-D9E0-4881-99F2-28FCCCA9C487}" type="slidenum">
              <a:rPr lang="en-US"/>
              <a:pPr/>
              <a:t>5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0563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8376"/>
            <a:ext cx="5548263" cy="4151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The repetition is tedious, error-prone, and a maintenance headache.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10C23-ACCA-403D-956A-DB06B68B2F95}" type="slidenum">
              <a:rPr lang="en-US"/>
              <a:pPr/>
              <a:t>6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6CD23-C2B9-4371-A0E0-9D3CE1D6CF32}" type="slidenum">
              <a:rPr lang="en-US"/>
              <a:pPr/>
              <a:t>8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FC745-84D2-483F-9BB3-188E6682E365}" type="slidenum">
              <a:rPr lang="en-US"/>
              <a:pPr/>
              <a:t>10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D9214-0F47-46FA-B28D-379E6247C253}" type="slidenum">
              <a:rPr lang="en-US"/>
              <a:pPr/>
              <a:t>11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Singleton on previous slides, Composite as</a:t>
            </a:r>
            <a:r>
              <a:rPr lang="en-US" baseline="0" dirty="0" smtClean="0"/>
              <a:t> one of the ways of implementing </a:t>
            </a:r>
            <a:r>
              <a:rPr lang="en-US" baseline="0" dirty="0" err="1" smtClean="0"/>
              <a:t>NanoTimer</a:t>
            </a:r>
            <a:r>
              <a:rPr lang="en-US" baseline="0" dirty="0" smtClean="0"/>
              <a:t> without inheritance, Observer – MVC stuff, timer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2012</a:t>
            </a:r>
          </a:p>
          <a:p>
            <a:r>
              <a:rPr lang="en-US" dirty="0" smtClean="0"/>
              <a:t>Design Patterns I</a:t>
            </a:r>
          </a:p>
          <a:p>
            <a:r>
              <a:rPr lang="en-US" sz="2000" dirty="0" smtClean="0"/>
              <a:t>(Slides </a:t>
            </a:r>
            <a:r>
              <a:rPr lang="en-US" sz="2000" dirty="0" smtClean="0"/>
              <a:t>by Mike Ernst and </a:t>
            </a:r>
            <a:r>
              <a:rPr lang="en-US" sz="2000" dirty="0" smtClean="0"/>
              <a:t>David </a:t>
            </a:r>
            <a:r>
              <a:rPr lang="en-US" sz="2000" dirty="0" err="1" smtClean="0"/>
              <a:t>Notkin</a:t>
            </a:r>
            <a:r>
              <a:rPr lang="en-US" sz="2000" dirty="0" smtClean="0"/>
              <a:t>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(not) to use design patterns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Rule 1:  delay</a:t>
            </a:r>
          </a:p>
          <a:p>
            <a:pPr lvl="1"/>
            <a:r>
              <a:rPr lang="en-US" dirty="0" smtClean="0"/>
              <a:t>Get something basic working first</a:t>
            </a:r>
          </a:p>
          <a:p>
            <a:pPr lvl="1"/>
            <a:r>
              <a:rPr lang="en-US" dirty="0" smtClean="0"/>
              <a:t>Improve it once you understand it</a:t>
            </a:r>
          </a:p>
          <a:p>
            <a:r>
              <a:rPr lang="en-US" dirty="0" smtClean="0"/>
              <a:t>Design patterns can increase or decrease understandability</a:t>
            </a:r>
          </a:p>
          <a:p>
            <a:pPr lvl="1"/>
            <a:r>
              <a:rPr lang="en-US" dirty="0" smtClean="0"/>
              <a:t>Add indirection, increase code size</a:t>
            </a:r>
          </a:p>
          <a:p>
            <a:pPr lvl="1"/>
            <a:r>
              <a:rPr lang="en-US" dirty="0" smtClean="0"/>
              <a:t>Improve modularity, separate concerns, ease description</a:t>
            </a:r>
          </a:p>
          <a:p>
            <a:r>
              <a:rPr lang="en-US" dirty="0" smtClean="0"/>
              <a:t>If your design or implementation has a problem, consider design patterns that address that problem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6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should you care?</a:t>
            </a: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You could come up with these solutions on your own</a:t>
            </a:r>
          </a:p>
          <a:p>
            <a:pPr lvl="1"/>
            <a:r>
              <a:rPr lang="en-US" smtClean="0"/>
              <a:t>You shouldn't have to!</a:t>
            </a:r>
          </a:p>
          <a:p>
            <a:r>
              <a:rPr lang="en-US" smtClean="0"/>
              <a:t>A design pattern is a known solution to a known problem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66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Whence design patterns?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Gang of Four (</a:t>
            </a:r>
            <a:r>
              <a:rPr lang="en-US" sz="2800" dirty="0" err="1" smtClean="0"/>
              <a:t>GoF</a:t>
            </a:r>
            <a:r>
              <a:rPr lang="en-US" sz="2800" dirty="0" smtClean="0"/>
              <a:t>)</a:t>
            </a:r>
            <a:r>
              <a:rPr lang="en-US" sz="2800" dirty="0" smtClean="0">
                <a:sym typeface="Webdings"/>
              </a:rPr>
              <a:t> </a:t>
            </a:r>
            <a:r>
              <a:rPr lang="en-US" sz="2800" dirty="0">
                <a:sym typeface="Webdings"/>
              </a:rPr>
              <a:t>–</a:t>
            </a:r>
            <a:r>
              <a:rPr lang="en-US" sz="2800" dirty="0" smtClean="0">
                <a:sym typeface="Webdings"/>
              </a:rPr>
              <a:t> Gamma, </a:t>
            </a:r>
            <a:br>
              <a:rPr lang="en-US" sz="2800" dirty="0" smtClean="0">
                <a:sym typeface="Webdings"/>
              </a:rPr>
            </a:br>
            <a:r>
              <a:rPr lang="en-US" sz="2800" dirty="0" smtClean="0">
                <a:sym typeface="Webdings"/>
              </a:rPr>
              <a:t>Helm, Johnson, </a:t>
            </a:r>
            <a:r>
              <a:rPr lang="en-US" sz="2800" dirty="0" err="1" smtClean="0">
                <a:sym typeface="Webdings"/>
              </a:rPr>
              <a:t>Vlissides</a:t>
            </a:r>
            <a:endParaRPr lang="en-US" sz="2800" dirty="0" smtClean="0">
              <a:sym typeface="Webdings"/>
            </a:endParaRPr>
          </a:p>
          <a:p>
            <a:r>
              <a:rPr lang="en-US" sz="2800" dirty="0" smtClean="0">
                <a:sym typeface="Webdings"/>
              </a:rPr>
              <a:t>Each an aggressive and thoughtful programmer</a:t>
            </a:r>
          </a:p>
          <a:p>
            <a:r>
              <a:rPr lang="en-US" sz="2800" dirty="0" smtClean="0">
                <a:sym typeface="Webdings"/>
              </a:rPr>
              <a:t>Empiricists, not theoreticians</a:t>
            </a:r>
          </a:p>
          <a:p>
            <a:r>
              <a:rPr lang="en-US" sz="2800" dirty="0" smtClean="0">
                <a:sym typeface="Webdings"/>
              </a:rPr>
              <a:t>Found they shared a number of “tricks” and decided to codify them – a key rule was that nothing could become a pattern unless they could identify at least three real examples</a:t>
            </a:r>
            <a:endParaRPr lang="en-US" sz="2800" dirty="0" smtClean="0"/>
          </a:p>
        </p:txBody>
      </p:sp>
      <p:pic>
        <p:nvPicPr>
          <p:cNvPr id="2050" name="Picture 2" descr="http://t1.gstatic.com/images?q=tbn:ANd9GcTD4hXC4Zi1yd5SzELVuGxBTh4IW-un0o10G6PPSabDbbJBQBJX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4775"/>
            <a:ext cx="22193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8" name="Picture 2" descr="Design Patterns 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768" y="1143000"/>
            <a:ext cx="1828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225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French Script MT" pitchFamily="66" charset="0"/>
              </a:rPr>
              <a:t>P</a:t>
            </a:r>
            <a:r>
              <a:rPr lang="en-US" dirty="0" smtClean="0"/>
              <a:t>atterns vs. patterns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phrase “pattern” has been wildly overused since the </a:t>
            </a:r>
            <a:r>
              <a:rPr lang="en-US" dirty="0" err="1" smtClean="0"/>
              <a:t>GoF</a:t>
            </a:r>
            <a:r>
              <a:rPr lang="en-US" dirty="0" smtClean="0"/>
              <a:t> patterns have been introduced</a:t>
            </a:r>
          </a:p>
          <a:p>
            <a:r>
              <a:rPr lang="en-US" dirty="0" smtClean="0"/>
              <a:t>“pattern” has become a synonym for “[somebody says]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is a good way to write programs.”</a:t>
            </a:r>
          </a:p>
          <a:p>
            <a:pPr lvl="1"/>
            <a:r>
              <a:rPr lang="en-US" dirty="0" smtClean="0"/>
              <a:t>And “anti-pattern” has become a synonym for “[somebody says]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dirty="0" smtClean="0"/>
              <a:t> is a bad way to write programs.”</a:t>
            </a:r>
          </a:p>
          <a:p>
            <a:r>
              <a:rPr lang="en-US" dirty="0" smtClean="0"/>
              <a:t>A graduate student recently studied so-called “security patterns” and found that very few of them were really </a:t>
            </a:r>
            <a:r>
              <a:rPr lang="en-US" dirty="0" err="1" smtClean="0"/>
              <a:t>GoF</a:t>
            </a:r>
            <a:r>
              <a:rPr lang="en-US" dirty="0" smtClean="0"/>
              <a:t>-style patterns</a:t>
            </a:r>
          </a:p>
          <a:p>
            <a:r>
              <a:rPr lang="en-US" dirty="0" err="1" smtClean="0"/>
              <a:t>GoF</a:t>
            </a:r>
            <a:r>
              <a:rPr lang="en-US" dirty="0" smtClean="0"/>
              <a:t>-style patterns have richness, history, language-independence, documentation and thus (most likely) far more staying power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10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 of a GoF pattern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Given a class C, what if you want to guarantee that there is precisely one instance of C in your program?  And you want that instance globally available?</a:t>
            </a:r>
          </a:p>
          <a:p>
            <a:r>
              <a:rPr lang="en-US" smtClean="0"/>
              <a:t>First, why might you want this?</a:t>
            </a:r>
          </a:p>
          <a:p>
            <a:r>
              <a:rPr lang="en-US" smtClean="0"/>
              <a:t>Second, how might you achieve this?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10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reasons for Singleton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RandomNumber</a:t>
            </a:r>
            <a:r>
              <a:rPr lang="en-US" dirty="0" smtClean="0"/>
              <a:t> generator</a:t>
            </a:r>
          </a:p>
          <a:p>
            <a:r>
              <a:rPr lang="en-US" dirty="0" smtClean="0"/>
              <a:t>One graph model object</a:t>
            </a:r>
          </a:p>
          <a:p>
            <a:r>
              <a:rPr lang="en-US" dirty="0" smtClean="0"/>
              <a:t>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KeyboardReader</a:t>
            </a:r>
            <a:r>
              <a:rPr lang="en-US" dirty="0" smtClean="0"/>
              <a:t>, etc…</a:t>
            </a:r>
          </a:p>
          <a:p>
            <a:r>
              <a:rPr lang="en-US" dirty="0" smtClean="0"/>
              <a:t>Make it easier to ensure some key invariants</a:t>
            </a:r>
          </a:p>
          <a:p>
            <a:r>
              <a:rPr lang="en-US" dirty="0" smtClean="0"/>
              <a:t>Make it easier to control when that single instance is created – can be important for large objects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1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3"/>
          <p:cNvSpPr txBox="1">
            <a:spLocks/>
          </p:cNvSpPr>
          <p:nvPr/>
        </p:nvSpPr>
        <p:spPr>
          <a:xfrm>
            <a:off x="228600" y="1371600"/>
            <a:ext cx="8610600" cy="258532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Singleton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static final Singleton instance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= new Singleton(); // Private constructor prevents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               // instantiation from other classes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private Singleton() { 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Singleton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instance;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solutions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4078575"/>
            <a:ext cx="8610600" cy="250196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Singleton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Singleton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instance;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Singleton() {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synchronized Singleton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(instance == null)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instance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new Singleton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instance;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2819400"/>
            <a:ext cx="18288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Eager allocation of instance</a:t>
            </a:r>
            <a:endParaRPr lang="en-US" sz="1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5316319"/>
            <a:ext cx="18288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Lazy allocation of instance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26621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GoF patterns: three categories</a:t>
            </a:r>
            <a:endParaRPr lang="en-US" dirty="0" smtClean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Creational Patterns </a:t>
            </a:r>
            <a:r>
              <a:rPr lang="en-US" dirty="0" smtClean="0"/>
              <a:t>– these abstract the object-instantiation process</a:t>
            </a:r>
          </a:p>
          <a:p>
            <a:pPr lvl="1"/>
            <a:r>
              <a:rPr lang="en-US" dirty="0" smtClean="0"/>
              <a:t>Factory Method, Abstract Factory, </a:t>
            </a:r>
            <a:r>
              <a:rPr lang="en-US" dirty="0" smtClean="0">
                <a:solidFill>
                  <a:srgbClr val="0000FF"/>
                </a:solidFill>
              </a:rPr>
              <a:t>Singleton</a:t>
            </a:r>
            <a:r>
              <a:rPr lang="en-US" dirty="0" smtClean="0"/>
              <a:t>, Builder, Prototype, 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Structural Patterns </a:t>
            </a:r>
            <a:r>
              <a:rPr lang="en-US" dirty="0" smtClean="0"/>
              <a:t>– these abstract how objects/classes can be combined</a:t>
            </a:r>
          </a:p>
          <a:p>
            <a:pPr lvl="1"/>
            <a:r>
              <a:rPr lang="en-US" dirty="0" smtClean="0"/>
              <a:t>Adapter, Bridge, </a:t>
            </a:r>
            <a:r>
              <a:rPr lang="en-US" dirty="0" smtClean="0">
                <a:solidFill>
                  <a:srgbClr val="0000FF"/>
                </a:solidFill>
              </a:rPr>
              <a:t>Composite</a:t>
            </a:r>
            <a:r>
              <a:rPr lang="en-US" dirty="0" smtClean="0"/>
              <a:t>, Decorator, Façade, Flyweight, Proxy, 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Behavioral Patterns </a:t>
            </a:r>
            <a:r>
              <a:rPr lang="en-US" dirty="0" smtClean="0"/>
              <a:t>– these abstract communication between objects</a:t>
            </a:r>
          </a:p>
          <a:p>
            <a:pPr lvl="1"/>
            <a:r>
              <a:rPr lang="en-US" dirty="0" smtClean="0"/>
              <a:t>Command, Interpreter, </a:t>
            </a:r>
            <a:r>
              <a:rPr lang="en-US" dirty="0" smtClean="0">
                <a:solidFill>
                  <a:srgbClr val="0000FF"/>
                </a:solidFill>
              </a:rPr>
              <a:t>Iterator</a:t>
            </a:r>
            <a:r>
              <a:rPr lang="en-US" dirty="0" smtClean="0"/>
              <a:t>, Mediator, </a:t>
            </a:r>
            <a:r>
              <a:rPr lang="en-US" dirty="0" smtClean="0">
                <a:solidFill>
                  <a:srgbClr val="0000FF"/>
                </a:solidFill>
              </a:rPr>
              <a:t>Observer</a:t>
            </a:r>
            <a:r>
              <a:rPr lang="en-US" dirty="0" smtClean="0"/>
              <a:t>, State, Strategy, Chain of Responsibility, Visitor, Template Method, …</a:t>
            </a:r>
          </a:p>
          <a:p>
            <a:endParaRPr lang="en-US" sz="1946" dirty="0" smtClean="0">
              <a:solidFill>
                <a:srgbClr val="0000FF"/>
              </a:solidFill>
            </a:endParaRPr>
          </a:p>
          <a:p>
            <a:r>
              <a:rPr lang="en-US" sz="1946" dirty="0" smtClean="0">
                <a:solidFill>
                  <a:srgbClr val="0000FF"/>
                </a:solidFill>
              </a:rPr>
              <a:t>Blue = ones we’ve seen already</a:t>
            </a:r>
            <a:r>
              <a:rPr lang="en-US" sz="1946" dirty="0" smtClean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874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Constructors in Java are inflexible</a:t>
            </a:r>
          </a:p>
          <a:p>
            <a:pPr lvl="1"/>
            <a:r>
              <a:rPr lang="en-GB" dirty="0" smtClean="0"/>
              <a:t>Can't return a subtype of the class they belong to</a:t>
            </a:r>
          </a:p>
          <a:p>
            <a:pPr lvl="1"/>
            <a:r>
              <a:rPr lang="en-GB" dirty="0" smtClean="0"/>
              <a:t>Always return a fresh new object, never re-use one</a:t>
            </a:r>
          </a:p>
          <a:p>
            <a:r>
              <a:rPr lang="en-US" dirty="0" smtClean="0"/>
              <a:t>Problem:  client desires control over object creation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Factory method</a:t>
            </a:r>
          </a:p>
          <a:p>
            <a:pPr lvl="1"/>
            <a:r>
              <a:rPr lang="en-US" dirty="0" smtClean="0"/>
              <a:t>Hides decisions about object creation</a:t>
            </a:r>
          </a:p>
          <a:p>
            <a:pPr lvl="1"/>
            <a:r>
              <a:rPr lang="en-US" dirty="0" smtClean="0"/>
              <a:t>Implementation:  put code in methods in client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Factory object</a:t>
            </a:r>
          </a:p>
          <a:p>
            <a:pPr lvl="1"/>
            <a:r>
              <a:rPr lang="en-US" dirty="0" smtClean="0"/>
              <a:t>Bundles factory methods for a family of types</a:t>
            </a:r>
          </a:p>
          <a:p>
            <a:pPr lvl="1"/>
            <a:r>
              <a:rPr lang="en-US" dirty="0" smtClean="0"/>
              <a:t>Implementation:  put code in a separate object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Prototype</a:t>
            </a:r>
          </a:p>
          <a:p>
            <a:pPr lvl="1"/>
            <a:r>
              <a:rPr lang="en-US" dirty="0" smtClean="0"/>
              <a:t>Every object is a factory, can create more objects like itself</a:t>
            </a:r>
          </a:p>
          <a:p>
            <a:pPr lvl="1"/>
            <a:r>
              <a:rPr lang="en-US" dirty="0" smtClean="0"/>
              <a:t>Implementation:  put code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07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 smtClean="0"/>
              <a:t>Motivation for factories:</a:t>
            </a:r>
            <a:br>
              <a:rPr lang="en-US" sz="3200" dirty="0" smtClean="0"/>
            </a:br>
            <a:r>
              <a:rPr lang="en-US" sz="3200" dirty="0" smtClean="0"/>
              <a:t>Changing implementations</a:t>
            </a:r>
            <a:endParaRPr lang="en-US" sz="3200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Supertypes</a:t>
            </a:r>
            <a:r>
              <a:rPr lang="en-US" dirty="0" smtClean="0"/>
              <a:t> support multiple implementations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 ... }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Clients use the </a:t>
            </a:r>
            <a:r>
              <a:rPr lang="en-GB" dirty="0" err="1" smtClean="0"/>
              <a:t>supertype</a:t>
            </a:r>
            <a:r>
              <a:rPr lang="en-GB" dirty="0" smtClean="0"/>
              <a:t> (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Still need to use a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GB" dirty="0" smtClean="0"/>
              <a:t> or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9900"/>
                </a:solidFill>
              </a:rPr>
              <a:t>constructor</a:t>
            </a:r>
          </a:p>
          <a:p>
            <a:pPr lvl="1"/>
            <a:r>
              <a:rPr lang="en-GB" dirty="0" smtClean="0"/>
              <a:t>Switching implementations requires </a:t>
            </a:r>
            <a:r>
              <a:rPr lang="en-GB" dirty="0" smtClean="0">
                <a:solidFill>
                  <a:srgbClr val="009900"/>
                </a:solidFill>
              </a:rPr>
              <a:t>code changes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51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Introduction to design patterns</a:t>
            </a:r>
          </a:p>
          <a:p>
            <a:r>
              <a:rPr lang="en-US" smtClean="0"/>
              <a:t>Creational patterns (constructing objects)</a:t>
            </a:r>
          </a:p>
          <a:p>
            <a:r>
              <a:rPr lang="en-US" smtClean="0"/>
              <a:t>Structural patterns (controlling heap layout)</a:t>
            </a:r>
          </a:p>
          <a:p>
            <a:r>
              <a:rPr lang="en-US" smtClean="0"/>
              <a:t>Behavioral patterns (affecting object semantics)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87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factories</a:t>
            </a:r>
            <a:endParaRPr lang="en-US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Factory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MatrixFactory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static Matrix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Clients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dirty="0" smtClean="0"/>
              <a:t>, not a particular constructor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To switch the implementation, only change </a:t>
            </a:r>
            <a:r>
              <a:rPr lang="en-US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place</a:t>
            </a:r>
          </a:p>
          <a:p>
            <a:pPr lvl="1"/>
            <a:r>
              <a:rPr lang="en-US" dirty="0" smtClean="0"/>
              <a:t>Can decide what type of matrix to create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48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Example:  bicycle race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Race {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// factory </a:t>
            </a:r>
            <a:r>
              <a:rPr lang="en-US" sz="2000" b="1" dirty="0" smtClean="0">
                <a:latin typeface="Courier New" pitchFamily="49" charset="0"/>
              </a:rPr>
              <a:t>method for bicycle race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</a:t>
            </a:r>
            <a:r>
              <a:rPr lang="en-US" sz="2000" b="1" dirty="0" smtClean="0">
                <a:latin typeface="Courier New" pitchFamily="49" charset="0"/>
              </a:rPr>
              <a:t>{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Bicycle bike1 = new Bicycle();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Bicycle bike2 = new Bicycle</a:t>
            </a:r>
            <a:r>
              <a:rPr lang="en-US" sz="2000" b="1" dirty="0" smtClean="0">
                <a:latin typeface="Courier New" pitchFamily="49" charset="0"/>
              </a:rPr>
              <a:t>();    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43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solidFill>
                  <a:schemeClr val="accent6"/>
                </a:solidFill>
              </a:rPr>
              <a:t>Tour de France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extends </a:t>
            </a:r>
            <a:r>
              <a:rPr lang="en-US" sz="2000" b="1" dirty="0">
                <a:latin typeface="Courier New" pitchFamily="49" charset="0"/>
              </a:rPr>
              <a:t>Race {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// factory method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bike1 = new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bike2 = new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92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err="1">
                <a:solidFill>
                  <a:schemeClr val="accent6"/>
                </a:solidFill>
              </a:rPr>
              <a:t>Cyclocross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extends </a:t>
            </a:r>
            <a:r>
              <a:rPr lang="en-US" sz="2000" b="1" dirty="0">
                <a:latin typeface="Courier New" pitchFamily="49" charset="0"/>
              </a:rPr>
              <a:t>Race {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// factory method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bike1 = new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bike2 = new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7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Factory </a:t>
            </a:r>
            <a:r>
              <a:rPr lang="en-US" dirty="0">
                <a:solidFill>
                  <a:srgbClr val="FF0000"/>
                </a:solidFill>
              </a:rPr>
              <a:t>method</a:t>
            </a:r>
            <a:r>
              <a:rPr lang="en-US" dirty="0"/>
              <a:t> for Bicycle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900" b="1" kern="1200" dirty="0">
                <a:latin typeface="Courier New" pitchFamily="49" charset="0"/>
              </a:rPr>
              <a:t>class Race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900" b="1" kern="1200" dirty="0">
                <a:latin typeface="Courier New" pitchFamily="49" charset="0"/>
              </a:rPr>
              <a:t>  Bicycle </a:t>
            </a:r>
            <a:r>
              <a:rPr lang="en-US" sz="1900" b="1" kern="1200" dirty="0" err="1">
                <a:latin typeface="Courier New" pitchFamily="49" charset="0"/>
              </a:rPr>
              <a:t>createBicycle</a:t>
            </a:r>
            <a:r>
              <a:rPr lang="en-US" sz="1900" b="1" kern="1200" dirty="0">
                <a:latin typeface="Courier New" pitchFamily="49" charset="0"/>
              </a:rPr>
              <a:t>() { ...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900" b="1" kern="1200" dirty="0">
                <a:latin typeface="Courier New" pitchFamily="49" charset="0"/>
              </a:rPr>
              <a:t>  Race </a:t>
            </a:r>
            <a:r>
              <a:rPr lang="en-US" sz="1900" b="1" kern="1200" dirty="0" err="1">
                <a:latin typeface="Courier New" pitchFamily="49" charset="0"/>
              </a:rPr>
              <a:t>createRace</a:t>
            </a:r>
            <a:r>
              <a:rPr lang="en-US" sz="1900" b="1" kern="1200" dirty="0">
                <a:latin typeface="Courier New" pitchFamily="49" charset="0"/>
              </a:rPr>
              <a:t>()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900" b="1" kern="1200" dirty="0">
                <a:latin typeface="Courier New" pitchFamily="49" charset="0"/>
              </a:rPr>
              <a:t>    Bicycle bike1 = </a:t>
            </a:r>
            <a:r>
              <a:rPr lang="en-US" sz="1900" b="1" kern="1200" dirty="0" err="1">
                <a:latin typeface="Courier New" pitchFamily="49" charset="0"/>
              </a:rPr>
              <a:t>createBicycle</a:t>
            </a:r>
            <a:r>
              <a:rPr lang="en-US" sz="19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900" b="1" kern="1200" dirty="0">
                <a:latin typeface="Courier New" pitchFamily="49" charset="0"/>
              </a:rPr>
              <a:t>    Bicycle bike2 = </a:t>
            </a:r>
            <a:r>
              <a:rPr lang="en-US" sz="1900" b="1" kern="1200" dirty="0" err="1">
                <a:latin typeface="Courier New" pitchFamily="49" charset="0"/>
              </a:rPr>
              <a:t>createBicycle</a:t>
            </a:r>
            <a:r>
              <a:rPr lang="en-US" sz="19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900" b="1" kern="1200" dirty="0">
                <a:latin typeface="Courier New" pitchFamily="49" charset="0"/>
              </a:rPr>
              <a:t>    ...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900" b="1" kern="1200" dirty="0">
                <a:latin typeface="Courier New" pitchFamily="49" charset="0"/>
              </a:rPr>
              <a:t> 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900" b="1" kern="1200" dirty="0"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a factory method to avoid dependence on specific new kind of bicycle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createRace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2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 using </a:t>
            </a:r>
            <a:r>
              <a:rPr lang="en-US" dirty="0" smtClean="0"/>
              <a:t>Bicycle factory </a:t>
            </a:r>
            <a:r>
              <a:rPr lang="en-US" dirty="0"/>
              <a:t>methods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Race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Race </a:t>
            </a:r>
            <a:r>
              <a:rPr lang="en-US" sz="2000" b="1" dirty="0" err="1">
                <a:latin typeface="Courier New" pitchFamily="49" charset="0"/>
              </a:rPr>
              <a:t>createRace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Bicycle bike1 =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Bicycle bike2 =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(Frame)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Factory </a:t>
            </a:r>
            <a:r>
              <a:rPr lang="en-US" sz="3200" dirty="0">
                <a:solidFill>
                  <a:srgbClr val="FF0000"/>
                </a:solidFill>
              </a:rPr>
              <a:t>objects</a:t>
            </a:r>
            <a:r>
              <a:rPr lang="en-US" sz="3200" dirty="0"/>
              <a:t>/classes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encapsulate </a:t>
            </a:r>
            <a:r>
              <a:rPr lang="en-US" sz="3200" dirty="0"/>
              <a:t>factory methods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Frame </a:t>
            </a:r>
            <a:r>
              <a:rPr lang="en-US" sz="2000" b="1" dirty="0" err="1">
                <a:latin typeface="Courier New" pitchFamily="49" charset="0"/>
              </a:rPr>
              <a:t>createFrame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Wheel </a:t>
            </a:r>
            <a:r>
              <a:rPr lang="en-US" sz="2000" b="1" dirty="0" err="1">
                <a:latin typeface="Courier New" pitchFamily="49" charset="0"/>
              </a:rPr>
              <a:t>createWheel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19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Using a factory object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Race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BicycleFactory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// constructor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Race() {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</a:rPr>
              <a:t> = new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BicycleFactory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</a:rPr>
              <a:t>(); </a:t>
            </a: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Race </a:t>
            </a:r>
            <a:r>
              <a:rPr lang="en-US" sz="1800" b="1" dirty="0" err="1">
                <a:latin typeface="Courier New" pitchFamily="49" charset="0"/>
              </a:rPr>
              <a:t>createRace</a:t>
            </a:r>
            <a:r>
              <a:rPr lang="en-US" sz="18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Bicycle bike1 =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1800" b="1" dirty="0" err="1">
                <a:latin typeface="Courier New" pitchFamily="49" charset="0"/>
              </a:rPr>
              <a:t>.createBicycle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Bicycle bike2 =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1800" b="1" dirty="0" err="1">
                <a:latin typeface="Courier New" pitchFamily="49" charset="0"/>
              </a:rPr>
              <a:t>.createBicycle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...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extends Race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// constructor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TourDeFrance</a:t>
            </a:r>
            <a:r>
              <a:rPr lang="en-US" sz="1800" b="1" dirty="0">
                <a:latin typeface="Courier New" pitchFamily="49" charset="0"/>
              </a:rPr>
              <a:t>() { </a:t>
            </a:r>
            <a:r>
              <a:rPr lang="en-US" sz="1800" b="1" dirty="0" err="1">
                <a:latin typeface="Courier New" pitchFamily="49" charset="0"/>
              </a:rPr>
              <a:t>bfactory</a:t>
            </a:r>
            <a:r>
              <a:rPr lang="en-US" sz="1800" b="1" dirty="0">
                <a:latin typeface="Courier New" pitchFamily="49" charset="0"/>
              </a:rPr>
              <a:t> = new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RoadBicycleFactory</a:t>
            </a:r>
            <a:r>
              <a:rPr lang="en-US" sz="18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extends Race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// constructor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Cyclocross</a:t>
            </a:r>
            <a:r>
              <a:rPr lang="en-US" sz="1800" b="1" dirty="0">
                <a:latin typeface="Courier New" pitchFamily="49" charset="0"/>
              </a:rPr>
              <a:t>() { </a:t>
            </a:r>
            <a:r>
              <a:rPr lang="en-US" sz="1800" b="1" dirty="0" err="1">
                <a:latin typeface="Courier New" pitchFamily="49" charset="0"/>
              </a:rPr>
              <a:t>bfactory</a:t>
            </a:r>
            <a:r>
              <a:rPr lang="en-US" sz="1800" b="1" dirty="0">
                <a:latin typeface="Courier New" pitchFamily="49" charset="0"/>
              </a:rPr>
              <a:t> = new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MountainBicycleFactory</a:t>
            </a:r>
            <a:r>
              <a:rPr lang="en-US" sz="18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2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Separate control over bicycles and races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Race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BicycleFactory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bfactory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// constructor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Race(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BicycleFactory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1800" b="1" dirty="0">
                <a:latin typeface="Courier New" pitchFamily="49" charset="0"/>
              </a:rPr>
              <a:t>) </a:t>
            </a:r>
            <a:endParaRPr lang="en-US" sz="18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</a:rPr>
              <a:t>		{ </a:t>
            </a:r>
            <a:r>
              <a:rPr lang="en-US" sz="1800" b="1" dirty="0" err="1">
                <a:latin typeface="Courier New" pitchFamily="49" charset="0"/>
              </a:rPr>
              <a:t>this.bfactory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bfactory</a:t>
            </a:r>
            <a:r>
              <a:rPr lang="en-US" sz="1800" b="1" dirty="0">
                <a:latin typeface="Courier New" pitchFamily="49" charset="0"/>
              </a:rPr>
              <a:t>;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Race </a:t>
            </a:r>
            <a:r>
              <a:rPr lang="en-US" sz="1800" b="1" dirty="0" err="1">
                <a:latin typeface="Courier New" pitchFamily="49" charset="0"/>
              </a:rPr>
              <a:t>createRace</a:t>
            </a:r>
            <a:r>
              <a:rPr lang="en-US" sz="18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Bicycle bike1 = </a:t>
            </a:r>
            <a:r>
              <a:rPr lang="en-US" sz="1800" b="1" dirty="0" err="1">
                <a:latin typeface="Courier New" pitchFamily="49" charset="0"/>
              </a:rPr>
              <a:t>bfactory.completeBicycle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Bicycle bike2 = </a:t>
            </a:r>
            <a:r>
              <a:rPr lang="en-US" sz="1800" b="1" dirty="0" err="1">
                <a:latin typeface="Courier New" pitchFamily="49" charset="0"/>
              </a:rPr>
              <a:t>bfactory.completeBicycle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// No special constructor for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18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or</a:t>
            </a:r>
            <a:r>
              <a:rPr lang="en-US" sz="1800" b="1" dirty="0" smtClean="0">
                <a:latin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// for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endParaRPr lang="en-US" sz="1800" b="1" dirty="0">
              <a:solidFill>
                <a:schemeClr val="accent6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dirty="0"/>
              <a:t>     </a:t>
            </a:r>
          </a:p>
          <a:p>
            <a:pPr>
              <a:buNone/>
            </a:pPr>
            <a:r>
              <a:rPr lang="en-US" dirty="0"/>
              <a:t>     Now we can specify the race and the bicycle separately:</a:t>
            </a:r>
          </a:p>
          <a:p>
            <a:pPr>
              <a:buNone/>
            </a:pPr>
            <a:endParaRPr lang="en-US" sz="1800" b="0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new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1800" b="1" dirty="0">
                <a:latin typeface="Courier New" pitchFamily="49" charset="0"/>
              </a:rPr>
              <a:t>(new </a:t>
            </a:r>
            <a:r>
              <a:rPr lang="en-US" sz="1800" b="1" dirty="0" err="1">
                <a:solidFill>
                  <a:schemeClr val="accent6"/>
                </a:solidFill>
                <a:latin typeface="Courier New" pitchFamily="49" charset="0"/>
              </a:rPr>
              <a:t>TricycleFactory</a:t>
            </a:r>
            <a:r>
              <a:rPr lang="en-US" sz="1800" b="1" dirty="0">
                <a:latin typeface="Courier New" pitchFamily="49" charset="0"/>
              </a:rPr>
              <a:t>())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49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DateFormat factory methods</a:t>
            </a: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2000" dirty="0" err="1" smtClean="0"/>
              <a:t>DateFormat</a:t>
            </a:r>
            <a:r>
              <a:rPr lang="en-GB" sz="2000" dirty="0" smtClean="0"/>
              <a:t> class encapsulates knowledge about how to format dates and times as text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Options: just date? just time? </a:t>
            </a:r>
            <a:r>
              <a:rPr lang="en-GB" sz="2000" dirty="0" err="1" smtClean="0"/>
              <a:t>date+time</a:t>
            </a:r>
            <a:r>
              <a:rPr lang="en-GB" sz="2000" dirty="0" smtClean="0"/>
              <a:t>? where in the world?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Instead of passing all options to constructor, use factories.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The subtype created doesn't need to be specified.</a:t>
            </a:r>
          </a:p>
          <a:p>
            <a:pPr>
              <a:lnSpc>
                <a:spcPct val="116000"/>
              </a:lnSpc>
              <a:buNone/>
            </a:pPr>
            <a:endParaRPr lang="en-GB" sz="16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116000"/>
              </a:lnSpc>
              <a:buNone/>
            </a:pP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 df1 = 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DateFormat.getDateInstance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116000"/>
              </a:lnSpc>
              <a:buNone/>
            </a:pP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 df2 = 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DateFormat.getTimeInstance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116000"/>
              </a:lnSpc>
              <a:buNone/>
            </a:pP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 df3 = 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DateFormat.getDateInstance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DateFormat.FULL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Locale.FRANCE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buNone/>
            </a:pP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Date today = new Date();</a:t>
            </a:r>
          </a:p>
          <a:p>
            <a:pPr>
              <a:lnSpc>
                <a:spcPct val="116000"/>
              </a:lnSpc>
              <a:buNone/>
            </a:pP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System.out.println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(df1.format(today)); </a:t>
            </a:r>
            <a:r>
              <a:rPr lang="en-GB" sz="1600" b="1" i="1" dirty="0" smtClean="0">
                <a:solidFill>
                  <a:schemeClr val="tx1"/>
                </a:solidFill>
                <a:latin typeface="Courier New" pitchFamily="49" charset="0"/>
              </a:rPr>
              <a:t>// “Jul 4, 1776"</a:t>
            </a:r>
          </a:p>
          <a:p>
            <a:pPr>
              <a:lnSpc>
                <a:spcPct val="116000"/>
              </a:lnSpc>
              <a:buNone/>
            </a:pP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System.out.println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(df2.format(today)); </a:t>
            </a:r>
            <a:r>
              <a:rPr lang="en-GB" sz="1600" b="1" i="1" dirty="0" smtClean="0">
                <a:solidFill>
                  <a:schemeClr val="tx1"/>
                </a:solidFill>
                <a:latin typeface="Courier New" pitchFamily="49" charset="0"/>
              </a:rPr>
              <a:t>// "10:15:00 AM"</a:t>
            </a:r>
          </a:p>
          <a:p>
            <a:pPr>
              <a:lnSpc>
                <a:spcPct val="116000"/>
              </a:lnSpc>
              <a:buNone/>
            </a:pP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</a:rPr>
              <a:t>System.out.println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</a:rPr>
              <a:t>(df3.format(today)); </a:t>
            </a:r>
            <a:r>
              <a:rPr lang="en-GB" sz="1600" b="1" i="1" dirty="0" smtClean="0">
                <a:solidFill>
                  <a:schemeClr val="tx1"/>
                </a:solidFill>
                <a:latin typeface="Courier New" pitchFamily="49" charset="0"/>
              </a:rPr>
              <a:t>// “</a:t>
            </a:r>
            <a:r>
              <a:rPr lang="en-GB" sz="1600" b="1" i="1" dirty="0" err="1" smtClean="0">
                <a:solidFill>
                  <a:schemeClr val="tx1"/>
                </a:solidFill>
                <a:latin typeface="Courier New" pitchFamily="49" charset="0"/>
              </a:rPr>
              <a:t>juedi</a:t>
            </a:r>
            <a:r>
              <a:rPr lang="en-GB" sz="1600" b="1" i="1" dirty="0" smtClean="0">
                <a:solidFill>
                  <a:schemeClr val="tx1"/>
                </a:solidFill>
                <a:latin typeface="Courier New" pitchFamily="49" charset="0"/>
              </a:rPr>
              <a:t> 4 </a:t>
            </a:r>
            <a:r>
              <a:rPr lang="en-GB" sz="1600" b="1" i="1" dirty="0" err="1" smtClean="0">
                <a:solidFill>
                  <a:schemeClr val="tx1"/>
                </a:solidFill>
                <a:latin typeface="Courier New" pitchFamily="49" charset="0"/>
              </a:rPr>
              <a:t>juillet</a:t>
            </a:r>
            <a:r>
              <a:rPr lang="en-GB" sz="1600" b="1" i="1" dirty="0" smtClean="0">
                <a:solidFill>
                  <a:schemeClr val="tx1"/>
                </a:solidFill>
                <a:latin typeface="Courier New" pitchFamily="49" charset="0"/>
              </a:rPr>
              <a:t> 1776"</a:t>
            </a:r>
          </a:p>
          <a:p>
            <a:pPr>
              <a:lnSpc>
                <a:spcPct val="90000"/>
              </a:lnSpc>
              <a:buNone/>
            </a:pPr>
            <a:endParaRPr lang="en-US" sz="18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15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design pattern?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standard solution to a common programming problem</a:t>
            </a:r>
          </a:p>
          <a:p>
            <a:pPr lvl="1"/>
            <a:r>
              <a:rPr lang="en-US" dirty="0" smtClean="0"/>
              <a:t>a design or implementation structure that achieves a particular purpose</a:t>
            </a:r>
          </a:p>
          <a:p>
            <a:pPr lvl="1"/>
            <a:r>
              <a:rPr lang="en-US" dirty="0" smtClean="0"/>
              <a:t>a high-level programming idiom </a:t>
            </a:r>
          </a:p>
          <a:p>
            <a:r>
              <a:rPr lang="en-US" dirty="0" smtClean="0"/>
              <a:t>A technique for making code more flexible</a:t>
            </a:r>
          </a:p>
          <a:p>
            <a:pPr lvl="1"/>
            <a:r>
              <a:rPr lang="en-US" dirty="0" smtClean="0"/>
              <a:t>reduce coupling among program components</a:t>
            </a:r>
          </a:p>
          <a:p>
            <a:r>
              <a:rPr lang="en-US" dirty="0" smtClean="0"/>
              <a:t>Shorthand for describing program design</a:t>
            </a:r>
          </a:p>
          <a:p>
            <a:pPr lvl="1"/>
            <a:r>
              <a:rPr lang="en-US" dirty="0" smtClean="0"/>
              <a:t>a description of connections among program components (static structure)</a:t>
            </a:r>
          </a:p>
          <a:p>
            <a:pPr lvl="1"/>
            <a:r>
              <a:rPr lang="en-US" dirty="0" smtClean="0"/>
              <a:t>the shape of a heap snapshot or object model (dynamic structure)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few simple examples….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4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Prototype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Every object is itself a factory</a:t>
            </a:r>
          </a:p>
          <a:p>
            <a:r>
              <a:rPr lang="en-US" dirty="0" smtClean="0"/>
              <a:t>Each class contains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dirty="0" smtClean="0"/>
              <a:t>method that creates a copy of the receiver object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Bicyle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Bicycle clone() { ... }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Often,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is the return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clone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dirty="0" smtClean="0"/>
              <a:t>is declared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Design flaw in Java 1.4 and earlier:  the return type may not change </a:t>
            </a:r>
            <a:r>
              <a:rPr lang="en-US" dirty="0" err="1" smtClean="0"/>
              <a:t>covariantly</a:t>
            </a:r>
            <a:r>
              <a:rPr lang="en-US" dirty="0" smtClean="0"/>
              <a:t> in an overridden method</a:t>
            </a:r>
          </a:p>
          <a:p>
            <a:pPr lvl="2"/>
            <a:r>
              <a:rPr lang="en-US" dirty="0" smtClean="0"/>
              <a:t>i.e., return type could not be made more restrictive</a:t>
            </a:r>
          </a:p>
          <a:p>
            <a:pPr lvl="2"/>
            <a:r>
              <a:rPr lang="en-US" dirty="0" smtClean="0"/>
              <a:t>This is a problem for achieving true subtyping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57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prototypes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Race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Bicycle </a:t>
            </a:r>
            <a:r>
              <a:rPr lang="en-US" sz="1800" b="1" dirty="0" err="1">
                <a:latin typeface="Courier New" pitchFamily="49" charset="0"/>
              </a:rPr>
              <a:t>bproto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// constructor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Race(Bicycle </a:t>
            </a:r>
            <a:r>
              <a:rPr lang="en-US" sz="1800" b="1" dirty="0" err="1">
                <a:latin typeface="Courier New" pitchFamily="49" charset="0"/>
              </a:rPr>
              <a:t>bproto</a:t>
            </a:r>
            <a:r>
              <a:rPr lang="en-US" sz="1800" b="1" dirty="0">
                <a:latin typeface="Courier New" pitchFamily="49" charset="0"/>
              </a:rPr>
              <a:t>) { </a:t>
            </a:r>
            <a:r>
              <a:rPr lang="en-US" sz="1800" b="1" dirty="0" err="1">
                <a:latin typeface="Courier New" pitchFamily="49" charset="0"/>
              </a:rPr>
              <a:t>this.bproto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bproto</a:t>
            </a:r>
            <a:r>
              <a:rPr lang="en-US" sz="1800" b="1" dirty="0">
                <a:latin typeface="Courier New" pitchFamily="49" charset="0"/>
              </a:rPr>
              <a:t>;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Race </a:t>
            </a:r>
            <a:r>
              <a:rPr lang="en-US" sz="1800" b="1" dirty="0" err="1">
                <a:latin typeface="Courier New" pitchFamily="49" charset="0"/>
              </a:rPr>
              <a:t>createRace</a:t>
            </a:r>
            <a:r>
              <a:rPr lang="en-US" sz="18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Bicycle bike1 = (Bicycle) </a:t>
            </a:r>
            <a:r>
              <a:rPr lang="en-US" sz="1800" b="1" dirty="0" err="1">
                <a:latin typeface="Courier New" pitchFamily="49" charset="0"/>
              </a:rPr>
              <a:t>bproto.clone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Bicycle bike2 = (Bicycle) </a:t>
            </a:r>
            <a:r>
              <a:rPr lang="en-US" sz="1800" b="1" dirty="0" err="1">
                <a:latin typeface="Courier New" pitchFamily="49" charset="0"/>
              </a:rPr>
              <a:t>bproto.clone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dirty="0"/>
              <a:t>Again, we can specify the race and the bicycle separately: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new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TourDeFrance</a:t>
            </a:r>
            <a:r>
              <a:rPr lang="en-US" sz="1800" b="1" dirty="0">
                <a:latin typeface="Courier New" pitchFamily="49" charset="0"/>
              </a:rPr>
              <a:t>(new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Tricycle</a:t>
            </a:r>
            <a:r>
              <a:rPr lang="en-US" sz="1800" b="1" dirty="0">
                <a:latin typeface="Courier New" pitchFamily="49" charset="0"/>
              </a:rPr>
              <a:t>())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84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Change the factory without changing the code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With a regular in-code factory: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</a:rPr>
              <a:t> </a:t>
            </a:r>
            <a:r>
              <a:rPr lang="en-US" sz="2600" b="1" dirty="0" err="1" smtClean="0">
                <a:latin typeface="Courier New" pitchFamily="49" charset="0"/>
              </a:rPr>
              <a:t>BicycleFactory</a:t>
            </a:r>
            <a:r>
              <a:rPr lang="en-US" sz="2600" b="1" dirty="0" smtClean="0">
                <a:latin typeface="Courier New" pitchFamily="49" charset="0"/>
              </a:rPr>
              <a:t> f =</a:t>
            </a:r>
            <a:r>
              <a:rPr lang="en-US" sz="2600" b="1" dirty="0">
                <a:latin typeface="Courier New" pitchFamily="49" charset="0"/>
              </a:rPr>
              <a:t> new </a:t>
            </a:r>
            <a:r>
              <a:rPr lang="en-US" sz="2600" b="1" dirty="0" err="1">
                <a:solidFill>
                  <a:srgbClr val="0000FF"/>
                </a:solidFill>
                <a:latin typeface="Courier New" pitchFamily="49" charset="0"/>
              </a:rPr>
              <a:t>TricycleFactory</a:t>
            </a:r>
            <a:r>
              <a:rPr lang="en-US" sz="2600" b="1" dirty="0" smtClean="0">
                <a:latin typeface="Courier New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</a:rPr>
              <a:t>Race r = new </a:t>
            </a:r>
            <a:r>
              <a:rPr lang="en-US" sz="2600" b="1" dirty="0" err="1" smtClean="0">
                <a:solidFill>
                  <a:srgbClr val="0000FF"/>
                </a:solidFill>
                <a:latin typeface="Courier New" pitchFamily="49" charset="0"/>
              </a:rPr>
              <a:t>TourDeFrance</a:t>
            </a:r>
            <a:r>
              <a:rPr lang="en-US" sz="2600" b="1" dirty="0" smtClean="0">
                <a:latin typeface="Courier New" pitchFamily="49" charset="0"/>
              </a:rPr>
              <a:t>(f)</a:t>
            </a:r>
            <a:endParaRPr lang="en-US" sz="2600" b="1" dirty="0">
              <a:latin typeface="Courier New" pitchFamily="49" charset="0"/>
            </a:endParaRP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With external dependency injection:</a:t>
            </a:r>
          </a:p>
          <a:p>
            <a:pPr marL="40005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f</a:t>
            </a:r>
            <a:br>
              <a:rPr lang="en-US" sz="2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 = ((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DependencyManager.get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0005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Race r = new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(f);</a:t>
            </a:r>
          </a:p>
          <a:p>
            <a:pPr marL="0" indent="0">
              <a:buNone/>
            </a:pPr>
            <a:r>
              <a:rPr lang="en-US" sz="2600" dirty="0" smtClean="0"/>
              <a:t>plus an external file:</a:t>
            </a:r>
          </a:p>
          <a:p>
            <a:pPr marL="400050" lvl="1" indent="0">
              <a:buNone/>
            </a:pPr>
            <a:r>
              <a:rPr lang="en-US" sz="2600" dirty="0" smtClean="0"/>
              <a:t>&lt;</a:t>
            </a:r>
            <a:r>
              <a:rPr lang="en-US" sz="2600" dirty="0"/>
              <a:t>service-point id</a:t>
            </a:r>
            <a:r>
              <a:rPr lang="en-US" sz="2600" dirty="0" smtClean="0"/>
              <a:t>=“</a:t>
            </a:r>
            <a:r>
              <a:rPr lang="en-US" sz="2600" dirty="0" err="1" smtClean="0"/>
              <a:t>BicycleFactory</a:t>
            </a:r>
            <a:r>
              <a:rPr lang="en-US" sz="2600" dirty="0" smtClean="0"/>
              <a:t>"&gt;</a:t>
            </a:r>
            <a:endParaRPr lang="en-US" sz="2600" dirty="0"/>
          </a:p>
          <a:p>
            <a:pPr marL="400050" lvl="1" indent="0">
              <a:buNone/>
            </a:pPr>
            <a:r>
              <a:rPr lang="en-US" sz="2600" dirty="0" smtClean="0"/>
              <a:t>  &lt;</a:t>
            </a:r>
            <a:r>
              <a:rPr lang="en-US" sz="2600" dirty="0"/>
              <a:t>invoke-factory</a:t>
            </a:r>
            <a:r>
              <a:rPr lang="en-US" sz="2600" dirty="0" smtClean="0"/>
              <a:t>&gt;</a:t>
            </a:r>
          </a:p>
          <a:p>
            <a:pPr marL="400050" lvl="1" indent="0">
              <a:buNone/>
            </a:pPr>
            <a:r>
              <a:rPr lang="en-US" sz="2600" dirty="0" smtClean="0"/>
              <a:t>    &lt;</a:t>
            </a:r>
            <a:r>
              <a:rPr lang="en-US" sz="2600" dirty="0"/>
              <a:t>construct class</a:t>
            </a:r>
            <a:r>
              <a:rPr lang="en-US" sz="2600" dirty="0" smtClean="0"/>
              <a:t>=“Bicycle"&gt;</a:t>
            </a:r>
            <a:endParaRPr lang="en-US" sz="2600" dirty="0"/>
          </a:p>
          <a:p>
            <a:pPr marL="400050" lvl="1" indent="0">
              <a:buNone/>
            </a:pPr>
            <a:r>
              <a:rPr lang="en-US" sz="2600" dirty="0" smtClean="0"/>
              <a:t>      &lt;service&gt;Tricycle&lt;/</a:t>
            </a:r>
            <a:r>
              <a:rPr lang="en-US" sz="2600" dirty="0"/>
              <a:t>service&gt; </a:t>
            </a:r>
            <a:endParaRPr lang="en-US" sz="2600" dirty="0" smtClean="0"/>
          </a:p>
          <a:p>
            <a:pPr marL="400050" lvl="1" indent="0">
              <a:buNone/>
            </a:pPr>
            <a:r>
              <a:rPr lang="en-US" sz="2600" dirty="0" smtClean="0"/>
              <a:t>    &lt;/construct&gt;</a:t>
            </a:r>
          </a:p>
          <a:p>
            <a:pPr marL="400050" lvl="1" indent="0">
              <a:buNone/>
            </a:pPr>
            <a:r>
              <a:rPr lang="en-US" sz="2600" dirty="0" smtClean="0"/>
              <a:t>  &lt;/invoke-factory&gt;</a:t>
            </a:r>
          </a:p>
          <a:p>
            <a:pPr marL="400050" lvl="1" indent="0">
              <a:buNone/>
            </a:pPr>
            <a:r>
              <a:rPr lang="en-US" sz="2600" dirty="0" smtClean="0"/>
              <a:t>&lt;/</a:t>
            </a:r>
            <a:r>
              <a:rPr lang="en-US" sz="2600" dirty="0"/>
              <a:t>service-point&gt;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5410200"/>
            <a:ext cx="406486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/>
              <a:t>+ Change the factory without recompiling</a:t>
            </a:r>
          </a:p>
          <a:p>
            <a:r>
              <a:rPr lang="en-US" sz="1800" dirty="0" smtClean="0"/>
              <a:t>-  Harder to understand</a:t>
            </a:r>
          </a:p>
          <a:p>
            <a:r>
              <a:rPr lang="en-US" sz="1800" dirty="0" smtClean="0"/>
              <a:t>-  Easier to make mistakes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4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Sharing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Recall the second weakness of Java constructors</a:t>
            </a:r>
          </a:p>
          <a:p>
            <a:pPr lvl="1">
              <a:buNone/>
            </a:pPr>
            <a:r>
              <a:rPr lang="en-US" dirty="0"/>
              <a:t>Java constructors always return a </a:t>
            </a:r>
            <a:r>
              <a:rPr lang="en-US" dirty="0">
                <a:solidFill>
                  <a:srgbClr val="FF0000"/>
                </a:solidFill>
              </a:rPr>
              <a:t>new object</a:t>
            </a:r>
            <a:r>
              <a:rPr lang="en-US" dirty="0"/>
              <a:t>, never a pre-existing </a:t>
            </a:r>
            <a:r>
              <a:rPr lang="en-US" dirty="0" smtClean="0"/>
              <a:t>object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Singleton</a:t>
            </a:r>
            <a:r>
              <a:rPr lang="en-US" dirty="0"/>
              <a:t>:  only one object exists at runtime</a:t>
            </a:r>
          </a:p>
          <a:p>
            <a:pPr lvl="1"/>
            <a:r>
              <a:rPr lang="en-US" dirty="0"/>
              <a:t>Factory method returns the same object every </a:t>
            </a:r>
            <a:r>
              <a:rPr lang="en-US" dirty="0" smtClean="0"/>
              <a:t>time (we’ve seen this already)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Interning</a:t>
            </a:r>
            <a:r>
              <a:rPr lang="en-US" dirty="0"/>
              <a:t>:  only one object with a particular (abstract) value exists at runtime</a:t>
            </a:r>
          </a:p>
          <a:p>
            <a:pPr lvl="1"/>
            <a:r>
              <a:rPr lang="en-US" dirty="0"/>
              <a:t>Factory method returns an existing object, not a new one</a:t>
            </a:r>
          </a:p>
          <a:p>
            <a:r>
              <a:rPr lang="en-US" dirty="0">
                <a:solidFill>
                  <a:srgbClr val="FF0000"/>
                </a:solidFill>
              </a:rPr>
              <a:t>Flyweight</a:t>
            </a:r>
            <a:r>
              <a:rPr lang="en-US" dirty="0"/>
              <a:t>:  separate intrinsic and extrinsic state, represent them separately, and intern the intrinsic state</a:t>
            </a:r>
          </a:p>
          <a:p>
            <a:pPr lvl="1"/>
            <a:r>
              <a:rPr lang="en-US" dirty="0"/>
              <a:t>Implicit representation uses no space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0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pattern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/>
              <a:t>Reuse existing objects instead of creating new ones</a:t>
            </a:r>
          </a:p>
          <a:p>
            <a:pPr lvl="1"/>
            <a:r>
              <a:rPr lang="en-US" sz="2000" dirty="0"/>
              <a:t>Less space</a:t>
            </a:r>
          </a:p>
          <a:p>
            <a:pPr lvl="1"/>
            <a:r>
              <a:rPr lang="en-US" sz="2000" dirty="0"/>
              <a:t>May compare with </a:t>
            </a:r>
            <a:r>
              <a:rPr lang="en-US" sz="1600" b="1" dirty="0">
                <a:latin typeface="Courier New" pitchFamily="49" charset="0"/>
              </a:rPr>
              <a:t>==</a:t>
            </a:r>
            <a:r>
              <a:rPr lang="en-US" sz="2000" dirty="0"/>
              <a:t> instead of </a:t>
            </a:r>
            <a:r>
              <a:rPr lang="en-US" sz="1600" b="1" dirty="0">
                <a:latin typeface="Courier New" pitchFamily="49" charset="0"/>
              </a:rPr>
              <a:t>equals()</a:t>
            </a:r>
          </a:p>
          <a:p>
            <a:r>
              <a:rPr lang="en-US" dirty="0"/>
              <a:t>Permitted only for </a:t>
            </a:r>
            <a:r>
              <a:rPr lang="en-US" dirty="0">
                <a:solidFill>
                  <a:srgbClr val="FF0000"/>
                </a:solidFill>
              </a:rPr>
              <a:t>immutable</a:t>
            </a:r>
            <a:r>
              <a:rPr lang="en-US" dirty="0"/>
              <a:t> objects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31539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213104"/>
              </p:ext>
            </p:extLst>
          </p:nvPr>
        </p:nvGraphicFramePr>
        <p:xfrm>
          <a:off x="762000" y="3089275"/>
          <a:ext cx="2435225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Visio" r:id="rId4" imgW="1549400" imgH="2197100" progId="">
                  <p:embed/>
                </p:oleObj>
              </mc:Choice>
              <mc:Fallback>
                <p:oleObj name="Visio" r:id="rId4" imgW="1549400" imgH="21971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89275"/>
                        <a:ext cx="2435225" cy="346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3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446481"/>
              </p:ext>
            </p:extLst>
          </p:nvPr>
        </p:nvGraphicFramePr>
        <p:xfrm>
          <a:off x="5334000" y="3413125"/>
          <a:ext cx="2725738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Visio" r:id="rId6" imgW="1727200" imgH="1651000" progId="">
                  <p:embed/>
                </p:oleObj>
              </mc:Choice>
              <mc:Fallback>
                <p:oleObj name="Visio" r:id="rId6" imgW="1727200" imgH="16510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13125"/>
                        <a:ext cx="2725738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0" name="Comment 8"/>
          <p:cNvSpPr>
            <a:spLocks noChangeArrowheads="1"/>
          </p:cNvSpPr>
          <p:nvPr/>
        </p:nvSpPr>
        <p:spPr bwMode="auto">
          <a:xfrm>
            <a:off x="228600" y="4537075"/>
            <a:ext cx="1736725" cy="59055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0" u="none">
                <a:solidFill>
                  <a:srgbClr val="000000"/>
                </a:solidFill>
                <a:latin typeface="Arial" charset="0"/>
              </a:rPr>
              <a:t>StreetSegment without interning</a:t>
            </a:r>
          </a:p>
        </p:txBody>
      </p:sp>
      <p:sp>
        <p:nvSpPr>
          <p:cNvPr id="238601" name="Comment 9"/>
          <p:cNvSpPr>
            <a:spLocks noChangeArrowheads="1"/>
          </p:cNvSpPr>
          <p:nvPr/>
        </p:nvSpPr>
        <p:spPr bwMode="auto">
          <a:xfrm>
            <a:off x="4648200" y="3717925"/>
            <a:ext cx="1584325" cy="59055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1600" i="0" u="none" dirty="0">
                <a:solidFill>
                  <a:srgbClr val="000000"/>
                </a:solidFill>
                <a:latin typeface="Arial" charset="0"/>
              </a:rPr>
              <a:t> with interning</a:t>
            </a:r>
          </a:p>
        </p:txBody>
      </p:sp>
    </p:spTree>
    <p:extLst>
      <p:ext uri="{BB962C8B-B14F-4D97-AF65-F5344CB8AC3E}">
        <p14:creationId xmlns:p14="http://schemas.microsoft.com/office/powerpoint/2010/main" val="1236002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mechanism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Maintain a collection of all objects</a:t>
            </a:r>
          </a:p>
          <a:p>
            <a:r>
              <a:rPr lang="en-US" dirty="0"/>
              <a:t>If an object already appears, return that instead</a:t>
            </a:r>
          </a:p>
          <a:p>
            <a:pPr lvl="1">
              <a:buNone/>
            </a:pPr>
            <a:r>
              <a:rPr lang="en-US" sz="1800" b="1" dirty="0" err="1">
                <a:latin typeface="Courier New" pitchFamily="49" charset="0"/>
              </a:rPr>
              <a:t>HashMap</a:t>
            </a:r>
            <a:r>
              <a:rPr lang="en-US" sz="1800" b="1" dirty="0">
                <a:latin typeface="Courier New" pitchFamily="49" charset="0"/>
              </a:rPr>
              <a:t>&lt;String, String&gt; </a:t>
            </a:r>
            <a:r>
              <a:rPr lang="en-US" sz="1800" b="1" dirty="0" err="1">
                <a:solidFill>
                  <a:srgbClr val="0066FF"/>
                </a:solidFill>
                <a:latin typeface="Courier New" pitchFamily="49" charset="0"/>
              </a:rPr>
              <a:t>segnames</a:t>
            </a:r>
            <a:r>
              <a:rPr lang="en-US" sz="1800" b="1" dirty="0">
                <a:latin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</a:rPr>
              <a:t>	// </a:t>
            </a:r>
            <a:r>
              <a:rPr lang="en-US" sz="1800" b="1" dirty="0">
                <a:latin typeface="Courier New" pitchFamily="49" charset="0"/>
              </a:rPr>
              <a:t>why not Set&lt;String&gt;?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String </a:t>
            </a:r>
            <a:r>
              <a:rPr lang="en-US" sz="1800" b="1" dirty="0" err="1">
                <a:solidFill>
                  <a:srgbClr val="0066FF"/>
                </a:solidFill>
                <a:latin typeface="Courier New" pitchFamily="49" charset="0"/>
              </a:rPr>
              <a:t>canonicalName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</a:rPr>
              <a:t>n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if (</a:t>
            </a:r>
            <a:r>
              <a:rPr lang="en-US" sz="1800" b="1" dirty="0" err="1">
                <a:latin typeface="Courier New" pitchFamily="49" charset="0"/>
              </a:rPr>
              <a:t>segnames.containsKey</a:t>
            </a:r>
            <a:r>
              <a:rPr lang="en-US" sz="1800" b="1" dirty="0">
                <a:latin typeface="Courier New" pitchFamily="49" charset="0"/>
              </a:rPr>
              <a:t>(n))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</a:rPr>
              <a:t>segnames.get</a:t>
            </a:r>
            <a:r>
              <a:rPr lang="en-US" sz="1800" b="1" dirty="0">
                <a:latin typeface="Courier New" pitchFamily="49" charset="0"/>
              </a:rPr>
              <a:t>(n);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 else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segnames.put</a:t>
            </a:r>
            <a:r>
              <a:rPr lang="en-US" sz="1800" b="1" dirty="0">
                <a:latin typeface="Courier New" pitchFamily="49" charset="0"/>
              </a:rPr>
              <a:t>(n, n);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return n;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r>
              <a:rPr lang="en-US" dirty="0"/>
              <a:t>Java builds this in for strings:  </a:t>
            </a:r>
            <a:r>
              <a:rPr lang="en-US" b="1" dirty="0" err="1">
                <a:latin typeface="Courier New" pitchFamily="49" charset="0"/>
              </a:rPr>
              <a:t>String.intern</a:t>
            </a:r>
            <a:r>
              <a:rPr lang="en-US" b="1" dirty="0">
                <a:latin typeface="Courier New" pitchFamily="49" charset="0"/>
              </a:rPr>
              <a:t>()</a:t>
            </a:r>
          </a:p>
          <a:p>
            <a:r>
              <a:rPr lang="en-US" dirty="0"/>
              <a:t>Two approaches:</a:t>
            </a:r>
          </a:p>
          <a:p>
            <a:pPr lvl="1">
              <a:buFontTx/>
              <a:buChar char="–"/>
            </a:pPr>
            <a:r>
              <a:rPr lang="en-US" dirty="0"/>
              <a:t>create the object, but perhaps discard it and return another</a:t>
            </a:r>
          </a:p>
          <a:p>
            <a:pPr lvl="1">
              <a:buFontTx/>
              <a:buChar char="–"/>
            </a:pPr>
            <a:r>
              <a:rPr lang="en-US" dirty="0"/>
              <a:t>check against the arguments before creating the new object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239620" name="Comment 4"/>
          <p:cNvSpPr>
            <a:spLocks noChangeArrowheads="1"/>
          </p:cNvSpPr>
          <p:nvPr/>
        </p:nvSpPr>
        <p:spPr bwMode="auto">
          <a:xfrm>
            <a:off x="6248400" y="3067050"/>
            <a:ext cx="2286000" cy="59055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0" u="none" dirty="0">
                <a:solidFill>
                  <a:srgbClr val="000000"/>
                </a:solidFill>
                <a:latin typeface="Courier New" pitchFamily="49" charset="0"/>
              </a:rPr>
              <a:t>Set</a:t>
            </a:r>
            <a:r>
              <a:rPr lang="en-US" sz="1600" i="0" u="none" dirty="0">
                <a:solidFill>
                  <a:srgbClr val="000000"/>
                </a:solidFill>
                <a:latin typeface="Arial" charset="0"/>
              </a:rPr>
              <a:t> supports </a:t>
            </a:r>
            <a:r>
              <a:rPr lang="en-US" sz="1600" b="1" i="0" u="none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1600" i="0" u="none" dirty="0">
                <a:solidFill>
                  <a:srgbClr val="000000"/>
                </a:solidFill>
                <a:latin typeface="Arial" charset="0"/>
              </a:rPr>
              <a:t> but not </a:t>
            </a:r>
            <a:r>
              <a:rPr lang="en-US" sz="1600" b="1" i="0" u="none" dirty="0">
                <a:solidFill>
                  <a:srgbClr val="000000"/>
                </a:solidFill>
                <a:latin typeface="Courier New" pitchFamily="49" charset="0"/>
              </a:rPr>
              <a:t>get</a:t>
            </a:r>
          </a:p>
        </p:txBody>
      </p:sp>
    </p:spTree>
    <p:extLst>
      <p:ext uri="{BB962C8B-B14F-4D97-AF65-F5344CB8AC3E}">
        <p14:creationId xmlns:p14="http://schemas.microsoft.com/office/powerpoint/2010/main" val="1490019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java.lang.Boolean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does not use </a:t>
            </a:r>
            <a:r>
              <a:rPr lang="en-US" sz="2800" dirty="0"/>
              <a:t>the Interning </a:t>
            </a:r>
            <a:r>
              <a:rPr lang="en-US" sz="2800" dirty="0" smtClean="0"/>
              <a:t>pattern</a:t>
            </a:r>
            <a:endParaRPr lang="en-US" sz="2800" dirty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public class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private final </a:t>
            </a:r>
            <a:r>
              <a:rPr lang="en-US" sz="1800" b="1" dirty="0" err="1">
                <a:latin typeface="Courier New" pitchFamily="49" charset="0"/>
              </a:rPr>
              <a:t>boolean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// construct a new Boolean value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public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boolean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this.value</a:t>
            </a:r>
            <a:r>
              <a:rPr lang="en-US" sz="1800" b="1" dirty="0">
                <a:latin typeface="Courier New" pitchFamily="49" charset="0"/>
              </a:rPr>
              <a:t> = value;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public static Boolean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</a:rPr>
              <a:t>FALSE</a:t>
            </a:r>
            <a:r>
              <a:rPr lang="en-US" sz="1800" b="1" dirty="0">
                <a:latin typeface="Courier New" pitchFamily="49" charset="0"/>
              </a:rPr>
              <a:t> = new Boolean(false);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public static Boolean </a:t>
            </a:r>
            <a:r>
              <a:rPr lang="en-US" sz="1800" b="1" dirty="0">
                <a:solidFill>
                  <a:srgbClr val="0066FF"/>
                </a:solidFill>
                <a:latin typeface="Courier New" pitchFamily="49" charset="0"/>
              </a:rPr>
              <a:t>TRUE</a:t>
            </a:r>
            <a:r>
              <a:rPr lang="en-US" sz="1800" b="1" dirty="0">
                <a:latin typeface="Courier New" pitchFamily="49" charset="0"/>
              </a:rPr>
              <a:t> = new Boolean(true</a:t>
            </a:r>
            <a:r>
              <a:rPr lang="en-US" sz="1800" b="1" dirty="0" smtClean="0">
                <a:latin typeface="Courier New" pitchFamily="49" charset="0"/>
              </a:rPr>
              <a:t>);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// factory method that uses interning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public static </a:t>
            </a:r>
            <a:r>
              <a:rPr lang="en-US" sz="1800" b="1" dirty="0" err="1">
                <a:solidFill>
                  <a:srgbClr val="0066FF"/>
                </a:solidFill>
                <a:latin typeface="Courier New" pitchFamily="49" charset="0"/>
              </a:rPr>
              <a:t>valueOf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boolean</a:t>
            </a:r>
            <a:r>
              <a:rPr lang="en-US" sz="1800" b="1" dirty="0">
                <a:latin typeface="Courier New" pitchFamily="49" charset="0"/>
              </a:rPr>
              <a:t> value)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if (value)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TRUE;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FALSE;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73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Recognition of the problem</a:t>
            </a:r>
            <a:endParaRPr lang="en-U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 smtClean="0"/>
              <a:t>Javadoc</a:t>
            </a:r>
            <a:r>
              <a:rPr lang="en-GB" dirty="0" smtClean="0"/>
              <a:t> for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 smtClean="0"/>
              <a:t> constructor:</a:t>
            </a:r>
          </a:p>
          <a:p>
            <a:pPr lvl="1"/>
            <a:r>
              <a:rPr lang="en-GB" dirty="0" smtClean="0"/>
              <a:t>Allocates a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/>
              <a:t> object </a:t>
            </a:r>
            <a:r>
              <a:rPr lang="en-GB" dirty="0" smtClean="0"/>
              <a:t>representing the value argument.</a:t>
            </a:r>
          </a:p>
          <a:p>
            <a:pPr lvl="1"/>
            <a:r>
              <a:rPr lang="en-GB" b="1" dirty="0" smtClean="0"/>
              <a:t>Note: It is </a:t>
            </a:r>
            <a:r>
              <a:rPr lang="en-GB" b="1" dirty="0" smtClean="0">
                <a:solidFill>
                  <a:srgbClr val="FF0000"/>
                </a:solidFill>
              </a:rPr>
              <a:t>rarely appropriate </a:t>
            </a:r>
            <a:r>
              <a:rPr lang="en-GB" b="1" dirty="0" smtClean="0"/>
              <a:t>to use this constructor. Unless a new instance is required, the </a:t>
            </a:r>
            <a:r>
              <a:rPr lang="en-GB" b="1" dirty="0" smtClean="0">
                <a:solidFill>
                  <a:srgbClr val="FF0000"/>
                </a:solidFill>
              </a:rPr>
              <a:t>static factory 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 smtClean="0"/>
              <a:t> is generally a better choice. It is likely to yield significantly better space and time performance.</a:t>
            </a:r>
          </a:p>
          <a:p>
            <a:endParaRPr lang="en-GB" dirty="0" smtClean="0"/>
          </a:p>
          <a:p>
            <a:r>
              <a:rPr lang="en-GB" dirty="0" smtClean="0"/>
              <a:t>Josh Bloch (</a:t>
            </a:r>
            <a:r>
              <a:rPr lang="en-GB" dirty="0" err="1" smtClean="0"/>
              <a:t>JavaWorld</a:t>
            </a:r>
            <a:r>
              <a:rPr lang="en-GB" dirty="0" smtClean="0"/>
              <a:t>, January 4, 2004):</a:t>
            </a:r>
          </a:p>
          <a:p>
            <a:pPr lvl="1"/>
            <a:r>
              <a:rPr lang="en-GB" dirty="0" smtClean="0"/>
              <a:t>The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/>
              <a:t> type </a:t>
            </a:r>
            <a:r>
              <a:rPr lang="en-GB" dirty="0" smtClean="0"/>
              <a:t>should not have had public constructors.  There's really no great advantage to allow multiple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 smtClean="0"/>
              <a:t>s or multiple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 smtClean="0"/>
              <a:t>s</a:t>
            </a:r>
            <a:r>
              <a:rPr lang="en-GB" dirty="0" smtClean="0"/>
              <a:t>, and I've seen programs that produce </a:t>
            </a:r>
            <a:r>
              <a:rPr lang="en-GB" dirty="0" smtClean="0">
                <a:solidFill>
                  <a:srgbClr val="FF0000"/>
                </a:solidFill>
              </a:rPr>
              <a:t>millions of 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>
                <a:solidFill>
                  <a:srgbClr val="FF0000"/>
                </a:solidFill>
              </a:rPr>
              <a:t>s and </a:t>
            </a:r>
            <a:r>
              <a:rPr lang="en-GB" dirty="0" smtClean="0">
                <a:solidFill>
                  <a:srgbClr val="FF0000"/>
                </a:solidFill>
              </a:rPr>
              <a:t>millions of </a:t>
            </a:r>
            <a:r>
              <a:rPr lang="en-GB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>
                <a:solidFill>
                  <a:srgbClr val="FF0000"/>
                </a:solidFill>
              </a:rPr>
              <a:t>s</a:t>
            </a:r>
            <a:r>
              <a:rPr lang="en-GB" dirty="0"/>
              <a:t>, </a:t>
            </a:r>
            <a:r>
              <a:rPr lang="en-GB" dirty="0" smtClean="0"/>
              <a:t>creating needless work for the garbage collector.</a:t>
            </a:r>
          </a:p>
          <a:p>
            <a:pPr lvl="1"/>
            <a:r>
              <a:rPr lang="en-GB" dirty="0" smtClean="0"/>
              <a:t>So, in the case of </a:t>
            </a:r>
            <a:r>
              <a:rPr lang="en-GB" dirty="0" err="1" smtClean="0"/>
              <a:t>immutables</a:t>
            </a:r>
            <a:r>
              <a:rPr lang="en-GB" dirty="0" smtClean="0"/>
              <a:t>, I think factory methods are great.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48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Good when many objects are mostly the same</a:t>
            </a:r>
          </a:p>
          <a:p>
            <a:pPr lvl="1"/>
            <a:r>
              <a:rPr lang="en-US" dirty="0"/>
              <a:t>Interning works only if objects are </a:t>
            </a:r>
            <a:r>
              <a:rPr lang="en-US" dirty="0">
                <a:solidFill>
                  <a:srgbClr val="FF0000"/>
                </a:solidFill>
              </a:rPr>
              <a:t>entirely</a:t>
            </a:r>
            <a:r>
              <a:rPr lang="en-US" dirty="0"/>
              <a:t> the same (and </a:t>
            </a:r>
            <a:r>
              <a:rPr lang="en-US" dirty="0">
                <a:solidFill>
                  <a:srgbClr val="FF0000"/>
                </a:solidFill>
              </a:rPr>
              <a:t>immutable</a:t>
            </a:r>
            <a:r>
              <a:rPr lang="en-US" dirty="0"/>
              <a:t>!)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Intrinsic state</a:t>
            </a:r>
            <a:r>
              <a:rPr lang="en-US" dirty="0"/>
              <a:t>:  same across all objects</a:t>
            </a:r>
          </a:p>
          <a:p>
            <a:pPr lvl="1"/>
            <a:r>
              <a:rPr lang="en-US" dirty="0"/>
              <a:t>Technique: intern </a:t>
            </a:r>
            <a:r>
              <a:rPr lang="en-US" dirty="0" smtClean="0"/>
              <a:t>it  (interning </a:t>
            </a:r>
            <a:r>
              <a:rPr lang="en-US" dirty="0"/>
              <a:t>requires </a:t>
            </a:r>
            <a:r>
              <a:rPr lang="en-US" dirty="0" smtClean="0"/>
              <a:t>immutability)</a:t>
            </a:r>
            <a:endParaRPr lang="en-US" dirty="0"/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Extrinsic state</a:t>
            </a:r>
            <a:r>
              <a:rPr lang="en-US" dirty="0"/>
              <a:t>:  different for different objects</a:t>
            </a:r>
          </a:p>
          <a:p>
            <a:pPr lvl="1"/>
            <a:r>
              <a:rPr lang="en-US" dirty="0" smtClean="0"/>
              <a:t>Represent it explicitly</a:t>
            </a:r>
          </a:p>
          <a:p>
            <a:pPr lvl="1"/>
            <a:r>
              <a:rPr lang="en-US" dirty="0" smtClean="0"/>
              <a:t>Advanced technique:  </a:t>
            </a:r>
            <a:r>
              <a:rPr lang="en-US" dirty="0"/>
              <a:t>make it implicit (don’t even represent it!)</a:t>
            </a:r>
          </a:p>
          <a:p>
            <a:pPr lvl="2"/>
            <a:r>
              <a:rPr lang="en-US" dirty="0"/>
              <a:t>Making it implicit </a:t>
            </a:r>
            <a:r>
              <a:rPr lang="en-US" dirty="0" smtClean="0"/>
              <a:t>requires immutability (or other properties)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4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without flyweight:  bicycle spoke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Wheel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FullSpoke</a:t>
            </a:r>
            <a:r>
              <a:rPr lang="en-US" sz="1800" b="1" dirty="0">
                <a:latin typeface="Courier New" pitchFamily="49" charset="0"/>
              </a:rPr>
              <a:t>[] spokes;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 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latin typeface="Courier New" pitchFamily="49" charset="0"/>
              </a:rPr>
              <a:t>FullSpoke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length;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diameter;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bool</a:t>
            </a:r>
            <a:r>
              <a:rPr lang="en-US" sz="1800" b="1" dirty="0">
                <a:latin typeface="Courier New" pitchFamily="49" charset="0"/>
              </a:rPr>
              <a:t> tapered;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Metal material;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float weight;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float threading;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bool</a:t>
            </a:r>
            <a:r>
              <a:rPr lang="en-US" sz="1800" b="1" dirty="0">
                <a:latin typeface="Courier New" pitchFamily="49" charset="0"/>
              </a:rPr>
              <a:t> crimped;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location;   // rim and hub holes this is installed in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Typically </a:t>
            </a:r>
            <a:r>
              <a:rPr lang="en-US" dirty="0"/>
              <a:t>32 or 36 spokes per </a:t>
            </a:r>
            <a:r>
              <a:rPr lang="en-US" dirty="0" smtClean="0"/>
              <a:t>wheel</a:t>
            </a:r>
          </a:p>
          <a:p>
            <a:pPr lvl="1">
              <a:buNone/>
            </a:pPr>
            <a:r>
              <a:rPr lang="en-US" dirty="0" smtClean="0"/>
              <a:t>but </a:t>
            </a:r>
            <a:r>
              <a:rPr lang="en-US" dirty="0"/>
              <a:t>only 3 varieties per bicycle.</a:t>
            </a:r>
          </a:p>
          <a:p>
            <a:pPr>
              <a:buNone/>
            </a:pPr>
            <a:r>
              <a:rPr lang="en-US" dirty="0" smtClean="0"/>
              <a:t>In </a:t>
            </a:r>
            <a:r>
              <a:rPr lang="en-US" dirty="0"/>
              <a:t>a bike race, hundreds of spoke varieties, millions of instances</a:t>
            </a:r>
            <a:endParaRPr lang="en-US" sz="1800" b="0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0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1:  Encapsulation (data hiding)</a:t>
            </a:r>
            <a:endParaRPr lang="en-US" sz="3200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Problem:  Exposed fields can be directly manipulated</a:t>
            </a:r>
          </a:p>
          <a:p>
            <a:pPr lvl="1"/>
            <a:r>
              <a:rPr lang="en-US" smtClean="0"/>
              <a:t>Violations of the representation invariant</a:t>
            </a:r>
          </a:p>
          <a:p>
            <a:pPr lvl="1"/>
            <a:r>
              <a:rPr lang="en-US" smtClean="0"/>
              <a:t>Dependences prevent changing the implementation</a:t>
            </a:r>
          </a:p>
          <a:p>
            <a:r>
              <a:rPr lang="en-US" smtClean="0"/>
              <a:t>Solution:  Hide some components</a:t>
            </a:r>
          </a:p>
          <a:p>
            <a:pPr lvl="1"/>
            <a:r>
              <a:rPr lang="en-US" smtClean="0"/>
              <a:t>Permit only stylized access to the object</a:t>
            </a:r>
          </a:p>
          <a:p>
            <a:r>
              <a:rPr lang="en-US" smtClean="0"/>
              <a:t>Disadvantages:</a:t>
            </a:r>
          </a:p>
          <a:p>
            <a:pPr lvl="1"/>
            <a:r>
              <a:rPr lang="en-US" smtClean="0"/>
              <a:t>Interface may not (efficiently) provide all desired operations</a:t>
            </a:r>
          </a:p>
          <a:p>
            <a:pPr lvl="1"/>
            <a:r>
              <a:rPr lang="en-US" smtClean="0"/>
              <a:t>Indirection may reduce performance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1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Alternatives to FullSpoke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latin typeface="Courier New" pitchFamily="49" charset="0"/>
              </a:rPr>
              <a:t>IntrinsicSpoke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length;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diameter;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boolean</a:t>
            </a:r>
            <a:r>
              <a:rPr lang="en-US" sz="1800" b="1" dirty="0">
                <a:latin typeface="Courier New" pitchFamily="49" charset="0"/>
              </a:rPr>
              <a:t> tapered;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Metal material;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float weight;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float threading;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boolean</a:t>
            </a:r>
            <a:r>
              <a:rPr lang="en-US" sz="1800" b="1" dirty="0">
                <a:latin typeface="Courier New" pitchFamily="49" charset="0"/>
              </a:rPr>
              <a:t> crimped;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This doesn't </a:t>
            </a:r>
            <a:r>
              <a:rPr lang="en-US" dirty="0" smtClean="0"/>
              <a:t>save space:  </a:t>
            </a:r>
            <a:r>
              <a:rPr lang="en-US" dirty="0"/>
              <a:t>it's the </a:t>
            </a:r>
            <a:r>
              <a:rPr lang="en-US" dirty="0">
                <a:solidFill>
                  <a:srgbClr val="FF0000"/>
                </a:solidFill>
              </a:rPr>
              <a:t>same</a:t>
            </a:r>
            <a:r>
              <a:rPr lang="en-US" dirty="0"/>
              <a:t> as </a:t>
            </a:r>
            <a:r>
              <a:rPr lang="en-US" dirty="0" err="1"/>
              <a:t>FullSpoke</a:t>
            </a:r>
            <a:endParaRPr lang="en-US" sz="1800" b="0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latin typeface="Courier New" pitchFamily="49" charset="0"/>
              </a:rPr>
              <a:t>InstalledSpokeFull</a:t>
            </a:r>
            <a:r>
              <a:rPr lang="en-US" sz="1800" b="1" dirty="0">
                <a:latin typeface="Courier New" pitchFamily="49" charset="0"/>
              </a:rPr>
              <a:t> extends </a:t>
            </a:r>
            <a:r>
              <a:rPr lang="en-US" sz="1800" b="1" dirty="0" err="1">
                <a:latin typeface="Courier New" pitchFamily="49" charset="0"/>
              </a:rPr>
              <a:t>IntrinsicSpoke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location;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This </a:t>
            </a:r>
            <a:r>
              <a:rPr lang="en-US" dirty="0" smtClean="0"/>
              <a:t>saves space</a:t>
            </a:r>
            <a:endParaRPr lang="en-US" sz="1800" b="0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latin typeface="Courier New" pitchFamily="49" charset="0"/>
              </a:rPr>
              <a:t>InstalledSpokeWrapper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IntrinsicSpoke</a:t>
            </a:r>
            <a:r>
              <a:rPr lang="en-US" sz="1800" b="1" dirty="0">
                <a:latin typeface="Courier New" pitchFamily="49" charset="0"/>
              </a:rPr>
              <a:t> s;     // refer to interned object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location;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dirty="0" smtClean="0"/>
              <a:t>… but flyweight version uses even less space</a:t>
            </a:r>
            <a:endParaRPr lang="en-US" b="1" dirty="0">
              <a:latin typeface="Courier New" pitchFamily="49" charset="0"/>
            </a:endParaRP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01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code to true (align) a wheel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latin typeface="Courier New" pitchFamily="49" charset="0"/>
              </a:rPr>
              <a:t>FullSpoke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// Tension </a:t>
            </a:r>
            <a:r>
              <a:rPr lang="en-US" sz="1800" b="1" dirty="0" smtClean="0">
                <a:latin typeface="Courier New" pitchFamily="49" charset="0"/>
              </a:rPr>
              <a:t>the </a:t>
            </a:r>
            <a:r>
              <a:rPr lang="en-US" sz="1800" b="1" dirty="0">
                <a:latin typeface="Courier New" pitchFamily="49" charset="0"/>
              </a:rPr>
              <a:t>spoke by </a:t>
            </a:r>
            <a:r>
              <a:rPr lang="en-US" sz="1800" b="1" dirty="0" smtClean="0">
                <a:latin typeface="Courier New" pitchFamily="49" charset="0"/>
              </a:rPr>
              <a:t>turning the nipple the</a:t>
            </a: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// </a:t>
            </a:r>
            <a:r>
              <a:rPr lang="en-US" sz="1800" b="1" dirty="0" smtClean="0">
                <a:latin typeface="Courier New" pitchFamily="49" charset="0"/>
              </a:rPr>
              <a:t>specified </a:t>
            </a:r>
            <a:r>
              <a:rPr lang="en-US" sz="1800" b="1" dirty="0">
                <a:latin typeface="Courier New" pitchFamily="49" charset="0"/>
              </a:rPr>
              <a:t>number of turns.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tighten(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turns)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... location ...    // location is a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field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Wheel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FullSpoke</a:t>
            </a:r>
            <a:r>
              <a:rPr lang="en-US" sz="1800" b="1" dirty="0">
                <a:latin typeface="Courier New" pitchFamily="49" charset="0"/>
              </a:rPr>
              <a:t>[] spokes;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align()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while (</a:t>
            </a:r>
            <a:r>
              <a:rPr lang="en-US" sz="1800" b="1" i="1" dirty="0">
                <a:latin typeface="Courier New" pitchFamily="49" charset="0"/>
              </a:rPr>
              <a:t>wheel is misaligned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// tension the </a:t>
            </a:r>
            <a:r>
              <a:rPr lang="en-US" sz="1800" b="1" i="1" dirty="0" err="1">
                <a:latin typeface="Courier New" pitchFamily="49" charset="0"/>
              </a:rPr>
              <a:t>i</a:t>
            </a:r>
            <a:r>
              <a:rPr lang="en-US" sz="1800" b="1" baseline="30000" dirty="0" err="1">
                <a:latin typeface="Courier New" pitchFamily="49" charset="0"/>
              </a:rPr>
              <a:t>th</a:t>
            </a:r>
            <a:r>
              <a:rPr lang="en-US" sz="1800" b="1" dirty="0">
                <a:latin typeface="Courier New" pitchFamily="49" charset="0"/>
              </a:rPr>
              <a:t> spoke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... spokes[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].tighten(</a:t>
            </a:r>
            <a:r>
              <a:rPr lang="en-US" sz="1800" b="1" dirty="0" err="1">
                <a:latin typeface="Courier New" pitchFamily="49" charset="0"/>
              </a:rPr>
              <a:t>numturns</a:t>
            </a:r>
            <a:r>
              <a:rPr lang="en-US" sz="1800" b="1" dirty="0">
                <a:latin typeface="Courier New" pitchFamily="49" charset="0"/>
              </a:rPr>
              <a:t>)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276600" y="5715000"/>
            <a:ext cx="3657600" cy="765048"/>
          </a:xfrm>
          <a:prstGeom prst="wedgeRectCallout">
            <a:avLst>
              <a:gd name="adj1" fmla="val -44718"/>
              <a:gd name="adj2" fmla="val -1129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What is the value of the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location </a:t>
            </a:r>
            <a:r>
              <a:rPr lang="en-US" sz="1600" dirty="0" smtClean="0">
                <a:solidFill>
                  <a:schemeClr val="tx1"/>
                </a:solidFill>
              </a:rPr>
              <a:t>field in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spokes[i]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52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code to true (align) a wheel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IntrinsicSpoke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tighten(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turns,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location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... location ...    // location is a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parameter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Wheel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IntrinsicSpoke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[] </a:t>
            </a:r>
            <a:r>
              <a:rPr lang="en-US" sz="1800" b="1" dirty="0">
                <a:latin typeface="Courier New" pitchFamily="49" charset="0"/>
              </a:rPr>
              <a:t>spokes;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align()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while (wheel is misaligned)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// tension the </a:t>
            </a:r>
            <a:r>
              <a:rPr lang="en-US" sz="1800" b="1" i="1" dirty="0" err="1">
                <a:latin typeface="Courier New" pitchFamily="49" charset="0"/>
              </a:rPr>
              <a:t>i</a:t>
            </a:r>
            <a:r>
              <a:rPr lang="en-US" sz="1800" b="1" baseline="30000" dirty="0" err="1">
                <a:latin typeface="Courier New" pitchFamily="49" charset="0"/>
              </a:rPr>
              <a:t>th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spoke, which affects the wheel</a:t>
            </a: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... spokes[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].tighten(</a:t>
            </a:r>
            <a:r>
              <a:rPr lang="en-US" sz="1800" b="1" dirty="0" err="1">
                <a:latin typeface="Courier New" pitchFamily="49" charset="0"/>
              </a:rPr>
              <a:t>numturns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)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18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Flyweight discussion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What if </a:t>
            </a:r>
            <a:r>
              <a:rPr lang="en-US" sz="2800" b="1" dirty="0" err="1">
                <a:latin typeface="Courier New" pitchFamily="49" charset="0"/>
              </a:rPr>
              <a:t>FullSpoke</a:t>
            </a:r>
            <a:r>
              <a:rPr lang="en-US" sz="2800" dirty="0"/>
              <a:t> contains a </a:t>
            </a:r>
            <a:r>
              <a:rPr lang="en-US" sz="2800" b="1" dirty="0">
                <a:latin typeface="Courier New" pitchFamily="49" charset="0"/>
              </a:rPr>
              <a:t>wheel</a:t>
            </a:r>
            <a:r>
              <a:rPr lang="en-US" sz="2800" dirty="0"/>
              <a:t> field pointing at the </a:t>
            </a:r>
            <a:r>
              <a:rPr lang="en-US" sz="2800" b="1" dirty="0">
                <a:latin typeface="Courier New" pitchFamily="49" charset="0"/>
              </a:rPr>
              <a:t>Wheel</a:t>
            </a:r>
            <a:r>
              <a:rPr lang="en-US" sz="2800" dirty="0"/>
              <a:t> containing it?</a:t>
            </a:r>
          </a:p>
          <a:p>
            <a:r>
              <a:rPr lang="en-US" sz="2800" dirty="0"/>
              <a:t>What if </a:t>
            </a:r>
            <a:r>
              <a:rPr lang="en-US" sz="2800" b="1" dirty="0" err="1">
                <a:latin typeface="Courier New" pitchFamily="49" charset="0"/>
              </a:rPr>
              <a:t>FullSpoke</a:t>
            </a:r>
            <a:r>
              <a:rPr lang="en-US" sz="2800" dirty="0"/>
              <a:t> contains a </a:t>
            </a:r>
            <a:r>
              <a:rPr lang="en-US" sz="2800" b="1" dirty="0" err="1">
                <a:latin typeface="Courier New" pitchFamily="49" charset="0"/>
              </a:rPr>
              <a:t>boolean</a:t>
            </a:r>
            <a:r>
              <a:rPr lang="en-US" sz="2800" dirty="0"/>
              <a:t> broken field?</a:t>
            </a:r>
          </a:p>
          <a:p>
            <a:endParaRPr lang="en-US" sz="2800" dirty="0"/>
          </a:p>
          <a:p>
            <a:r>
              <a:rPr lang="en-US" sz="2800" dirty="0"/>
              <a:t>Flyweight is manageable only if there are very few mutable (extrinsic) fields.</a:t>
            </a:r>
          </a:p>
          <a:p>
            <a:r>
              <a:rPr lang="en-US" sz="2800" dirty="0"/>
              <a:t>Flyweight complicates the code.</a:t>
            </a:r>
          </a:p>
          <a:p>
            <a:r>
              <a:rPr lang="en-US" sz="2800" dirty="0"/>
              <a:t>Use flyweight only when profiling has determined that space is a </a:t>
            </a:r>
            <a:r>
              <a:rPr lang="en-US" sz="2800" i="1" dirty="0">
                <a:solidFill>
                  <a:srgbClr val="FF6600"/>
                </a:solidFill>
              </a:rPr>
              <a:t>serious</a:t>
            </a:r>
            <a:r>
              <a:rPr lang="en-US" sz="2800" dirty="0">
                <a:solidFill>
                  <a:srgbClr val="FF6600"/>
                </a:solidFill>
              </a:rPr>
              <a:t> </a:t>
            </a:r>
            <a:r>
              <a:rPr lang="en-US" sz="2800" dirty="0"/>
              <a:t>problem.</a:t>
            </a:r>
          </a:p>
        </p:txBody>
      </p:sp>
      <p:sp>
        <p:nvSpPr>
          <p:cNvPr id="247812" name="Comment 4"/>
          <p:cNvSpPr>
            <a:spLocks noChangeArrowheads="1"/>
          </p:cNvSpPr>
          <p:nvPr/>
        </p:nvSpPr>
        <p:spPr bwMode="auto">
          <a:xfrm>
            <a:off x="5257800" y="933450"/>
            <a:ext cx="3581400" cy="59055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1600" i="0" u="none" dirty="0">
                <a:solidFill>
                  <a:srgbClr val="000000"/>
                </a:solidFill>
                <a:latin typeface="Arial" charset="0"/>
              </a:rPr>
              <a:t> methods pass this to the methods that use the </a:t>
            </a:r>
            <a:r>
              <a:rPr lang="en-US" sz="16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1600" i="0" u="none" dirty="0">
                <a:solidFill>
                  <a:srgbClr val="000000"/>
                </a:solidFill>
                <a:latin typeface="Arial" charset="0"/>
              </a:rPr>
              <a:t> field.</a:t>
            </a:r>
          </a:p>
        </p:txBody>
      </p:sp>
      <p:sp>
        <p:nvSpPr>
          <p:cNvPr id="247813" name="Comment 5"/>
          <p:cNvSpPr>
            <a:spLocks noChangeArrowheads="1"/>
          </p:cNvSpPr>
          <p:nvPr/>
        </p:nvSpPr>
        <p:spPr bwMode="auto">
          <a:xfrm>
            <a:off x="4953000" y="3048000"/>
            <a:ext cx="3581400" cy="59055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0" u="none">
                <a:solidFill>
                  <a:srgbClr val="000000"/>
                </a:solidFill>
                <a:latin typeface="Arial" charset="0"/>
              </a:rPr>
              <a:t>Add an array of </a:t>
            </a:r>
            <a:r>
              <a:rPr lang="en-US" sz="1600" b="1" i="0" u="none">
                <a:solidFill>
                  <a:srgbClr val="000000"/>
                </a:solidFill>
                <a:latin typeface="Courier New" pitchFamily="49" charset="0"/>
              </a:rPr>
              <a:t>boolean</a:t>
            </a:r>
            <a:r>
              <a:rPr lang="en-US" sz="1600" i="0" u="none">
                <a:solidFill>
                  <a:srgbClr val="000000"/>
                </a:solidFill>
                <a:latin typeface="Arial" charset="0"/>
              </a:rPr>
              <a:t>s in </a:t>
            </a:r>
            <a:r>
              <a:rPr lang="en-US" sz="1600" b="1" i="0" u="none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1600" i="0" u="none">
                <a:solidFill>
                  <a:srgbClr val="000000"/>
                </a:solidFill>
                <a:latin typeface="Arial" charset="0"/>
              </a:rPr>
              <a:t>, parallel to the array of </a:t>
            </a:r>
            <a:r>
              <a:rPr lang="en-US" sz="1600" b="1" i="0" u="none">
                <a:solidFill>
                  <a:srgbClr val="000000"/>
                </a:solidFill>
                <a:latin typeface="Courier New" pitchFamily="49" charset="0"/>
              </a:rPr>
              <a:t>Spokes</a:t>
            </a:r>
            <a:r>
              <a:rPr lang="en-US" sz="1600" i="0" u="none">
                <a:solidFill>
                  <a:srgbClr val="000000"/>
                </a:solidFill>
                <a:latin typeface="Arial" charset="0"/>
              </a:rPr>
              <a:t>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82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nimBg="1"/>
      <p:bldP spid="2478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2:  </a:t>
            </a:r>
            <a:r>
              <a:rPr lang="en-US" sz="3200" dirty="0" err="1" smtClean="0"/>
              <a:t>Subclassing</a:t>
            </a:r>
            <a:r>
              <a:rPr lang="en-US" sz="3200" dirty="0" smtClean="0"/>
              <a:t> (inheritance)</a:t>
            </a:r>
            <a:endParaRPr lang="en-US" sz="3200" dirty="0"/>
          </a:p>
        </p:txBody>
      </p:sp>
      <p:sp>
        <p:nvSpPr>
          <p:cNvPr id="215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  Repetition in implementations</a:t>
            </a:r>
          </a:p>
          <a:p>
            <a:pPr lvl="1"/>
            <a:r>
              <a:rPr lang="en-US" dirty="0" smtClean="0"/>
              <a:t>Similar abstractions have similar components (fields, methods)</a:t>
            </a:r>
          </a:p>
          <a:p>
            <a:r>
              <a:rPr lang="en-US" dirty="0" smtClean="0"/>
              <a:t>Solution:  Inherit default members from a </a:t>
            </a:r>
            <a:r>
              <a:rPr lang="en-US" dirty="0" err="1" smtClean="0"/>
              <a:t>superclass</a:t>
            </a:r>
            <a:endParaRPr lang="en-US" dirty="0" smtClean="0"/>
          </a:p>
          <a:p>
            <a:pPr lvl="1"/>
            <a:r>
              <a:rPr lang="en-US" dirty="0" smtClean="0"/>
              <a:t>Select an implementation via run-time dispatching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Code for a class is spread out, and thus less understandable</a:t>
            </a:r>
          </a:p>
          <a:p>
            <a:pPr lvl="1"/>
            <a:r>
              <a:rPr lang="en-US" dirty="0" smtClean="0"/>
              <a:t> Run-time dispatching introduces overhead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4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3:  Iteration</a:t>
            </a: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Problem:  To access all members of a collection, must perform a specialized traversal for each data structure  </a:t>
            </a:r>
          </a:p>
          <a:p>
            <a:pPr lvl="1"/>
            <a:r>
              <a:rPr lang="en-US" dirty="0" smtClean="0"/>
              <a:t>Introduces undesirable dependences</a:t>
            </a:r>
          </a:p>
          <a:p>
            <a:pPr lvl="1"/>
            <a:r>
              <a:rPr lang="en-US" dirty="0" smtClean="0"/>
              <a:t>Does not generalize to other collections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The implementation performs traversals, does bookkeeping</a:t>
            </a:r>
          </a:p>
          <a:p>
            <a:pPr lvl="2"/>
            <a:r>
              <a:rPr lang="en-US" dirty="0" smtClean="0"/>
              <a:t>The implementation has knowledge about the representation</a:t>
            </a:r>
          </a:p>
          <a:p>
            <a:pPr lvl="1"/>
            <a:r>
              <a:rPr lang="en-US" dirty="0" smtClean="0"/>
              <a:t>Results are communicated to clients via a standard interface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(), next()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Iteration order is fixed by the implementation and not under the control of the client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25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4: 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Errors in one part of the code should be handled elsewhere. </a:t>
            </a:r>
          </a:p>
          <a:p>
            <a:pPr lvl="1"/>
            <a:r>
              <a:rPr lang="en-US" dirty="0" smtClean="0"/>
              <a:t>Code should not be cluttered with error-handling code.</a:t>
            </a:r>
          </a:p>
          <a:p>
            <a:pPr lvl="1"/>
            <a:r>
              <a:rPr lang="en-US" dirty="0" smtClean="0"/>
              <a:t>Return values should not be preempted by error codes.</a:t>
            </a:r>
          </a:p>
          <a:p>
            <a:r>
              <a:rPr lang="en-US" dirty="0" smtClean="0"/>
              <a:t>Solution:  Language structures for throwing and catching exceptions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Code may still be cluttered.</a:t>
            </a:r>
          </a:p>
          <a:p>
            <a:pPr lvl="1"/>
            <a:r>
              <a:rPr lang="en-US" dirty="0" smtClean="0"/>
              <a:t>It may be hard to know where an exception will be handled.</a:t>
            </a:r>
          </a:p>
          <a:p>
            <a:pPr lvl="1"/>
            <a:r>
              <a:rPr lang="en-US" dirty="0" smtClean="0"/>
              <a:t>Use of exceptions for normal control flow may be confusing and inefficient.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42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5:  Generics</a:t>
            </a:r>
            <a:endParaRPr lang="en-US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Well-designed data structures hold one type of object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Programming language checks for errors in contents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List&lt;Date&gt;</a:t>
            </a:r>
            <a:r>
              <a:rPr lang="en-US" dirty="0" smtClean="0"/>
              <a:t> instead of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More verbose types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49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design patterns?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Advanced programming languages like Java provide lots of powerful constructs – subtyping, interfaces, rich types and libraries, etc.</a:t>
            </a:r>
          </a:p>
          <a:p>
            <a:r>
              <a:rPr lang="en-US" smtClean="0"/>
              <a:t>By the nature of programming languages, they can’t make everything easy to solve</a:t>
            </a:r>
          </a:p>
          <a:p>
            <a:r>
              <a:rPr lang="en-US" smtClean="0"/>
              <a:t>To the first order, design patterns are intended to overcome common problems that arise in even advanced object-oriented programming languages</a:t>
            </a:r>
          </a:p>
          <a:p>
            <a:r>
              <a:rPr lang="en-US" smtClean="0"/>
              <a:t>They increase your vocabulary and your intellectual toolset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3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531</TotalTime>
  <Words>3204</Words>
  <Application>Microsoft Macintosh PowerPoint</Application>
  <PresentationFormat>On-screen Show (4:3)</PresentationFormat>
  <Paragraphs>578</Paragraphs>
  <Slides>43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simple</vt:lpstr>
      <vt:lpstr>Visio</vt:lpstr>
      <vt:lpstr>CSE 331 Software Design &amp; Implementation</vt:lpstr>
      <vt:lpstr>Outline</vt:lpstr>
      <vt:lpstr>What is a design pattern?</vt:lpstr>
      <vt:lpstr>Example 1:  Encapsulation (data hiding)</vt:lpstr>
      <vt:lpstr>Example 2:  Subclassing (inheritance)</vt:lpstr>
      <vt:lpstr>Example 3:  Iteration</vt:lpstr>
      <vt:lpstr>Example 4:  Exceptions</vt:lpstr>
      <vt:lpstr>Example 5:  Generics</vt:lpstr>
      <vt:lpstr>Why design patterns?</vt:lpstr>
      <vt:lpstr>When (not) to use design patterns</vt:lpstr>
      <vt:lpstr>Why should you care?</vt:lpstr>
      <vt:lpstr>Whence design patterns?</vt:lpstr>
      <vt:lpstr>Patterns vs. patterns</vt:lpstr>
      <vt:lpstr>An example of a GoF pattern</vt:lpstr>
      <vt:lpstr>Possible reasons for Singleton</vt:lpstr>
      <vt:lpstr>Several solutions</vt:lpstr>
      <vt:lpstr>GoF patterns: three categories</vt:lpstr>
      <vt:lpstr>Creational patterns</vt:lpstr>
      <vt:lpstr>Motivation for factories: Changing implementations</vt:lpstr>
      <vt:lpstr>Use of factories</vt:lpstr>
      <vt:lpstr>Example:  bicycle race</vt:lpstr>
      <vt:lpstr>Example:  Tour de France</vt:lpstr>
      <vt:lpstr>Example:  Cyclocross</vt:lpstr>
      <vt:lpstr>Factory method for Bicycle</vt:lpstr>
      <vt:lpstr>Code using Bicycle factory methods</vt:lpstr>
      <vt:lpstr>Factory objects/classes  encapsulate factory methods</vt:lpstr>
      <vt:lpstr>Using a factory object</vt:lpstr>
      <vt:lpstr>Separate control over bicycles and races</vt:lpstr>
      <vt:lpstr>DateFormat factory methods</vt:lpstr>
      <vt:lpstr>Prototype pattern</vt:lpstr>
      <vt:lpstr>Using prototypes</vt:lpstr>
      <vt:lpstr>Dependency injection</vt:lpstr>
      <vt:lpstr>Sharing</vt:lpstr>
      <vt:lpstr>Interning pattern</vt:lpstr>
      <vt:lpstr>Interning mechanism</vt:lpstr>
      <vt:lpstr>java.lang.Boolean  does not use the Interning pattern</vt:lpstr>
      <vt:lpstr>Recognition of the problem</vt:lpstr>
      <vt:lpstr>Flyweight pattern</vt:lpstr>
      <vt:lpstr>Example without flyweight:  bicycle spoke</vt:lpstr>
      <vt:lpstr>Alternatives to FullSpoke</vt:lpstr>
      <vt:lpstr>Original code to true (align) a wheel</vt:lpstr>
      <vt:lpstr>Flyweight code to true (align) a wheel</vt:lpstr>
      <vt:lpstr>Flyweight discussion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85</cp:revision>
  <cp:lastPrinted>2012-11-16T03:41:43Z</cp:lastPrinted>
  <dcterms:created xsi:type="dcterms:W3CDTF">2012-03-02T18:29:57Z</dcterms:created>
  <dcterms:modified xsi:type="dcterms:W3CDTF">2012-11-19T18:11:41Z</dcterms:modified>
</cp:coreProperties>
</file>