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85" r:id="rId2"/>
    <p:sldId id="331" r:id="rId3"/>
    <p:sldId id="336" r:id="rId4"/>
    <p:sldId id="332" r:id="rId5"/>
    <p:sldId id="288" r:id="rId6"/>
    <p:sldId id="289" r:id="rId7"/>
    <p:sldId id="290" r:id="rId8"/>
    <p:sldId id="291" r:id="rId9"/>
    <p:sldId id="292" r:id="rId10"/>
    <p:sldId id="293" r:id="rId11"/>
    <p:sldId id="294" r:id="rId12"/>
    <p:sldId id="295" r:id="rId13"/>
    <p:sldId id="296" r:id="rId14"/>
    <p:sldId id="298" r:id="rId15"/>
    <p:sldId id="299" r:id="rId16"/>
    <p:sldId id="300" r:id="rId17"/>
    <p:sldId id="301" r:id="rId18"/>
    <p:sldId id="302" r:id="rId19"/>
    <p:sldId id="303" r:id="rId20"/>
    <p:sldId id="304" r:id="rId21"/>
    <p:sldId id="333" r:id="rId22"/>
    <p:sldId id="306" r:id="rId23"/>
    <p:sldId id="335" r:id="rId24"/>
    <p:sldId id="307" r:id="rId25"/>
    <p:sldId id="308" r:id="rId26"/>
    <p:sldId id="309" r:id="rId27"/>
    <p:sldId id="337" r:id="rId28"/>
    <p:sldId id="338" r:id="rId29"/>
    <p:sldId id="339" r:id="rId30"/>
    <p:sldId id="313" r:id="rId31"/>
    <p:sldId id="314" r:id="rId32"/>
    <p:sldId id="315" r:id="rId33"/>
    <p:sldId id="334"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Lst>
  <p:sldSz cx="9144000" cy="6858000" type="screen4x3"/>
  <p:notesSz cx="6934200" cy="9220200"/>
  <p:custDataLst>
    <p:tags r:id="rId5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0066"/>
    <a:srgbClr val="800080"/>
    <a:srgbClr val="FFFF00"/>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73775" autoAdjust="0"/>
  </p:normalViewPr>
  <p:slideViewPr>
    <p:cSldViewPr>
      <p:cViewPr varScale="1">
        <p:scale>
          <a:sx n="88" d="100"/>
          <a:sy n="88" d="100"/>
        </p:scale>
        <p:origin x="-140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1908" y="-8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tags" Target="tags/tag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ChangeArrowheads="1"/>
          </p:cNvSpPr>
          <p:nvPr>
            <p:ph type="ftr" sz="quarter" idx="2"/>
          </p:nvPr>
        </p:nvSpPr>
        <p:spPr bwMode="auto">
          <a:xfrm>
            <a:off x="0" y="8759800"/>
            <a:ext cx="3005121"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defRPr sz="1300" dirty="0"/>
            </a:lvl1pPr>
          </a:lstStyle>
          <a:p>
            <a:pPr>
              <a:defRPr/>
            </a:pPr>
            <a:r>
              <a:rPr lang="en-US" dirty="0"/>
              <a:t>CSE </a:t>
            </a:r>
            <a:r>
              <a:rPr lang="en-US" dirty="0" smtClean="0"/>
              <a:t>331 </a:t>
            </a:r>
            <a:r>
              <a:rPr lang="en-US" dirty="0" smtClean="0"/>
              <a:t>Au</a:t>
            </a:r>
            <a:r>
              <a:rPr lang="en-US" dirty="0" smtClean="0"/>
              <a:t>12</a:t>
            </a:r>
            <a:endParaRPr lang="en-US" dirty="0"/>
          </a:p>
        </p:txBody>
      </p:sp>
      <p:sp>
        <p:nvSpPr>
          <p:cNvPr id="33797" name="Rectangle 5"/>
          <p:cNvSpPr>
            <a:spLocks noGrp="1" noChangeArrowheads="1"/>
          </p:cNvSpPr>
          <p:nvPr>
            <p:ph type="sldNum" sz="quarter" idx="3"/>
          </p:nvPr>
        </p:nvSpPr>
        <p:spPr bwMode="auto">
          <a:xfrm>
            <a:off x="3929080" y="8759800"/>
            <a:ext cx="3005120"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lgn="r">
              <a:defRPr sz="1300"/>
            </a:lvl1pPr>
          </a:lstStyle>
          <a:p>
            <a:pPr>
              <a:defRPr/>
            </a:pPr>
            <a:r>
              <a:rPr lang="en-US" dirty="0"/>
              <a:t>0</a:t>
            </a:r>
            <a:r>
              <a:rPr lang="en-US" dirty="0" smtClean="0"/>
              <a:t>-</a:t>
            </a:r>
            <a:fld id="{4490ECC9-DBDA-4236-ABEF-47C2FD79DC3B}" type="slidenum">
              <a:rPr lang="en-US" smtClean="0"/>
              <a:pPr>
                <a:defRPr/>
              </a:pPr>
              <a:t>‹#›</a:t>
            </a:fld>
            <a:endParaRPr lang="en-US" dirty="0"/>
          </a:p>
        </p:txBody>
      </p:sp>
    </p:spTree>
    <p:extLst>
      <p:ext uri="{BB962C8B-B14F-4D97-AF65-F5344CB8AC3E}">
        <p14:creationId xmlns:p14="http://schemas.microsoft.com/office/powerpoint/2010/main" val="37315996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1"/>
            <a:ext cx="3005121" cy="460400"/>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lvl1pPr>
              <a:defRPr sz="1300"/>
            </a:lvl1pPr>
          </a:lstStyle>
          <a:p>
            <a:pPr>
              <a:defRPr/>
            </a:pPr>
            <a:endParaRPr lang="en-US"/>
          </a:p>
        </p:txBody>
      </p:sp>
      <p:sp>
        <p:nvSpPr>
          <p:cNvPr id="25603" name="Rectangle 3"/>
          <p:cNvSpPr>
            <a:spLocks noGrp="1" noChangeArrowheads="1"/>
          </p:cNvSpPr>
          <p:nvPr>
            <p:ph type="dt" idx="1"/>
          </p:nvPr>
        </p:nvSpPr>
        <p:spPr bwMode="auto">
          <a:xfrm>
            <a:off x="3929080" y="1"/>
            <a:ext cx="3005120" cy="460400"/>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lvl1pPr algn="r">
              <a:defRPr sz="13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23958" y="4379901"/>
            <a:ext cx="5086284" cy="4148175"/>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759800"/>
            <a:ext cx="3005121"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defRPr sz="1300"/>
            </a:lvl1pPr>
          </a:lstStyle>
          <a:p>
            <a:pPr>
              <a:defRPr/>
            </a:pPr>
            <a:endParaRPr lang="en-US"/>
          </a:p>
        </p:txBody>
      </p:sp>
      <p:sp>
        <p:nvSpPr>
          <p:cNvPr id="25607" name="Rectangle 7"/>
          <p:cNvSpPr>
            <a:spLocks noGrp="1" noChangeArrowheads="1"/>
          </p:cNvSpPr>
          <p:nvPr>
            <p:ph type="sldNum" sz="quarter" idx="5"/>
          </p:nvPr>
        </p:nvSpPr>
        <p:spPr bwMode="auto">
          <a:xfrm>
            <a:off x="3929080" y="8759800"/>
            <a:ext cx="3005120"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lgn="r">
              <a:defRPr sz="1300"/>
            </a:lvl1pPr>
          </a:lstStyle>
          <a:p>
            <a:pPr>
              <a:defRPr/>
            </a:pPr>
            <a:fld id="{C0C86982-0651-4A87-8CCD-A426161CC69C}" type="slidenum">
              <a:rPr lang="en-US"/>
              <a:pPr>
                <a:defRPr/>
              </a:pPr>
              <a:t>‹#›</a:t>
            </a:fld>
            <a:endParaRPr lang="en-US"/>
          </a:p>
        </p:txBody>
      </p:sp>
    </p:spTree>
    <p:extLst>
      <p:ext uri="{BB962C8B-B14F-4D97-AF65-F5344CB8AC3E}">
        <p14:creationId xmlns:p14="http://schemas.microsoft.com/office/powerpoint/2010/main" val="307475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C86982-0651-4A87-8CCD-A426161CC69C}" type="slidenum">
              <a:rPr lang="en-US" smtClean="0"/>
              <a:pPr>
                <a:defRPr/>
              </a:pPr>
              <a:t>1</a:t>
            </a:fld>
            <a:endParaRPr lang="en-US"/>
          </a:p>
        </p:txBody>
      </p:sp>
    </p:spTree>
    <p:extLst>
      <p:ext uri="{BB962C8B-B14F-4D97-AF65-F5344CB8AC3E}">
        <p14:creationId xmlns:p14="http://schemas.microsoft.com/office/powerpoint/2010/main" val="39130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0197D54A-0F9D-442A-BD4D-194C4CB16C71}" type="slidenum">
              <a:rPr lang="en-US" sz="1200" b="0">
                <a:latin typeface="Arial" charset="0"/>
              </a:rPr>
              <a:pPr eaLnBrk="1" hangingPunct="1"/>
              <a:t>10</a:t>
            </a:fld>
            <a:endParaRPr lang="en-US" sz="1200" b="0">
              <a:latin typeface="Arial" charset="0"/>
            </a:endParaRPr>
          </a:p>
        </p:txBody>
      </p:sp>
      <p:sp>
        <p:nvSpPr>
          <p:cNvPr id="57347" name="Rectangle 2"/>
          <p:cNvSpPr>
            <a:spLocks noGrp="1" noRot="1" noChangeAspect="1" noChangeArrowheads="1" noTextEdit="1"/>
          </p:cNvSpPr>
          <p:nvPr>
            <p:ph type="sldImg"/>
          </p:nvPr>
        </p:nvSpPr>
        <p:spPr>
          <a:xfrm>
            <a:off x="1522413" y="692150"/>
            <a:ext cx="3889375" cy="2917825"/>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user interface development is inherently </a:t>
            </a:r>
            <a:r>
              <a:rPr lang="en-US" b="1" smtClean="0"/>
              <a:t>risky</a:t>
            </a:r>
            <a:r>
              <a:rPr lang="en-US" smtClean="0"/>
              <a:t>. We don’t (yet) have an easy way to predict whether a UI design will succeed.</a:t>
            </a:r>
          </a:p>
          <a:p>
            <a:pPr eaLnBrk="1" hangingPunct="1"/>
            <a:r>
              <a:rPr lang="en-US" b="1" smtClean="0"/>
              <a:t>Iterative design</a:t>
            </a:r>
            <a:r>
              <a:rPr lang="en-US" smtClean="0"/>
              <a:t> offers a way to manage the inherent risk in user interface design.  In iterative design, the software is refined by repeated trips around a design cycle: first imagining it (design), then realizing it physically (implementation), then testing it (evaluation).</a:t>
            </a:r>
          </a:p>
          <a:p>
            <a:pPr eaLnBrk="1" hangingPunct="1"/>
            <a:r>
              <a:rPr lang="en-US" smtClean="0"/>
              <a:t>Unfortunately, many commercial UI projects inflict iterative design on their paying customers. They design a bad user interface, implement it, and release it.  Evaluation then takes place in the marketplace, as hapless customers buy their product and complain about it. Then they iterate the design process on version 2.</a:t>
            </a:r>
          </a:p>
          <a:p>
            <a:pPr eaLnBrk="1" hangingPunct="1"/>
            <a:r>
              <a:rPr lang="en-US" smtClean="0"/>
              <a:t>On the other hand, if you keep all your design iterations in-house, you may never release anything!  It’s very costly to do every iteration of a design with a high-quality implementation in a language like Java or C++ -- especially if you discover you have to throw away all that code because the design was bad.</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44ACB62A-198C-46A2-8F88-7529335E14F5}" type="slidenum">
              <a:rPr lang="en-US" sz="1200" b="0">
                <a:latin typeface="Arial" charset="0"/>
              </a:rPr>
              <a:pPr eaLnBrk="1" hangingPunct="1"/>
              <a:t>11</a:t>
            </a:fld>
            <a:endParaRPr lang="en-US" sz="1200" b="0">
              <a:latin typeface="Arial" charset="0"/>
            </a:endParaRPr>
          </a:p>
        </p:txBody>
      </p:sp>
      <p:sp>
        <p:nvSpPr>
          <p:cNvPr id="58371" name="Rectangle 2"/>
          <p:cNvSpPr>
            <a:spLocks noGrp="1" noRot="1" noChangeAspect="1" noChangeArrowheads="1" noTextEdit="1"/>
          </p:cNvSpPr>
          <p:nvPr>
            <p:ph type="sldImg"/>
          </p:nvPr>
        </p:nvSpPr>
        <p:spPr>
          <a:xfrm>
            <a:off x="1522413" y="692150"/>
            <a:ext cx="3889375" cy="2917825"/>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t>
            </a:r>
            <a:r>
              <a:rPr lang="en-US" b="1" smtClean="0"/>
              <a:t>spiral model</a:t>
            </a:r>
            <a:r>
              <a:rPr lang="en-US" smtClean="0"/>
              <a:t> offers a way out of the dilemma.  We build room for several iterations into our design process, and we do it by making the early iterations as cheap as possible.</a:t>
            </a:r>
          </a:p>
          <a:p>
            <a:pPr eaLnBrk="1" hangingPunct="1"/>
            <a:r>
              <a:rPr lang="en-US" smtClean="0"/>
              <a:t>The radial dimension of the spiral model corresponds to the </a:t>
            </a:r>
            <a:r>
              <a:rPr lang="en-US" b="1" smtClean="0"/>
              <a:t>cost</a:t>
            </a:r>
            <a:r>
              <a:rPr lang="en-US" smtClean="0"/>
              <a:t> of the iteration step – or, equivalently, its </a:t>
            </a:r>
            <a:r>
              <a:rPr lang="en-US" b="1" smtClean="0"/>
              <a:t>fidelity</a:t>
            </a:r>
            <a:r>
              <a:rPr lang="en-US" smtClean="0"/>
              <a:t> or </a:t>
            </a:r>
            <a:r>
              <a:rPr lang="en-US" b="1" smtClean="0"/>
              <a:t>accuracy</a:t>
            </a:r>
            <a:r>
              <a:rPr lang="en-US" smtClean="0"/>
              <a:t>. For example, an early implementation might be a paper sketch or mockup.  It’s low-fidelity, only a pale shadow of what it would look and behave like as interactive software.  But it’s incredibly cheap to make, and we can evaluate it by showing it to users and asking them questions about 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CFD24E72-0146-4F61-A5E7-DBF103AC29B5}" type="slidenum">
              <a:rPr lang="en-US" sz="1200" b="0">
                <a:latin typeface="Arial" charset="0"/>
              </a:rPr>
              <a:pPr eaLnBrk="1" hangingPunct="1"/>
              <a:t>12</a:t>
            </a:fld>
            <a:endParaRPr lang="en-US" sz="1200" b="0">
              <a:latin typeface="Arial" charset="0"/>
            </a:endParaRPr>
          </a:p>
        </p:txBody>
      </p:sp>
      <p:sp>
        <p:nvSpPr>
          <p:cNvPr id="59395" name="Rectangle 2"/>
          <p:cNvSpPr>
            <a:spLocks noGrp="1" noRot="1" noChangeAspect="1" noChangeArrowheads="1" noTextEdit="1"/>
          </p:cNvSpPr>
          <p:nvPr>
            <p:ph type="sldImg"/>
          </p:nvPr>
        </p:nvSpPr>
        <p:spPr>
          <a:xfrm>
            <a:off x="1522413" y="692150"/>
            <a:ext cx="3892550" cy="2919413"/>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property we’re concerned with here, </a:t>
            </a:r>
            <a:r>
              <a:rPr lang="en-US" b="1" smtClean="0"/>
              <a:t>usability</a:t>
            </a:r>
            <a:r>
              <a:rPr lang="en-US" smtClean="0"/>
              <a:t>, is more precise than just how “good” the system is.  A system can be good or bad in many ways.  If important requirements are unsatisfied by the system, that’s probably a deficiency in functionality, not in usability.  If the system is very expensive or crashes frequently, those problems certainly detract from the user’s experience, but we don’t need user testing to tell us that.</a:t>
            </a:r>
          </a:p>
          <a:p>
            <a:pPr eaLnBrk="1" hangingPunct="1"/>
            <a:r>
              <a:rPr lang="en-US" smtClean="0"/>
              <a:t>More narrowly defined, usability measures how well users can use the system’s functionality.  Usability has several dimensions: learnability, efficiency, memorability, error rate/severity, and subjective satisfaction.</a:t>
            </a:r>
            <a:endParaRPr lang="en-US" b="1" smtClean="0"/>
          </a:p>
          <a:p>
            <a:pPr eaLnBrk="1" hangingPunct="1"/>
            <a:r>
              <a:rPr lang="en-US" smtClean="0"/>
              <a:t>Notice that we can </a:t>
            </a:r>
            <a:r>
              <a:rPr lang="en-US" b="1" smtClean="0"/>
              <a:t>quantify</a:t>
            </a:r>
            <a:r>
              <a:rPr lang="en-US" smtClean="0"/>
              <a:t> all these measures of usability.  Just as we can say algorithm X is faster than algorithm Y on some workload, we can say that interface X is more learnable, or more efficient, or more memorable than interface Y for some set of tasks and some class of users.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78301D00-8744-49AD-B05C-1F6F25B84106}" type="slidenum">
              <a:rPr lang="en-US" sz="1200" b="0">
                <a:latin typeface="Arial" charset="0"/>
              </a:rPr>
              <a:pPr eaLnBrk="1" hangingPunct="1"/>
              <a:t>13</a:t>
            </a:fld>
            <a:endParaRPr lang="en-US" sz="1200" b="0">
              <a:latin typeface="Arial" charset="0"/>
            </a:endParaRPr>
          </a:p>
        </p:txBody>
      </p:sp>
      <p:sp>
        <p:nvSpPr>
          <p:cNvPr id="60419" name="Rectangle 2"/>
          <p:cNvSpPr>
            <a:spLocks noGrp="1" noRot="1" noChangeAspect="1" noChangeArrowheads="1" noTextEdit="1"/>
          </p:cNvSpPr>
          <p:nvPr>
            <p:ph type="sldImg"/>
          </p:nvPr>
        </p:nvSpPr>
        <p:spPr>
          <a:xfrm>
            <a:off x="1522413" y="692150"/>
            <a:ext cx="3889375" cy="2917825"/>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Today we’re going to talk about some ideas and techniques used in user interface design: (1) </a:t>
            </a:r>
            <a:r>
              <a:rPr lang="en-US" b="1" smtClean="0"/>
              <a:t>design principles </a:t>
            </a:r>
            <a:r>
              <a:rPr lang="en-US" smtClean="0"/>
              <a:t>that can guide your conception of a user interface; (2) </a:t>
            </a:r>
            <a:r>
              <a:rPr lang="en-US" b="1" smtClean="0"/>
              <a:t>low-fidelity prototyping</a:t>
            </a:r>
            <a:r>
              <a:rPr lang="en-US" smtClean="0"/>
              <a:t> techniques that help you try out your design cheaply and easily; and (3) </a:t>
            </a:r>
            <a:r>
              <a:rPr lang="en-US" b="1" smtClean="0"/>
              <a:t>user testing</a:t>
            </a:r>
            <a:r>
              <a:rPr lang="en-US" smtClean="0"/>
              <a:t> to measure whether your design is usable.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99722ACF-C611-46A6-B984-01E7C20BCE73}" type="slidenum">
              <a:rPr lang="en-US" sz="1200" b="0">
                <a:latin typeface="Arial" charset="0"/>
              </a:rPr>
              <a:pPr eaLnBrk="1" hangingPunct="1"/>
              <a:t>14</a:t>
            </a:fld>
            <a:endParaRPr lang="en-US" sz="1200" b="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Let's start with learnability.  This is what many people are thinking about when they use words like "intuitive" or "user-friendly".  This example that we saw at the beginning of lecture had serious problems with learnability, because it used the scrollbar in a way that's unfamiliar, inconsistent, and frankly inappropriate</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B92F48A8-AB1E-44F1-A37D-C7E1E2112EC3}" type="slidenum">
              <a:rPr lang="en-US" sz="1200" b="0">
                <a:latin typeface="Arial" charset="0"/>
              </a:rPr>
              <a:pPr eaLnBrk="1" hangingPunct="1"/>
              <a:t>15</a:t>
            </a:fld>
            <a:endParaRPr lang="en-US" sz="1200" b="0">
              <a:latin typeface="Arial" charset="0"/>
            </a:endParaRPr>
          </a:p>
        </p:txBody>
      </p:sp>
      <p:sp>
        <p:nvSpPr>
          <p:cNvPr id="63491" name="Rectangle 4"/>
          <p:cNvSpPr>
            <a:spLocks noGrp="1" noRot="1" noChangeAspect="1" noChangeArrowheads="1" noTextEdit="1"/>
          </p:cNvSpPr>
          <p:nvPr>
            <p:ph type="sldImg"/>
          </p:nvPr>
        </p:nvSpPr>
        <p:spPr>
          <a:ln/>
        </p:spPr>
      </p:sp>
      <p:sp>
        <p:nvSpPr>
          <p:cNvPr id="6349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IBM’s </a:t>
            </a:r>
            <a:r>
              <a:rPr lang="en-US" dirty="0" err="1" smtClean="0"/>
              <a:t>RealCD</a:t>
            </a:r>
            <a:r>
              <a:rPr lang="en-US" dirty="0" smtClean="0"/>
              <a:t> is CD player software, which allows you to play an audio CD in your CD-ROM drive.</a:t>
            </a:r>
          </a:p>
          <a:p>
            <a:pPr eaLnBrk="1" hangingPunct="1"/>
            <a:r>
              <a:rPr lang="en-US" dirty="0" smtClean="0"/>
              <a:t>Why is it called “Real”?  Because its designers based it on a real-world object: a plastic CD case.  This interface has a metaphor, an analogue in the real world.  Metaphors are one way to make an interface “intuitive,” since users can make guesses about how it will work based on what they already know about the physical object that the interface is using as its metaphor. Unfortunately, the designers’ careful adherence to this metaphor produced some remarkable effects, none of them good.</a:t>
            </a:r>
          </a:p>
          <a:p>
            <a:pPr eaLnBrk="1" hangingPunct="1"/>
            <a:r>
              <a:rPr lang="en-US" dirty="0" smtClean="0"/>
              <a:t>Here’s how </a:t>
            </a:r>
            <a:r>
              <a:rPr lang="en-US" dirty="0" err="1" smtClean="0"/>
              <a:t>RealCD</a:t>
            </a:r>
            <a:r>
              <a:rPr lang="en-US" dirty="0" smtClean="0"/>
              <a:t> looks when it first starts up.  Notice that the UI is dominated by artwork, just like the outside of a CD case is dominated by the cover art.  That big </a:t>
            </a:r>
            <a:r>
              <a:rPr lang="en-US" dirty="0" err="1" smtClean="0"/>
              <a:t>RealCD</a:t>
            </a:r>
            <a:r>
              <a:rPr lang="en-US" dirty="0" smtClean="0"/>
              <a:t> logo is just that – static artwork.  Clicking on it does nothing.</a:t>
            </a:r>
          </a:p>
          <a:p>
            <a:pPr eaLnBrk="1" hangingPunct="1"/>
            <a:r>
              <a:rPr lang="en-US" dirty="0" smtClean="0"/>
              <a:t>There’s an obvious problem with the choice of metaphor, of course: a CD case doesn’t actually play CDs. The designers had to find a place for the player controls – which, remember, serve the primary task of the interface – so they arrayed them vertically along the case hinge.  The metaphor is dictating control layout, against all other considerations.</a:t>
            </a:r>
          </a:p>
          <a:p>
            <a:pPr eaLnBrk="1" hangingPunct="1"/>
            <a:r>
              <a:rPr lang="en-US" dirty="0" smtClean="0"/>
              <a:t>Slavish adherence to the metaphor also drove the designers to disregard all consistency with other desktop applications.  Where is this window’s close box?  How do I shut it down?  You might be able to guess, but is it “intuitive?”  Learnability comes from more than just metaphor.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7EE56CFB-C307-4A69-BD1F-D0388F3E9023}" type="slidenum">
              <a:rPr lang="en-US" sz="1200" b="0">
                <a:latin typeface="Arial" charset="0"/>
              </a:rPr>
              <a:pPr eaLnBrk="1" hangingPunct="1"/>
              <a:t>16</a:t>
            </a:fld>
            <a:endParaRPr lang="en-US" sz="1200" b="0">
              <a:latin typeface="Arial" charset="0"/>
            </a:endParaRPr>
          </a:p>
        </p:txBody>
      </p:sp>
      <p:sp>
        <p:nvSpPr>
          <p:cNvPr id="64515" name="Rectangle 2"/>
          <p:cNvSpPr>
            <a:spLocks noGrp="1" noRot="1" noChangeAspect="1" noChangeArrowheads="1" noTextEdit="1"/>
          </p:cNvSpPr>
          <p:nvPr>
            <p:ph type="sldImg"/>
          </p:nvPr>
        </p:nvSpPr>
        <p:spPr>
          <a:xfrm>
            <a:off x="1522413" y="692150"/>
            <a:ext cx="3889375" cy="2917825"/>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you're designing for learnability, you have to be aware of how people actually learn.  You can't assume that if the interface tells the user something, that the user will immediately learn and remember it.  </a:t>
            </a:r>
          </a:p>
          <a:p>
            <a:pPr eaLnBrk="1" hangingPunct="1"/>
            <a:r>
              <a:rPr lang="en-US" smtClean="0"/>
              <a:t>This dialog box is a great example of overreliance on the user’s memory.  It’s a modal dialog box, so the user can’t start following its instructions until after clicking OK.  But then the instructions vanish from the screen, and the user is left to struggle to remember them.  </a:t>
            </a:r>
            <a:r>
              <a:rPr lang="en-US" b="1" smtClean="0"/>
              <a:t>Just because you've said it, doesn't mean they know it.</a:t>
            </a:r>
            <a:r>
              <a:rPr lang="en-US" smtClean="0"/>
              <a:t>  (Incidentally, an obvious solution to this problem would be a button that simply executes the instructions directly!  This message is clearly a last-minute patch for a usability problem.)</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29B87FA-FC92-4578-8C38-017AD42FCCCC}" type="slidenum">
              <a:rPr lang="en-US" sz="1200" b="0">
                <a:latin typeface="Arial" charset="0"/>
              </a:rPr>
              <a:pPr eaLnBrk="1" hangingPunct="1"/>
              <a:t>17</a:t>
            </a:fld>
            <a:endParaRPr lang="en-US" sz="1200" b="0">
              <a:latin typeface="Arial" charset="0"/>
            </a:endParaRPr>
          </a:p>
        </p:txBody>
      </p:sp>
      <p:sp>
        <p:nvSpPr>
          <p:cNvPr id="65539" name="Rectangle 4"/>
          <p:cNvSpPr>
            <a:spLocks noGrp="1" noRot="1" noChangeAspect="1" noChangeArrowheads="1" noTextEdit="1"/>
          </p:cNvSpPr>
          <p:nvPr>
            <p:ph type="sldImg"/>
          </p:nvPr>
        </p:nvSpPr>
        <p:spPr>
          <a:ln/>
        </p:spPr>
      </p:sp>
      <p:sp>
        <p:nvSpPr>
          <p:cNvPr id="65540"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are a few facts about how we learn.  Working memory is where you do your conscious thinking. The currently favored model in cognitive science holds that working memory is not actually a separate place in the brain, but rather a pattern of activation of elements in the long-term memory.</a:t>
            </a:r>
          </a:p>
          <a:p>
            <a:pPr eaLnBrk="1" hangingPunct="1"/>
            <a:r>
              <a:rPr lang="en-US" smtClean="0"/>
              <a:t>A famous result is that the capacity of working memory is roughly 7 ± 2 things.  That’s pretty small!  A good interface won’t put heavy demands on the user’s working memory.  Working memory decays in tens of seconds.  Maintenance rehearsal – repeating the items to yourself – fends off this decay, but maintenance rehearsal requires attention.  So distractions can destroy working memory.</a:t>
            </a:r>
          </a:p>
          <a:p>
            <a:pPr eaLnBrk="1" hangingPunct="1"/>
            <a:r>
              <a:rPr lang="en-US" smtClean="0"/>
              <a:t>Long-term memory is probably the least understood part of human cognition.  It contains the mass of our memories.  Its capacity is huge, and it exhibits little decay.  Long-term memories are apparently not intentionally erased; they just become inaccessible.</a:t>
            </a:r>
          </a:p>
          <a:p>
            <a:pPr eaLnBrk="1" hangingPunct="1"/>
            <a:r>
              <a:rPr lang="en-US" smtClean="0"/>
              <a:t>Maintenance rehearsal (repetition) appears to be useless for moving information into long-term memory.  Instead, the mechanism seems to be elaborative rehearsal, which seeks to make connections with existing chunks.  Elaborative rehearsal lies behind the power of mnemonic techniques like associating things you need to remember with familiar places, like rooms in your childhood home.</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38B9D815-238A-4F0D-84D3-000E64A32032}" type="slidenum">
              <a:rPr lang="en-US" sz="1200" b="0">
                <a:latin typeface="Arial" charset="0"/>
              </a:rPr>
              <a:pPr eaLnBrk="1" hangingPunct="1"/>
              <a:t>18</a:t>
            </a:fld>
            <a:endParaRPr lang="en-US" sz="1200" b="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t>In designing for learnability, the most important rule is </a:t>
            </a:r>
            <a:r>
              <a:rPr lang="en-US" sz="1000" b="1"/>
              <a:t>consistency</a:t>
            </a:r>
            <a:r>
              <a:rPr lang="en-US" sz="1000"/>
              <a:t>. This rule is often given the hifalutin’ name the Principle of Least Surprise, which basically means that you shouldn’t surprise the user with the way a command or interface object works.  Similar things should look, and act, in similar ways.  Conversely, different things should be visibly different.</a:t>
            </a:r>
          </a:p>
          <a:p>
            <a:pPr eaLnBrk="1" hangingPunct="1"/>
            <a:r>
              <a:rPr lang="en-US" sz="1000"/>
              <a:t>Consistency is important to lots of properties.  One important kind of consistency is in wording.  Use the same terms throughout your user interface.  If your interface says “share price” in one place, “stock price” in another, and “stock quote” in a third, users will wonder whether these are three different things you’re talking about.</a:t>
            </a:r>
          </a:p>
          <a:p>
            <a:pPr eaLnBrk="1" hangingPunct="1"/>
            <a:r>
              <a:rPr lang="en-US" sz="1000"/>
              <a:t>There are three kinds of consistency you need to think about: </a:t>
            </a:r>
            <a:r>
              <a:rPr lang="en-US" sz="1000" b="1"/>
              <a:t>internal consistency</a:t>
            </a:r>
            <a:r>
              <a:rPr lang="en-US" sz="1000"/>
              <a:t> within your application, so that things the user learns in one place can be carried over to other places; </a:t>
            </a:r>
            <a:r>
              <a:rPr lang="en-US" sz="1000" b="1"/>
              <a:t>external consistency</a:t>
            </a:r>
            <a:r>
              <a:rPr lang="en-US" sz="1000"/>
              <a:t> with other applications on the same platform; and </a:t>
            </a:r>
            <a:r>
              <a:rPr lang="en-US" sz="1000" b="1"/>
              <a:t>metaphorical consistency</a:t>
            </a:r>
            <a:r>
              <a:rPr lang="en-US" sz="1000"/>
              <a:t> with your interface metaphor or similar real-world objects.</a:t>
            </a:r>
          </a:p>
          <a:p>
            <a:pPr eaLnBrk="1" hangingPunct="1"/>
            <a:r>
              <a:rPr lang="en-US" sz="1000"/>
              <a:t>The system should </a:t>
            </a:r>
            <a:r>
              <a:rPr lang="en-US" sz="1000" b="1"/>
              <a:t>match the real world</a:t>
            </a:r>
            <a:r>
              <a:rPr lang="en-US" sz="1000"/>
              <a:t> of the user’s experience as much as possible.  Another way to say this is “speak the user’s language.” If the user speaks English, then the interface should also speak English, not Geekish.  Technical jargon should be avoided. How might a user interpret the second dialog box shown above?  One poor user actually read </a:t>
            </a:r>
            <a:r>
              <a:rPr lang="en-US" sz="1000" i="1"/>
              <a:t>type</a:t>
            </a:r>
            <a:r>
              <a:rPr lang="en-US" sz="1000"/>
              <a:t> as a verb, and dutifully typed M-I-S-M-A-T-C-H every time this dialog appeared.  The user’s reaction makes perfect sense when you remember that most computer users do just that, </a:t>
            </a:r>
            <a:r>
              <a:rPr lang="en-US" sz="1000" i="1"/>
              <a:t>type</a:t>
            </a:r>
            <a:r>
              <a:rPr lang="en-US" sz="1000"/>
              <a:t>,</a:t>
            </a:r>
            <a:r>
              <a:rPr lang="en-US" sz="1000" i="1"/>
              <a:t> </a:t>
            </a:r>
            <a:r>
              <a:rPr lang="en-US" sz="1000"/>
              <a:t>all day.  But most programmers wouldn’t even think of reading the message that way.  Yet another example showing that You Are Not The User.</a:t>
            </a:r>
          </a:p>
          <a:p>
            <a:pPr eaLnBrk="1" hangingPunct="1"/>
            <a:r>
              <a:rPr lang="en-US" sz="1000"/>
              <a:t>Technical jargon should only be used when it is specific to the application domain and the expected users are domain experts. An interface designed for doctors shouldn’t dumb down medical terms.</a:t>
            </a:r>
          </a:p>
          <a:p>
            <a:pPr eaLnBrk="1" hangingPunct="1"/>
            <a:r>
              <a:rPr lang="en-US" sz="1000" b="1"/>
              <a:t>Recognition is better than recall </a:t>
            </a:r>
            <a:r>
              <a:rPr lang="en-US" sz="1000"/>
              <a:t>– i.e., if the user can operate your interface by recognizing the function they want, rather than having to recall it from memory, then their learning burden is significantly reduced. Norman (in </a:t>
            </a:r>
            <a:r>
              <a:rPr lang="en-US" sz="1000" i="1"/>
              <a:t>The Design of Everyday Things</a:t>
            </a:r>
            <a:r>
              <a:rPr lang="en-US" sz="1000"/>
              <a:t>) makes a useful distinction between </a:t>
            </a:r>
            <a:r>
              <a:rPr lang="en-US" sz="1000" b="1"/>
              <a:t>knowledge in the head</a:t>
            </a:r>
            <a:r>
              <a:rPr lang="en-US" sz="1000"/>
              <a:t>, which is hard to get in there and still harder to recover, and </a:t>
            </a:r>
            <a:r>
              <a:rPr lang="en-US" sz="1000" b="1"/>
              <a:t>knowledge in the world</a:t>
            </a:r>
            <a:r>
              <a:rPr lang="en-US" sz="1000"/>
              <a:t>, which is far more accessible.  Knowledge in the head is what we usually think of as knowledge and memory.  Knowledge in the world, on the other hand, means not just documentation and button labels and signs, but also </a:t>
            </a:r>
            <a:r>
              <a:rPr lang="en-US" sz="1000" b="1"/>
              <a:t>nonverbal</a:t>
            </a:r>
            <a:r>
              <a:rPr lang="en-US" sz="1000"/>
              <a:t> features of a system that constrain our actions or remind us of what to do. Command languages demand lots of knowledge in the head, while GUI interfaces driven by buttons and menus rely on knowledge in the world.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47622E29-A4E8-434D-B1A8-D1EBE958EEE9}" type="slidenum">
              <a:rPr lang="en-US" sz="1200" b="0">
                <a:latin typeface="Arial" charset="0"/>
              </a:rPr>
              <a:pPr eaLnBrk="1" hangingPunct="1"/>
              <a:t>19</a:t>
            </a:fld>
            <a:endParaRPr lang="en-US" sz="1200" b="0">
              <a:latin typeface="Arial" charset="0"/>
            </a:endParaRPr>
          </a:p>
        </p:txBody>
      </p:sp>
      <p:sp>
        <p:nvSpPr>
          <p:cNvPr id="67587" name="Rectangle 4"/>
          <p:cNvSpPr>
            <a:spLocks noGrp="1" noRot="1" noChangeAspect="1" noChangeArrowheads="1" noTextEdit="1"/>
          </p:cNvSpPr>
          <p:nvPr>
            <p:ph type="sldImg"/>
          </p:nvPr>
        </p:nvSpPr>
        <p:spPr>
          <a:ln/>
        </p:spPr>
      </p:sp>
      <p:sp>
        <p:nvSpPr>
          <p:cNvPr id="6758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now turn to visibility – making the program's state visible to the user.</a:t>
            </a:r>
          </a:p>
          <a:p>
            <a:pPr eaLnBrk="1" hangingPunct="1"/>
            <a:r>
              <a:rPr lang="en-US" dirty="0" smtClean="0"/>
              <a:t>This is the Windows XP calculator.  It looks and works just like a familiar desk calculator, a stable and widely-copied interface that many people are familiar with.  It’s a familiar metaphor, and trivial for calculator users to pick up and use.  Unfortunately it deviates from the metaphor in some small ways, largely because the buttons are limited to text labels.  The square root button is labeled “</a:t>
            </a:r>
            <a:r>
              <a:rPr lang="en-US" dirty="0" err="1" smtClean="0"/>
              <a:t>sqrt</a:t>
            </a:r>
            <a:r>
              <a:rPr lang="en-US" dirty="0" smtClean="0"/>
              <a:t>” rather than the root symbol.  The multiplication operator is * instead of ×.</a:t>
            </a:r>
          </a:p>
          <a:p>
            <a:pPr eaLnBrk="1" hangingPunct="1"/>
            <a:r>
              <a:rPr lang="en-US" dirty="0" smtClean="0"/>
              <a:t>But this interface adheres to its metaphor so carefully that it passes up some tremendous opportunities to improve on the desk calculator interface.  Why only one line of display?  A history, analogous to the paper tape printed by some desk calculators, would cost almost nothing. Why only one memory slot? Why display “M” instead of the actual number stored in memory?  All these issues violate visibility.  A more serious violation of the same heuristic: the interface actually has invisible modes.  When I’m entering a number, pressing a digit appends it to the number.  But after I press an operator button, the next digit I press starts a new number.  There’s no visible feedback about what low-level mode I’m in.  Nor can I tell, once it’s time to push the = button, what computation will actually be made.</a:t>
            </a:r>
          </a:p>
          <a:p>
            <a:pPr eaLnBrk="1" hangingPunct="1"/>
            <a:r>
              <a:rPr lang="en-US" dirty="0" smtClean="0"/>
              <a:t>(Incidentally, although this interface has good metaphorical consistency, so it's easy to learn for people who've used a pocket calculator before, it's not easily learnable if you haven't.  Most of the buttons are cryptically worded, violating the principle "recognition, not recall".  MC, MR, MS, and M+?  What’s the difference between CE and C?  My first guess was that CE meant “Clear Error” (for divide-by-zero errors and the like); some people in class suggested that it means “Clear Everything”.  In fact, it means “Clear Entry”, which just deletes the last number you entered without erasing the previous part of the computation.  “C” actually clears everything.</a:t>
            </a:r>
          </a:p>
          <a:p>
            <a:pPr eaLnBrk="1" hangingPunct="1"/>
            <a:r>
              <a:rPr lang="en-US" dirty="0" smtClean="0"/>
              <a:t>It turns out that this interface also lets you type numbers on the keyboard, but the interface doesn’t give a hint about that possibility.  In fact, in a study of experienced GUI users who were given an onscreen calculator like this one to use, 13 of 24 never realized that they could use the keyboard instead of the mouse (Nielsen, Usability Engineering, p. 61-62).  One possible solution to this problem would be to make the display look more like a text field, with a blinking cursor in it, implying “type here”. Text field appearance would also help the Edit menu, which offers Copy and Paste commands without any obvious selection (external consistency).  </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C86982-0651-4A87-8CCD-A426161CC69C}" type="slidenum">
              <a:rPr lang="en-US" smtClean="0"/>
              <a:pPr>
                <a:defRPr/>
              </a:pPr>
              <a:t>2</a:t>
            </a:fld>
            <a:endParaRPr lang="en-US"/>
          </a:p>
        </p:txBody>
      </p:sp>
    </p:spTree>
    <p:extLst>
      <p:ext uri="{BB962C8B-B14F-4D97-AF65-F5344CB8AC3E}">
        <p14:creationId xmlns:p14="http://schemas.microsoft.com/office/powerpoint/2010/main" val="2378371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FF55CBC2-D421-4B3C-A30B-D9CB9049B0B8}" type="slidenum">
              <a:rPr lang="en-US" sz="1200" b="0">
                <a:latin typeface="Arial" charset="0"/>
              </a:rPr>
              <a:pPr eaLnBrk="1" hangingPunct="1"/>
              <a:t>20</a:t>
            </a:fld>
            <a:endParaRPr lang="en-US" sz="1200" b="0">
              <a:latin typeface="Arial" charset="0"/>
            </a:endParaRPr>
          </a:p>
        </p:txBody>
      </p:sp>
      <p:sp>
        <p:nvSpPr>
          <p:cNvPr id="68611" name="Rectangle 4"/>
          <p:cNvSpPr>
            <a:spLocks noGrp="1" noRot="1" noChangeAspect="1" noChangeArrowheads="1" noTextEdit="1"/>
          </p:cNvSpPr>
          <p:nvPr>
            <p:ph type="sldImg"/>
          </p:nvPr>
        </p:nvSpPr>
        <p:spPr>
          <a:ln/>
        </p:spPr>
      </p:sp>
      <p:sp>
        <p:nvSpPr>
          <p:cNvPr id="6861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Here's the latest version of Microsoft Office (Office 2007).  Compared to earlier versions of Office, Office 2007 has a radically different user interface. The menubar and toolbars are merged into a single widget, called a command ribbon.  Clicking on one of the tabs (“Write”, “Insert”, “Page Layout”, etc) switches to a different ribbon of widgets underneath.  The metaphor is a mix of menubar, toolbar, and tabbed pane.  (Notice how UIs have evolved to the point where new metaphorical designs are riffing on existing GUI objects, rather than physical objects.  Expect to see more of that in the future.)</a:t>
            </a:r>
          </a:p>
          <a:p>
            <a:pPr eaLnBrk="1" hangingPunct="1"/>
            <a:r>
              <a:rPr lang="en-US" smtClean="0"/>
              <a:t>Needless to say, slavish consistency has been thrown out the window – Office 2007 doesn't have a menubar or toolbar anymore.  But if we were slavishly consistent, we’d never make any progress in user interface design.  If you look carefully at the interface, it is consistent in some important ways: (1) critical toolbar buttons still look the same, like Save, Cut, Copy, and Paste; (2) the command tab buttons resemble menubar menus, in both location and naming; (3) the ribbons look and act like rich toolbars, with familiar widgets and familiar affordances.  So even though some new learning has to happen for Office users, the knowledge transfer from other apps or previous Office is likely to be substantial.</a:t>
            </a:r>
          </a:p>
          <a:p>
            <a:pPr eaLnBrk="1" hangingPunct="1"/>
            <a:r>
              <a:rPr lang="en-US" smtClean="0"/>
              <a:t>Office also provides more feedback about what a command will do, by showing a preview of its effect right in the document while you’re mousing over the command.  So if you hover over the Heading 2 option, your document will reformat to show you what the selection would look like with that new style.  This is a tremendous improvement to the visibility and feedback of the interface.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3926869" y="8757664"/>
            <a:ext cx="3005825" cy="4610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4" tIns="43652" rIns="87304" bIns="43652"/>
          <a:lstStyle>
            <a:lvl1pPr defTabSz="923021">
              <a:defRPr sz="2300">
                <a:solidFill>
                  <a:schemeClr val="tx1"/>
                </a:solidFill>
                <a:latin typeface="Times New Roman" pitchFamily="18" charset="0"/>
              </a:defRPr>
            </a:lvl1pPr>
            <a:lvl2pPr marL="710483" indent="-273263" defTabSz="923021">
              <a:defRPr sz="2300">
                <a:solidFill>
                  <a:schemeClr val="tx1"/>
                </a:solidFill>
                <a:latin typeface="Times New Roman" pitchFamily="18" charset="0"/>
              </a:defRPr>
            </a:lvl2pPr>
            <a:lvl3pPr marL="1093051" indent="-218610" defTabSz="923021">
              <a:defRPr sz="2300">
                <a:solidFill>
                  <a:schemeClr val="tx1"/>
                </a:solidFill>
                <a:latin typeface="Times New Roman" pitchFamily="18" charset="0"/>
              </a:defRPr>
            </a:lvl3pPr>
            <a:lvl4pPr marL="1530271" indent="-218610" defTabSz="923021">
              <a:defRPr sz="2300">
                <a:solidFill>
                  <a:schemeClr val="tx1"/>
                </a:solidFill>
                <a:latin typeface="Times New Roman" pitchFamily="18" charset="0"/>
              </a:defRPr>
            </a:lvl4pPr>
            <a:lvl5pPr marL="1967492" indent="-218610" defTabSz="923021">
              <a:defRPr sz="2300">
                <a:solidFill>
                  <a:schemeClr val="tx1"/>
                </a:solidFill>
                <a:latin typeface="Times New Roman" pitchFamily="18" charset="0"/>
              </a:defRPr>
            </a:lvl5pPr>
            <a:lvl6pPr marL="2404712" indent="-218610" defTabSz="923021" eaLnBrk="0" fontAlgn="base" hangingPunct="0">
              <a:spcBef>
                <a:spcPct val="0"/>
              </a:spcBef>
              <a:spcAft>
                <a:spcPct val="0"/>
              </a:spcAft>
              <a:defRPr sz="2300">
                <a:solidFill>
                  <a:schemeClr val="tx1"/>
                </a:solidFill>
                <a:latin typeface="Times New Roman" pitchFamily="18" charset="0"/>
              </a:defRPr>
            </a:lvl6pPr>
            <a:lvl7pPr marL="2841932" indent="-218610" defTabSz="923021" eaLnBrk="0" fontAlgn="base" hangingPunct="0">
              <a:spcBef>
                <a:spcPct val="0"/>
              </a:spcBef>
              <a:spcAft>
                <a:spcPct val="0"/>
              </a:spcAft>
              <a:defRPr sz="2300">
                <a:solidFill>
                  <a:schemeClr val="tx1"/>
                </a:solidFill>
                <a:latin typeface="Times New Roman" pitchFamily="18" charset="0"/>
              </a:defRPr>
            </a:lvl7pPr>
            <a:lvl8pPr marL="3279153" indent="-218610" defTabSz="923021" eaLnBrk="0" fontAlgn="base" hangingPunct="0">
              <a:spcBef>
                <a:spcPct val="0"/>
              </a:spcBef>
              <a:spcAft>
                <a:spcPct val="0"/>
              </a:spcAft>
              <a:defRPr sz="2300">
                <a:solidFill>
                  <a:schemeClr val="tx1"/>
                </a:solidFill>
                <a:latin typeface="Times New Roman" pitchFamily="18" charset="0"/>
              </a:defRPr>
            </a:lvl8pPr>
            <a:lvl9pPr marL="3716373" indent="-218610" defTabSz="923021" eaLnBrk="0" fontAlgn="base" hangingPunct="0">
              <a:spcBef>
                <a:spcPct val="0"/>
              </a:spcBef>
              <a:spcAft>
                <a:spcPct val="0"/>
              </a:spcAft>
              <a:defRPr sz="2300">
                <a:solidFill>
                  <a:schemeClr val="tx1"/>
                </a:solidFill>
                <a:latin typeface="Times New Roman" pitchFamily="18" charset="0"/>
              </a:defRPr>
            </a:lvl9pPr>
          </a:lstStyle>
          <a:p>
            <a:pPr eaLnBrk="1" hangingPunct="1"/>
            <a:fld id="{26EB1D3D-EA01-4065-97A9-04B43B34A29E}" type="slidenum">
              <a:rPr lang="en-US" sz="1200">
                <a:latin typeface="Arial" charset="0"/>
                <a:cs typeface="Arial" charset="0"/>
              </a:rPr>
              <a:pPr eaLnBrk="1" hangingPunct="1"/>
              <a:t>21</a:t>
            </a:fld>
            <a:endParaRPr lang="en-US" sz="1200">
              <a:latin typeface="Arial" charset="0"/>
              <a:cs typeface="Arial" charset="0"/>
            </a:endParaRPr>
          </a:p>
        </p:txBody>
      </p:sp>
      <p:sp>
        <p:nvSpPr>
          <p:cNvPr id="68611" name="Rectangle 2"/>
          <p:cNvSpPr>
            <a:spLocks noGrp="1" noRot="1" noChangeAspect="1" noChangeArrowheads="1" noTextEdit="1"/>
          </p:cNvSpPr>
          <p:nvPr>
            <p:ph type="sldImg"/>
          </p:nvPr>
        </p:nvSpPr>
        <p:spPr>
          <a:xfrm>
            <a:off x="1524000" y="692150"/>
            <a:ext cx="3887788" cy="2916238"/>
          </a:xfrm>
          <a:ln/>
        </p:spPr>
      </p:sp>
      <p:sp>
        <p:nvSpPr>
          <p:cNvPr id="68612" name="Rectangle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are some useful facts to know about the human perceptual system, which are helpful in designing user interfaces.  One interesting effect is </a:t>
            </a:r>
            <a:r>
              <a:rPr lang="en-US" b="1" smtClean="0"/>
              <a:t>perceptual fusion</a:t>
            </a:r>
            <a:r>
              <a:rPr lang="en-US" smtClean="0"/>
              <a:t>.  Here’s an intuition for how fusion works.  Every cycle of roughly 100ms, your perceptual system grabs a frame (snaps a picture).  Two events occurring less than the cycle time apart are likely to appear in the same frame.  If the events are similar – e.g., Mickey Mouse appearing in one position, and then a short time later in another position – then the events tend to </a:t>
            </a:r>
            <a:r>
              <a:rPr lang="en-US" i="1" smtClean="0"/>
              <a:t>fuse</a:t>
            </a:r>
            <a:r>
              <a:rPr lang="en-US" smtClean="0"/>
              <a:t> into a single perceived event – a single Mickey Mouse, in motion.</a:t>
            </a:r>
          </a:p>
          <a:p>
            <a:pPr eaLnBrk="1" hangingPunct="1"/>
            <a:r>
              <a:rPr lang="en-US" smtClean="0"/>
              <a:t>Perceptual fusion is responsible for the way we perceive a sequence of movie frames as a moving picture, so the parameters of the perceptual processor give us a lower bound on the frame rate for believable animation.  10 frames per second is good enough, but 20 frames per second is better.  (Film) movie projectors have 24 frames per second, but each frame is shown twice rather than once to improve fusing.</a:t>
            </a:r>
          </a:p>
          <a:p>
            <a:pPr eaLnBrk="1" hangingPunct="1"/>
            <a:r>
              <a:rPr lang="en-US" smtClean="0"/>
              <a:t>Perceptual fusion also gives an upper bound on good computer response time.  If a computer responds to a user’s action within the perceptual fusion time, its response feels instantaneous with the action itself.  Systems with that kind of response time tend to feel like extensions of the user’s body.  If you used a text editor that took longer than that time to display each keystroke, you would notice.</a:t>
            </a:r>
          </a:p>
          <a:p>
            <a:pPr eaLnBrk="1" hangingPunct="1"/>
            <a:r>
              <a:rPr lang="en-US" smtClean="0"/>
              <a:t>Another essential fact to know about when you're designing feedback mechanisms is that color deficiency (“color blindness”) affects a significant fraction of human beings.  An overwhelming number of them are male. Since color blindness affects so many people, it is essential to take it into account when you are deciding how to use color in a user interface.  Don’t depend solely on color distinctions, particularly red-green distinctions, for conveying information. Microsoft Office applications fail in this respect: red wavy underlines indicate spelling errors, while identical green wavy underlines indicate grammar errors.</a:t>
            </a:r>
          </a:p>
          <a:p>
            <a:pPr eaLnBrk="1" hangingPunct="1"/>
            <a:r>
              <a:rPr lang="en-US" smtClean="0"/>
              <a:t>Traffic lights are another source of problems.  How do red-green color-blind people know whether the light is green or red?  Fortunately, for US traffic lights, there’s a spatial cue: red is always above (or to the left of) green. For some kinds of red-green color deficiency, the red light also looks darker than the green light.</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FDACE931-F972-446B-87B5-ACB0EB8BAD0F}" type="slidenum">
              <a:rPr lang="en-US" sz="1200" b="0">
                <a:latin typeface="Arial" charset="0"/>
              </a:rPr>
              <a:pPr eaLnBrk="1" hangingPunct="1"/>
              <a:t>22</a:t>
            </a:fld>
            <a:endParaRPr lang="en-US" sz="1200" b="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Keep the user informed about what’s going on.  We’ve developed lots of idioms for feedback in graphical user interfaces.  Use them:</a:t>
            </a:r>
          </a:p>
          <a:p>
            <a:pPr eaLnBrk="1" hangingPunct="1">
              <a:buFontTx/>
              <a:buChar char="•"/>
            </a:pPr>
            <a:r>
              <a:rPr lang="en-US" smtClean="0"/>
              <a:t>Change the cursor to indicate possible actions (e.g. hand over a hyperlink), modes (e.g. drag/drop), and activity (hourglass).</a:t>
            </a:r>
          </a:p>
          <a:p>
            <a:pPr eaLnBrk="1" hangingPunct="1">
              <a:buFontTx/>
              <a:buChar char="•"/>
            </a:pPr>
            <a:r>
              <a:rPr lang="en-US" smtClean="0"/>
              <a:t>Use highlights to show selected objects.  Don’t leave selections implicit.</a:t>
            </a:r>
          </a:p>
          <a:p>
            <a:pPr eaLnBrk="1" hangingPunct="1">
              <a:buFontTx/>
              <a:buChar char="•"/>
            </a:pPr>
            <a:r>
              <a:rPr lang="en-US" smtClean="0"/>
              <a:t>Use the status bar for messages and progress indicators.</a:t>
            </a:r>
          </a:p>
          <a:p>
            <a:pPr eaLnBrk="1" hangingPunct="1"/>
            <a:r>
              <a:rPr lang="en-US" smtClean="0"/>
              <a:t>Depending on how long an operation takes, you may need different amounts of feedback. Even though we say “no feedback needed” if the operation takes less than a second, remember that something should change, visibly, within 100 ms, or perceptual fusion will be disrupted.</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C86982-0651-4A87-8CCD-A426161CC69C}" type="slidenum">
              <a:rPr lang="en-US" smtClean="0"/>
              <a:pPr>
                <a:defRPr/>
              </a:pPr>
              <a:t>23</a:t>
            </a:fld>
            <a:endParaRPr lang="en-US"/>
          </a:p>
        </p:txBody>
      </p:sp>
    </p:spTree>
    <p:extLst>
      <p:ext uri="{BB962C8B-B14F-4D97-AF65-F5344CB8AC3E}">
        <p14:creationId xmlns:p14="http://schemas.microsoft.com/office/powerpoint/2010/main" val="28213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D649F2CC-4A9A-4E83-867C-3F41CCEFFAAB}" type="slidenum">
              <a:rPr lang="en-US" sz="1200" b="0">
                <a:latin typeface="Arial" charset="0"/>
              </a:rPr>
              <a:pPr eaLnBrk="1" hangingPunct="1"/>
              <a:t>24</a:t>
            </a:fld>
            <a:endParaRPr lang="en-US" sz="1200" b="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Efficiency </a:t>
            </a:r>
            <a:r>
              <a:rPr lang="en-US" dirty="0" smtClean="0"/>
              <a:t>concerns how quickly an expert user can operate the system – submitting input or commands, and perceiving and processing the system's output.  Note that this is typically not about the performance of the program's algorithms at all – instead, it's about the performance of the I/O channel between the user and the program.  A user interface that requires fewer keystrokes to do a task is more efficient.  The problem of efficiency is more subtle than just counting keystrokes, however.</a:t>
            </a:r>
          </a:p>
          <a:p>
            <a:pPr eaLnBrk="1" hangingPunct="1"/>
            <a:r>
              <a:rPr lang="en-US" dirty="0" smtClean="0"/>
              <a:t>Recall the example of Gimp from the start of this lecture.  All Gimp menus are accessed from a </a:t>
            </a:r>
            <a:r>
              <a:rPr lang="en-US" i="1" dirty="0" smtClean="0"/>
              <a:t>context menu</a:t>
            </a:r>
            <a:r>
              <a:rPr lang="en-US" dirty="0" smtClean="0"/>
              <a:t>, which pops up on right-click.  You don't have to move your mouse up to the menu bar – a context menu can be popped up anywhere.  So it should be faster.  Right?</a:t>
            </a:r>
          </a:p>
          <a:p>
            <a:pPr eaLnBrk="1" hangingPunct="1"/>
            <a:r>
              <a:rPr lang="en-US" dirty="0" smtClean="0"/>
              <a:t>Wrong. With Gimp’s design, as soon as the mouse hovers over a choice on the context menu (like File or Edit), the submenu immediately</a:t>
            </a:r>
            <a:r>
              <a:rPr lang="en-US" b="1" dirty="0" smtClean="0"/>
              <a:t> </a:t>
            </a:r>
            <a:r>
              <a:rPr lang="en-US" dirty="0" smtClean="0"/>
              <a:t>pops up to the right. That means, if I want to reach an option on the File menu, I have to move my mouse carefully to the right, staying within the File choice, until it reaches the File submenu.  If my mouse ever strays into the Edit item, the File menu I’m aiming for vanishes, replaced by the Edit menu.  So if I want to select File/Quit, I can’t just drag my mouse in a straight line from File to Quit – I have to drive into the File menu, turn 90 degrees and then drive down to Quit!  </a:t>
            </a:r>
            <a:r>
              <a:rPr lang="en-US" b="1" dirty="0" smtClean="0"/>
              <a:t>Cascading submenus </a:t>
            </a:r>
            <a:r>
              <a:rPr lang="en-US" dirty="0" smtClean="0"/>
              <a:t>are actually slower to use than a menu bar.</a:t>
            </a:r>
          </a:p>
          <a:p>
            <a:pPr eaLnBrk="1" hangingPunct="1"/>
            <a:r>
              <a:rPr lang="en-US" dirty="0" smtClean="0"/>
              <a:t>Gimp’s designers made a choice without fully considering how it interacted with human capabilities.</a:t>
            </a: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D9B96C6D-6793-4368-B6E7-9899ECDCDD6D}" type="slidenum">
              <a:rPr lang="en-US" sz="1200" b="0">
                <a:latin typeface="Arial" charset="0"/>
              </a:rPr>
              <a:pPr eaLnBrk="1" hangingPunct="1"/>
              <a:t>25</a:t>
            </a:fld>
            <a:endParaRPr lang="en-US" sz="1200" b="0">
              <a:latin typeface="Arial" charset="0"/>
            </a:endParaRPr>
          </a:p>
        </p:txBody>
      </p:sp>
      <p:sp>
        <p:nvSpPr>
          <p:cNvPr id="72707" name="Rectangle 4"/>
          <p:cNvSpPr>
            <a:spLocks noGrp="1" noRot="1" noChangeAspect="1" noChangeArrowheads="1" noTextEdit="1"/>
          </p:cNvSpPr>
          <p:nvPr>
            <p:ph type="sldImg"/>
          </p:nvPr>
        </p:nvSpPr>
        <p:spPr>
          <a:ln/>
        </p:spPr>
      </p:sp>
      <p:sp>
        <p:nvSpPr>
          <p:cNvPr id="7270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Let's look at some facts about the human motor processing system, because this will help us understand just how bad the cascading submenu problem is.  </a:t>
            </a:r>
          </a:p>
          <a:p>
            <a:pPr eaLnBrk="1" hangingPunct="1"/>
            <a:r>
              <a:rPr lang="en-US" smtClean="0"/>
              <a:t>In simplified form, the human cognitive system is a feedback loop: your senses feed stimuli into your brain, your brain processes those stimuli, and your brain instructs your muscles to do something.  Then your senses perceive the effect your muscles had on the world, and your brain can adjust what the muscles are doing to correct for errors.  We rely on this feedback loop to walk, catch a ball, draw a straight line, put food in our mouths, and do almost everything we do.</a:t>
            </a:r>
          </a:p>
          <a:p>
            <a:pPr eaLnBrk="1" hangingPunct="1"/>
            <a:r>
              <a:rPr lang="en-US" smtClean="0"/>
              <a:t>In fact, this system can run two ways.  The motor system can run autonomously, repeatedly issuing the same instructions to the muscles without waiting for feedback.  This is “open-loop” control; the motor processor receives no feedback from the perceptual system about whether its instructions are correct.  With open loop control, the maximum rate of operation is just the cycle time of this "motor processor", which is typically Tmotor = 70 msec. </a:t>
            </a:r>
          </a:p>
          <a:p>
            <a:pPr eaLnBrk="1" hangingPunct="1"/>
            <a:r>
              <a:rPr lang="en-US" smtClean="0"/>
              <a:t>The other way is “closed-loop” control, which has a complete feedback loop. The perceptual system looks at what the motor processor did, and the cognitive system makes a decision about how to correct the movement, and then the motor system issues a new instruction.  At best, the feedback loop needs one cycle of the entire feedback loop to run, which is roughly Tloop = 240 ms.</a:t>
            </a:r>
          </a:p>
          <a:p>
            <a:pPr eaLnBrk="1" hangingPunct="1"/>
            <a:r>
              <a:rPr lang="en-US" smtClean="0"/>
              <a:t>Here’s a simple but interesting experiment that you can try: take a sheet of lined paper and scribble a sawtooth wave back and forth between two lines, going as fast as you can but trying to hit the lines exactly on every peak and trough.  Do it for 5 seconds.  The frequency of the sawtooth carrier wave is dictated by open-loop control.  The frequency of the wave’s envelope, the corrections you had to make to get your scribble back to the lines, is closed-loop control.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8C6E1DAF-A0C3-4C12-90B4-E2E7C29719CF}" type="slidenum">
              <a:rPr lang="en-US" sz="1200" b="0">
                <a:latin typeface="Arial" charset="0"/>
              </a:rPr>
              <a:pPr eaLnBrk="1" hangingPunct="1"/>
              <a:t>26</a:t>
            </a:fld>
            <a:endParaRPr lang="en-US" sz="1200" b="0">
              <a:latin typeface="Arial" charset="0"/>
            </a:endParaRPr>
          </a:p>
        </p:txBody>
      </p:sp>
      <p:sp>
        <p:nvSpPr>
          <p:cNvPr id="73731" name="Rectangle 4"/>
          <p:cNvSpPr>
            <a:spLocks noGrp="1" noRot="1" noChangeAspect="1" noChangeArrowheads="1" noTextEdit="1"/>
          </p:cNvSpPr>
          <p:nvPr>
            <p:ph type="sldImg"/>
          </p:nvPr>
        </p:nvSpPr>
        <p:spPr>
          <a:ln/>
        </p:spPr>
      </p:sp>
      <p:sp>
        <p:nvSpPr>
          <p:cNvPr id="7373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Let’s consider a common motor task in user interfaces: pointing at a target of a certain size at a certain distance away (within arm’s length).  The time it takes to do this task is governed by a relationship called Fitts’s Law.  It’s a fundamental law of the human sensory-motor system, which has been replicated by numerous studies. Fitts’s Law applies equally well to using a mouse to point at a target on a screen, putting your finger on a keyboard key, or moving your hand between keyboard and mouse.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charset="0"/>
                <a:ea typeface="ＭＳ Ｐゴシック" charset="0"/>
                <a:cs typeface="Arial" charset="0"/>
              </a:defRPr>
            </a:lvl1pPr>
            <a:lvl2pPr marL="709443" indent="-272863" defTabSz="923186" eaLnBrk="0" hangingPunct="0">
              <a:defRPr sz="3100" b="1">
                <a:solidFill>
                  <a:schemeClr val="tx1"/>
                </a:solidFill>
                <a:latin typeface="Gill Sans MT" charset="0"/>
                <a:ea typeface="Arial" charset="0"/>
                <a:cs typeface="Arial" charset="0"/>
              </a:defRPr>
            </a:lvl2pPr>
            <a:lvl3pPr marL="1091451" indent="-218290" defTabSz="923186" eaLnBrk="0" hangingPunct="0">
              <a:defRPr sz="3100" b="1">
                <a:solidFill>
                  <a:schemeClr val="tx1"/>
                </a:solidFill>
                <a:latin typeface="Gill Sans MT" charset="0"/>
                <a:ea typeface="Arial" charset="0"/>
                <a:cs typeface="Arial" charset="0"/>
              </a:defRPr>
            </a:lvl3pPr>
            <a:lvl4pPr marL="1528031" indent="-218290" defTabSz="923186" eaLnBrk="0" hangingPunct="0">
              <a:defRPr sz="3100" b="1">
                <a:solidFill>
                  <a:schemeClr val="tx1"/>
                </a:solidFill>
                <a:latin typeface="Gill Sans MT" charset="0"/>
                <a:ea typeface="Arial" charset="0"/>
                <a:cs typeface="Arial" charset="0"/>
              </a:defRPr>
            </a:lvl4pPr>
            <a:lvl5pPr marL="1964611" indent="-218290" defTabSz="923186" eaLnBrk="0" hangingPunct="0">
              <a:defRPr sz="3100" b="1">
                <a:solidFill>
                  <a:schemeClr val="tx1"/>
                </a:solidFill>
                <a:latin typeface="Gill Sans MT" charset="0"/>
                <a:ea typeface="Arial"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9pPr>
          </a:lstStyle>
          <a:p>
            <a:pPr eaLnBrk="1" hangingPunct="1"/>
            <a:fld id="{B4ECD9A3-C46E-074D-8BA2-85D40C25C22D}" type="slidenum">
              <a:rPr lang="en-US" sz="1200" b="0">
                <a:latin typeface="Arial" charset="0"/>
              </a:rPr>
              <a:pPr eaLnBrk="1" hangingPunct="1"/>
              <a:t>27</a:t>
            </a:fld>
            <a:endParaRPr lang="en-US" sz="1200" b="0">
              <a:latin typeface="Arial" charset="0"/>
            </a:endParaRPr>
          </a:p>
        </p:txBody>
      </p:sp>
      <p:sp>
        <p:nvSpPr>
          <p:cNvPr id="74755" name="Rectangle 4"/>
          <p:cNvSpPr>
            <a:spLocks noGrp="1" noRot="1" noChangeAspect="1" noChangeArrowheads="1" noTextEdit="1"/>
          </p:cNvSpPr>
          <p:nvPr>
            <p:ph type="sldImg"/>
          </p:nvPr>
        </p:nvSpPr>
        <p:spPr>
          <a:ln/>
        </p:spPr>
      </p:sp>
      <p:sp>
        <p:nvSpPr>
          <p:cNvPr id="74756"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cs typeface="Times New Roman" charset="0"/>
              </a:rPr>
              <a:t>We can derive Fitts</a:t>
            </a:r>
            <a:r>
              <a:rPr lang="ja-JP" altLang="en-US">
                <a:latin typeface="Times New Roman" charset="0"/>
                <a:cs typeface="Times New Roman" charset="0"/>
              </a:rPr>
              <a:t>’</a:t>
            </a:r>
            <a:r>
              <a:rPr lang="en-US">
                <a:latin typeface="Times New Roman" charset="0"/>
                <a:cs typeface="Times New Roman" charset="0"/>
              </a:rPr>
              <a:t>s Law by appealing to the human information processing model. Fitts</a:t>
            </a:r>
            <a:r>
              <a:rPr lang="ja-JP" altLang="en-US">
                <a:latin typeface="Times New Roman" charset="0"/>
                <a:cs typeface="Times New Roman" charset="0"/>
              </a:rPr>
              <a:t>’</a:t>
            </a:r>
            <a:r>
              <a:rPr lang="en-US">
                <a:latin typeface="Times New Roman" charset="0"/>
                <a:cs typeface="Times New Roman" charset="0"/>
              </a:rPr>
              <a:t>s Law relies on closed-loop control.  In each cycle, your motor system instructs your hand to move the entire remaining distance D.  The accuracy of that motion is proportional to the distance moved, so your hand gets within some error </a:t>
            </a:r>
            <a:r>
              <a:rPr lang="el-GR">
                <a:latin typeface="Times New Roman" charset="0"/>
                <a:cs typeface="Times New Roman" charset="0"/>
              </a:rPr>
              <a:t>ε</a:t>
            </a:r>
            <a:r>
              <a:rPr lang="en-US">
                <a:latin typeface="Times New Roman" charset="0"/>
                <a:cs typeface="Times New Roman" charset="0"/>
              </a:rPr>
              <a:t>D of the target (possibly undershooting, possibly overshooting).  Your perceptual and cognitive systems perceive where your hand arrived and compare it to the target, and then your motor system issues a correction to move the remaining distance </a:t>
            </a:r>
            <a:r>
              <a:rPr lang="el-GR">
                <a:latin typeface="Times New Roman" charset="0"/>
                <a:cs typeface="Times New Roman" charset="0"/>
              </a:rPr>
              <a:t>ε</a:t>
            </a:r>
            <a:r>
              <a:rPr lang="en-US">
                <a:latin typeface="Times New Roman" charset="0"/>
                <a:cs typeface="Times New Roman" charset="0"/>
              </a:rPr>
              <a:t>D – which it does, but again with proportional error, so your hand is now within </a:t>
            </a:r>
            <a:r>
              <a:rPr lang="el-GR">
                <a:latin typeface="Times New Roman" charset="0"/>
                <a:cs typeface="Times New Roman" charset="0"/>
              </a:rPr>
              <a:t>ε</a:t>
            </a:r>
            <a:r>
              <a:rPr lang="en-US" baseline="30000">
                <a:latin typeface="Times New Roman" charset="0"/>
                <a:cs typeface="Times New Roman" charset="0"/>
              </a:rPr>
              <a:t>2</a:t>
            </a:r>
            <a:r>
              <a:rPr lang="en-US">
                <a:latin typeface="Times New Roman" charset="0"/>
                <a:cs typeface="Times New Roman" charset="0"/>
              </a:rPr>
              <a:t>D.  This process repeats, with the error decreasing geometrically, until n iterations of the feedback loop have brought your hand within the target – i.e., </a:t>
            </a:r>
            <a:r>
              <a:rPr lang="el-GR">
                <a:latin typeface="Times New Roman" charset="0"/>
                <a:cs typeface="Times New Roman" charset="0"/>
              </a:rPr>
              <a:t>ε</a:t>
            </a:r>
            <a:r>
              <a:rPr lang="en-US" baseline="30000">
                <a:latin typeface="Times New Roman" charset="0"/>
                <a:cs typeface="Times New Roman" charset="0"/>
              </a:rPr>
              <a:t>n</a:t>
            </a:r>
            <a:r>
              <a:rPr lang="en-US">
                <a:latin typeface="Times New Roman" charset="0"/>
                <a:cs typeface="Times New Roman" charset="0"/>
              </a:rPr>
              <a:t>D ≤ S.  Solving for n, and letting the total time T = n Tloop (where Tloop is the cycle time of closed-loop feedback we saw earlier), we get:</a:t>
            </a:r>
          </a:p>
          <a:p>
            <a:pPr eaLnBrk="1" hangingPunct="1"/>
            <a:r>
              <a:rPr lang="en-US">
                <a:latin typeface="Times New Roman" charset="0"/>
                <a:cs typeface="Times New Roman" charset="0"/>
              </a:rPr>
              <a:t>	T = a + b log (D/S)</a:t>
            </a:r>
          </a:p>
          <a:p>
            <a:pPr eaLnBrk="1" hangingPunct="1"/>
            <a:r>
              <a:rPr lang="en-US">
                <a:latin typeface="Times New Roman" charset="0"/>
                <a:cs typeface="Times New Roman" charset="0"/>
              </a:rPr>
              <a:t>where a is the reaction time (a.k.a. RT) for getting your hand moving, and b = - (Tp + Tc + Tm)/log </a:t>
            </a:r>
            <a:r>
              <a:rPr lang="el-GR">
                <a:latin typeface="Times New Roman" charset="0"/>
                <a:cs typeface="Times New Roman" charset="0"/>
              </a:rPr>
              <a:t>ε</a:t>
            </a:r>
            <a:r>
              <a:rPr lang="en-US">
                <a:latin typeface="Times New Roman" charset="0"/>
                <a:cs typeface="Times New Roman" charset="0"/>
              </a:rPr>
              <a:t>.</a:t>
            </a:r>
          </a:p>
          <a:p>
            <a:pPr eaLnBrk="1" hangingPunct="1"/>
            <a:r>
              <a:rPr lang="en-US">
                <a:latin typeface="Times New Roman" charset="0"/>
                <a:cs typeface="Times New Roman" charset="0"/>
              </a:rPr>
              <a:t>The graphs above show the typical trajectory of a person</a:t>
            </a:r>
            <a:r>
              <a:rPr lang="ja-JP" altLang="en-US">
                <a:latin typeface="Times New Roman" charset="0"/>
                <a:cs typeface="Times New Roman" charset="0"/>
              </a:rPr>
              <a:t>’</a:t>
            </a:r>
            <a:r>
              <a:rPr lang="en-US">
                <a:latin typeface="Times New Roman" charset="0"/>
                <a:cs typeface="Times New Roman" charset="0"/>
              </a:rPr>
              <a:t>s hand, demonstrating this correction cycle in action. The position-time graph shows an alternating sequence of movements and plateaus; each one corresponds to one cycle.  The velocity-time graph shows the same effect, and emphasizes that hand velocity of each subsequent cycle is smaller, since the motor processor must achieve more precision on each iteration.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charset="0"/>
                <a:ea typeface="ＭＳ Ｐゴシック" charset="0"/>
                <a:cs typeface="Arial" charset="0"/>
              </a:defRPr>
            </a:lvl1pPr>
            <a:lvl2pPr marL="709443" indent="-272863" defTabSz="923186" eaLnBrk="0" hangingPunct="0">
              <a:defRPr sz="3100" b="1">
                <a:solidFill>
                  <a:schemeClr val="tx1"/>
                </a:solidFill>
                <a:latin typeface="Gill Sans MT" charset="0"/>
                <a:ea typeface="Arial" charset="0"/>
                <a:cs typeface="Arial" charset="0"/>
              </a:defRPr>
            </a:lvl2pPr>
            <a:lvl3pPr marL="1091451" indent="-218290" defTabSz="923186" eaLnBrk="0" hangingPunct="0">
              <a:defRPr sz="3100" b="1">
                <a:solidFill>
                  <a:schemeClr val="tx1"/>
                </a:solidFill>
                <a:latin typeface="Gill Sans MT" charset="0"/>
                <a:ea typeface="Arial" charset="0"/>
                <a:cs typeface="Arial" charset="0"/>
              </a:defRPr>
            </a:lvl3pPr>
            <a:lvl4pPr marL="1528031" indent="-218290" defTabSz="923186" eaLnBrk="0" hangingPunct="0">
              <a:defRPr sz="3100" b="1">
                <a:solidFill>
                  <a:schemeClr val="tx1"/>
                </a:solidFill>
                <a:latin typeface="Gill Sans MT" charset="0"/>
                <a:ea typeface="Arial" charset="0"/>
                <a:cs typeface="Arial" charset="0"/>
              </a:defRPr>
            </a:lvl4pPr>
            <a:lvl5pPr marL="1964611" indent="-218290" defTabSz="923186" eaLnBrk="0" hangingPunct="0">
              <a:defRPr sz="3100" b="1">
                <a:solidFill>
                  <a:schemeClr val="tx1"/>
                </a:solidFill>
                <a:latin typeface="Gill Sans MT" charset="0"/>
                <a:ea typeface="Arial"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9pPr>
          </a:lstStyle>
          <a:p>
            <a:pPr eaLnBrk="1" hangingPunct="1"/>
            <a:fld id="{50F3710C-E0C1-6B46-B962-E93D5F6A9ECC}" type="slidenum">
              <a:rPr lang="en-US" sz="1200" b="0">
                <a:latin typeface="Arial" charset="0"/>
              </a:rPr>
              <a:pPr eaLnBrk="1" hangingPunct="1"/>
              <a:t>28</a:t>
            </a:fld>
            <a:endParaRPr lang="en-US" sz="1200" b="0">
              <a:latin typeface="Arial" charset="0"/>
            </a:endParaRPr>
          </a:p>
        </p:txBody>
      </p:sp>
      <p:sp>
        <p:nvSpPr>
          <p:cNvPr id="75779" name="Rectangle 4"/>
          <p:cNvSpPr>
            <a:spLocks noGrp="1" noRot="1" noChangeAspect="1" noChangeArrowheads="1" noTextEdit="1"/>
          </p:cNvSpPr>
          <p:nvPr>
            <p:ph type="sldImg"/>
          </p:nvPr>
        </p:nvSpPr>
        <p:spPr>
          <a:ln/>
        </p:spPr>
      </p:sp>
      <p:sp>
        <p:nvSpPr>
          <p:cNvPr id="75780"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cs typeface="Times New Roman" charset="0"/>
              </a:rPr>
              <a:t>Fitts</a:t>
            </a:r>
            <a:r>
              <a:rPr lang="ja-JP" altLang="en-US">
                <a:latin typeface="Times New Roman" charset="0"/>
                <a:cs typeface="Times New Roman" charset="0"/>
              </a:rPr>
              <a:t>’</a:t>
            </a:r>
            <a:r>
              <a:rPr lang="en-US">
                <a:latin typeface="Times New Roman" charset="0"/>
                <a:cs typeface="Times New Roman" charset="0"/>
              </a:rPr>
              <a:t>s Law has some interesting implications.  The edge of the screen stops the mouse pointer, so you don</a:t>
            </a:r>
            <a:r>
              <a:rPr lang="ja-JP" altLang="en-US">
                <a:latin typeface="Times New Roman" charset="0"/>
                <a:cs typeface="Times New Roman" charset="0"/>
              </a:rPr>
              <a:t>’</a:t>
            </a:r>
            <a:r>
              <a:rPr lang="en-US">
                <a:latin typeface="Times New Roman" charset="0"/>
                <a:cs typeface="Times New Roman" charset="0"/>
              </a:rPr>
              <a:t>t need a correcting cycle to hit it.  Essentially, the edge of the screen acts like a target with infinite size.  So edge-of-screen real estate is precious.  The Macintosh menu bar, positioned at the top of the screen, is faster to use than a Windows menu bar (which, even when a window is maximized, is displaced by the title bar).</a:t>
            </a:r>
          </a:p>
          <a:p>
            <a:pPr eaLnBrk="1" hangingPunct="1"/>
            <a:r>
              <a:rPr lang="en-US">
                <a:latin typeface="Times New Roman" charset="0"/>
                <a:cs typeface="Times New Roman" charset="0"/>
              </a:rPr>
              <a:t>So if you put controls at the edges of the screen, they should be active all the way to the edge to take advantage of this effect.  Don</a:t>
            </a:r>
            <a:r>
              <a:rPr lang="ja-JP" altLang="en-US">
                <a:latin typeface="Times New Roman" charset="0"/>
                <a:cs typeface="Times New Roman" charset="0"/>
              </a:rPr>
              <a:t>’</a:t>
            </a:r>
            <a:r>
              <a:rPr lang="en-US">
                <a:latin typeface="Times New Roman" charset="0"/>
                <a:cs typeface="Times New Roman" charset="0"/>
              </a:rPr>
              <a:t>t put an unclickable margin beside them.</a:t>
            </a:r>
          </a:p>
          <a:p>
            <a:pPr eaLnBrk="1" hangingPunct="1"/>
            <a:endParaRPr lang="en-US">
              <a:latin typeface="Times New Roman" charset="0"/>
              <a:cs typeface="Times New Roman" charset="0"/>
            </a:endParaRPr>
          </a:p>
          <a:p>
            <a:pPr eaLnBrk="1" hangingPunct="1"/>
            <a:r>
              <a:rPr lang="en-US">
                <a:latin typeface="Times New Roman" charset="0"/>
                <a:cs typeface="Times New Roman" charset="0"/>
              </a:rPr>
              <a:t>(You don</a:t>
            </a:r>
            <a:r>
              <a:rPr lang="ja-JP" altLang="en-US">
                <a:latin typeface="Times New Roman" charset="0"/>
                <a:cs typeface="Times New Roman" charset="0"/>
              </a:rPr>
              <a:t>’</a:t>
            </a:r>
            <a:r>
              <a:rPr lang="en-US">
                <a:latin typeface="Times New Roman" charset="0"/>
                <a:cs typeface="Times New Roman" charset="0"/>
              </a:rPr>
              <a:t>t get all the benefits of the infinite size:  if a user decides to move (say) 1 meter, then the error will be correspondingly large and may be orthogonal to the direction of travel.)</a:t>
            </a:r>
          </a:p>
          <a:p>
            <a:pPr eaLnBrk="1" hangingPunct="1"/>
            <a:endParaRPr lang="en-US">
              <a:latin typeface="Times New Roman" charset="0"/>
              <a:cs typeface="Times New Roman" charset="0"/>
            </a:endParaRPr>
          </a:p>
          <a:p>
            <a:pPr eaLnBrk="1" hangingPunct="1"/>
            <a:r>
              <a:rPr lang="en-US">
                <a:latin typeface="Times New Roman" charset="0"/>
                <a:cs typeface="Times New Roman" charset="0"/>
              </a:rPr>
              <a:t>RT: reaction time</a:t>
            </a:r>
          </a:p>
          <a:p>
            <a:pPr eaLnBrk="1" hangingPunct="1"/>
            <a:r>
              <a:rPr lang="en-US">
                <a:latin typeface="Times New Roman" charset="0"/>
                <a:cs typeface="Times New Roman" charset="0"/>
              </a:rPr>
              <a:t>MT: movement time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charset="0"/>
                <a:ea typeface="ＭＳ Ｐゴシック" charset="0"/>
                <a:cs typeface="Arial" charset="0"/>
              </a:defRPr>
            </a:lvl1pPr>
            <a:lvl2pPr marL="709443" indent="-272863" defTabSz="923186" eaLnBrk="0" hangingPunct="0">
              <a:defRPr sz="3100" b="1">
                <a:solidFill>
                  <a:schemeClr val="tx1"/>
                </a:solidFill>
                <a:latin typeface="Gill Sans MT" charset="0"/>
                <a:ea typeface="Arial" charset="0"/>
                <a:cs typeface="Arial" charset="0"/>
              </a:defRPr>
            </a:lvl2pPr>
            <a:lvl3pPr marL="1091451" indent="-218290" defTabSz="923186" eaLnBrk="0" hangingPunct="0">
              <a:defRPr sz="3100" b="1">
                <a:solidFill>
                  <a:schemeClr val="tx1"/>
                </a:solidFill>
                <a:latin typeface="Gill Sans MT" charset="0"/>
                <a:ea typeface="Arial" charset="0"/>
                <a:cs typeface="Arial" charset="0"/>
              </a:defRPr>
            </a:lvl3pPr>
            <a:lvl4pPr marL="1528031" indent="-218290" defTabSz="923186" eaLnBrk="0" hangingPunct="0">
              <a:defRPr sz="3100" b="1">
                <a:solidFill>
                  <a:schemeClr val="tx1"/>
                </a:solidFill>
                <a:latin typeface="Gill Sans MT" charset="0"/>
                <a:ea typeface="Arial" charset="0"/>
                <a:cs typeface="Arial" charset="0"/>
              </a:defRPr>
            </a:lvl4pPr>
            <a:lvl5pPr marL="1964611" indent="-218290" defTabSz="923186" eaLnBrk="0" hangingPunct="0">
              <a:defRPr sz="3100" b="1">
                <a:solidFill>
                  <a:schemeClr val="tx1"/>
                </a:solidFill>
                <a:latin typeface="Gill Sans MT" charset="0"/>
                <a:ea typeface="Arial"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charset="0"/>
                <a:ea typeface="Arial" charset="0"/>
                <a:cs typeface="Arial" charset="0"/>
              </a:defRPr>
            </a:lvl9pPr>
          </a:lstStyle>
          <a:p>
            <a:pPr eaLnBrk="1" hangingPunct="1"/>
            <a:fld id="{A7FD9657-F501-914A-A632-7706FFD885F0}" type="slidenum">
              <a:rPr lang="en-US" sz="1200" b="0">
                <a:latin typeface="Arial" charset="0"/>
              </a:rPr>
              <a:pPr eaLnBrk="1" hangingPunct="1"/>
              <a:t>29</a:t>
            </a:fld>
            <a:endParaRPr lang="en-US" sz="1200" b="0">
              <a:latin typeface="Arial" charset="0"/>
            </a:endParaRPr>
          </a:p>
        </p:txBody>
      </p:sp>
      <p:sp>
        <p:nvSpPr>
          <p:cNvPr id="76803" name="Rectangle 4"/>
          <p:cNvSpPr>
            <a:spLocks noGrp="1" noRot="1" noChangeAspect="1" noChangeArrowheads="1" noTextEdit="1"/>
          </p:cNvSpPr>
          <p:nvPr>
            <p:ph type="sldImg"/>
          </p:nvPr>
        </p:nvSpPr>
        <p:spPr>
          <a:ln/>
        </p:spPr>
      </p:sp>
      <p:sp>
        <p:nvSpPr>
          <p:cNvPr id="76804"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cs typeface="Times New Roman" charset="0"/>
              </a:rPr>
              <a:t>We can also see why cascading submenus like Gimp</a:t>
            </a:r>
            <a:r>
              <a:rPr lang="ja-JP" altLang="en-US">
                <a:latin typeface="Times New Roman" charset="0"/>
                <a:cs typeface="Times New Roman" charset="0"/>
              </a:rPr>
              <a:t>’</a:t>
            </a:r>
            <a:r>
              <a:rPr lang="en-US">
                <a:latin typeface="Times New Roman" charset="0"/>
                <a:cs typeface="Times New Roman" charset="0"/>
              </a:rPr>
              <a:t>s are hard to use, because of the correction cycles the user is forced to spend getting the mouse pointer carefully over into the submenu. Because the user must keep the mouse inside the menu tunnel, they must move it slowly enough so that the error of each cycle (</a:t>
            </a:r>
            <a:r>
              <a:rPr lang="el-GR">
                <a:latin typeface="Times New Roman" charset="0"/>
                <a:cs typeface="Times New Roman" charset="0"/>
              </a:rPr>
              <a:t>ε</a:t>
            </a:r>
            <a:r>
              <a:rPr lang="en-US">
                <a:latin typeface="Times New Roman" charset="0"/>
                <a:cs typeface="Times New Roman" charset="0"/>
              </a:rPr>
              <a:t>d where d is the distance moved in that cycle) is always less than S.  Thus the distance of each cycle is d ≤ S/</a:t>
            </a:r>
            <a:r>
              <a:rPr lang="el-GR">
                <a:latin typeface="Times New Roman" charset="0"/>
                <a:cs typeface="Times New Roman" charset="0"/>
              </a:rPr>
              <a:t>ε</a:t>
            </a:r>
            <a:r>
              <a:rPr lang="en-US">
                <a:latin typeface="Times New Roman" charset="0"/>
                <a:cs typeface="Times New Roman" charset="0"/>
              </a:rPr>
              <a:t>, and so the total number of cycles is proportional to D/S. That</a:t>
            </a:r>
            <a:r>
              <a:rPr lang="ja-JP" altLang="en-US">
                <a:latin typeface="Times New Roman" charset="0"/>
                <a:cs typeface="Times New Roman" charset="0"/>
              </a:rPr>
              <a:t>’</a:t>
            </a:r>
            <a:r>
              <a:rPr lang="en-US">
                <a:latin typeface="Times New Roman" charset="0"/>
                <a:cs typeface="Times New Roman" charset="0"/>
              </a:rPr>
              <a:t>s a lot slower than the log(D/S) in Fitts</a:t>
            </a:r>
            <a:r>
              <a:rPr lang="ja-JP" altLang="en-US">
                <a:latin typeface="Times New Roman" charset="0"/>
                <a:cs typeface="Times New Roman" charset="0"/>
              </a:rPr>
              <a:t>’</a:t>
            </a:r>
            <a:r>
              <a:rPr lang="en-US">
                <a:latin typeface="Times New Roman" charset="0"/>
                <a:cs typeface="Times New Roman" charset="0"/>
              </a:rPr>
              <a:t>s Law, which applies to unconstrained pointing – it</a:t>
            </a:r>
            <a:r>
              <a:rPr lang="ja-JP" altLang="en-US">
                <a:latin typeface="Times New Roman" charset="0"/>
                <a:cs typeface="Times New Roman" charset="0"/>
              </a:rPr>
              <a:t>’</a:t>
            </a:r>
            <a:r>
              <a:rPr lang="en-US">
                <a:latin typeface="Times New Roman" charset="0"/>
                <a:cs typeface="Times New Roman" charset="0"/>
              </a:rPr>
              <a:t>s exponentially slower!</a:t>
            </a:r>
          </a:p>
          <a:p>
            <a:pPr eaLnBrk="1" hangingPunct="1"/>
            <a:r>
              <a:rPr lang="en-US">
                <a:latin typeface="Times New Roman" charset="0"/>
                <a:cs typeface="Times New Roman" charset="0"/>
              </a:rPr>
              <a:t>Gimp offers the worst possible behavior here, by making the submenu disappear as soon as the mouse pointer exits the tunnel. Microsoft Windows does it a little better – you have to hover over a choice for about half a second before the submenu appears, so if you veer off course briefly, you won</a:t>
            </a:r>
            <a:r>
              <a:rPr lang="ja-JP" altLang="en-US">
                <a:latin typeface="Times New Roman" charset="0"/>
                <a:cs typeface="Times New Roman" charset="0"/>
              </a:rPr>
              <a:t>’</a:t>
            </a:r>
            <a:r>
              <a:rPr lang="en-US">
                <a:latin typeface="Times New Roman" charset="0"/>
                <a:cs typeface="Times New Roman" charset="0"/>
              </a:rPr>
              <a:t>t lose your target. But now we know a reason that this solution isn</a:t>
            </a:r>
            <a:r>
              <a:rPr lang="ja-JP" altLang="en-US">
                <a:latin typeface="Times New Roman" charset="0"/>
                <a:cs typeface="Times New Roman" charset="0"/>
              </a:rPr>
              <a:t>’</a:t>
            </a:r>
            <a:r>
              <a:rPr lang="en-US">
                <a:latin typeface="Times New Roman" charset="0"/>
                <a:cs typeface="Times New Roman" charset="0"/>
              </a:rPr>
              <a:t>t ideal: it exceeds Tp, so it destroys perceptual fusion and our sense of causality. And you still have to make that right-angle turn to get into the menu.  </a:t>
            </a:r>
          </a:p>
          <a:p>
            <a:pPr eaLnBrk="1" hangingPunct="1"/>
            <a:r>
              <a:rPr lang="en-US">
                <a:latin typeface="Times New Roman" charset="0"/>
                <a:cs typeface="Times New Roman" charset="0"/>
              </a:rPr>
              <a:t>Apple Macintosh does even better: when a submenu opens, there</a:t>
            </a:r>
            <a:r>
              <a:rPr lang="ja-JP" altLang="en-US">
                <a:latin typeface="Times New Roman" charset="0"/>
                <a:cs typeface="Times New Roman" charset="0"/>
              </a:rPr>
              <a:t>’</a:t>
            </a:r>
            <a:r>
              <a:rPr lang="en-US">
                <a:latin typeface="Times New Roman" charset="0"/>
                <a:cs typeface="Times New Roman" charset="0"/>
              </a:rPr>
              <a:t>s a triangular zone, spreading from the mouse to the submenu, in which the mouse pointer can move without losing the submenu. The user can point straight to the submenu without unusual corrections, and without even noticing that there might be a problem.</a:t>
            </a:r>
          </a:p>
          <a:p>
            <a:pPr eaLnBrk="1" hangingPunct="1"/>
            <a:endParaRPr lang="en-US">
              <a:latin typeface="Times New Roman" charset="0"/>
              <a:cs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9C3845B-AF50-4BF5-BA9D-7DF001475362}" type="slidenum">
              <a:rPr lang="en-US" sz="1200" b="0">
                <a:latin typeface="Arial" charset="0"/>
              </a:rPr>
              <a:pPr eaLnBrk="1" hangingPunct="1"/>
              <a:t>3</a:t>
            </a:fld>
            <a:endParaRPr lang="en-US" sz="1200" b="0">
              <a:latin typeface="Arial" charset="0"/>
            </a:endParaRPr>
          </a:p>
        </p:txBody>
      </p:sp>
      <p:sp>
        <p:nvSpPr>
          <p:cNvPr id="51203" name="Rectangle 2"/>
          <p:cNvSpPr>
            <a:spLocks noGrp="1" noRot="1" noChangeAspect="1" noChangeArrowheads="1" noTextEdit="1"/>
          </p:cNvSpPr>
          <p:nvPr>
            <p:ph type="sldImg"/>
          </p:nvPr>
        </p:nvSpPr>
        <p:spPr>
          <a:xfrm>
            <a:off x="1522413" y="692150"/>
            <a:ext cx="3892550" cy="2919413"/>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sz="1000"/>
              <a:t>Usability is about creating effective user interfaces (UIs).  Slapping a pretty window interface on a program does </a:t>
            </a:r>
            <a:r>
              <a:rPr lang="en-US" sz="1000" i="1"/>
              <a:t>not </a:t>
            </a:r>
            <a:r>
              <a:rPr lang="en-US" sz="1000"/>
              <a:t>automatically confer usability on it.  This example shows why.  This dialog box, which appeared in a program that prints custom award certificates, presents the task of selecting a template for the certificate.  </a:t>
            </a:r>
          </a:p>
          <a:p>
            <a:pPr eaLnBrk="1" hangingPunct="1">
              <a:spcBef>
                <a:spcPct val="80000"/>
              </a:spcBef>
            </a:pPr>
            <a:r>
              <a:rPr lang="en-US" sz="1000"/>
              <a:t>This interface is clearly graphical.  It’s mouse-driven – no memorizing or typing complicated commands.  It’s even what-you-see-is-what-you-get (WYSIWYG) – the user gets a preview of the award that will be created.  So why isn’t it usable?</a:t>
            </a:r>
          </a:p>
          <a:p>
            <a:pPr eaLnBrk="1" hangingPunct="1">
              <a:spcBef>
                <a:spcPct val="80000"/>
              </a:spcBef>
            </a:pPr>
            <a:r>
              <a:rPr lang="en-US" sz="1000"/>
              <a:t>The first clue that there might be a problem here is the long help message on the left side.  Why so much help for a simple selection task?  Because the interface is bizarre!  The </a:t>
            </a:r>
            <a:r>
              <a:rPr lang="en-US" sz="1000" i="1"/>
              <a:t>scrollbar </a:t>
            </a:r>
            <a:r>
              <a:rPr lang="en-US" sz="1000"/>
              <a:t>is used to select an award template. Each position on the scrollbar represents a template, and moving the scrollbar back and forth changes the template shown.</a:t>
            </a:r>
          </a:p>
          <a:p>
            <a:pPr eaLnBrk="1" hangingPunct="1">
              <a:spcBef>
                <a:spcPct val="80000"/>
              </a:spcBef>
            </a:pPr>
            <a:r>
              <a:rPr lang="en-US" sz="1000"/>
              <a:t>This is a cute but bad use of a scrollbar. Notice that the scrollbar doesn’t have any marks on it.  How many templates are there?  How are they sorted?  How far do you have to move the scrollbar to select the next one?  You can’t even guess from this interface.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FE263565-0857-43ED-9F1E-24CD95AD6076}" type="slidenum">
              <a:rPr lang="en-US" sz="1200" b="0">
                <a:latin typeface="Arial" charset="0"/>
              </a:rPr>
              <a:pPr eaLnBrk="1" hangingPunct="1"/>
              <a:t>30</a:t>
            </a:fld>
            <a:endParaRPr lang="en-US" sz="1200" b="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we've learned leads to some useful principles for making interfaces more efficient.</a:t>
            </a:r>
          </a:p>
          <a:p>
            <a:pPr eaLnBrk="1" hangingPunct="1"/>
            <a:r>
              <a:rPr lang="en-US" smtClean="0"/>
              <a:t>We can apply what we know about </a:t>
            </a:r>
            <a:r>
              <a:rPr lang="en-US" b="1" smtClean="0"/>
              <a:t>Fitts's Law </a:t>
            </a:r>
            <a:r>
              <a:rPr lang="en-US" smtClean="0"/>
              <a:t>– if a button or control is frequently used, make it bigger, or anchor it to the edge of the screen so that its size is effectively huge.  If two buttons are frequently used together, put them close to each other.  Minimize steering tasks as much as possible.</a:t>
            </a:r>
          </a:p>
          <a:p>
            <a:pPr eaLnBrk="1" hangingPunct="1"/>
            <a:r>
              <a:rPr lang="en-US" smtClean="0"/>
              <a:t>Another way to improve efficiency is by providing </a:t>
            </a:r>
            <a:r>
              <a:rPr lang="en-US" b="1" smtClean="0"/>
              <a:t>shortcuts</a:t>
            </a:r>
            <a:r>
              <a:rPr lang="en-US" smtClean="0"/>
              <a:t> that expert users can learn and apply to maximize their bandwidth. Keyboard combinations are a good example of this.  (But be sure to strive for learnability too!  If your shortcuts are too hard to learn and remember, then users won't get any benefit from them.)</a:t>
            </a:r>
          </a:p>
          <a:p>
            <a:pPr eaLnBrk="1" hangingPunct="1"/>
            <a:r>
              <a:rPr lang="en-US" smtClean="0"/>
              <a:t>Another incredibly useful kind of shortcut is a history.  The recently-used files menu is a good example of this.  Since users often reopen a file that they recently used, providing this history list saves them from navigating through the filesystem.  Histories can be used all over an interface to save time and typing.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B4B8867C-EE38-4204-81FF-31D9C9DF28A8}" type="slidenum">
              <a:rPr lang="en-US" sz="1200" b="0">
                <a:latin typeface="Arial" charset="0"/>
              </a:rPr>
              <a:pPr eaLnBrk="1" hangingPunct="1"/>
              <a:t>31</a:t>
            </a:fld>
            <a:endParaRPr lang="en-US" sz="1200" b="0">
              <a:latin typeface="Arial" charset="0"/>
            </a:endParaRPr>
          </a:p>
        </p:txBody>
      </p:sp>
      <p:sp>
        <p:nvSpPr>
          <p:cNvPr id="78851" name="Rectangle 4"/>
          <p:cNvSpPr>
            <a:spLocks noGrp="1" noRot="1" noChangeAspect="1" noChangeArrowheads="1" noTextEdit="1"/>
          </p:cNvSpPr>
          <p:nvPr>
            <p:ph type="sldImg"/>
          </p:nvPr>
        </p:nvSpPr>
        <p:spPr>
          <a:ln/>
        </p:spPr>
      </p:sp>
      <p:sp>
        <p:nvSpPr>
          <p:cNvPr id="7885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Our fourth goal is error handling.  Users make errors; you have to anticipate them, prevent them as much as possible, and deal with them well when they do happen.</a:t>
            </a:r>
          </a:p>
          <a:p>
            <a:pPr eaLnBrk="1" hangingPunct="1"/>
            <a:endParaRPr lang="en-US" smtClean="0"/>
          </a:p>
          <a:p>
            <a:pPr eaLnBrk="1" hangingPunct="1"/>
            <a:r>
              <a:rPr lang="en-US" smtClean="0"/>
              <a:t>Modes are states of the system in which the same action has different meanings.  For example, when Caps Lock mode is enabled on a keyboard, the letter keys produce uppercase letters.  The text editor vi is famous for its modes: in insert mode, letter keys are inserted into your text file, while in command mode (the default), the letter keys invoke editing commands.  A browser like Firefox also has modes, because a webpage can take over keystrokes that would ordinarily be handled by the browser itself.  And being in your browser vs. in your editor leads to another kind of mode confusion.</a:t>
            </a:r>
          </a:p>
          <a:p>
            <a:pPr eaLnBrk="1" hangingPunct="1"/>
            <a:r>
              <a:rPr lang="en-US" smtClean="0"/>
              <a:t>Mode errors occur when the user tries to invoke an action that doesn’t have the desired effect in the current mode.  For example, if the user means to type lowercase letters but doesn’t notice that Caps Lock is enabled, then a mode error occurs.</a:t>
            </a:r>
          </a:p>
          <a:p>
            <a:pPr eaLnBrk="1" hangingPunct="1"/>
            <a:r>
              <a:rPr lang="en-US" smtClean="0"/>
              <a:t>There are many ways to avoid or mitigate mode errors.  Eliminating the modes entirely is best, although not always possible.  When modes are necessary, it’s essential to make the mode visible.  But visibility is a much harder problem for mode status than it is for affordances. When mode errors occur, the user isn’t actively looking for the mode, like they might actively look for a control.  As a result, mode status indicators must be visible in the user’s locus of attention.  That’s why the Caps Lock light, which displays the status of the Caps Lock mode on a keyboard, doesn’t really work. (Raskin, The Humane Interface, 2000 has a good discussion of locus of attention as it relates to mode visibility.)</a:t>
            </a:r>
          </a:p>
          <a:p>
            <a:pPr eaLnBrk="1" hangingPunct="1"/>
            <a:r>
              <a:rPr lang="en-US" smtClean="0"/>
              <a:t>Other solutions are spring-loaded or temporary modes. With a spring-loaded mode, the user has to do something active to stay in the alternate mode, essentially eliminating the chance that they’ll forget what mode they’re in.  The Shift key is a spring-loaded version of the uppercase mode.  Drag-and-drop is another spring-loaded mode; you’re only dragging as long as you hold down the mouse button.  Temporary modes are similarly short-term.  For example, in many graphics programs, when you select a drawing object like a rectangle or line from the palette, that drawing mode is active only for one mouse gesture.  Once you’ve drawn one rectangle, the mode automatically reverts to ordinary pointer selection.</a:t>
            </a:r>
          </a:p>
          <a:p>
            <a:pPr eaLnBrk="1" hangingPunct="1"/>
            <a:r>
              <a:rPr lang="en-US" smtClean="0"/>
              <a:t>Finally, you can also mitigate the effects of mode errors by designing action sets so that no two modes share any actions.  Mode errors may still occur, when the user invokes an action in the wrong mode, but the action can simply be ignored rather than triggering any undesired effect. (Although then, you might ask, why have two modes in the first place?)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3F662D73-F910-40EB-B6E0-1A1DCF291DAD}" type="slidenum">
              <a:rPr lang="en-US" sz="1200" b="0">
                <a:latin typeface="Arial" charset="0"/>
              </a:rPr>
              <a:pPr eaLnBrk="1" hangingPunct="1"/>
              <a:t>32</a:t>
            </a:fld>
            <a:endParaRPr lang="en-US" sz="1200" b="0">
              <a:latin typeface="Arial" charset="0"/>
            </a:endParaRPr>
          </a:p>
        </p:txBody>
      </p:sp>
      <p:sp>
        <p:nvSpPr>
          <p:cNvPr id="79875" name="Rectangle 4"/>
          <p:cNvSpPr>
            <a:spLocks noGrp="1" noRot="1" noChangeAspect="1" noChangeArrowheads="1" noTextEdit="1"/>
          </p:cNvSpPr>
          <p:nvPr>
            <p:ph type="sldImg"/>
          </p:nvPr>
        </p:nvSpPr>
        <p:spPr>
          <a:ln/>
        </p:spPr>
      </p:sp>
      <p:sp>
        <p:nvSpPr>
          <p:cNvPr id="79876"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unfortunately common strategy for error prevention is the confirmation dialog, or “Are you sure?” dialog.  It’s not a good approach, and should be used only sparingly, for several reasons:</a:t>
            </a:r>
          </a:p>
          <a:p>
            <a:pPr eaLnBrk="1" hangingPunct="1"/>
            <a:r>
              <a:rPr lang="en-US" smtClean="0"/>
              <a:t>Confirmation dialogs can substantially reduce the efficiency of the interface.  In the example above, a confirmation dialog pops up whenever the user deletes something, forcing the user to make two button presses for every delete, instead of just one.  Frequent commands should avoid confirmations.</a:t>
            </a:r>
          </a:p>
          <a:p>
            <a:pPr eaLnBrk="1" hangingPunct="1"/>
            <a:r>
              <a:rPr lang="en-US" smtClean="0"/>
              <a:t>If a confirmation dialog is frequently seen – for example, every time the Delete button is pressed – then the expert users will learn to expect it, and will start to chunk it as part of the operation.  In other words, to delete something, the user will learn to push Delete and then OK, without reading or even thinking about the confirmation dialog!  The dialog has then completely lost its effectiveness, serving only to slow down the interface without actually preventing any errors.</a:t>
            </a:r>
          </a:p>
          <a:p>
            <a:pPr eaLnBrk="1" hangingPunct="1"/>
            <a:r>
              <a:rPr lang="en-US" smtClean="0"/>
              <a:t>In general, reversibility (i.e. undo) is a far better solution than confirmation.  Even a web interface can provide at least single-level undo (undoing the last operation).  Operations that are very hard to reverse may deserve confirmation, however.  For example, quitting an application with unsaved work is hard to undo – but a well-designed application could make even this undoable, using automatic save or keeping unsaved drafts in a special directory.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4294967295"/>
          </p:nvPr>
        </p:nvSpPr>
        <p:spPr bwMode="auto">
          <a:xfrm>
            <a:off x="3926869" y="8757664"/>
            <a:ext cx="3005825" cy="4610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4" tIns="43652" rIns="87304" bIns="43652"/>
          <a:lstStyle>
            <a:lvl1pPr defTabSz="923021">
              <a:defRPr sz="2300">
                <a:solidFill>
                  <a:schemeClr val="tx1"/>
                </a:solidFill>
                <a:latin typeface="Times New Roman" pitchFamily="18" charset="0"/>
              </a:defRPr>
            </a:lvl1pPr>
            <a:lvl2pPr marL="710483" indent="-273263" defTabSz="923021">
              <a:defRPr sz="2300">
                <a:solidFill>
                  <a:schemeClr val="tx1"/>
                </a:solidFill>
                <a:latin typeface="Times New Roman" pitchFamily="18" charset="0"/>
              </a:defRPr>
            </a:lvl2pPr>
            <a:lvl3pPr marL="1093051" indent="-218610" defTabSz="923021">
              <a:defRPr sz="2300">
                <a:solidFill>
                  <a:schemeClr val="tx1"/>
                </a:solidFill>
                <a:latin typeface="Times New Roman" pitchFamily="18" charset="0"/>
              </a:defRPr>
            </a:lvl3pPr>
            <a:lvl4pPr marL="1530271" indent="-218610" defTabSz="923021">
              <a:defRPr sz="2300">
                <a:solidFill>
                  <a:schemeClr val="tx1"/>
                </a:solidFill>
                <a:latin typeface="Times New Roman" pitchFamily="18" charset="0"/>
              </a:defRPr>
            </a:lvl4pPr>
            <a:lvl5pPr marL="1967492" indent="-218610" defTabSz="923021">
              <a:defRPr sz="2300">
                <a:solidFill>
                  <a:schemeClr val="tx1"/>
                </a:solidFill>
                <a:latin typeface="Times New Roman" pitchFamily="18" charset="0"/>
              </a:defRPr>
            </a:lvl5pPr>
            <a:lvl6pPr marL="2404712" indent="-218610" defTabSz="923021" eaLnBrk="0" fontAlgn="base" hangingPunct="0">
              <a:spcBef>
                <a:spcPct val="0"/>
              </a:spcBef>
              <a:spcAft>
                <a:spcPct val="0"/>
              </a:spcAft>
              <a:defRPr sz="2300">
                <a:solidFill>
                  <a:schemeClr val="tx1"/>
                </a:solidFill>
                <a:latin typeface="Times New Roman" pitchFamily="18" charset="0"/>
              </a:defRPr>
            </a:lvl6pPr>
            <a:lvl7pPr marL="2841932" indent="-218610" defTabSz="923021" eaLnBrk="0" fontAlgn="base" hangingPunct="0">
              <a:spcBef>
                <a:spcPct val="0"/>
              </a:spcBef>
              <a:spcAft>
                <a:spcPct val="0"/>
              </a:spcAft>
              <a:defRPr sz="2300">
                <a:solidFill>
                  <a:schemeClr val="tx1"/>
                </a:solidFill>
                <a:latin typeface="Times New Roman" pitchFamily="18" charset="0"/>
              </a:defRPr>
            </a:lvl7pPr>
            <a:lvl8pPr marL="3279153" indent="-218610" defTabSz="923021" eaLnBrk="0" fontAlgn="base" hangingPunct="0">
              <a:spcBef>
                <a:spcPct val="0"/>
              </a:spcBef>
              <a:spcAft>
                <a:spcPct val="0"/>
              </a:spcAft>
              <a:defRPr sz="2300">
                <a:solidFill>
                  <a:schemeClr val="tx1"/>
                </a:solidFill>
                <a:latin typeface="Times New Roman" pitchFamily="18" charset="0"/>
              </a:defRPr>
            </a:lvl8pPr>
            <a:lvl9pPr marL="3716373" indent="-218610" defTabSz="923021" eaLnBrk="0" fontAlgn="base" hangingPunct="0">
              <a:spcBef>
                <a:spcPct val="0"/>
              </a:spcBef>
              <a:spcAft>
                <a:spcPct val="0"/>
              </a:spcAft>
              <a:defRPr sz="2300">
                <a:solidFill>
                  <a:schemeClr val="tx1"/>
                </a:solidFill>
                <a:latin typeface="Times New Roman" pitchFamily="18" charset="0"/>
              </a:defRPr>
            </a:lvl9pPr>
          </a:lstStyle>
          <a:p>
            <a:pPr eaLnBrk="1" hangingPunct="1"/>
            <a:fld id="{41DCD341-C3F1-4FFD-952C-CCCFA63A042A}" type="slidenum">
              <a:rPr lang="en-US" sz="1200">
                <a:latin typeface="Arial" charset="0"/>
                <a:cs typeface="Arial" charset="0"/>
              </a:rPr>
              <a:pPr eaLnBrk="1" hangingPunct="1"/>
              <a:t>33</a:t>
            </a:fld>
            <a:endParaRPr lang="en-US" sz="1200">
              <a:latin typeface="Arial" charset="0"/>
              <a:cs typeface="Arial" charset="0"/>
            </a:endParaRPr>
          </a:p>
        </p:txBody>
      </p:sp>
      <p:sp>
        <p:nvSpPr>
          <p:cNvPr id="75779" name="Rectangle 4"/>
          <p:cNvSpPr>
            <a:spLocks noGrp="1" noRot="1" noChangeAspect="1" noChangeArrowheads="1" noTextEdit="1"/>
          </p:cNvSpPr>
          <p:nvPr>
            <p:ph type="sldImg"/>
          </p:nvPr>
        </p:nvSpPr>
        <p:spPr>
          <a:ln/>
        </p:spPr>
      </p:sp>
      <p:sp>
        <p:nvSpPr>
          <p:cNvPr id="75780" name="Rectangle 5"/>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unfortunately common strategy for error prevention is the confirmation dialog, or “Are you sure?” dialog.  It’s not a good approach, and should be used only sparingly, for several reasons:</a:t>
            </a:r>
          </a:p>
          <a:p>
            <a:pPr eaLnBrk="1" hangingPunct="1"/>
            <a:r>
              <a:rPr lang="en-US" smtClean="0"/>
              <a:t>Confirmation dialogs can substantially reduce the efficiency of the interface.  In the example above, a confirmation dialog pops up whenever the user deletes something, forcing the user to make two button presses for every delete, instead of just one.  Frequent commands should avoid confirmations.</a:t>
            </a:r>
          </a:p>
          <a:p>
            <a:pPr eaLnBrk="1" hangingPunct="1"/>
            <a:r>
              <a:rPr lang="en-US" smtClean="0"/>
              <a:t>If a confirmation dialog is frequently seen – for example, every time the Delete button is pressed – then the expert users will learn to expect it, and will start to chunk it as part of the operation.  In other words, to delete something, the user will learn to push Delete and then OK, without reading or even thinking about the confirmation dialog!  The dialog has then completely lost its effectiveness, serving only to slow down the interface without actually preventing any errors.</a:t>
            </a:r>
          </a:p>
          <a:p>
            <a:pPr eaLnBrk="1" hangingPunct="1"/>
            <a:r>
              <a:rPr lang="en-US" smtClean="0"/>
              <a:t>In general, reversibility (i.e. undo) is a far better solution than confirmation.  Even a web interface can provide at least single-level undo (undoing the last operation).  Operations that are very hard to reverse may deserve confirmation, however.  For example, quitting an application with unsaved work is hard to undo – but a well-designed application could make even this undoable, using automatic save or keeping unsaved drafts in a special directory.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CAE726B9-0F8D-4D4F-8B63-61DED7D89239}" type="slidenum">
              <a:rPr lang="en-US" sz="1200" b="0">
                <a:latin typeface="Arial" charset="0"/>
              </a:rPr>
              <a:pPr eaLnBrk="1" hangingPunct="1"/>
              <a:t>34</a:t>
            </a:fld>
            <a:endParaRPr lang="en-US" sz="1200" b="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One way to prevent errors is to allow users to select rather type.  Misspellings then become impossible.</a:t>
            </a:r>
          </a:p>
          <a:p>
            <a:pPr eaLnBrk="1" hangingPunct="1"/>
            <a:r>
              <a:rPr lang="en-US" smtClean="0"/>
              <a:t>If a command is illegal in the current state of the interface – e.g., Copy is impossible if nothing is selected – then the command should be disabled (“grayed out”) so that it simply can’t be selected in the first place.</a:t>
            </a:r>
          </a:p>
          <a:p>
            <a:pPr eaLnBrk="1" hangingPunct="1"/>
            <a:r>
              <a:rPr lang="en-US" smtClean="0"/>
              <a:t>You can also reduce errors by making sure that dangerous functions (hard to recover from if invoked accidentally) are well-separated from frequently-used commands.  Outlook 2003 makes this mistake: when you right-click on an email attachment, you get a menu that mixes common commands (Open, Save As) with less common and less recoverable ones – if you print that big file by mistake, you can’t get the paper back.  And if you Remove the attachment, it’s even worse – undo won’t bring it back!  (Thanks to Amir Karger for this example.)</a:t>
            </a:r>
          </a:p>
          <a:p>
            <a:pPr eaLnBrk="1" hangingPunct="1"/>
            <a:r>
              <a:rPr lang="en-US" smtClean="0"/>
              <a:t>If you can’t prevent the error, at least give a good error message.  A good error message should (1) be precise; (2) speak the user’s language, avoiding technical terms and details unless explicitly requested; (3) give constructive help; and (4) be polite.  The message should be worded to take as much blame as possible away from the user and heap the blame instead on the system.  Save the user’s face; don’t worry about the computer’s.  The computer doesn’t feel it, and in many cases it is the interface’s fault anyway for not finding a way to prevent the error in the first place.</a:t>
            </a:r>
          </a:p>
          <a:p>
            <a:pPr eaLnBrk="1" hangingPunct="1"/>
            <a:r>
              <a:rPr lang="en-US" smtClean="0"/>
              <a:t>The tooltip shown here came from a production version of AutoCad!  As the story goes, it was inserted by a programmer as a joke, but somehow never removed before release.</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A43E5896-6C1E-40CA-B5C6-CAB9B8F363EF}" type="slidenum">
              <a:rPr lang="en-US" sz="1200" b="0">
                <a:latin typeface="Arial" charset="0"/>
              </a:rPr>
              <a:pPr eaLnBrk="1" hangingPunct="1"/>
              <a:t>35</a:t>
            </a:fld>
            <a:endParaRPr lang="en-US" sz="1200" b="0">
              <a:latin typeface="Arial" charset="0"/>
            </a:endParaRPr>
          </a:p>
        </p:txBody>
      </p:sp>
      <p:sp>
        <p:nvSpPr>
          <p:cNvPr id="81923" name="Rectangle 4"/>
          <p:cNvSpPr>
            <a:spLocks noGrp="1" noRot="1" noChangeAspect="1" noChangeArrowheads="1" noTextEdit="1"/>
          </p:cNvSpPr>
          <p:nvPr>
            <p:ph type="sldImg"/>
          </p:nvPr>
        </p:nvSpPr>
        <p:spPr>
          <a:ln/>
        </p:spPr>
      </p:sp>
      <p:sp>
        <p:nvSpPr>
          <p:cNvPr id="81924"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final design principle is a catch-all for a number of rules of good design, which really boil down to one word: simplicity.</a:t>
            </a:r>
          </a:p>
          <a:p>
            <a:pPr eaLnBrk="1" hangingPunct="1"/>
            <a:r>
              <a:rPr lang="en-US" smtClean="0"/>
              <a:t>This is a program called FileMatrix.  I have no idea what it does, but it seems to do it all.  The complexity of this interface actually interferes with a lot of our usability goals: it's less learnable (because there are so many things you have to learn), less efficient (because cramming all the functions into the window means that each button is tiny), and more error-prone (because so many things look alike).</a:t>
            </a:r>
          </a:p>
          <a:p>
            <a:pPr eaLnBrk="1" hangingPunct="1"/>
            <a:r>
              <a:rPr lang="en-US" smtClean="0"/>
              <a:t>Incidentally, this may be a good example of designing for yourself, rather than for others.  The programmer who wrote this probably understands it completely, and maybe even uses a significant fraction of those features; but few other users will need that much, and it will just interfere with their ability to use it.</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DC63BF54-E66E-40C3-90ED-57FC23BD37A7}" type="slidenum">
              <a:rPr lang="en-US" sz="1200" b="0">
                <a:latin typeface="Arial" charset="0"/>
              </a:rPr>
              <a:pPr eaLnBrk="1" hangingPunct="1"/>
              <a:t>36</a:t>
            </a:fld>
            <a:endParaRPr lang="en-US" sz="1200" b="0">
              <a:latin typeface="Arial" charset="0"/>
            </a:endParaRPr>
          </a:p>
        </p:txBody>
      </p:sp>
      <p:sp>
        <p:nvSpPr>
          <p:cNvPr id="82947" name="Rectangle 4"/>
          <p:cNvSpPr>
            <a:spLocks noGrp="1" noRot="1" noChangeAspect="1" noChangeArrowheads="1" noTextEdit="1"/>
          </p:cNvSpPr>
          <p:nvPr>
            <p:ph type="sldImg"/>
          </p:nvPr>
        </p:nvSpPr>
        <p:spPr>
          <a:ln/>
        </p:spPr>
      </p:sp>
      <p:sp>
        <p:nvSpPr>
          <p:cNvPr id="8294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contrast to the previous example, here’s Google’s start page.  Google is an outstanding example of simplicity.  Its interface is as simple as possible.  Unnecessary features and hyperlinks are omitted, lots of whitespace is used.  Google is fast to load and trivial to use.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EC59DC0D-5D6C-44F5-A4EB-C8E3E5196936}" type="slidenum">
              <a:rPr lang="en-US" sz="1200" b="0">
                <a:latin typeface="Arial" charset="0"/>
              </a:rPr>
              <a:pPr eaLnBrk="1" hangingPunct="1"/>
              <a:t>37</a:t>
            </a:fld>
            <a:endParaRPr lang="en-US" sz="1200" b="0">
              <a:latin typeface="Arial" charset="0"/>
            </a:endParaRPr>
          </a:p>
        </p:txBody>
      </p:sp>
      <p:sp>
        <p:nvSpPr>
          <p:cNvPr id="83971" name="Rectangle 4"/>
          <p:cNvSpPr>
            <a:spLocks noGrp="1" noRot="1" noChangeAspect="1" noChangeArrowheads="1" noTextEdit="1"/>
          </p:cNvSpPr>
          <p:nvPr>
            <p:ph type="sldImg"/>
          </p:nvPr>
        </p:nvSpPr>
        <p:spPr>
          <a:ln/>
        </p:spPr>
      </p:sp>
      <p:sp>
        <p:nvSpPr>
          <p:cNvPr id="8397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way to achieve simplicity is by relentless reduction of your design.  Leave things out unless you have good reason to include them.  Don’t put more help text on your main window than what’s really necessary.  Leave out extraneous graphics.  Most important, leave out unnecessary features.  If a feature is never used, there’s no reason for it to complicate your interface. Google offers a great positive example of the less-is-more philosophy.</a:t>
            </a:r>
          </a:p>
          <a:p>
            <a:pPr eaLnBrk="1" hangingPunct="1"/>
            <a:r>
              <a:rPr lang="en-US" smtClean="0"/>
              <a:t>Use few, well-chosen colors.  The toolbars at the top show the difference between cluttered and minimalist color design.  The first toolbar is full of many saturated colors.  It’s not only gaudy and distracting, but actually hard to scan.  The second toolbar, from Microsoft Office, uses only a handful of colors – black, white, gray, blue, yellow.  It’s muted, calming, and the few colors are used to great effect to distinguish the icons.  The whitespace separating icon groups helps a lot too.</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may be the most important aspect of usability.  It’s about how the system fits together as a whole, not just surface details about saving a fraction of a second when mousing.</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B12B502C-B359-4A9D-AF56-49697A0ACA4C}" type="slidenum">
              <a:rPr lang="en-US" sz="1200" b="0">
                <a:latin typeface="Arial" charset="0"/>
              </a:rPr>
              <a:pPr eaLnBrk="1" hangingPunct="1"/>
              <a:t>38</a:t>
            </a:fld>
            <a:endParaRPr lang="en-US" sz="1200" b="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C2FFDC0-B1EB-4FF9-9D91-00FD62D00D85}" type="slidenum">
              <a:rPr lang="en-US" sz="1200" b="0">
                <a:latin typeface="Arial" charset="0"/>
              </a:rPr>
              <a:pPr eaLnBrk="1" hangingPunct="1"/>
              <a:t>39</a:t>
            </a:fld>
            <a:endParaRPr lang="en-US" sz="1200" b="0">
              <a:latin typeface="Arial" charset="0"/>
            </a:endParaRPr>
          </a:p>
        </p:txBody>
      </p:sp>
      <p:sp>
        <p:nvSpPr>
          <p:cNvPr id="86019" name="Rectangle 4"/>
          <p:cNvSpPr>
            <a:spLocks noGrp="1" noRot="1" noChangeAspect="1" noChangeArrowheads="1" noTextEdit="1"/>
          </p:cNvSpPr>
          <p:nvPr>
            <p:ph type="sldImg"/>
          </p:nvPr>
        </p:nvSpPr>
        <p:spPr>
          <a:ln/>
        </p:spPr>
      </p:sp>
      <p:sp>
        <p:nvSpPr>
          <p:cNvPr id="86020"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 we’ve talked about design principles, and you’ve developed a design.  Now let’s think about how to implement it cheaply.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1839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AA53667F-32F4-4273-B91E-1DA501B04A04}" type="slidenum">
              <a:rPr lang="en-US" sz="1200" b="0">
                <a:latin typeface="Arial" charset="0"/>
              </a:rPr>
              <a:pPr eaLnBrk="1" hangingPunct="1"/>
              <a:t>40</a:t>
            </a:fld>
            <a:endParaRPr lang="en-US" sz="1200" b="0">
              <a:latin typeface="Arial" charset="0"/>
            </a:endParaRPr>
          </a:p>
        </p:txBody>
      </p:sp>
      <p:sp>
        <p:nvSpPr>
          <p:cNvPr id="87043" name="Rectangle 2"/>
          <p:cNvSpPr>
            <a:spLocks noGrp="1" noRot="1" noChangeAspect="1" noChangeArrowheads="1" noTextEdit="1"/>
          </p:cNvSpPr>
          <p:nvPr>
            <p:ph type="sldImg"/>
          </p:nvPr>
        </p:nvSpPr>
        <p:spPr>
          <a:xfrm>
            <a:off x="1522413" y="692150"/>
            <a:ext cx="3889375" cy="2917825"/>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 turns out that </a:t>
            </a:r>
            <a:r>
              <a:rPr lang="en-US" b="1" smtClean="0"/>
              <a:t>paper</a:t>
            </a:r>
            <a:r>
              <a:rPr lang="en-US" smtClean="0"/>
              <a:t> is a terrific prototyping tool. If you sit down and write Java code for your UI without having drawn a sketch first, you’re letting Java design the UI for you. </a:t>
            </a:r>
            <a:r>
              <a:rPr lang="en-US" b="1" smtClean="0"/>
              <a:t>Always sketch it on paper first.</a:t>
            </a:r>
            <a:endParaRPr lang="en-US" smtClean="0"/>
          </a:p>
          <a:p>
            <a:pPr eaLnBrk="1" hangingPunct="1"/>
            <a:r>
              <a:rPr lang="en-US" smtClean="0"/>
              <a:t>Hand sketching is valuable because it focuses attention on the issues that matter in early design without distracting anybody with details. When you’re sketching by hand, you aren’t bothered with details like font, color, alignment, whitespace, etc.  In a drawing program, you would be faced with all these decisions, and you might spend a lot of time on them – time that would clearly be wasted if you have to throw away this design.  Hand sketching also improves the feedback you get when you show your design to other people.  They’re less likely to nitpick about details that aren’t relevant at this stage.  They won’t complain about the color scheme if there isn’t one.  More important, however, a hand-sketched design seems less finished, less set in stone, and more open to suggestions and improvements.  Architects have known about this phenomenon for many years.  If they show clean CAD drawings to their clients in the early design discussions, the clients are less able to discuss needs and requirements that may require radical changes in the design.  In fact, many CAD tools have an option for rendering drawings with a “sketchy” look for precisely this reason.</a:t>
            </a:r>
          </a:p>
          <a:p>
            <a:pPr eaLnBrk="1" hangingPunct="1"/>
            <a:r>
              <a:rPr lang="en-US" smtClean="0"/>
              <a:t>It turns out that paper designs can even be executed. A </a:t>
            </a:r>
            <a:r>
              <a:rPr lang="en-US" b="1" smtClean="0"/>
              <a:t>paper prototype</a:t>
            </a:r>
            <a:r>
              <a:rPr lang="en-US" smtClean="0"/>
              <a:t> is a physical mockup of the interface, mostly made of paper.  It’s usually hand-sketched on mutiple pieces, with different pieces showing different menus, dialog boxes, or window elements. A paper prototype can be brought to life by a person who simulates what the computer would do in response to a user’s “clicks” and “keystrokes”, by rearranging pieces, writing custom responses, and occasionally announcing some effects verbally that are too hard to show on paper.  Because a paper prototype is actually interactive, you can actually user-test it: give users a task to do and watch how they do it.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888D3CF8-1899-4035-85AF-7427491FA484}" type="slidenum">
              <a:rPr lang="en-US" sz="1200" b="0">
                <a:latin typeface="Arial" charset="0"/>
              </a:rPr>
              <a:pPr eaLnBrk="1" hangingPunct="1"/>
              <a:t>41</a:t>
            </a:fld>
            <a:endParaRPr lang="en-US" sz="1200" b="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are some paper prototypes.</a:t>
            </a:r>
          </a:p>
          <a:p>
            <a:pPr eaLnBrk="1" hangingPunct="1"/>
            <a:r>
              <a:rPr lang="en-US" smtClean="0"/>
              <a:t>This prototype is big, dark, and easy to read.  Markers are better than pencil.  (Whiteout and correction tape can fix mistakes as well as erasers can!)  Color is also neat, but don’t bother unless color is a design decision that needs to be tested, as it is in this prototype.  If color doesn’t really matter, monochromatic prototypes work just as well.</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D0146BDC-7C60-477E-8490-D4748644486E}" type="slidenum">
              <a:rPr lang="en-US" sz="1200" b="0">
                <a:latin typeface="Arial" charset="0"/>
              </a:rPr>
              <a:pPr eaLnBrk="1" hangingPunct="1"/>
              <a:t>42</a:t>
            </a:fld>
            <a:endParaRPr lang="en-US" sz="1200" b="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Should a paper prototype be hand-sketched or computer-drawn?  Generally hand-sketching is better in early design, but sometimes realistic images can be constructive additions. This prototype uses a printout of an aerial view of the MIT campus, along with hand-drawn elements.</a:t>
            </a:r>
          </a:p>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DFB18C98-96D6-4C73-8AE9-3683DEBD535E}" type="slidenum">
              <a:rPr lang="en-US" sz="1200" b="0">
                <a:latin typeface="Arial" charset="0"/>
              </a:rPr>
              <a:pPr eaLnBrk="1" hangingPunct="1"/>
              <a:t>43</a:t>
            </a:fld>
            <a:endParaRPr lang="en-US" sz="1200" b="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Paper is great for prototyping features that would be difficult to implement.  This project (a contact manager) originally envisioned showing your social network as a graph, but when they prototyped it, it turned out that it wasn't too useful.  The cost of trying that feature on paper was trivial, so it was easy to throw it away.  Trying it in </a:t>
            </a:r>
            <a:r>
              <a:rPr lang="en-US" b="1" smtClean="0"/>
              <a:t>code</a:t>
            </a:r>
            <a:r>
              <a:rPr lang="en-US" smtClean="0"/>
              <a:t>, however, would have taken much longer, and been much harder to discard.</a:t>
            </a:r>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9D6FA534-C6F5-49F0-A77B-6FC9C830D2F7}" type="slidenum">
              <a:rPr lang="en-US" sz="1200" b="0">
                <a:latin typeface="Arial" charset="0"/>
              </a:rPr>
              <a:pPr eaLnBrk="1" hangingPunct="1"/>
              <a:t>44</a:t>
            </a:fld>
            <a:endParaRPr lang="en-US" sz="1200" b="0">
              <a:latin typeface="Arial" charset="0"/>
            </a:endParaRPr>
          </a:p>
        </p:txBody>
      </p:sp>
      <p:sp>
        <p:nvSpPr>
          <p:cNvPr id="91139" name="Rectangle 2"/>
          <p:cNvSpPr>
            <a:spLocks noGrp="1" noRot="1" noChangeAspect="1" noChangeArrowheads="1" noTextEdit="1"/>
          </p:cNvSpPr>
          <p:nvPr>
            <p:ph type="sldImg"/>
          </p:nvPr>
        </p:nvSpPr>
        <p:spPr>
          <a:xfrm>
            <a:off x="1522413" y="692150"/>
            <a:ext cx="3889375" cy="2917825"/>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User testing is the gold standard for evaluating a user interface.  Since it’s hard to predict how a typical user will respond to an interface, the best way to learn is to actually find some typical users, put them in front of your interface, and watch what happens.</a:t>
            </a:r>
          </a:p>
          <a:p>
            <a:pPr eaLnBrk="1" hangingPunct="1"/>
            <a:r>
              <a:rPr lang="en-US" smtClean="0"/>
              <a:t>You don’t need to have a finished implementation to do user testing.  A paper prototype is enough to test, and it’s so easy to build (relative to code) that paper prototypes are often the first version of your interface that you test on users.</a:t>
            </a:r>
          </a:p>
          <a:p>
            <a:pPr eaLnBrk="1" hangingPunct="1"/>
            <a:r>
              <a:rPr lang="en-US" smtClean="0"/>
              <a:t>A good user test shouldn’t be undirected.  Don’t just plop a user down and say “try this interface”.  You should prepare some representative tasks that are appropriate to your interface.  Pick tasks that are common, tasks that should be easy, and tasks that you’re worried may be hard.  Make the tasks short (if possible), but not trivial.  Make each task concrete (e.g., “schedule a meeting for 3pm this Wednesday”), but don’t provide specific instructions on how to do it.</a:t>
            </a:r>
          </a:p>
          <a:p>
            <a:pPr eaLnBrk="1" hangingPunct="1"/>
            <a:r>
              <a:rPr lang="en-US" smtClean="0"/>
              <a:t>Once you have your tasks, find some users that are representative of your target user population. Needless to say, don’t use people from the development team, even if they happen to fall in the target user population.  They know too much about the underlying system, so they’re not typical users.  A handful of users is usually enough for feedback about obvious usability problems.  (If you wanted to measure some quantitative improvement due to your design, however, you’d need many more users, and you’d need to carefully design the testing.)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83AD8D30-7E38-4387-8F2D-E560FA0B5D02}" type="slidenum">
              <a:rPr lang="en-US" sz="1200" b="0">
                <a:latin typeface="Arial" charset="0"/>
              </a:rPr>
              <a:pPr eaLnBrk="1" hangingPunct="1"/>
              <a:t>45</a:t>
            </a:fld>
            <a:endParaRPr lang="en-US" sz="1200" b="0">
              <a:latin typeface="Arial" charset="0"/>
            </a:endParaRPr>
          </a:p>
        </p:txBody>
      </p:sp>
      <p:sp>
        <p:nvSpPr>
          <p:cNvPr id="92163" name="Rectangle 2"/>
          <p:cNvSpPr>
            <a:spLocks noGrp="1" noRot="1" noChangeAspect="1" noChangeArrowheads="1" noTextEdit="1"/>
          </p:cNvSpPr>
          <p:nvPr>
            <p:ph type="sldImg"/>
          </p:nvPr>
        </p:nvSpPr>
        <p:spPr>
          <a:xfrm>
            <a:off x="1522413" y="692150"/>
            <a:ext cx="3889375" cy="2917825"/>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a:t>Once you have your tasks and your users, the final step is simple: </a:t>
            </a:r>
            <a:r>
              <a:rPr lang="en-US" sz="900" b="1"/>
              <a:t>watch what happens</a:t>
            </a:r>
            <a:r>
              <a:rPr lang="en-US" sz="900"/>
              <a:t>.  This is harder than it sounds.</a:t>
            </a:r>
          </a:p>
          <a:p>
            <a:pPr eaLnBrk="1" hangingPunct="1">
              <a:lnSpc>
                <a:spcPct val="90000"/>
              </a:lnSpc>
            </a:pPr>
            <a:r>
              <a:rPr lang="en-US" sz="900"/>
              <a:t>First, being a test user is stressful for most people.  There’s a tendency to feel like a subject of an intelligence test.  If they can’t figure out how to use your interface, they may feel like they’ve failed. You need to be aware of this phenomenon, and take steps in advance to ward it off.  When you brief a user before a test, make very clear that the goal of the test is to uncover problems in the computer program.  </a:t>
            </a:r>
            <a:r>
              <a:rPr lang="en-US" sz="900" b="1"/>
              <a:t>Anything that goes wrong is the interface’s fault, not the user’s.</a:t>
            </a:r>
            <a:r>
              <a:rPr lang="en-US" sz="900"/>
              <a:t>  Assure them that they can quit the test at any time.</a:t>
            </a:r>
          </a:p>
          <a:p>
            <a:pPr eaLnBrk="1" hangingPunct="1">
              <a:lnSpc>
                <a:spcPct val="90000"/>
              </a:lnSpc>
            </a:pPr>
            <a:r>
              <a:rPr lang="en-US" sz="900"/>
              <a:t>User studies conducted in connection with research should also be cognizant of the ethical issues surrounding use of human subjects.  Institutional policies may treat the user of humans in software user studies identically with their use in psychology experiments, drug trials, and studies of new medical procedures.  You have to obtain approval for a research user study from the Committee on the Use of Humans as Experimental Subjects (COUHES).</a:t>
            </a:r>
          </a:p>
          <a:p>
            <a:pPr eaLnBrk="1" hangingPunct="1">
              <a:lnSpc>
                <a:spcPct val="90000"/>
              </a:lnSpc>
            </a:pPr>
            <a:r>
              <a:rPr lang="en-US" sz="900"/>
              <a:t>While the user is actually using your interface, encourage them to </a:t>
            </a:r>
            <a:r>
              <a:rPr lang="en-US" sz="900" b="1"/>
              <a:t>think aloud</a:t>
            </a:r>
            <a:r>
              <a:rPr lang="en-US" sz="900"/>
              <a:t>: verbalize what they’re thinking as they use the interface.  Encourage them to say things like “OK, now I’m looking for the place to set the font size, usually it’s on the toolbar, nope, hmm, maybe the Format menu…” Thinking aloud gives you (the observer) a window into their thought processes, so you can understand what they’re trying to do and what they expect.  Thinking aloud can be hard to do, particularly when the user gets absorbed in the task.  Sometimes you have to nudge the user a little: “what are you thinking now?”  “Why did you look there?”</a:t>
            </a:r>
          </a:p>
          <a:p>
            <a:pPr eaLnBrk="1" hangingPunct="1">
              <a:lnSpc>
                <a:spcPct val="90000"/>
              </a:lnSpc>
            </a:pPr>
            <a:r>
              <a:rPr lang="en-US" sz="900"/>
              <a:t>While the user is talking, you, as the observer, should be doing the opposite: </a:t>
            </a:r>
            <a:r>
              <a:rPr lang="en-US" sz="900" b="1"/>
              <a:t>keeping quiet</a:t>
            </a:r>
            <a:r>
              <a:rPr lang="en-US" sz="900"/>
              <a:t>.  Don’t offer any help, don’t attempt to explain the interface.  Just sit on your hands, bite your tongue, and watch.  You’re trying to get a glimpse of how a typical user will interact with the interface.  Since a typical user won’t have the system’s designer sitting next to them, you have to minimize your effect on the situation.  It may be very hard for you to sit and watch someone struggle with a task, when the solution seems so </a:t>
            </a:r>
            <a:r>
              <a:rPr lang="en-US" sz="900" i="1"/>
              <a:t>obvious </a:t>
            </a:r>
            <a:r>
              <a:rPr lang="en-US" sz="900"/>
              <a:t>to you, but that’s how you learn the usability problems in your interface.</a:t>
            </a:r>
          </a:p>
          <a:p>
            <a:pPr eaLnBrk="1" hangingPunct="1">
              <a:lnSpc>
                <a:spcPct val="90000"/>
              </a:lnSpc>
            </a:pPr>
            <a:r>
              <a:rPr lang="en-US" sz="900"/>
              <a:t>You have only two excuses for opening your mouth during a user test: first, to prod the user to think aloud, and second, to move the user along to another task if they really get stuck.</a:t>
            </a:r>
          </a:p>
          <a:p>
            <a:pPr eaLnBrk="1" hangingPunct="1">
              <a:lnSpc>
                <a:spcPct val="90000"/>
              </a:lnSpc>
            </a:pPr>
            <a:r>
              <a:rPr lang="en-US" sz="900"/>
              <a:t>Keep yourself busy by taking a lot of notes.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62525DDC-A7BA-4399-9E75-0D9B04AA3C9F}" type="slidenum">
              <a:rPr lang="en-US" sz="1200" b="0">
                <a:latin typeface="Arial" charset="0"/>
              </a:rPr>
              <a:pPr eaLnBrk="1" hangingPunct="1"/>
              <a:t>46</a:t>
            </a:fld>
            <a:endParaRPr lang="en-US" sz="1200" b="0">
              <a:latin typeface="Arial" charset="0"/>
            </a:endParaRPr>
          </a:p>
        </p:txBody>
      </p:sp>
      <p:sp>
        <p:nvSpPr>
          <p:cNvPr id="93187" name="Rectangle 2"/>
          <p:cNvSpPr>
            <a:spLocks noGrp="1" noRot="1" noChangeAspect="1" noChangeArrowheads="1" noTextEdit="1"/>
          </p:cNvSpPr>
          <p:nvPr>
            <p:ph type="sldImg"/>
          </p:nvPr>
        </p:nvSpPr>
        <p:spPr>
          <a:xfrm>
            <a:off x="1522413" y="692150"/>
            <a:ext cx="3889375" cy="2917825"/>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should you take notes about?  As much as you can, but focus particularly on </a:t>
            </a:r>
            <a:r>
              <a:rPr lang="en-US" b="1" smtClean="0"/>
              <a:t>critical incidents</a:t>
            </a:r>
            <a:r>
              <a:rPr lang="en-US" smtClean="0"/>
              <a:t>, which are moments that strongly affect usability, either in task performance (efficiency or error rate) or in the user’s satisfaction.  Most critical incidents are negative.  Pressing the wrong button is a critical incident.  So is repeatedly trying the same feature to accomplish a task.  Users may draw attention to the critical incidents with their think-aloud, with comments like “why did it do that?” or “@%!@#$!”  Critical incidents can also be positive, of course.  You should note down these pleasant surprises too.</a:t>
            </a:r>
          </a:p>
          <a:p>
            <a:pPr eaLnBrk="1" hangingPunct="1"/>
            <a:r>
              <a:rPr lang="en-US" smtClean="0"/>
              <a:t>Critical incidents give you a list of potential usability problems that you should focus on in the next round of iterative design.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345DDDEC-1059-45C7-A218-A7674434D4EA}" type="slidenum">
              <a:rPr lang="en-US" sz="1200" b="0">
                <a:latin typeface="Arial" charset="0"/>
              </a:rPr>
              <a:pPr eaLnBrk="1" hangingPunct="1"/>
              <a:t>47</a:t>
            </a:fld>
            <a:endParaRPr lang="en-US" sz="1200" b="0">
              <a:latin typeface="Arial" charset="0"/>
            </a:endParaRPr>
          </a:p>
        </p:txBody>
      </p:sp>
      <p:sp>
        <p:nvSpPr>
          <p:cNvPr id="94211" name="Rectangle 2"/>
          <p:cNvSpPr>
            <a:spLocks noGrp="1" noRot="1" noChangeAspect="1" noChangeArrowheads="1" noTextEdit="1"/>
          </p:cNvSpPr>
          <p:nvPr>
            <p:ph type="sldImg"/>
          </p:nvPr>
        </p:nvSpPr>
        <p:spPr>
          <a:xfrm>
            <a:off x="1522413" y="692150"/>
            <a:ext cx="3889375" cy="2917825"/>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D888EBA-1C05-4853-99C5-AF713802CF40}" type="slidenum">
              <a:rPr lang="en-US" sz="1200" b="0">
                <a:latin typeface="Arial" charset="0"/>
              </a:rPr>
              <a:pPr eaLnBrk="1" hangingPunct="1"/>
              <a:t>48</a:t>
            </a:fld>
            <a:endParaRPr lang="en-US" sz="1200" b="0">
              <a:latin typeface="Arial" charset="0"/>
            </a:endParaRPr>
          </a:p>
        </p:txBody>
      </p:sp>
      <p:sp>
        <p:nvSpPr>
          <p:cNvPr id="95235" name="Rectangle 2"/>
          <p:cNvSpPr>
            <a:spLocks noGrp="1" noRot="1" noChangeAspect="1" noChangeArrowheads="1" noTextEdit="1"/>
          </p:cNvSpPr>
          <p:nvPr>
            <p:ph type="sldImg"/>
          </p:nvPr>
        </p:nvSpPr>
        <p:spPr>
          <a:xfrm>
            <a:off x="1522413" y="692150"/>
            <a:ext cx="3889375" cy="2917825"/>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3AC2A450-36D5-48B2-8D15-34F70CA2C5E2}" type="slidenum">
              <a:rPr lang="en-US" sz="1200" b="0">
                <a:latin typeface="Arial" charset="0"/>
              </a:rPr>
              <a:pPr eaLnBrk="1" hangingPunct="1"/>
              <a:t>5</a:t>
            </a:fld>
            <a:endParaRPr lang="en-US" sz="1200" b="0">
              <a:latin typeface="Arial" charset="0"/>
            </a:endParaRPr>
          </a:p>
        </p:txBody>
      </p:sp>
      <p:sp>
        <p:nvSpPr>
          <p:cNvPr id="52227" name="Rectangle 2"/>
          <p:cNvSpPr>
            <a:spLocks noGrp="1" noRot="1" noChangeAspect="1" noChangeArrowheads="1" noTextEdit="1"/>
          </p:cNvSpPr>
          <p:nvPr>
            <p:ph type="sldImg"/>
          </p:nvPr>
        </p:nvSpPr>
        <p:spPr>
          <a:xfrm>
            <a:off x="1522413" y="692150"/>
            <a:ext cx="3892550" cy="2919413"/>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sz="1000" dirty="0"/>
              <a:t>Normally, a horizontal scrollbar underneath an image (or document, or some other content) is designed for scrolling the content horizontally. A new or infrequent user looking at the window sees the scrollbar, assumes it serves that function, and ignores it.  </a:t>
            </a:r>
            <a:r>
              <a:rPr lang="en-US" sz="1000" b="1" dirty="0"/>
              <a:t>Inconsistency</a:t>
            </a:r>
            <a:r>
              <a:rPr lang="en-US" sz="1000" dirty="0"/>
              <a:t> with prior experience and other applications tends to trip up new or infrequent users.</a:t>
            </a:r>
          </a:p>
          <a:p>
            <a:pPr eaLnBrk="1" hangingPunct="1">
              <a:spcBef>
                <a:spcPct val="80000"/>
              </a:spcBef>
            </a:pPr>
            <a:r>
              <a:rPr lang="en-US" sz="1000" dirty="0"/>
              <a:t>Another way to put it is that the horizontal scrollbar is an </a:t>
            </a:r>
            <a:r>
              <a:rPr lang="en-US" sz="1000" b="1" dirty="0"/>
              <a:t>affordance</a:t>
            </a:r>
            <a:r>
              <a:rPr lang="en-US" sz="1000" dirty="0"/>
              <a:t> for continuous scrolling, not for discrete selection.  We see affordances out in the real world, too; a door knob says “turn me”, a handle says “pull me”.  We’ve all seen those apparently-</a:t>
            </a:r>
            <a:r>
              <a:rPr lang="en-US" sz="1000" dirty="0" err="1"/>
              <a:t>pullable</a:t>
            </a:r>
            <a:r>
              <a:rPr lang="en-US" sz="1000" dirty="0"/>
              <a:t> door handles with a little sign that says “Push”; and many of us have had the embarrassing experience of trying to pull on the door before we notice the sign.  The help text on this dialog box is filling the same role here.</a:t>
            </a:r>
          </a:p>
          <a:p>
            <a:pPr eaLnBrk="1" hangingPunct="1">
              <a:spcBef>
                <a:spcPct val="80000"/>
              </a:spcBef>
            </a:pPr>
            <a:r>
              <a:rPr lang="en-US" sz="1000" dirty="0"/>
              <a:t>But the dialog doesn’t get any better for frequent users, either.  If a frequent user wants a template they’ve used before, how can they find it?  Surely they’ll remember that it’s 56% of the way along the scrollbar? This interface provides no </a:t>
            </a:r>
            <a:r>
              <a:rPr lang="en-US" sz="1000" b="1" dirty="0"/>
              <a:t>shortcuts</a:t>
            </a:r>
            <a:r>
              <a:rPr lang="en-US" sz="1000" dirty="0"/>
              <a:t> for frequent users.  In fact, this interface takes what should be a random access process and transforms it into a linear process.  Every user has to look through all the choices, even if they already know which one they want.  The computer scientist in you should cringe at that algorithm.</a:t>
            </a:r>
          </a:p>
          <a:p>
            <a:pPr eaLnBrk="1" hangingPunct="1">
              <a:spcBef>
                <a:spcPct val="80000"/>
              </a:spcBef>
            </a:pPr>
            <a:r>
              <a:rPr lang="en-US" sz="1000" dirty="0"/>
              <a:t>Even the help text has usability problems.  “Press OKAY”?  Where is that?  And why does the message have a ragged left margin?  You don’t see ragged left too often in newspapers and magazine layout, and there’s a good reason.</a:t>
            </a:r>
          </a:p>
          <a:p>
            <a:pPr eaLnBrk="1" hangingPunct="1">
              <a:spcBef>
                <a:spcPct val="80000"/>
              </a:spcBef>
            </a:pPr>
            <a:r>
              <a:rPr lang="en-US" sz="1000" dirty="0"/>
              <a:t>On the plus side, the designer of this dialog box at least recognized that there was a problem – hence the help message.  But the help message is indicative of a flawed approach to usability.  Usability can’t be left until the end of software development, like package artwork or an installer.  It can’t be patched here and there with extra messages or more documentation.  It must be part of the process, so that usability bugs can be </a:t>
            </a:r>
            <a:r>
              <a:rPr lang="en-US" sz="1000" i="1" dirty="0"/>
              <a:t>fixed</a:t>
            </a:r>
            <a:r>
              <a:rPr lang="en-US" sz="1000" dirty="0"/>
              <a:t>, instead of merely patched.</a:t>
            </a:r>
          </a:p>
          <a:p>
            <a:pPr eaLnBrk="1" hangingPunct="1">
              <a:spcBef>
                <a:spcPct val="80000"/>
              </a:spcBef>
            </a:pPr>
            <a:r>
              <a:rPr lang="en-US" sz="1000" dirty="0"/>
              <a:t>How could this dialog box be redesigned to solve some of these problems?</a:t>
            </a:r>
          </a:p>
          <a:p>
            <a:pPr eaLnBrk="1" hangingPunct="1"/>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FFDEE56-AA22-4F47-9B25-2CF1BF437DD2}" type="slidenum">
              <a:rPr lang="en-US" sz="1200" b="0">
                <a:latin typeface="Arial" charset="0"/>
              </a:rPr>
              <a:pPr eaLnBrk="1" hangingPunct="1"/>
              <a:t>6</a:t>
            </a:fld>
            <a:endParaRPr lang="en-US" sz="1200" b="0">
              <a:latin typeface="Arial" charset="0"/>
            </a:endParaRPr>
          </a:p>
        </p:txBody>
      </p:sp>
      <p:sp>
        <p:nvSpPr>
          <p:cNvPr id="53251" name="Rectangle 2"/>
          <p:cNvSpPr>
            <a:spLocks noGrp="1" noRot="1" noChangeAspect="1" noChangeArrowheads="1" noTextEdit="1"/>
          </p:cNvSpPr>
          <p:nvPr>
            <p:ph type="sldImg"/>
          </p:nvPr>
        </p:nvSpPr>
        <p:spPr>
          <a:xfrm>
            <a:off x="1522413" y="692150"/>
            <a:ext cx="3892550" cy="2919413"/>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Here’s one way it might be redesigned.  The templates now fill a list box on the left; selecting a template shows its preview on the right.  This interface suffers from none of the problems of its predecessor: list boxes clearly afford selection to new or infrequent users; random access is trivial for frequent users.  And no help message is needed.</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5009D7DC-65BC-447C-B2E0-845B7471BA25}" type="slidenum">
              <a:rPr lang="en-US" sz="1200" b="0">
                <a:latin typeface="Arial" charset="0"/>
              </a:rPr>
              <a:pPr eaLnBrk="1" hangingPunct="1"/>
              <a:t>7</a:t>
            </a:fld>
            <a:endParaRPr lang="en-US" sz="1200" b="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Here’s another bizarre interface, taken from a program that launches housekeeping tasks at scheduled intervals. The date and time </a:t>
            </a:r>
            <a:r>
              <a:rPr lang="en-US" i="1" smtClean="0"/>
              <a:t>look</a:t>
            </a:r>
            <a:r>
              <a:rPr lang="en-US" smtClean="0"/>
              <a:t> like editable fields (affordance!), but you can’t edit them with the keyboard.  Instead, if you want to change the time, you have to click on the Set Time button to bring up a dialog box.</a:t>
            </a:r>
          </a:p>
          <a:p>
            <a:pPr eaLnBrk="1" hangingPunct="1"/>
            <a:r>
              <a:rPr lang="en-US" smtClean="0"/>
              <a:t>This dialog box displays time differently, using 12-hour time (7:17 pm) where the original dialog used 24-hour time (consistency!). Just to increase the confusion, it also adds a third representation, an analog clock face.</a:t>
            </a:r>
          </a:p>
          <a:p>
            <a:pPr eaLnBrk="1" hangingPunct="1"/>
            <a:r>
              <a:rPr lang="en-US" smtClean="0"/>
              <a:t>So how is the time actually changed?  By clicking mouse buttons: clicking the left mouse button increases the minute by 1 (wrapping around from 59 to 0), and clicking the right mouse button increases the hour.  Sound familiar?  This designer has managed to turn a sophisticated graphical user interface, full of windows, buttons, and widgets, and controlled by a hundred-key keyboard and two-button mouse, into a </a:t>
            </a:r>
            <a:r>
              <a:rPr lang="en-US" b="1" smtClean="0"/>
              <a:t>clock radio!</a:t>
            </a:r>
          </a:p>
          <a:p>
            <a:pPr eaLnBrk="1" hangingPunct="1"/>
            <a:r>
              <a:rPr lang="en-US" smtClean="0"/>
              <a:t>Perhaps the worst part of this example is that it’s not a result of laziness.  Somebody went to a lot of effort to draw that clock face with hands.  If only they’d spent some of that time thinking about usability instead.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4462957E-C989-421A-BFB0-7925D2B9593B}" type="slidenum">
              <a:rPr lang="en-US" sz="1200" b="0">
                <a:latin typeface="Arial" charset="0"/>
              </a:rPr>
              <a:pPr eaLnBrk="1" hangingPunct="1"/>
              <a:t>8</a:t>
            </a:fld>
            <a:endParaRPr lang="en-US" sz="1200" b="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Gimp is an open-source image editing program, comparable to Adobe Photoshop.  Gimp’s designers made a strange choice for its menus. Gimp windows have no menu bar.  Instead, all Gimp menus are accessed from a </a:t>
            </a:r>
            <a:r>
              <a:rPr lang="en-US" i="1" smtClean="0"/>
              <a:t>context menu</a:t>
            </a:r>
            <a:r>
              <a:rPr lang="en-US" smtClean="0"/>
              <a:t>, which pops up on right-click.</a:t>
            </a:r>
          </a:p>
          <a:p>
            <a:pPr eaLnBrk="1" hangingPunct="1"/>
            <a:r>
              <a:rPr lang="en-US" smtClean="0"/>
              <a:t>This is certainly inconsistent with other applications, and new users are likely to stumble trying to find, for example, the File menu, which never appears on a context menu in other applications.  (I certainly stumbled as a new user of Gimp.)  But Gimp’s designers were probably thinking about expert users when they made this decision.  A context menu should be faster to invoke, since you don’t have to move the mouse up to the menu bar.  A context menu can be popped up anywhere.  So it should be faster.  Right?</a:t>
            </a:r>
          </a:p>
          <a:p>
            <a:pPr eaLnBrk="1" hangingPunct="1"/>
            <a:r>
              <a:rPr lang="en-US" smtClean="0"/>
              <a:t>Wrong.  We'll see why later in this lecture.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86" eaLnBrk="0" hangingPunct="0">
              <a:defRPr sz="3100" b="1">
                <a:solidFill>
                  <a:schemeClr val="tx1"/>
                </a:solidFill>
                <a:latin typeface="Gill Sans MT" pitchFamily="34" charset="0"/>
                <a:cs typeface="Arial" charset="0"/>
              </a:defRPr>
            </a:lvl1pPr>
            <a:lvl2pPr marL="709443" indent="-272863" defTabSz="923186" eaLnBrk="0" hangingPunct="0">
              <a:defRPr sz="3100" b="1">
                <a:solidFill>
                  <a:schemeClr val="tx1"/>
                </a:solidFill>
                <a:latin typeface="Gill Sans MT" pitchFamily="34" charset="0"/>
                <a:cs typeface="Arial" charset="0"/>
              </a:defRPr>
            </a:lvl2pPr>
            <a:lvl3pPr marL="1091451" indent="-218290" defTabSz="923186" eaLnBrk="0" hangingPunct="0">
              <a:defRPr sz="3100" b="1">
                <a:solidFill>
                  <a:schemeClr val="tx1"/>
                </a:solidFill>
                <a:latin typeface="Gill Sans MT" pitchFamily="34" charset="0"/>
                <a:cs typeface="Arial" charset="0"/>
              </a:defRPr>
            </a:lvl3pPr>
            <a:lvl4pPr marL="1528031" indent="-218290" defTabSz="923186" eaLnBrk="0" hangingPunct="0">
              <a:defRPr sz="3100" b="1">
                <a:solidFill>
                  <a:schemeClr val="tx1"/>
                </a:solidFill>
                <a:latin typeface="Gill Sans MT" pitchFamily="34" charset="0"/>
                <a:cs typeface="Arial" charset="0"/>
              </a:defRPr>
            </a:lvl4pPr>
            <a:lvl5pPr marL="1964611" indent="-218290" defTabSz="923186" eaLnBrk="0" hangingPunct="0">
              <a:defRPr sz="3100" b="1">
                <a:solidFill>
                  <a:schemeClr val="tx1"/>
                </a:solidFill>
                <a:latin typeface="Gill Sans MT" pitchFamily="34" charset="0"/>
                <a:cs typeface="Arial" charset="0"/>
              </a:defRPr>
            </a:lvl5pPr>
            <a:lvl6pPr marL="2401192" indent="-218290" defTabSz="923186" eaLnBrk="0" fontAlgn="base" hangingPunct="0">
              <a:spcBef>
                <a:spcPct val="0"/>
              </a:spcBef>
              <a:spcAft>
                <a:spcPct val="0"/>
              </a:spcAft>
              <a:defRPr sz="3100" b="1">
                <a:solidFill>
                  <a:schemeClr val="tx1"/>
                </a:solidFill>
                <a:latin typeface="Gill Sans MT" pitchFamily="34" charset="0"/>
                <a:cs typeface="Arial" charset="0"/>
              </a:defRPr>
            </a:lvl6pPr>
            <a:lvl7pPr marL="2837772" indent="-218290" defTabSz="923186" eaLnBrk="0" fontAlgn="base" hangingPunct="0">
              <a:spcBef>
                <a:spcPct val="0"/>
              </a:spcBef>
              <a:spcAft>
                <a:spcPct val="0"/>
              </a:spcAft>
              <a:defRPr sz="3100" b="1">
                <a:solidFill>
                  <a:schemeClr val="tx1"/>
                </a:solidFill>
                <a:latin typeface="Gill Sans MT" pitchFamily="34" charset="0"/>
                <a:cs typeface="Arial" charset="0"/>
              </a:defRPr>
            </a:lvl7pPr>
            <a:lvl8pPr marL="3274352" indent="-218290" defTabSz="923186" eaLnBrk="0" fontAlgn="base" hangingPunct="0">
              <a:spcBef>
                <a:spcPct val="0"/>
              </a:spcBef>
              <a:spcAft>
                <a:spcPct val="0"/>
              </a:spcAft>
              <a:defRPr sz="3100" b="1">
                <a:solidFill>
                  <a:schemeClr val="tx1"/>
                </a:solidFill>
                <a:latin typeface="Gill Sans MT" pitchFamily="34" charset="0"/>
                <a:cs typeface="Arial" charset="0"/>
              </a:defRPr>
            </a:lvl8pPr>
            <a:lvl9pPr marL="3710932" indent="-218290" defTabSz="923186" eaLnBrk="0" fontAlgn="base" hangingPunct="0">
              <a:spcBef>
                <a:spcPct val="0"/>
              </a:spcBef>
              <a:spcAft>
                <a:spcPct val="0"/>
              </a:spcAft>
              <a:defRPr sz="3100" b="1">
                <a:solidFill>
                  <a:schemeClr val="tx1"/>
                </a:solidFill>
                <a:latin typeface="Gill Sans MT" pitchFamily="34" charset="0"/>
                <a:cs typeface="Arial" charset="0"/>
              </a:defRPr>
            </a:lvl9pPr>
          </a:lstStyle>
          <a:p>
            <a:pPr eaLnBrk="1" hangingPunct="1"/>
            <a:fld id="{10603BC5-2A59-4BA8-ACDD-FE96BD21965D}" type="slidenum">
              <a:rPr lang="en-US" sz="1200" b="0">
                <a:latin typeface="Arial" charset="0"/>
              </a:rPr>
              <a:pPr eaLnBrk="1" hangingPunct="1"/>
              <a:t>9</a:t>
            </a:fld>
            <a:endParaRPr lang="en-US" sz="1200" b="0">
              <a:latin typeface="Arial" charset="0"/>
            </a:endParaRPr>
          </a:p>
        </p:txBody>
      </p:sp>
      <p:sp>
        <p:nvSpPr>
          <p:cNvPr id="56323" name="Rectangle 2"/>
          <p:cNvSpPr>
            <a:spLocks noGrp="1" noRot="1" noChangeAspect="1" noChangeArrowheads="1" noTextEdit="1"/>
          </p:cNvSpPr>
          <p:nvPr>
            <p:ph type="sldImg"/>
          </p:nvPr>
        </p:nvSpPr>
        <p:spPr>
          <a:xfrm>
            <a:off x="1522413" y="692150"/>
            <a:ext cx="3892550" cy="2919413"/>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Unfortunately, user interfaces are not easy to design. You (the developer) are not a typical user. You know far more about your application than any user will. You can try to imagine being your mother, or your grandma, but it doesn’t help much. It’s very hard to </a:t>
            </a:r>
            <a:r>
              <a:rPr lang="en-US" i="1" dirty="0" smtClean="0"/>
              <a:t>forget</a:t>
            </a:r>
            <a:r>
              <a:rPr lang="en-US" dirty="0" smtClean="0"/>
              <a:t> things you know.</a:t>
            </a:r>
          </a:p>
          <a:p>
            <a:pPr eaLnBrk="1" hangingPunct="1"/>
            <a:r>
              <a:rPr lang="en-US" dirty="0" smtClean="0"/>
              <a:t>This is how usability is different from everything else you learn about software engineering.  Specifications, assertions, and object models are all about communicating with other </a:t>
            </a:r>
            <a:r>
              <a:rPr lang="en-US" i="1" dirty="0" smtClean="0"/>
              <a:t>programmers</a:t>
            </a:r>
            <a:r>
              <a:rPr lang="en-US" dirty="0" smtClean="0"/>
              <a:t>, who are probably a lot like us. Usability is about communicating with other </a:t>
            </a:r>
            <a:r>
              <a:rPr lang="en-US" i="1" dirty="0" smtClean="0"/>
              <a:t>users</a:t>
            </a:r>
            <a:r>
              <a:rPr lang="en-US" dirty="0" smtClean="0"/>
              <a:t>, who are probably not like us.</a:t>
            </a:r>
          </a:p>
          <a:p>
            <a:pPr eaLnBrk="1" hangingPunct="1"/>
            <a:r>
              <a:rPr lang="en-US" dirty="0" smtClean="0"/>
              <a:t>The user is always right.  Don’t blame the user for what goes wrong.  If users consistently make mistakes with some part of your interface, take it as a sign that your </a:t>
            </a:r>
            <a:r>
              <a:rPr lang="en-US" i="1" dirty="0" smtClean="0"/>
              <a:t>interface</a:t>
            </a:r>
            <a:r>
              <a:rPr lang="en-US" dirty="0" smtClean="0"/>
              <a:t> is wrong, not that the users are dumb.  This lesson can be very hard for a software designer to swallow!</a:t>
            </a:r>
          </a:p>
          <a:p>
            <a:pPr eaLnBrk="1" hangingPunct="1"/>
            <a:r>
              <a:rPr lang="en-US" dirty="0" smtClean="0"/>
              <a:t>Unfortunately, the user is not always right.  Users aren’t oracles.  They don’t always know what they want, or what would help them. In a study conducted in the 1950s, people were asked whether they would prefer lighter telephone handsets, and on average, they said they were happy with the handsets they had (which at the time were made rather heavy for durability).  Yet an actual test of telephone handsets, identical except for weight, revealed that people preferred the handsets that were about half the weight that was normal at the time. (</a:t>
            </a:r>
            <a:r>
              <a:rPr lang="en-US" dirty="0" err="1" smtClean="0"/>
              <a:t>Klemmer</a:t>
            </a:r>
            <a:r>
              <a:rPr lang="en-US" dirty="0" smtClean="0"/>
              <a:t>, </a:t>
            </a:r>
            <a:r>
              <a:rPr lang="en-US" i="1" dirty="0" smtClean="0"/>
              <a:t>Ergonomics</a:t>
            </a:r>
            <a:r>
              <a:rPr lang="en-US" dirty="0" smtClean="0"/>
              <a:t>, </a:t>
            </a:r>
            <a:r>
              <a:rPr lang="en-US" dirty="0" err="1" smtClean="0"/>
              <a:t>Ablex</a:t>
            </a:r>
            <a:r>
              <a:rPr lang="en-US" dirty="0" smtClean="0"/>
              <a:t>, 1989, </a:t>
            </a:r>
            <a:r>
              <a:rPr lang="en-US" dirty="0" err="1" smtClean="0"/>
              <a:t>pp</a:t>
            </a:r>
            <a:r>
              <a:rPr lang="en-US" dirty="0" smtClean="0"/>
              <a:t> 197-201).</a:t>
            </a:r>
            <a:endParaRPr lang="en-US" i="1" dirty="0" smtClean="0"/>
          </a:p>
          <a:p>
            <a:pPr eaLnBrk="1" hangingPunct="1"/>
            <a:r>
              <a:rPr lang="en-US" dirty="0" smtClean="0"/>
              <a:t>Users aren’t designers, either, and shouldn’t be forced to fill that role.  It’s easy to say, “Yeah, the interface is bad, but users can customize it however they want it.” There are two problems with this statement: (1) most users don’t, and (2) user customizations may be even worse!  One study of command abbreviations found that users made twice as many errors with their </a:t>
            </a:r>
            <a:r>
              <a:rPr lang="en-US" i="1" dirty="0" smtClean="0"/>
              <a:t>own</a:t>
            </a:r>
            <a:r>
              <a:rPr lang="en-US" dirty="0" smtClean="0"/>
              <a:t> command abbreviations than with a carefully-designed set (</a:t>
            </a:r>
            <a:r>
              <a:rPr lang="en-US" dirty="0" err="1" smtClean="0"/>
              <a:t>Grudin</a:t>
            </a:r>
            <a:r>
              <a:rPr lang="en-US" dirty="0" smtClean="0"/>
              <a:t> &amp; Barnard, “When does an abbreviation become a word?”, CHI ’85).  So customization isn’t the silver bullet.</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a:xfrm>
            <a:off x="685800" y="6248400"/>
            <a:ext cx="1905000" cy="457200"/>
          </a:xfrm>
        </p:spPr>
        <p:txBody>
          <a:bodyPr/>
          <a:lstStyle>
            <a:lvl1pPr>
              <a:defRPr>
                <a:solidFill>
                  <a:schemeClr val="tx1"/>
                </a:solidFill>
              </a:defRPr>
            </a:lvl1pPr>
          </a:lstStyle>
          <a:p>
            <a:pPr>
              <a:defRPr/>
            </a:pPr>
            <a:r>
              <a:rPr lang="en-US" smtClean="0"/>
              <a:t>CSE 331 Autumn 2011</a:t>
            </a:r>
            <a:endParaRPr lang="en-US"/>
          </a:p>
        </p:txBody>
      </p:sp>
      <p:sp>
        <p:nvSpPr>
          <p:cNvPr id="7" name="Rectangle 5"/>
          <p:cNvSpPr>
            <a:spLocks noGrp="1" noChangeArrowheads="1"/>
          </p:cNvSpPr>
          <p:nvPr>
            <p:ph type="ftr" sz="quarter" idx="11"/>
          </p:nvPr>
        </p:nvSpPr>
        <p:spPr>
          <a:xfrm>
            <a:off x="3124200" y="6248400"/>
            <a:ext cx="2895600" cy="457200"/>
          </a:xfrm>
        </p:spPr>
        <p:txBody>
          <a:bodyPr/>
          <a:lstStyle>
            <a:lvl1pPr>
              <a:defRPr>
                <a:solidFill>
                  <a:schemeClr val="tx1"/>
                </a:solidFill>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p:spPr>
        <p:txBody>
          <a:bodyPr/>
          <a:lstStyle>
            <a:lvl1pPr>
              <a:defRPr>
                <a:solidFill>
                  <a:schemeClr val="tx1"/>
                </a:solidFill>
              </a:defRPr>
            </a:lvl1pPr>
          </a:lstStyle>
          <a:p>
            <a:pPr>
              <a:defRPr/>
            </a:pPr>
            <a:fld id="{41F6C098-13F0-41FA-8110-EA5113992111}" type="slidenum">
              <a:rPr lang="en-US"/>
              <a:pPr>
                <a:defRPr/>
              </a:pPr>
              <a:t>‹#›</a:t>
            </a:fld>
            <a:endParaRPr lang="en-US"/>
          </a:p>
        </p:txBody>
      </p:sp>
    </p:spTree>
    <p:extLst>
      <p:ext uri="{BB962C8B-B14F-4D97-AF65-F5344CB8AC3E}">
        <p14:creationId xmlns:p14="http://schemas.microsoft.com/office/powerpoint/2010/main" val="327001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43ACDB-C1BA-4139-A3B5-ECE71C1D9EEC}" type="slidenum">
              <a:rPr lang="en-US"/>
              <a:pPr>
                <a:defRPr/>
              </a:pPr>
              <a:t>‹#›</a:t>
            </a:fld>
            <a:endParaRPr lang="en-US"/>
          </a:p>
        </p:txBody>
      </p:sp>
    </p:spTree>
    <p:extLst>
      <p:ext uri="{BB962C8B-B14F-4D97-AF65-F5344CB8AC3E}">
        <p14:creationId xmlns:p14="http://schemas.microsoft.com/office/powerpoint/2010/main" val="15818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C5BC84-1DEC-4E9D-8DD0-2C203C7304FF}" type="slidenum">
              <a:rPr lang="en-US"/>
              <a:pPr>
                <a:defRPr/>
              </a:pPr>
              <a:t>‹#›</a:t>
            </a:fld>
            <a:endParaRPr lang="en-US"/>
          </a:p>
        </p:txBody>
      </p:sp>
    </p:spTree>
    <p:extLst>
      <p:ext uri="{BB962C8B-B14F-4D97-AF65-F5344CB8AC3E}">
        <p14:creationId xmlns:p14="http://schemas.microsoft.com/office/powerpoint/2010/main" val="368261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DACF16-E0F0-4B7F-BDAB-0ED6A37A383D}" type="slidenum">
              <a:rPr lang="en-US"/>
              <a:pPr>
                <a:defRPr/>
              </a:pPr>
              <a:t>‹#›</a:t>
            </a:fld>
            <a:endParaRPr lang="en-US"/>
          </a:p>
        </p:txBody>
      </p:sp>
    </p:spTree>
    <p:extLst>
      <p:ext uri="{BB962C8B-B14F-4D97-AF65-F5344CB8AC3E}">
        <p14:creationId xmlns:p14="http://schemas.microsoft.com/office/powerpoint/2010/main" val="164402004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1C4CED-1F2F-4C0D-A4F7-58F3EB91B2B2}" type="slidenum">
              <a:rPr lang="en-US"/>
              <a:pPr>
                <a:defRPr/>
              </a:pPr>
              <a:t>‹#›</a:t>
            </a:fld>
            <a:endParaRPr lang="en-US"/>
          </a:p>
        </p:txBody>
      </p:sp>
    </p:spTree>
    <p:extLst>
      <p:ext uri="{BB962C8B-B14F-4D97-AF65-F5344CB8AC3E}">
        <p14:creationId xmlns:p14="http://schemas.microsoft.com/office/powerpoint/2010/main" val="168224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FEBA81-96FB-474D-A3C6-C60125E85AA7}" type="slidenum">
              <a:rPr lang="en-US"/>
              <a:pPr>
                <a:defRPr/>
              </a:pPr>
              <a:t>‹#›</a:t>
            </a:fld>
            <a:endParaRPr lang="en-US"/>
          </a:p>
        </p:txBody>
      </p:sp>
    </p:spTree>
    <p:extLst>
      <p:ext uri="{BB962C8B-B14F-4D97-AF65-F5344CB8AC3E}">
        <p14:creationId xmlns:p14="http://schemas.microsoft.com/office/powerpoint/2010/main" val="288355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C9CD30-6C9D-46DE-B266-6B0D81F43848}" type="slidenum">
              <a:rPr lang="en-US"/>
              <a:pPr>
                <a:defRPr/>
              </a:pPr>
              <a:t>‹#›</a:t>
            </a:fld>
            <a:endParaRPr lang="en-US"/>
          </a:p>
        </p:txBody>
      </p:sp>
    </p:spTree>
    <p:extLst>
      <p:ext uri="{BB962C8B-B14F-4D97-AF65-F5344CB8AC3E}">
        <p14:creationId xmlns:p14="http://schemas.microsoft.com/office/powerpoint/2010/main" val="28033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AE8722-9256-42EB-B779-63A99D304B0B}" type="slidenum">
              <a:rPr lang="en-US"/>
              <a:pPr>
                <a:defRPr/>
              </a:pPr>
              <a:t>‹#›</a:t>
            </a:fld>
            <a:endParaRPr lang="en-US"/>
          </a:p>
        </p:txBody>
      </p:sp>
    </p:spTree>
    <p:extLst>
      <p:ext uri="{BB962C8B-B14F-4D97-AF65-F5344CB8AC3E}">
        <p14:creationId xmlns:p14="http://schemas.microsoft.com/office/powerpoint/2010/main" val="102077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3983B7-E459-4701-B580-D0BD95C5F317}" type="slidenum">
              <a:rPr lang="en-US"/>
              <a:pPr>
                <a:defRPr/>
              </a:pPr>
              <a:t>‹#›</a:t>
            </a:fld>
            <a:endParaRPr lang="en-US"/>
          </a:p>
        </p:txBody>
      </p:sp>
    </p:spTree>
    <p:extLst>
      <p:ext uri="{BB962C8B-B14F-4D97-AF65-F5344CB8AC3E}">
        <p14:creationId xmlns:p14="http://schemas.microsoft.com/office/powerpoint/2010/main" val="171954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AE64B7-D971-4815-8FF7-96068F85D20E}" type="slidenum">
              <a:rPr lang="en-US"/>
              <a:pPr>
                <a:defRPr/>
              </a:pPr>
              <a:t>‹#›</a:t>
            </a:fld>
            <a:endParaRPr lang="en-US"/>
          </a:p>
        </p:txBody>
      </p:sp>
    </p:spTree>
    <p:extLst>
      <p:ext uri="{BB962C8B-B14F-4D97-AF65-F5344CB8AC3E}">
        <p14:creationId xmlns:p14="http://schemas.microsoft.com/office/powerpoint/2010/main" val="61583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 331 Autumn 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115EA6-3B7E-4A7B-BCDE-0EB3FFF8293C}" type="slidenum">
              <a:rPr lang="en-US"/>
              <a:pPr>
                <a:defRPr/>
              </a:pPr>
              <a:t>‹#›</a:t>
            </a:fld>
            <a:endParaRPr lang="en-US"/>
          </a:p>
        </p:txBody>
      </p:sp>
    </p:spTree>
    <p:extLst>
      <p:ext uri="{BB962C8B-B14F-4D97-AF65-F5344CB8AC3E}">
        <p14:creationId xmlns:p14="http://schemas.microsoft.com/office/powerpoint/2010/main" val="3170232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800080"/>
                </a:solidFill>
              </a:defRPr>
            </a:lvl1pPr>
          </a:lstStyle>
          <a:p>
            <a:pPr>
              <a:defRPr/>
            </a:pPr>
            <a:r>
              <a:rPr lang="en-US" smtClean="0"/>
              <a:t>CSE 331 Autumn 2011</a:t>
            </a:r>
            <a:endParaRPr lang="en-US"/>
          </a:p>
        </p:txBody>
      </p:sp>
      <p:sp>
        <p:nvSpPr>
          <p:cNvPr id="1029"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80008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800080"/>
                </a:solidFill>
              </a:defRPr>
            </a:lvl1pPr>
          </a:lstStyle>
          <a:p>
            <a:pPr>
              <a:defRPr/>
            </a:pPr>
            <a:fld id="{12A14B3B-27EA-4853-B4FC-2EDFCA0593C9}" type="slidenum">
              <a:rPr lang="en-US"/>
              <a:pPr>
                <a:defRPr/>
              </a:pPr>
              <a:t>‹#›</a:t>
            </a:fld>
            <a:endParaRPr lang="en-US"/>
          </a:p>
        </p:txBody>
      </p:sp>
      <p:sp>
        <p:nvSpPr>
          <p:cNvPr id="1031" name="Line 7"/>
          <p:cNvSpPr>
            <a:spLocks noChangeShapeType="1"/>
          </p:cNvSpPr>
          <p:nvPr/>
        </p:nvSpPr>
        <p:spPr bwMode="auto">
          <a:xfrm>
            <a:off x="762000" y="1295400"/>
            <a:ext cx="7543800" cy="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rtl="0" eaLnBrk="0" fontAlgn="base" hangingPunct="0">
        <a:spcBef>
          <a:spcPct val="0"/>
        </a:spcBef>
        <a:spcAft>
          <a:spcPct val="0"/>
        </a:spcAft>
        <a:defRPr sz="3600">
          <a:solidFill>
            <a:srgbClr val="8000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eaLnBrk="1" fontAlgn="base" hangingPunct="1">
        <a:spcBef>
          <a:spcPct val="0"/>
        </a:spcBef>
        <a:spcAft>
          <a:spcPct val="0"/>
        </a:spcAft>
        <a:defRPr sz="3600">
          <a:solidFill>
            <a:srgbClr val="800080"/>
          </a:solidFill>
          <a:latin typeface="Arial" charset="0"/>
        </a:defRPr>
      </a:lvl6pPr>
      <a:lvl7pPr marL="914400" algn="l" rtl="0" eaLnBrk="1" fontAlgn="base" hangingPunct="1">
        <a:spcBef>
          <a:spcPct val="0"/>
        </a:spcBef>
        <a:spcAft>
          <a:spcPct val="0"/>
        </a:spcAft>
        <a:defRPr sz="3600">
          <a:solidFill>
            <a:srgbClr val="800080"/>
          </a:solidFill>
          <a:latin typeface="Arial" charset="0"/>
        </a:defRPr>
      </a:lvl7pPr>
      <a:lvl8pPr marL="1371600" algn="l" rtl="0" eaLnBrk="1" fontAlgn="base" hangingPunct="1">
        <a:spcBef>
          <a:spcPct val="0"/>
        </a:spcBef>
        <a:spcAft>
          <a:spcPct val="0"/>
        </a:spcAft>
        <a:defRPr sz="3600">
          <a:solidFill>
            <a:srgbClr val="800080"/>
          </a:solidFill>
          <a:latin typeface="Arial" charset="0"/>
        </a:defRPr>
      </a:lvl8pPr>
      <a:lvl9pPr marL="1828800" algn="l" rtl="0" eaLnBrk="1" fontAlgn="base" hangingPunct="1">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CSE 331</a:t>
            </a:r>
            <a:br>
              <a:rPr lang="en-US" dirty="0" smtClean="0"/>
            </a:br>
            <a:r>
              <a:rPr lang="en-US" dirty="0" smtClean="0"/>
              <a:t>Software Design &amp; Implementation</a:t>
            </a:r>
            <a:endParaRPr lang="en-US" dirty="0"/>
          </a:p>
        </p:txBody>
      </p:sp>
      <p:sp>
        <p:nvSpPr>
          <p:cNvPr id="3" name="Subtitle 2"/>
          <p:cNvSpPr>
            <a:spLocks noGrp="1"/>
          </p:cNvSpPr>
          <p:nvPr>
            <p:ph type="subTitle" idx="1"/>
          </p:nvPr>
        </p:nvSpPr>
        <p:spPr>
          <a:xfrm>
            <a:off x="1371600" y="3733800"/>
            <a:ext cx="6400800" cy="1905000"/>
          </a:xfrm>
        </p:spPr>
        <p:txBody>
          <a:bodyPr>
            <a:normAutofit lnSpcReduction="10000"/>
          </a:bodyPr>
          <a:lstStyle/>
          <a:p>
            <a:r>
              <a:rPr lang="en-US" dirty="0" smtClean="0"/>
              <a:t>Hal Perkins</a:t>
            </a:r>
          </a:p>
          <a:p>
            <a:r>
              <a:rPr lang="en-US" dirty="0" smtClean="0"/>
              <a:t>Winter 2012</a:t>
            </a:r>
          </a:p>
          <a:p>
            <a:r>
              <a:rPr lang="en-US" dirty="0" smtClean="0"/>
              <a:t>Usability</a:t>
            </a:r>
          </a:p>
          <a:p>
            <a:r>
              <a:rPr lang="en-US" sz="1900" dirty="0" smtClean="0"/>
              <a:t>(Slides by </a:t>
            </a:r>
            <a:r>
              <a:rPr lang="en-US" sz="1900" dirty="0"/>
              <a:t>Mike </a:t>
            </a:r>
            <a:r>
              <a:rPr lang="en-US" sz="1900" dirty="0" smtClean="0"/>
              <a:t>Ernst and David </a:t>
            </a:r>
            <a:r>
              <a:rPr lang="en-US" sz="1900" dirty="0" err="1" smtClean="0"/>
              <a:t>Notkin</a:t>
            </a:r>
            <a:r>
              <a:rPr lang="en-US" sz="1900" dirty="0" smtClean="0"/>
              <a:t> </a:t>
            </a:r>
            <a:br>
              <a:rPr lang="en-US" sz="1900" dirty="0" smtClean="0"/>
            </a:br>
            <a:r>
              <a:rPr lang="en-US" sz="1900" dirty="0" smtClean="0"/>
              <a:t>based on slides due to Robin Miller)</a:t>
            </a:r>
            <a:endParaRPr lang="en-US" sz="1900" dirty="0"/>
          </a:p>
        </p:txBody>
      </p:sp>
      <p:sp>
        <p:nvSpPr>
          <p:cNvPr id="4" name="Slide Number Placeholder 3"/>
          <p:cNvSpPr>
            <a:spLocks noGrp="1"/>
          </p:cNvSpPr>
          <p:nvPr>
            <p:ph type="sldNum" sz="quarter" idx="12"/>
          </p:nvPr>
        </p:nvSpPr>
        <p:spPr/>
        <p:txBody>
          <a:bodyPr/>
          <a:lstStyle/>
          <a:p>
            <a:pPr>
              <a:defRPr/>
            </a:pPr>
            <a:fld id="{41F6C098-13F0-41FA-8110-EA5113992111}" type="slidenum">
              <a:rPr lang="en-US" smtClean="0"/>
              <a:pPr>
                <a:defRPr/>
              </a:pPr>
              <a:t>1</a:t>
            </a:fld>
            <a:endParaRPr lang="en-US"/>
          </a:p>
        </p:txBody>
      </p:sp>
    </p:spTree>
    <p:extLst>
      <p:ext uri="{BB962C8B-B14F-4D97-AF65-F5344CB8AC3E}">
        <p14:creationId xmlns:p14="http://schemas.microsoft.com/office/powerpoint/2010/main" val="21518912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Iterative Design</a:t>
            </a:r>
          </a:p>
        </p:txBody>
      </p:sp>
      <p:sp>
        <p:nvSpPr>
          <p:cNvPr id="10244" name="Rectangle 3"/>
          <p:cNvSpPr>
            <a:spLocks noGrp="1" noChangeArrowheads="1"/>
          </p:cNvSpPr>
          <p:nvPr>
            <p:ph idx="1"/>
          </p:nvPr>
        </p:nvSpPr>
        <p:spPr/>
        <p:txBody>
          <a:bodyPr/>
          <a:lstStyle/>
          <a:p>
            <a:pPr eaLnBrk="1" hangingPunct="1"/>
            <a:r>
              <a:rPr lang="en-US" sz="2800" smtClean="0"/>
              <a:t>UI development is an iterative process</a:t>
            </a:r>
          </a:p>
          <a:p>
            <a:pPr lvl="1" eaLnBrk="1" hangingPunct="1"/>
            <a:endParaRPr lang="en-US" sz="2400" smtClean="0"/>
          </a:p>
          <a:p>
            <a:pPr lvl="1" eaLnBrk="1" hangingPunct="1"/>
            <a:endParaRPr lang="en-US" sz="2400" smtClean="0"/>
          </a:p>
          <a:p>
            <a:pPr lvl="1" eaLnBrk="1" hangingPunct="1"/>
            <a:endParaRPr lang="en-US" sz="2400" smtClean="0"/>
          </a:p>
          <a:p>
            <a:pPr lvl="1" eaLnBrk="1" hangingPunct="1"/>
            <a:endParaRPr lang="en-US" sz="2400" smtClean="0"/>
          </a:p>
          <a:p>
            <a:pPr lvl="1" eaLnBrk="1" hangingPunct="1"/>
            <a:endParaRPr lang="en-US" sz="2400" smtClean="0"/>
          </a:p>
          <a:p>
            <a:pPr eaLnBrk="1" hangingPunct="1"/>
            <a:endParaRPr lang="en-US" sz="2800" smtClean="0"/>
          </a:p>
          <a:p>
            <a:pPr eaLnBrk="1" hangingPunct="1"/>
            <a:r>
              <a:rPr lang="en-US" sz="2800" smtClean="0"/>
              <a:t>Iterations can be costly</a:t>
            </a:r>
          </a:p>
          <a:p>
            <a:pPr lvl="1" eaLnBrk="1" hangingPunct="1"/>
            <a:r>
              <a:rPr lang="en-US" sz="2400" smtClean="0"/>
              <a:t>If the design turns out to be bad, you may have to throw away most of your code</a:t>
            </a:r>
          </a:p>
          <a:p>
            <a:pPr eaLnBrk="1" hangingPunct="1"/>
            <a:endParaRPr lang="en-US" sz="2800" smtClean="0"/>
          </a:p>
        </p:txBody>
      </p:sp>
      <p:sp>
        <p:nvSpPr>
          <p:cNvPr id="10245" name="Text Box 4"/>
          <p:cNvSpPr txBox="1">
            <a:spLocks noChangeArrowheads="1"/>
          </p:cNvSpPr>
          <p:nvPr/>
        </p:nvSpPr>
        <p:spPr bwMode="auto">
          <a:xfrm>
            <a:off x="3505200" y="21336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400"/>
              <a:t>Design </a:t>
            </a:r>
          </a:p>
        </p:txBody>
      </p:sp>
      <p:sp>
        <p:nvSpPr>
          <p:cNvPr id="10246" name="Text Box 5"/>
          <p:cNvSpPr txBox="1">
            <a:spLocks noChangeArrowheads="1"/>
          </p:cNvSpPr>
          <p:nvPr/>
        </p:nvSpPr>
        <p:spPr bwMode="auto">
          <a:xfrm>
            <a:off x="4495800" y="33528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400"/>
              <a:t>Implement</a:t>
            </a:r>
          </a:p>
        </p:txBody>
      </p:sp>
      <p:sp>
        <p:nvSpPr>
          <p:cNvPr id="10247" name="Text Box 6"/>
          <p:cNvSpPr txBox="1">
            <a:spLocks noChangeArrowheads="1"/>
          </p:cNvSpPr>
          <p:nvPr/>
        </p:nvSpPr>
        <p:spPr bwMode="auto">
          <a:xfrm>
            <a:off x="2286000" y="3352800"/>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400"/>
              <a:t>Evaluate</a:t>
            </a:r>
          </a:p>
        </p:txBody>
      </p:sp>
      <p:cxnSp>
        <p:nvCxnSpPr>
          <p:cNvPr id="10248" name="AutoShape 7"/>
          <p:cNvCxnSpPr>
            <a:cxnSpLocks noChangeShapeType="1"/>
            <a:stCxn id="10247" idx="0"/>
            <a:endCxn id="10245" idx="1"/>
          </p:cNvCxnSpPr>
          <p:nvPr/>
        </p:nvCxnSpPr>
        <p:spPr bwMode="auto">
          <a:xfrm rot="-5400000">
            <a:off x="2759869" y="2607469"/>
            <a:ext cx="990600" cy="500062"/>
          </a:xfrm>
          <a:prstGeom prst="curvedConnector2">
            <a:avLst/>
          </a:prstGeom>
          <a:noFill/>
          <a:ln w="76200" cap="sq">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0249" name="AutoShape 8"/>
          <p:cNvCxnSpPr>
            <a:cxnSpLocks noChangeShapeType="1"/>
            <a:stCxn id="10245" idx="3"/>
            <a:endCxn id="10246" idx="0"/>
          </p:cNvCxnSpPr>
          <p:nvPr/>
        </p:nvCxnSpPr>
        <p:spPr bwMode="auto">
          <a:xfrm>
            <a:off x="4789488" y="2362200"/>
            <a:ext cx="560387" cy="990600"/>
          </a:xfrm>
          <a:prstGeom prst="curvedConnector2">
            <a:avLst/>
          </a:prstGeom>
          <a:noFill/>
          <a:ln w="76200" cap="sq">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0250" name="AutoShape 9"/>
          <p:cNvCxnSpPr>
            <a:cxnSpLocks noChangeShapeType="1"/>
            <a:stCxn id="10246" idx="2"/>
            <a:endCxn id="10247" idx="2"/>
          </p:cNvCxnSpPr>
          <p:nvPr/>
        </p:nvCxnSpPr>
        <p:spPr bwMode="auto">
          <a:xfrm rot="5400000">
            <a:off x="4176713" y="2638425"/>
            <a:ext cx="1588" cy="2344737"/>
          </a:xfrm>
          <a:prstGeom prst="curvedConnector3">
            <a:avLst>
              <a:gd name="adj1" fmla="val 35900014"/>
            </a:avLst>
          </a:prstGeom>
          <a:noFill/>
          <a:ln w="76200" cap="sq">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10</a:t>
            </a:fld>
            <a:endParaRPr lang="en-US"/>
          </a:p>
        </p:txBody>
      </p:sp>
    </p:spTree>
    <p:extLst>
      <p:ext uri="{BB962C8B-B14F-4D97-AF65-F5344CB8AC3E}">
        <p14:creationId xmlns:p14="http://schemas.microsoft.com/office/powerpoint/2010/main" val="32164802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Spiral Model</a:t>
            </a:r>
          </a:p>
        </p:txBody>
      </p:sp>
      <p:sp>
        <p:nvSpPr>
          <p:cNvPr id="11268" name="Rectangle 3"/>
          <p:cNvSpPr>
            <a:spLocks noGrp="1" noChangeArrowheads="1"/>
          </p:cNvSpPr>
          <p:nvPr>
            <p:ph idx="1"/>
          </p:nvPr>
        </p:nvSpPr>
        <p:spPr/>
        <p:txBody>
          <a:bodyPr/>
          <a:lstStyle/>
          <a:p>
            <a:pPr eaLnBrk="1" hangingPunct="1"/>
            <a:r>
              <a:rPr lang="en-US" smtClean="0"/>
              <a:t>Use throw-away prototypes and cheap evaluation for early iterations</a:t>
            </a:r>
          </a:p>
        </p:txBody>
      </p:sp>
      <p:sp>
        <p:nvSpPr>
          <p:cNvPr id="11269" name="Text Box 4"/>
          <p:cNvSpPr txBox="1">
            <a:spLocks noChangeArrowheads="1"/>
          </p:cNvSpPr>
          <p:nvPr/>
        </p:nvSpPr>
        <p:spPr bwMode="auto">
          <a:xfrm>
            <a:off x="3881438" y="2667000"/>
            <a:ext cx="16494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Design </a:t>
            </a:r>
          </a:p>
        </p:txBody>
      </p:sp>
      <p:sp>
        <p:nvSpPr>
          <p:cNvPr id="11270" name="Text Box 5"/>
          <p:cNvSpPr txBox="1">
            <a:spLocks noChangeArrowheads="1"/>
          </p:cNvSpPr>
          <p:nvPr/>
        </p:nvSpPr>
        <p:spPr bwMode="auto">
          <a:xfrm>
            <a:off x="5181600" y="5100638"/>
            <a:ext cx="22145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Implement</a:t>
            </a:r>
          </a:p>
        </p:txBody>
      </p:sp>
      <p:sp>
        <p:nvSpPr>
          <p:cNvPr id="11271" name="Text Box 6"/>
          <p:cNvSpPr txBox="1">
            <a:spLocks noChangeArrowheads="1"/>
          </p:cNvSpPr>
          <p:nvPr/>
        </p:nvSpPr>
        <p:spPr bwMode="auto">
          <a:xfrm>
            <a:off x="2052638" y="5100638"/>
            <a:ext cx="1852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Evaluate</a:t>
            </a:r>
          </a:p>
        </p:txBody>
      </p:sp>
      <p:sp>
        <p:nvSpPr>
          <p:cNvPr id="11272" name="Line 7"/>
          <p:cNvSpPr>
            <a:spLocks noChangeShapeType="1"/>
          </p:cNvSpPr>
          <p:nvPr/>
        </p:nvSpPr>
        <p:spPr bwMode="auto">
          <a:xfrm>
            <a:off x="4573588" y="3225800"/>
            <a:ext cx="0" cy="9620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1273" name="Line 8"/>
          <p:cNvSpPr>
            <a:spLocks noChangeShapeType="1"/>
          </p:cNvSpPr>
          <p:nvPr/>
        </p:nvSpPr>
        <p:spPr bwMode="auto">
          <a:xfrm flipH="1">
            <a:off x="3506788" y="4187825"/>
            <a:ext cx="1066800" cy="8620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1274" name="Line 9"/>
          <p:cNvSpPr>
            <a:spLocks noChangeShapeType="1"/>
          </p:cNvSpPr>
          <p:nvPr/>
        </p:nvSpPr>
        <p:spPr bwMode="auto">
          <a:xfrm>
            <a:off x="4573588" y="4187825"/>
            <a:ext cx="1068387" cy="8112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1275" name="Freeform 10"/>
          <p:cNvSpPr>
            <a:spLocks/>
          </p:cNvSpPr>
          <p:nvPr/>
        </p:nvSpPr>
        <p:spPr bwMode="auto">
          <a:xfrm>
            <a:off x="3595688" y="3317875"/>
            <a:ext cx="1905000" cy="1927225"/>
          </a:xfrm>
          <a:custGeom>
            <a:avLst/>
            <a:gdLst>
              <a:gd name="T0" fmla="*/ 2147483647 w 2056"/>
              <a:gd name="T1" fmla="*/ 2147483647 h 1824"/>
              <a:gd name="T2" fmla="*/ 2147483647 w 2056"/>
              <a:gd name="T3" fmla="*/ 2147483647 h 1824"/>
              <a:gd name="T4" fmla="*/ 2147483647 w 2056"/>
              <a:gd name="T5" fmla="*/ 2147483647 h 1824"/>
              <a:gd name="T6" fmla="*/ 2147483647 w 2056"/>
              <a:gd name="T7" fmla="*/ 2147483647 h 1824"/>
              <a:gd name="T8" fmla="*/ 2147483647 w 2056"/>
              <a:gd name="T9" fmla="*/ 2147483647 h 1824"/>
              <a:gd name="T10" fmla="*/ 2147483647 w 2056"/>
              <a:gd name="T11" fmla="*/ 2147483647 h 1824"/>
              <a:gd name="T12" fmla="*/ 2147483647 w 2056"/>
              <a:gd name="T13" fmla="*/ 2147483647 h 1824"/>
              <a:gd name="T14" fmla="*/ 2147483647 w 2056"/>
              <a:gd name="T15" fmla="*/ 2147483647 h 1824"/>
              <a:gd name="T16" fmla="*/ 2147483647 w 2056"/>
              <a:gd name="T17" fmla="*/ 2147483647 h 1824"/>
              <a:gd name="T18" fmla="*/ 2147483647 w 2056"/>
              <a:gd name="T19" fmla="*/ 2147483647 h 1824"/>
              <a:gd name="T20" fmla="*/ 2147483647 w 2056"/>
              <a:gd name="T21" fmla="*/ 2147483647 h 1824"/>
              <a:gd name="T22" fmla="*/ 2147483647 w 2056"/>
              <a:gd name="T23" fmla="*/ 2147483647 h 1824"/>
              <a:gd name="T24" fmla="*/ 2147483647 w 2056"/>
              <a:gd name="T25" fmla="*/ 2147483647 h 1824"/>
              <a:gd name="T26" fmla="*/ 2147483647 w 2056"/>
              <a:gd name="T27" fmla="*/ 2147483647 h 1824"/>
              <a:gd name="T28" fmla="*/ 2147483647 w 2056"/>
              <a:gd name="T29" fmla="*/ 2147483647 h 1824"/>
              <a:gd name="T30" fmla="*/ 2147483647 w 2056"/>
              <a:gd name="T31" fmla="*/ 2147483647 h 1824"/>
              <a:gd name="T32" fmla="*/ 2147483647 w 2056"/>
              <a:gd name="T33" fmla="*/ 2147483647 h 1824"/>
              <a:gd name="T34" fmla="*/ 2147483647 w 2056"/>
              <a:gd name="T35" fmla="*/ 2147483647 h 1824"/>
              <a:gd name="T36" fmla="*/ 2147483647 w 2056"/>
              <a:gd name="T37" fmla="*/ 2147483647 h 1824"/>
              <a:gd name="T38" fmla="*/ 2147483647 w 2056"/>
              <a:gd name="T39" fmla="*/ 2147483647 h 1824"/>
              <a:gd name="T40" fmla="*/ 2147483647 w 2056"/>
              <a:gd name="T41" fmla="*/ 2147483647 h 1824"/>
              <a:gd name="T42" fmla="*/ 2147483647 w 2056"/>
              <a:gd name="T43" fmla="*/ 2147483647 h 1824"/>
              <a:gd name="T44" fmla="*/ 2147483647 w 2056"/>
              <a:gd name="T45" fmla="*/ 2147483647 h 1824"/>
              <a:gd name="T46" fmla="*/ 2147483647 w 2056"/>
              <a:gd name="T47" fmla="*/ 2147483647 h 1824"/>
              <a:gd name="T48" fmla="*/ 2147483647 w 2056"/>
              <a:gd name="T49" fmla="*/ 2147483647 h 1824"/>
              <a:gd name="T50" fmla="*/ 0 w 2056"/>
              <a:gd name="T51" fmla="*/ 2147483647 h 1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6"/>
              <a:gd name="T79" fmla="*/ 0 h 1824"/>
              <a:gd name="T80" fmla="*/ 2056 w 2056"/>
              <a:gd name="T81" fmla="*/ 1824 h 1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6" h="1824">
                <a:moveTo>
                  <a:pt x="1056" y="632"/>
                </a:moveTo>
                <a:cubicBezTo>
                  <a:pt x="1112" y="640"/>
                  <a:pt x="1168" y="648"/>
                  <a:pt x="1200" y="680"/>
                </a:cubicBezTo>
                <a:cubicBezTo>
                  <a:pt x="1232" y="712"/>
                  <a:pt x="1248" y="768"/>
                  <a:pt x="1248" y="824"/>
                </a:cubicBezTo>
                <a:cubicBezTo>
                  <a:pt x="1248" y="880"/>
                  <a:pt x="1232" y="976"/>
                  <a:pt x="1200" y="1016"/>
                </a:cubicBezTo>
                <a:cubicBezTo>
                  <a:pt x="1168" y="1056"/>
                  <a:pt x="1112" y="1056"/>
                  <a:pt x="1056" y="1064"/>
                </a:cubicBezTo>
                <a:cubicBezTo>
                  <a:pt x="1000" y="1072"/>
                  <a:pt x="912" y="1080"/>
                  <a:pt x="864" y="1064"/>
                </a:cubicBezTo>
                <a:cubicBezTo>
                  <a:pt x="816" y="1048"/>
                  <a:pt x="784" y="1032"/>
                  <a:pt x="768" y="968"/>
                </a:cubicBezTo>
                <a:cubicBezTo>
                  <a:pt x="752" y="904"/>
                  <a:pt x="744" y="768"/>
                  <a:pt x="768" y="680"/>
                </a:cubicBezTo>
                <a:cubicBezTo>
                  <a:pt x="792" y="592"/>
                  <a:pt x="848" y="488"/>
                  <a:pt x="912" y="440"/>
                </a:cubicBezTo>
                <a:cubicBezTo>
                  <a:pt x="976" y="392"/>
                  <a:pt x="1056" y="384"/>
                  <a:pt x="1152" y="392"/>
                </a:cubicBezTo>
                <a:cubicBezTo>
                  <a:pt x="1248" y="400"/>
                  <a:pt x="1416" y="392"/>
                  <a:pt x="1488" y="488"/>
                </a:cubicBezTo>
                <a:cubicBezTo>
                  <a:pt x="1560" y="584"/>
                  <a:pt x="1632" y="824"/>
                  <a:pt x="1584" y="968"/>
                </a:cubicBezTo>
                <a:cubicBezTo>
                  <a:pt x="1536" y="1112"/>
                  <a:pt x="1344" y="1288"/>
                  <a:pt x="1200" y="1352"/>
                </a:cubicBezTo>
                <a:cubicBezTo>
                  <a:pt x="1056" y="1416"/>
                  <a:pt x="864" y="1376"/>
                  <a:pt x="720" y="1352"/>
                </a:cubicBezTo>
                <a:cubicBezTo>
                  <a:pt x="576" y="1328"/>
                  <a:pt x="416" y="1352"/>
                  <a:pt x="336" y="1208"/>
                </a:cubicBezTo>
                <a:cubicBezTo>
                  <a:pt x="256" y="1064"/>
                  <a:pt x="216" y="664"/>
                  <a:pt x="240" y="488"/>
                </a:cubicBezTo>
                <a:cubicBezTo>
                  <a:pt x="264" y="312"/>
                  <a:pt x="344" y="232"/>
                  <a:pt x="480" y="152"/>
                </a:cubicBezTo>
                <a:cubicBezTo>
                  <a:pt x="616" y="72"/>
                  <a:pt x="840" y="16"/>
                  <a:pt x="1056" y="8"/>
                </a:cubicBezTo>
                <a:cubicBezTo>
                  <a:pt x="1272" y="0"/>
                  <a:pt x="1616" y="8"/>
                  <a:pt x="1776" y="104"/>
                </a:cubicBezTo>
                <a:cubicBezTo>
                  <a:pt x="1936" y="200"/>
                  <a:pt x="1976" y="440"/>
                  <a:pt x="2016" y="584"/>
                </a:cubicBezTo>
                <a:cubicBezTo>
                  <a:pt x="2056" y="728"/>
                  <a:pt x="2032" y="848"/>
                  <a:pt x="2016" y="968"/>
                </a:cubicBezTo>
                <a:cubicBezTo>
                  <a:pt x="2000" y="1088"/>
                  <a:pt x="1984" y="1200"/>
                  <a:pt x="1920" y="1304"/>
                </a:cubicBezTo>
                <a:cubicBezTo>
                  <a:pt x="1856" y="1408"/>
                  <a:pt x="1752" y="1512"/>
                  <a:pt x="1632" y="1592"/>
                </a:cubicBezTo>
                <a:cubicBezTo>
                  <a:pt x="1512" y="1672"/>
                  <a:pt x="1384" y="1752"/>
                  <a:pt x="1200" y="1784"/>
                </a:cubicBezTo>
                <a:cubicBezTo>
                  <a:pt x="1016" y="1816"/>
                  <a:pt x="728" y="1824"/>
                  <a:pt x="528" y="1784"/>
                </a:cubicBezTo>
                <a:cubicBezTo>
                  <a:pt x="328" y="1744"/>
                  <a:pt x="164" y="1644"/>
                  <a:pt x="0" y="1544"/>
                </a:cubicBezTo>
              </a:path>
            </a:pathLst>
          </a:custGeom>
          <a:noFill/>
          <a:ln w="76200" cap="sq" cmpd="sng">
            <a:solidFill>
              <a:schemeClr val="accent1"/>
            </a:solidFill>
            <a:prstDash val="solid"/>
            <a:round/>
            <a:headEnd type="none" w="sm" len="sm"/>
            <a:tailEnd type="triangle" w="med"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11</a:t>
            </a:fld>
            <a:endParaRPr lang="en-US"/>
          </a:p>
        </p:txBody>
      </p:sp>
    </p:spTree>
    <p:extLst>
      <p:ext uri="{BB962C8B-B14F-4D97-AF65-F5344CB8AC3E}">
        <p14:creationId xmlns:p14="http://schemas.microsoft.com/office/powerpoint/2010/main" val="33865080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Usability Defined</a:t>
            </a:r>
          </a:p>
        </p:txBody>
      </p:sp>
      <p:sp>
        <p:nvSpPr>
          <p:cNvPr id="12292" name="Rectangle 3"/>
          <p:cNvSpPr>
            <a:spLocks noGrp="1" noChangeArrowheads="1"/>
          </p:cNvSpPr>
          <p:nvPr>
            <p:ph type="body" idx="1"/>
          </p:nvPr>
        </p:nvSpPr>
        <p:spPr/>
        <p:txBody>
          <a:bodyPr/>
          <a:lstStyle/>
          <a:p>
            <a:r>
              <a:rPr lang="en-US" smtClean="0"/>
              <a:t>Usability: how well users can use the system’s functionality</a:t>
            </a:r>
          </a:p>
          <a:p>
            <a:r>
              <a:rPr lang="en-US" smtClean="0"/>
              <a:t>Dimensions of usability</a:t>
            </a:r>
          </a:p>
          <a:p>
            <a:pPr lvl="1"/>
            <a:r>
              <a:rPr lang="en-US" smtClean="0"/>
              <a:t>Learnability: is it easy to learn?</a:t>
            </a:r>
          </a:p>
          <a:p>
            <a:pPr lvl="1"/>
            <a:r>
              <a:rPr lang="en-US" smtClean="0"/>
              <a:t>Efficiency: once learned, is it fast to use?</a:t>
            </a:r>
          </a:p>
          <a:p>
            <a:pPr lvl="1"/>
            <a:r>
              <a:rPr lang="en-US" smtClean="0"/>
              <a:t>Memorability: is it easy to remember what you learned?</a:t>
            </a:r>
          </a:p>
          <a:p>
            <a:pPr lvl="1"/>
            <a:r>
              <a:rPr lang="en-US" smtClean="0"/>
              <a:t>Errors: are errors few and recoverable?</a:t>
            </a:r>
          </a:p>
          <a:p>
            <a:pPr lvl="1"/>
            <a:r>
              <a:rPr lang="en-US" smtClean="0"/>
              <a:t>Satisfaction: is it enjoyable to use?</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12</a:t>
            </a:fld>
            <a:endParaRPr lang="en-US"/>
          </a:p>
        </p:txBody>
      </p:sp>
    </p:spTree>
    <p:extLst>
      <p:ext uri="{BB962C8B-B14F-4D97-AF65-F5344CB8AC3E}">
        <p14:creationId xmlns:p14="http://schemas.microsoft.com/office/powerpoint/2010/main" val="5527128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Lecture Outline</a:t>
            </a:r>
          </a:p>
        </p:txBody>
      </p:sp>
      <p:sp>
        <p:nvSpPr>
          <p:cNvPr id="13316" name="Text Box 3"/>
          <p:cNvSpPr txBox="1">
            <a:spLocks noChangeArrowheads="1"/>
          </p:cNvSpPr>
          <p:nvPr/>
        </p:nvSpPr>
        <p:spPr bwMode="auto">
          <a:xfrm>
            <a:off x="3279775" y="1524000"/>
            <a:ext cx="2100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1. Design </a:t>
            </a:r>
          </a:p>
        </p:txBody>
      </p:sp>
      <p:sp>
        <p:nvSpPr>
          <p:cNvPr id="13317" name="Text Box 4"/>
          <p:cNvSpPr txBox="1">
            <a:spLocks noChangeArrowheads="1"/>
          </p:cNvSpPr>
          <p:nvPr/>
        </p:nvSpPr>
        <p:spPr bwMode="auto">
          <a:xfrm>
            <a:off x="4503738" y="4414838"/>
            <a:ext cx="2665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2. Implement</a:t>
            </a:r>
          </a:p>
        </p:txBody>
      </p:sp>
      <p:sp>
        <p:nvSpPr>
          <p:cNvPr id="13318" name="Text Box 5"/>
          <p:cNvSpPr txBox="1">
            <a:spLocks noChangeArrowheads="1"/>
          </p:cNvSpPr>
          <p:nvPr/>
        </p:nvSpPr>
        <p:spPr bwMode="auto">
          <a:xfrm>
            <a:off x="1374775" y="4414838"/>
            <a:ext cx="23034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3. Evaluate</a:t>
            </a:r>
          </a:p>
        </p:txBody>
      </p:sp>
      <p:sp>
        <p:nvSpPr>
          <p:cNvPr id="13319" name="Line 6"/>
          <p:cNvSpPr>
            <a:spLocks noChangeShapeType="1"/>
          </p:cNvSpPr>
          <p:nvPr/>
        </p:nvSpPr>
        <p:spPr bwMode="auto">
          <a:xfrm>
            <a:off x="4121150" y="2540000"/>
            <a:ext cx="0" cy="9620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3320" name="Line 7"/>
          <p:cNvSpPr>
            <a:spLocks noChangeShapeType="1"/>
          </p:cNvSpPr>
          <p:nvPr/>
        </p:nvSpPr>
        <p:spPr bwMode="auto">
          <a:xfrm flipH="1">
            <a:off x="3054350" y="3502025"/>
            <a:ext cx="1066800" cy="8620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3321" name="Line 8"/>
          <p:cNvSpPr>
            <a:spLocks noChangeShapeType="1"/>
          </p:cNvSpPr>
          <p:nvPr/>
        </p:nvSpPr>
        <p:spPr bwMode="auto">
          <a:xfrm>
            <a:off x="4121150" y="3502025"/>
            <a:ext cx="1068388" cy="8112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13322" name="Freeform 9"/>
          <p:cNvSpPr>
            <a:spLocks/>
          </p:cNvSpPr>
          <p:nvPr/>
        </p:nvSpPr>
        <p:spPr bwMode="auto">
          <a:xfrm>
            <a:off x="3143250" y="2632075"/>
            <a:ext cx="1905000" cy="1927225"/>
          </a:xfrm>
          <a:custGeom>
            <a:avLst/>
            <a:gdLst>
              <a:gd name="T0" fmla="*/ 2147483647 w 2056"/>
              <a:gd name="T1" fmla="*/ 2147483647 h 1824"/>
              <a:gd name="T2" fmla="*/ 2147483647 w 2056"/>
              <a:gd name="T3" fmla="*/ 2147483647 h 1824"/>
              <a:gd name="T4" fmla="*/ 2147483647 w 2056"/>
              <a:gd name="T5" fmla="*/ 2147483647 h 1824"/>
              <a:gd name="T6" fmla="*/ 2147483647 w 2056"/>
              <a:gd name="T7" fmla="*/ 2147483647 h 1824"/>
              <a:gd name="T8" fmla="*/ 2147483647 w 2056"/>
              <a:gd name="T9" fmla="*/ 2147483647 h 1824"/>
              <a:gd name="T10" fmla="*/ 2147483647 w 2056"/>
              <a:gd name="T11" fmla="*/ 2147483647 h 1824"/>
              <a:gd name="T12" fmla="*/ 2147483647 w 2056"/>
              <a:gd name="T13" fmla="*/ 2147483647 h 1824"/>
              <a:gd name="T14" fmla="*/ 2147483647 w 2056"/>
              <a:gd name="T15" fmla="*/ 2147483647 h 1824"/>
              <a:gd name="T16" fmla="*/ 2147483647 w 2056"/>
              <a:gd name="T17" fmla="*/ 2147483647 h 1824"/>
              <a:gd name="T18" fmla="*/ 2147483647 w 2056"/>
              <a:gd name="T19" fmla="*/ 2147483647 h 1824"/>
              <a:gd name="T20" fmla="*/ 2147483647 w 2056"/>
              <a:gd name="T21" fmla="*/ 2147483647 h 1824"/>
              <a:gd name="T22" fmla="*/ 2147483647 w 2056"/>
              <a:gd name="T23" fmla="*/ 2147483647 h 1824"/>
              <a:gd name="T24" fmla="*/ 2147483647 w 2056"/>
              <a:gd name="T25" fmla="*/ 2147483647 h 1824"/>
              <a:gd name="T26" fmla="*/ 2147483647 w 2056"/>
              <a:gd name="T27" fmla="*/ 2147483647 h 1824"/>
              <a:gd name="T28" fmla="*/ 2147483647 w 2056"/>
              <a:gd name="T29" fmla="*/ 2147483647 h 1824"/>
              <a:gd name="T30" fmla="*/ 2147483647 w 2056"/>
              <a:gd name="T31" fmla="*/ 2147483647 h 1824"/>
              <a:gd name="T32" fmla="*/ 2147483647 w 2056"/>
              <a:gd name="T33" fmla="*/ 2147483647 h 1824"/>
              <a:gd name="T34" fmla="*/ 2147483647 w 2056"/>
              <a:gd name="T35" fmla="*/ 2147483647 h 1824"/>
              <a:gd name="T36" fmla="*/ 2147483647 w 2056"/>
              <a:gd name="T37" fmla="*/ 2147483647 h 1824"/>
              <a:gd name="T38" fmla="*/ 2147483647 w 2056"/>
              <a:gd name="T39" fmla="*/ 2147483647 h 1824"/>
              <a:gd name="T40" fmla="*/ 2147483647 w 2056"/>
              <a:gd name="T41" fmla="*/ 2147483647 h 1824"/>
              <a:gd name="T42" fmla="*/ 2147483647 w 2056"/>
              <a:gd name="T43" fmla="*/ 2147483647 h 1824"/>
              <a:gd name="T44" fmla="*/ 2147483647 w 2056"/>
              <a:gd name="T45" fmla="*/ 2147483647 h 1824"/>
              <a:gd name="T46" fmla="*/ 2147483647 w 2056"/>
              <a:gd name="T47" fmla="*/ 2147483647 h 1824"/>
              <a:gd name="T48" fmla="*/ 2147483647 w 2056"/>
              <a:gd name="T49" fmla="*/ 2147483647 h 1824"/>
              <a:gd name="T50" fmla="*/ 0 w 2056"/>
              <a:gd name="T51" fmla="*/ 2147483647 h 1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6"/>
              <a:gd name="T79" fmla="*/ 0 h 1824"/>
              <a:gd name="T80" fmla="*/ 2056 w 2056"/>
              <a:gd name="T81" fmla="*/ 1824 h 1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6" h="1824">
                <a:moveTo>
                  <a:pt x="1056" y="632"/>
                </a:moveTo>
                <a:cubicBezTo>
                  <a:pt x="1112" y="640"/>
                  <a:pt x="1168" y="648"/>
                  <a:pt x="1200" y="680"/>
                </a:cubicBezTo>
                <a:cubicBezTo>
                  <a:pt x="1232" y="712"/>
                  <a:pt x="1248" y="768"/>
                  <a:pt x="1248" y="824"/>
                </a:cubicBezTo>
                <a:cubicBezTo>
                  <a:pt x="1248" y="880"/>
                  <a:pt x="1232" y="976"/>
                  <a:pt x="1200" y="1016"/>
                </a:cubicBezTo>
                <a:cubicBezTo>
                  <a:pt x="1168" y="1056"/>
                  <a:pt x="1112" y="1056"/>
                  <a:pt x="1056" y="1064"/>
                </a:cubicBezTo>
                <a:cubicBezTo>
                  <a:pt x="1000" y="1072"/>
                  <a:pt x="912" y="1080"/>
                  <a:pt x="864" y="1064"/>
                </a:cubicBezTo>
                <a:cubicBezTo>
                  <a:pt x="816" y="1048"/>
                  <a:pt x="784" y="1032"/>
                  <a:pt x="768" y="968"/>
                </a:cubicBezTo>
                <a:cubicBezTo>
                  <a:pt x="752" y="904"/>
                  <a:pt x="744" y="768"/>
                  <a:pt x="768" y="680"/>
                </a:cubicBezTo>
                <a:cubicBezTo>
                  <a:pt x="792" y="592"/>
                  <a:pt x="848" y="488"/>
                  <a:pt x="912" y="440"/>
                </a:cubicBezTo>
                <a:cubicBezTo>
                  <a:pt x="976" y="392"/>
                  <a:pt x="1056" y="384"/>
                  <a:pt x="1152" y="392"/>
                </a:cubicBezTo>
                <a:cubicBezTo>
                  <a:pt x="1248" y="400"/>
                  <a:pt x="1416" y="392"/>
                  <a:pt x="1488" y="488"/>
                </a:cubicBezTo>
                <a:cubicBezTo>
                  <a:pt x="1560" y="584"/>
                  <a:pt x="1632" y="824"/>
                  <a:pt x="1584" y="968"/>
                </a:cubicBezTo>
                <a:cubicBezTo>
                  <a:pt x="1536" y="1112"/>
                  <a:pt x="1344" y="1288"/>
                  <a:pt x="1200" y="1352"/>
                </a:cubicBezTo>
                <a:cubicBezTo>
                  <a:pt x="1056" y="1416"/>
                  <a:pt x="864" y="1376"/>
                  <a:pt x="720" y="1352"/>
                </a:cubicBezTo>
                <a:cubicBezTo>
                  <a:pt x="576" y="1328"/>
                  <a:pt x="416" y="1352"/>
                  <a:pt x="336" y="1208"/>
                </a:cubicBezTo>
                <a:cubicBezTo>
                  <a:pt x="256" y="1064"/>
                  <a:pt x="216" y="664"/>
                  <a:pt x="240" y="488"/>
                </a:cubicBezTo>
                <a:cubicBezTo>
                  <a:pt x="264" y="312"/>
                  <a:pt x="344" y="232"/>
                  <a:pt x="480" y="152"/>
                </a:cubicBezTo>
                <a:cubicBezTo>
                  <a:pt x="616" y="72"/>
                  <a:pt x="840" y="16"/>
                  <a:pt x="1056" y="8"/>
                </a:cubicBezTo>
                <a:cubicBezTo>
                  <a:pt x="1272" y="0"/>
                  <a:pt x="1616" y="8"/>
                  <a:pt x="1776" y="104"/>
                </a:cubicBezTo>
                <a:cubicBezTo>
                  <a:pt x="1936" y="200"/>
                  <a:pt x="1976" y="440"/>
                  <a:pt x="2016" y="584"/>
                </a:cubicBezTo>
                <a:cubicBezTo>
                  <a:pt x="2056" y="728"/>
                  <a:pt x="2032" y="848"/>
                  <a:pt x="2016" y="968"/>
                </a:cubicBezTo>
                <a:cubicBezTo>
                  <a:pt x="2000" y="1088"/>
                  <a:pt x="1984" y="1200"/>
                  <a:pt x="1920" y="1304"/>
                </a:cubicBezTo>
                <a:cubicBezTo>
                  <a:pt x="1856" y="1408"/>
                  <a:pt x="1752" y="1512"/>
                  <a:pt x="1632" y="1592"/>
                </a:cubicBezTo>
                <a:cubicBezTo>
                  <a:pt x="1512" y="1672"/>
                  <a:pt x="1384" y="1752"/>
                  <a:pt x="1200" y="1784"/>
                </a:cubicBezTo>
                <a:cubicBezTo>
                  <a:pt x="1016" y="1816"/>
                  <a:pt x="728" y="1824"/>
                  <a:pt x="528" y="1784"/>
                </a:cubicBezTo>
                <a:cubicBezTo>
                  <a:pt x="328" y="1744"/>
                  <a:pt x="164" y="1644"/>
                  <a:pt x="0" y="1544"/>
                </a:cubicBezTo>
              </a:path>
            </a:pathLst>
          </a:custGeom>
          <a:noFill/>
          <a:ln w="76200" cap="sq" cmpd="sng">
            <a:solidFill>
              <a:schemeClr val="accent1"/>
            </a:solidFill>
            <a:prstDash val="solid"/>
            <a:round/>
            <a:headEnd type="none" w="sm" len="sm"/>
            <a:tailEnd type="triangle" w="med"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13323" name="Rectangle 10"/>
          <p:cNvSpPr>
            <a:spLocks noChangeArrowheads="1"/>
          </p:cNvSpPr>
          <p:nvPr/>
        </p:nvSpPr>
        <p:spPr bwMode="auto">
          <a:xfrm>
            <a:off x="3048000" y="1981200"/>
            <a:ext cx="2840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t>design principles</a:t>
            </a:r>
          </a:p>
        </p:txBody>
      </p:sp>
      <p:sp>
        <p:nvSpPr>
          <p:cNvPr id="13324" name="Rectangle 11"/>
          <p:cNvSpPr>
            <a:spLocks noChangeArrowheads="1"/>
          </p:cNvSpPr>
          <p:nvPr/>
        </p:nvSpPr>
        <p:spPr bwMode="auto">
          <a:xfrm>
            <a:off x="5029200" y="4953000"/>
            <a:ext cx="360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t>low-fidelity prototypes</a:t>
            </a:r>
          </a:p>
        </p:txBody>
      </p:sp>
      <p:sp>
        <p:nvSpPr>
          <p:cNvPr id="13325" name="Rectangle 12"/>
          <p:cNvSpPr>
            <a:spLocks noChangeArrowheads="1"/>
          </p:cNvSpPr>
          <p:nvPr/>
        </p:nvSpPr>
        <p:spPr bwMode="auto">
          <a:xfrm>
            <a:off x="1600200" y="4876800"/>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t>user testing</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13</a:t>
            </a:fld>
            <a:endParaRPr lang="en-US"/>
          </a:p>
        </p:txBody>
      </p:sp>
    </p:spTree>
    <p:extLst>
      <p:ext uri="{BB962C8B-B14F-4D97-AF65-F5344CB8AC3E}">
        <p14:creationId xmlns:p14="http://schemas.microsoft.com/office/powerpoint/2010/main" val="33411440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Learnability</a:t>
            </a:r>
          </a:p>
        </p:txBody>
      </p:sp>
      <p:pic>
        <p:nvPicPr>
          <p:cNvPr id="15364" name="Picture 4" descr="awar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5378" y="1447801"/>
            <a:ext cx="516142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5943600" y="6019800"/>
            <a:ext cx="2478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sp>
        <p:nvSpPr>
          <p:cNvPr id="7" name="Content Placeholder 2"/>
          <p:cNvSpPr txBox="1">
            <a:spLocks/>
          </p:cNvSpPr>
          <p:nvPr/>
        </p:nvSpPr>
        <p:spPr>
          <a:xfrm>
            <a:off x="284622" y="1521619"/>
            <a:ext cx="3220578" cy="4955381"/>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t>Related to “intuitive” and “user-friendly”</a:t>
            </a:r>
          </a:p>
          <a:p>
            <a:r>
              <a:rPr lang="en-US" sz="2000" dirty="0" smtClean="0"/>
              <a:t>The first example had serious problems with learnability, especially with the scrollbar</a:t>
            </a:r>
          </a:p>
          <a:p>
            <a:pPr lvl="1"/>
            <a:r>
              <a:rPr lang="en-US" sz="2000" dirty="0" smtClean="0"/>
              <a:t>Unfamiliar usage</a:t>
            </a:r>
          </a:p>
          <a:p>
            <a:pPr lvl="1"/>
            <a:r>
              <a:rPr lang="en-US" sz="2000" dirty="0" smtClean="0"/>
              <a:t>Inconsistent usage</a:t>
            </a:r>
          </a:p>
          <a:p>
            <a:pPr lvl="1"/>
            <a:r>
              <a:rPr lang="en-US" sz="2000" dirty="0" smtClean="0"/>
              <a:t>And outright inappropriate usage</a:t>
            </a:r>
          </a:p>
          <a:p>
            <a:endParaRPr lang="en-US" sz="2000" dirty="0" smtClean="0"/>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14</a:t>
            </a:fld>
            <a:endParaRPr lang="en-US"/>
          </a:p>
        </p:txBody>
      </p:sp>
    </p:spTree>
    <p:extLst>
      <p:ext uri="{BB962C8B-B14F-4D97-AF65-F5344CB8AC3E}">
        <p14:creationId xmlns:p14="http://schemas.microsoft.com/office/powerpoint/2010/main" val="1692024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Metaphorical Design</a:t>
            </a:r>
          </a:p>
        </p:txBody>
      </p:sp>
      <p:pic>
        <p:nvPicPr>
          <p:cNvPr id="16388" name="Picture 3" descr="cdi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915" y="1981201"/>
            <a:ext cx="4026103" cy="333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6096000" y="5410200"/>
            <a:ext cx="2478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sp>
        <p:nvSpPr>
          <p:cNvPr id="7" name="Content Placeholder 1"/>
          <p:cNvSpPr txBox="1">
            <a:spLocks/>
          </p:cNvSpPr>
          <p:nvPr/>
        </p:nvSpPr>
        <p:spPr>
          <a:xfrm>
            <a:off x="457199" y="1519237"/>
            <a:ext cx="4267201" cy="4500563"/>
          </a:xfrm>
          <a:prstGeom prst="rect">
            <a:avLst/>
          </a:prstGeom>
        </p:spPr>
        <p:txBody>
          <a:bodyPr>
            <a:normAutofit fontScale="925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US" sz="1800" dirty="0" smtClean="0"/>
              <a:t>Designers based it on a real-world plastic CD case</a:t>
            </a:r>
          </a:p>
          <a:p>
            <a:pPr eaLnBrk="1" hangingPunct="1"/>
            <a:r>
              <a:rPr lang="en-US" sz="1800" dirty="0" smtClean="0"/>
              <a:t>Metaphors are one way to make an interface “intuitive,” since users can make guesses about how it will work</a:t>
            </a:r>
          </a:p>
          <a:p>
            <a:pPr eaLnBrk="1" hangingPunct="1"/>
            <a:r>
              <a:rPr lang="en-US" sz="1800" dirty="0" smtClean="0"/>
              <a:t>Dominated by static artwork – clicking it does nothing</a:t>
            </a:r>
          </a:p>
          <a:p>
            <a:pPr eaLnBrk="1" hangingPunct="1"/>
            <a:r>
              <a:rPr lang="en-US" sz="1800" dirty="0" smtClean="0"/>
              <a:t>Why? A CD case doesn’t actually play CDs, </a:t>
            </a:r>
            <a:r>
              <a:rPr lang="en-US" sz="1800" dirty="0"/>
              <a:t>s</a:t>
            </a:r>
            <a:r>
              <a:rPr lang="en-US" sz="1800" dirty="0" smtClean="0"/>
              <a:t>o the designers had to find a place for the core player controls</a:t>
            </a:r>
          </a:p>
          <a:p>
            <a:pPr eaLnBrk="1" hangingPunct="1"/>
            <a:r>
              <a:rPr lang="en-US" sz="1800" dirty="0" smtClean="0"/>
              <a:t>The metaphor is dictating control layout, against all other considerations</a:t>
            </a:r>
          </a:p>
          <a:p>
            <a:pPr eaLnBrk="1" hangingPunct="1"/>
            <a:r>
              <a:rPr lang="en-US" sz="1800" dirty="0" smtClean="0"/>
              <a:t>Also disregards consistency with other desktop applications.  Close box? Shut it down?  </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15</a:t>
            </a:fld>
            <a:endParaRPr lang="en-US"/>
          </a:p>
        </p:txBody>
      </p:sp>
    </p:spTree>
    <p:extLst>
      <p:ext uri="{BB962C8B-B14F-4D97-AF65-F5344CB8AC3E}">
        <p14:creationId xmlns:p14="http://schemas.microsoft.com/office/powerpoint/2010/main" val="4178529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People Don't Learn Instantly</a:t>
            </a:r>
          </a:p>
        </p:txBody>
      </p:sp>
      <p:grpSp>
        <p:nvGrpSpPr>
          <p:cNvPr id="17412" name="Group 4"/>
          <p:cNvGrpSpPr>
            <a:grpSpLocks/>
          </p:cNvGrpSpPr>
          <p:nvPr/>
        </p:nvGrpSpPr>
        <p:grpSpPr bwMode="auto">
          <a:xfrm>
            <a:off x="609600" y="1476862"/>
            <a:ext cx="7924800" cy="2790338"/>
            <a:chOff x="1056" y="2385"/>
            <a:chExt cx="3792" cy="1303"/>
          </a:xfrm>
        </p:grpSpPr>
        <p:pic>
          <p:nvPicPr>
            <p:cNvPr id="17413" name="Picture 5" descr="too-many-s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385"/>
              <a:ext cx="3792"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a:off x="3452" y="3559"/>
              <a:ext cx="118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dirty="0">
                  <a:solidFill>
                    <a:srgbClr val="001963"/>
                  </a:solidFill>
                  <a:cs typeface="Times New Roman" pitchFamily="18" charset="0"/>
                </a:rPr>
                <a:t>Source: Interface Hall of Shame</a:t>
              </a:r>
            </a:p>
          </p:txBody>
        </p:sp>
      </p:grpSp>
      <p:sp>
        <p:nvSpPr>
          <p:cNvPr id="8" name="Content Placeholder 1"/>
          <p:cNvSpPr txBox="1">
            <a:spLocks/>
          </p:cNvSpPr>
          <p:nvPr/>
        </p:nvSpPr>
        <p:spPr>
          <a:xfrm>
            <a:off x="609600" y="4314338"/>
            <a:ext cx="7710487" cy="2315062"/>
          </a:xfrm>
          <a:prstGeom prst="rect">
            <a:avLst/>
          </a:prstGeom>
          <a:ln>
            <a:noFill/>
            <a:miter lim="800000"/>
            <a:headEnd/>
            <a:tailEnd/>
          </a:ln>
        </p:spPr>
        <p:txBody>
          <a:bodyPr>
            <a:normAutofit fontScale="92500" lnSpcReduction="2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US" dirty="0" smtClean="0"/>
              <a:t>To design for learnability it helps to know how people actually learn</a:t>
            </a:r>
          </a:p>
          <a:p>
            <a:pPr eaLnBrk="1" hangingPunct="1"/>
            <a:r>
              <a:rPr lang="en-US" dirty="0" smtClean="0"/>
              <a:t>This example shows overreliance on the user’s memory</a:t>
            </a:r>
          </a:p>
          <a:p>
            <a:pPr lvl="1" eaLnBrk="1" hangingPunct="1"/>
            <a:r>
              <a:rPr lang="en-US" dirty="0" smtClean="0"/>
              <a:t>It’s a modal dialog box, so the user needs to click OK</a:t>
            </a:r>
          </a:p>
          <a:p>
            <a:pPr lvl="1" eaLnBrk="1" hangingPunct="1"/>
            <a:r>
              <a:rPr lang="en-US" dirty="0" smtClean="0"/>
              <a:t>But then the instructions vanish from the screen, and the user is left to struggle to remember them</a:t>
            </a:r>
          </a:p>
          <a:p>
            <a:pPr lvl="1" eaLnBrk="1" hangingPunct="1"/>
            <a:r>
              <a:rPr lang="en-US" dirty="0" smtClean="0"/>
              <a:t>Just because you've said it, doesn't mean they know it</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16</a:t>
            </a:fld>
            <a:endParaRPr lang="en-US"/>
          </a:p>
        </p:txBody>
      </p:sp>
    </p:spTree>
    <p:extLst>
      <p:ext uri="{BB962C8B-B14F-4D97-AF65-F5344CB8AC3E}">
        <p14:creationId xmlns:p14="http://schemas.microsoft.com/office/powerpoint/2010/main" val="2103503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z="3200" dirty="0" smtClean="0"/>
              <a:t>Some Facts About Memory &amp; Learning</a:t>
            </a:r>
          </a:p>
        </p:txBody>
      </p:sp>
      <p:sp>
        <p:nvSpPr>
          <p:cNvPr id="18436" name="Rectangle 3"/>
          <p:cNvSpPr>
            <a:spLocks noGrp="1" noChangeArrowheads="1"/>
          </p:cNvSpPr>
          <p:nvPr>
            <p:ph idx="1"/>
          </p:nvPr>
        </p:nvSpPr>
        <p:spPr/>
        <p:txBody>
          <a:bodyPr/>
          <a:lstStyle/>
          <a:p>
            <a:r>
              <a:rPr lang="en-US" smtClean="0"/>
              <a:t>Working memory</a:t>
            </a:r>
          </a:p>
          <a:p>
            <a:pPr lvl="1"/>
            <a:r>
              <a:rPr lang="en-US" smtClean="0"/>
              <a:t>Small: 7 ± 2 “chunks”</a:t>
            </a:r>
          </a:p>
          <a:p>
            <a:pPr lvl="1"/>
            <a:r>
              <a:rPr lang="en-US" smtClean="0"/>
              <a:t>Short-lived: gone in ~10 sec</a:t>
            </a:r>
          </a:p>
          <a:p>
            <a:pPr lvl="1"/>
            <a:r>
              <a:rPr lang="en-US" smtClean="0"/>
              <a:t>Maintenance rehearsal is required to keep it from decaying (but costs attention)</a:t>
            </a:r>
          </a:p>
          <a:p>
            <a:r>
              <a:rPr lang="en-US" smtClean="0"/>
              <a:t>Long-term memory</a:t>
            </a:r>
          </a:p>
          <a:p>
            <a:pPr lvl="1"/>
            <a:r>
              <a:rPr lang="en-US" smtClean="0"/>
              <a:t>Practically infinite in size and duration</a:t>
            </a:r>
          </a:p>
          <a:p>
            <a:pPr lvl="1"/>
            <a:r>
              <a:rPr lang="en-US" smtClean="0"/>
              <a:t>Elaborative rehearsal transfers chunks to long-term memory</a:t>
            </a:r>
            <a:endParaRPr lang="en-US" dirty="0" smtClean="0"/>
          </a:p>
        </p:txBody>
      </p:sp>
      <p:grpSp>
        <p:nvGrpSpPr>
          <p:cNvPr id="4" name="Group 3"/>
          <p:cNvGrpSpPr/>
          <p:nvPr/>
        </p:nvGrpSpPr>
        <p:grpSpPr>
          <a:xfrm>
            <a:off x="4953000" y="1524000"/>
            <a:ext cx="3352800" cy="762000"/>
            <a:chOff x="5181600" y="1371600"/>
            <a:chExt cx="3352800" cy="762000"/>
          </a:xfrm>
        </p:grpSpPr>
        <p:sp>
          <p:nvSpPr>
            <p:cNvPr id="18437" name="Rectangle 4"/>
            <p:cNvSpPr>
              <a:spLocks noChangeArrowheads="1"/>
            </p:cNvSpPr>
            <p:nvPr/>
          </p:nvSpPr>
          <p:spPr bwMode="auto">
            <a:xfrm>
              <a:off x="7239000" y="1371600"/>
              <a:ext cx="1295400" cy="762000"/>
            </a:xfrm>
            <a:prstGeom prst="rect">
              <a:avLst/>
            </a:prstGeom>
            <a:solidFill>
              <a:srgbClr val="99CC00"/>
            </a:solidFill>
            <a:ln w="9525" algn="ctr">
              <a:solidFill>
                <a:schemeClr val="tx1"/>
              </a:solidFill>
              <a:miter lim="800000"/>
              <a:headEnd/>
              <a:tailEnd/>
            </a:ln>
          </p:spPr>
          <p:txBody>
            <a:bodyPr wrap="none" anchorCtr="1"/>
            <a:lstStyle/>
            <a:p>
              <a:pPr algn="ctr"/>
              <a:r>
                <a:rPr lang="en-US" sz="2000" b="0">
                  <a:latin typeface="Tahoma" pitchFamily="34" charset="0"/>
                </a:rPr>
                <a:t>Long-term</a:t>
              </a:r>
            </a:p>
            <a:p>
              <a:pPr algn="ctr"/>
              <a:r>
                <a:rPr lang="en-US" sz="2000" b="0">
                  <a:latin typeface="Tahoma" pitchFamily="34" charset="0"/>
                </a:rPr>
                <a:t>Memory</a:t>
              </a:r>
            </a:p>
          </p:txBody>
        </p:sp>
        <p:sp>
          <p:nvSpPr>
            <p:cNvPr id="18438" name="Rectangle 5"/>
            <p:cNvSpPr>
              <a:spLocks noChangeArrowheads="1"/>
            </p:cNvSpPr>
            <p:nvPr/>
          </p:nvSpPr>
          <p:spPr bwMode="auto">
            <a:xfrm>
              <a:off x="5181600" y="1371600"/>
              <a:ext cx="1295400" cy="762000"/>
            </a:xfrm>
            <a:prstGeom prst="rect">
              <a:avLst/>
            </a:prstGeom>
            <a:solidFill>
              <a:srgbClr val="99CC00"/>
            </a:solidFill>
            <a:ln w="9525" algn="ctr">
              <a:solidFill>
                <a:schemeClr val="tx1"/>
              </a:solidFill>
              <a:miter lim="800000"/>
              <a:headEnd/>
              <a:tailEnd/>
            </a:ln>
          </p:spPr>
          <p:txBody>
            <a:bodyPr wrap="none" anchorCtr="1"/>
            <a:lstStyle/>
            <a:p>
              <a:pPr algn="ctr"/>
              <a:r>
                <a:rPr lang="en-US" sz="2000" b="0" dirty="0">
                  <a:latin typeface="Tahoma" pitchFamily="34" charset="0"/>
                </a:rPr>
                <a:t>Working</a:t>
              </a:r>
            </a:p>
            <a:p>
              <a:pPr algn="ctr"/>
              <a:r>
                <a:rPr lang="en-US" sz="2000" b="0" dirty="0">
                  <a:latin typeface="Tahoma" pitchFamily="34" charset="0"/>
                </a:rPr>
                <a:t>Memory</a:t>
              </a:r>
            </a:p>
          </p:txBody>
        </p:sp>
        <p:cxnSp>
          <p:nvCxnSpPr>
            <p:cNvPr id="18439" name="AutoShape 6"/>
            <p:cNvCxnSpPr>
              <a:cxnSpLocks noChangeShapeType="1"/>
            </p:cNvCxnSpPr>
            <p:nvPr/>
          </p:nvCxnSpPr>
          <p:spPr bwMode="auto">
            <a:xfrm>
              <a:off x="6477000" y="1562100"/>
              <a:ext cx="762000" cy="0"/>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40" name="AutoShape 7"/>
            <p:cNvCxnSpPr>
              <a:cxnSpLocks noChangeShapeType="1"/>
            </p:cNvCxnSpPr>
            <p:nvPr/>
          </p:nvCxnSpPr>
          <p:spPr bwMode="auto">
            <a:xfrm rot="10800000">
              <a:off x="6477000" y="1943100"/>
              <a:ext cx="762000" cy="0"/>
            </a:xfrm>
            <a:prstGeom prst="straightConnector1">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17</a:t>
            </a:fld>
            <a:endParaRPr lang="en-US"/>
          </a:p>
        </p:txBody>
      </p:sp>
    </p:spTree>
    <p:extLst>
      <p:ext uri="{BB962C8B-B14F-4D97-AF65-F5344CB8AC3E}">
        <p14:creationId xmlns:p14="http://schemas.microsoft.com/office/powerpoint/2010/main" val="8065488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Design Principles for Learnability</a:t>
            </a:r>
          </a:p>
        </p:txBody>
      </p:sp>
      <p:sp>
        <p:nvSpPr>
          <p:cNvPr id="19460" name="Rectangle 3"/>
          <p:cNvSpPr>
            <a:spLocks noGrp="1" noChangeArrowheads="1"/>
          </p:cNvSpPr>
          <p:nvPr>
            <p:ph type="body" idx="1"/>
          </p:nvPr>
        </p:nvSpPr>
        <p:spPr>
          <a:xfrm>
            <a:off x="685800" y="1600200"/>
            <a:ext cx="7772400" cy="4724400"/>
          </a:xfrm>
        </p:spPr>
        <p:txBody>
          <a:bodyPr>
            <a:normAutofit fontScale="92500" lnSpcReduction="10000"/>
          </a:bodyPr>
          <a:lstStyle/>
          <a:p>
            <a:r>
              <a:rPr lang="en-US" dirty="0" smtClean="0"/>
              <a:t>Consistency</a:t>
            </a:r>
          </a:p>
          <a:p>
            <a:pPr lvl="1"/>
            <a:r>
              <a:rPr lang="en-US" dirty="0" smtClean="0"/>
              <a:t>Similar things look similar, </a:t>
            </a:r>
            <a:br>
              <a:rPr lang="en-US" dirty="0" smtClean="0"/>
            </a:br>
            <a:r>
              <a:rPr lang="en-US" dirty="0" smtClean="0"/>
              <a:t>different things different</a:t>
            </a:r>
          </a:p>
          <a:p>
            <a:pPr lvl="1"/>
            <a:r>
              <a:rPr lang="en-US" dirty="0" smtClean="0"/>
              <a:t>Terminology, location, </a:t>
            </a:r>
            <a:br>
              <a:rPr lang="en-US" dirty="0" smtClean="0"/>
            </a:br>
            <a:r>
              <a:rPr lang="en-US" dirty="0" smtClean="0"/>
              <a:t>argument order, ...</a:t>
            </a:r>
          </a:p>
          <a:p>
            <a:pPr lvl="1"/>
            <a:r>
              <a:rPr lang="en-US" dirty="0" smtClean="0"/>
              <a:t>Internal, external, metaphorical</a:t>
            </a:r>
          </a:p>
          <a:p>
            <a:endParaRPr lang="en-US" dirty="0" smtClean="0"/>
          </a:p>
          <a:p>
            <a:r>
              <a:rPr lang="en-US" dirty="0" smtClean="0"/>
              <a:t>Match the real world</a:t>
            </a:r>
          </a:p>
          <a:p>
            <a:pPr lvl="1"/>
            <a:r>
              <a:rPr lang="en-US" dirty="0" smtClean="0"/>
              <a:t>Common words, not tech jargon</a:t>
            </a:r>
          </a:p>
          <a:p>
            <a:endParaRPr lang="en-US" dirty="0" smtClean="0"/>
          </a:p>
          <a:p>
            <a:r>
              <a:rPr lang="en-US" dirty="0" smtClean="0"/>
              <a:t>Recognition, not recall</a:t>
            </a:r>
          </a:p>
          <a:p>
            <a:pPr lvl="1"/>
            <a:r>
              <a:rPr lang="en-US" dirty="0" smtClean="0"/>
              <a:t>Labeled buttons are better than command languages</a:t>
            </a:r>
          </a:p>
          <a:p>
            <a:pPr lvl="1"/>
            <a:r>
              <a:rPr lang="en-US" dirty="0" smtClean="0"/>
              <a:t>Combo boxes are better than text boxes</a:t>
            </a:r>
          </a:p>
        </p:txBody>
      </p:sp>
      <p:grpSp>
        <p:nvGrpSpPr>
          <p:cNvPr id="2" name="Group 12"/>
          <p:cNvGrpSpPr>
            <a:grpSpLocks/>
          </p:cNvGrpSpPr>
          <p:nvPr/>
        </p:nvGrpSpPr>
        <p:grpSpPr bwMode="auto">
          <a:xfrm>
            <a:off x="5689600" y="3195638"/>
            <a:ext cx="3454400" cy="2103437"/>
            <a:chOff x="3584" y="2013"/>
            <a:chExt cx="2176" cy="1325"/>
          </a:xfrm>
        </p:grpSpPr>
        <p:pic>
          <p:nvPicPr>
            <p:cNvPr id="19463" name="Picture 8" descr="type-mism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 y="2013"/>
              <a:ext cx="2075"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9"/>
            <p:cNvSpPr>
              <a:spLocks noChangeArrowheads="1"/>
            </p:cNvSpPr>
            <p:nvPr/>
          </p:nvSpPr>
          <p:spPr bwMode="auto">
            <a:xfrm>
              <a:off x="4212" y="3165"/>
              <a:ext cx="15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grpSp>
      <p:pic>
        <p:nvPicPr>
          <p:cNvPr id="35329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488" y="1209675"/>
            <a:ext cx="3760787"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3" name="Slide Number Placeholder 2"/>
          <p:cNvSpPr>
            <a:spLocks noGrp="1"/>
          </p:cNvSpPr>
          <p:nvPr>
            <p:ph type="sldNum" sz="quarter" idx="12"/>
          </p:nvPr>
        </p:nvSpPr>
        <p:spPr/>
        <p:txBody>
          <a:bodyPr/>
          <a:lstStyle/>
          <a:p>
            <a:pPr>
              <a:defRPr/>
            </a:pPr>
            <a:fld id="{48DACF16-E0F0-4B7F-BDAB-0ED6A37A383D}" type="slidenum">
              <a:rPr lang="en-US" smtClean="0"/>
              <a:pPr>
                <a:defRPr/>
              </a:pPr>
              <a:t>18</a:t>
            </a:fld>
            <a:endParaRPr lang="en-US"/>
          </a:p>
        </p:txBody>
      </p:sp>
    </p:spTree>
    <p:extLst>
      <p:ext uri="{BB962C8B-B14F-4D97-AF65-F5344CB8AC3E}">
        <p14:creationId xmlns:p14="http://schemas.microsoft.com/office/powerpoint/2010/main" val="2664580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3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t>Visibility</a:t>
            </a: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pic>
      <p:sp>
        <p:nvSpPr>
          <p:cNvPr id="6" name="Content Placeholder 1"/>
          <p:cNvSpPr txBox="1">
            <a:spLocks/>
          </p:cNvSpPr>
          <p:nvPr/>
        </p:nvSpPr>
        <p:spPr>
          <a:xfrm>
            <a:off x="381000" y="1447800"/>
            <a:ext cx="8382000" cy="5257800"/>
          </a:xfrm>
          <a:prstGeom prst="rect">
            <a:avLst/>
          </a:prstGeom>
        </p:spPr>
        <p:txBody>
          <a:bodyPr>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US" dirty="0" smtClean="0"/>
              <a:t>Familiar, easy to use</a:t>
            </a:r>
          </a:p>
          <a:p>
            <a:pPr eaLnBrk="1" hangingPunct="1"/>
            <a:r>
              <a:rPr lang="en-US" dirty="0" smtClean="0"/>
              <a:t>But passes up some tremendous</a:t>
            </a:r>
            <a:br>
              <a:rPr lang="en-US" dirty="0" smtClean="0"/>
            </a:br>
            <a:r>
              <a:rPr lang="en-US" dirty="0" smtClean="0"/>
              <a:t>opportunities, including</a:t>
            </a:r>
          </a:p>
          <a:p>
            <a:pPr lvl="1" eaLnBrk="1" hangingPunct="1"/>
            <a:r>
              <a:rPr lang="en-US" dirty="0" smtClean="0"/>
              <a:t>Why only one line of display?  </a:t>
            </a:r>
          </a:p>
          <a:p>
            <a:pPr lvl="1" eaLnBrk="1" hangingPunct="1"/>
            <a:r>
              <a:rPr lang="en-US" dirty="0" smtClean="0"/>
              <a:t>Why not a history?</a:t>
            </a:r>
          </a:p>
          <a:p>
            <a:pPr lvl="1" eaLnBrk="1" hangingPunct="1"/>
            <a:r>
              <a:rPr lang="en-US" dirty="0" smtClean="0"/>
              <a:t>Why only one memory slot? Why display “M” instead of the actual number stored in memory? </a:t>
            </a:r>
          </a:p>
          <a:p>
            <a:pPr lvl="1" eaLnBrk="1" hangingPunct="1"/>
            <a:r>
              <a:rPr lang="en-US" dirty="0" smtClean="0"/>
              <a:t>Visibility also compromised by invisible modes</a:t>
            </a:r>
          </a:p>
          <a:p>
            <a:pPr lvl="2" eaLnBrk="1" hangingPunct="1"/>
            <a:r>
              <a:rPr lang="en-US" sz="2000" dirty="0" smtClean="0"/>
              <a:t>When entering a number, pressing a digit appends it to the number; but after pressing an operator button, the next digit starts a new number – no visible feedback the low-level mode</a:t>
            </a:r>
          </a:p>
          <a:p>
            <a:pPr lvl="2" eaLnBrk="1" hangingPunct="1"/>
            <a:r>
              <a:rPr lang="en-US" sz="2000" dirty="0" smtClean="0"/>
              <a:t>It also lets you type numbers on the keyboard, but there is no hint about this</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19</a:t>
            </a:fld>
            <a:endParaRPr lang="en-US"/>
          </a:p>
        </p:txBody>
      </p:sp>
    </p:spTree>
    <p:extLst>
      <p:ext uri="{BB962C8B-B14F-4D97-AF65-F5344CB8AC3E}">
        <p14:creationId xmlns:p14="http://schemas.microsoft.com/office/powerpoint/2010/main" val="14364456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Usability</a:t>
            </a:r>
            <a:endParaRPr lang="en-US" dirty="0"/>
          </a:p>
        </p:txBody>
      </p:sp>
      <p:sp>
        <p:nvSpPr>
          <p:cNvPr id="9" name="Content Placeholder 8"/>
          <p:cNvSpPr>
            <a:spLocks noGrp="1"/>
          </p:cNvSpPr>
          <p:nvPr>
            <p:ph sz="half" idx="1"/>
          </p:nvPr>
        </p:nvSpPr>
        <p:spPr>
          <a:xfrm>
            <a:off x="533400" y="1600200"/>
            <a:ext cx="4191000" cy="4648200"/>
          </a:xfrm>
        </p:spPr>
        <p:txBody>
          <a:bodyPr>
            <a:normAutofit/>
          </a:bodyPr>
          <a:lstStyle/>
          <a:p>
            <a:pPr marL="0" indent="0">
              <a:buNone/>
            </a:pPr>
            <a:r>
              <a:rPr lang="en-US" dirty="0" smtClean="0"/>
              <a:t>A lecture on usability won’t make anyone an interface expert – any more than using </a:t>
            </a:r>
            <a:r>
              <a:rPr lang="en-US" dirty="0" err="1" smtClean="0"/>
              <a:t>LaTeX</a:t>
            </a:r>
            <a:r>
              <a:rPr lang="en-US" dirty="0" smtClean="0"/>
              <a:t> makes one a graphics designer.  But it’s important to have some appreciation for the issues.  And you’re designing a UI in hw8….</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47875"/>
            <a:ext cx="4019883"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07FEBA81-96FB-474D-A3C6-C60125E85AA7}" type="slidenum">
              <a:rPr lang="en-US" smtClean="0"/>
              <a:pPr>
                <a:defRPr/>
              </a:pPr>
              <a:t>2</a:t>
            </a:fld>
            <a:endParaRPr lang="en-US"/>
          </a:p>
        </p:txBody>
      </p:sp>
    </p:spTree>
    <p:extLst>
      <p:ext uri="{BB962C8B-B14F-4D97-AF65-F5344CB8AC3E}">
        <p14:creationId xmlns:p14="http://schemas.microsoft.com/office/powerpoint/2010/main" val="34880730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Feedback</a:t>
            </a: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r="12666" b="45940"/>
          <a:stretch>
            <a:fillRect/>
          </a:stretch>
        </p:blipFill>
        <p:spPr bwMode="auto">
          <a:xfrm>
            <a:off x="238125" y="1581150"/>
            <a:ext cx="87344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20</a:t>
            </a:fld>
            <a:endParaRPr lang="en-US"/>
          </a:p>
        </p:txBody>
      </p:sp>
    </p:spTree>
    <p:extLst>
      <p:ext uri="{BB962C8B-B14F-4D97-AF65-F5344CB8AC3E}">
        <p14:creationId xmlns:p14="http://schemas.microsoft.com/office/powerpoint/2010/main" val="40418093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Facts About Human Perception</a:t>
            </a:r>
          </a:p>
        </p:txBody>
      </p:sp>
      <p:pic>
        <p:nvPicPr>
          <p:cNvPr id="26629"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972195"/>
            <a:ext cx="2666280" cy="10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logo-deuteranop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4972195"/>
            <a:ext cx="2667720" cy="10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6"/>
          <p:cNvSpPr txBox="1">
            <a:spLocks noChangeArrowheads="1"/>
          </p:cNvSpPr>
          <p:nvPr/>
        </p:nvSpPr>
        <p:spPr bwMode="auto">
          <a:xfrm>
            <a:off x="1683891" y="5843121"/>
            <a:ext cx="2152038" cy="52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lIns="91430" tIns="45715" rIns="91430" bIns="45715" anchorCtr="1">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latin typeface="Gill Sans MT" pitchFamily="34" charset="0"/>
                <a:cs typeface="Arial" charset="0"/>
              </a:rPr>
              <a:t>normal vision</a:t>
            </a:r>
          </a:p>
        </p:txBody>
      </p:sp>
      <p:sp>
        <p:nvSpPr>
          <p:cNvPr id="26632" name="Text Box 7"/>
          <p:cNvSpPr txBox="1">
            <a:spLocks noChangeArrowheads="1"/>
          </p:cNvSpPr>
          <p:nvPr/>
        </p:nvSpPr>
        <p:spPr bwMode="auto">
          <a:xfrm>
            <a:off x="5274942" y="5843121"/>
            <a:ext cx="2945728" cy="52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lIns="91430" tIns="45715" rIns="91430" bIns="45715" anchorCtr="1">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latin typeface="Gill Sans MT" pitchFamily="34" charset="0"/>
                <a:cs typeface="Arial" charset="0"/>
              </a:rPr>
              <a:t>red-green deficient</a:t>
            </a:r>
          </a:p>
        </p:txBody>
      </p:sp>
      <p:pic>
        <p:nvPicPr>
          <p:cNvPr id="26633" name="Picture 2" descr="Ishihara Color Blindness Tes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995" y="2590800"/>
            <a:ext cx="2428605" cy="2383889"/>
          </a:xfrm>
          <a:prstGeom prst="rect">
            <a:avLst/>
          </a:prstGeom>
          <a:noFill/>
          <a:ln>
            <a:noFill/>
          </a:ln>
        </p:spPr>
      </p:pic>
      <p:sp>
        <p:nvSpPr>
          <p:cNvPr id="26628" name="Rectangle 3"/>
          <p:cNvSpPr>
            <a:spLocks noGrp="1" noChangeArrowheads="1"/>
          </p:cNvSpPr>
          <p:nvPr>
            <p:ph idx="1"/>
          </p:nvPr>
        </p:nvSpPr>
        <p:spPr>
          <a:xfrm>
            <a:off x="304800" y="1600200"/>
            <a:ext cx="7772400" cy="4495800"/>
          </a:xfrm>
        </p:spPr>
        <p:txBody>
          <a:bodyPr/>
          <a:lstStyle/>
          <a:p>
            <a:pPr eaLnBrk="1" hangingPunct="1"/>
            <a:r>
              <a:rPr lang="en-US" b="1" dirty="0" smtClean="0"/>
              <a:t>Perceptual fusion</a:t>
            </a:r>
            <a:r>
              <a:rPr lang="en-US" dirty="0" smtClean="0"/>
              <a:t>: stimuli &lt; 100ms apart appear fused to our perceptual systems</a:t>
            </a:r>
          </a:p>
          <a:p>
            <a:pPr lvl="1" eaLnBrk="1" hangingPunct="1"/>
            <a:r>
              <a:rPr lang="en-US" sz="2000" dirty="0" smtClean="0"/>
              <a:t>10 frames/sec is enough to perceive a moving picture</a:t>
            </a:r>
          </a:p>
          <a:p>
            <a:pPr lvl="1" eaLnBrk="1" hangingPunct="1"/>
            <a:r>
              <a:rPr lang="en-US" sz="2000" dirty="0" smtClean="0"/>
              <a:t>Computer response &lt; 100 </a:t>
            </a:r>
            <a:r>
              <a:rPr lang="en-US" sz="2000" dirty="0" err="1" smtClean="0"/>
              <a:t>ms</a:t>
            </a:r>
            <a:r>
              <a:rPr lang="en-US" sz="2000" dirty="0" smtClean="0"/>
              <a:t> feels instantaneous</a:t>
            </a:r>
          </a:p>
          <a:p>
            <a:pPr lvl="1" eaLnBrk="1" hangingPunct="1"/>
            <a:endParaRPr lang="en-US" sz="2000" dirty="0" smtClean="0"/>
          </a:p>
          <a:p>
            <a:pPr eaLnBrk="1" hangingPunct="1"/>
            <a:r>
              <a:rPr lang="en-US" b="1" dirty="0" smtClean="0"/>
              <a:t>Color blindness</a:t>
            </a:r>
            <a:r>
              <a:rPr lang="en-US" dirty="0" smtClean="0"/>
              <a:t>: many users (~8% of </a:t>
            </a:r>
            <a:br>
              <a:rPr lang="en-US" dirty="0" smtClean="0"/>
            </a:br>
            <a:r>
              <a:rPr lang="en-US" dirty="0" smtClean="0"/>
              <a:t>all males) can't distinguish red from green</a:t>
            </a:r>
            <a:endParaRPr lang="en-US" dirty="0"/>
          </a:p>
        </p:txBody>
      </p:sp>
      <p:sp>
        <p:nvSpPr>
          <p:cNvPr id="3" name="Slide Number Placeholder 2"/>
          <p:cNvSpPr>
            <a:spLocks noGrp="1"/>
          </p:cNvSpPr>
          <p:nvPr>
            <p:ph type="sldNum" sz="quarter" idx="12"/>
          </p:nvPr>
        </p:nvSpPr>
        <p:spPr/>
        <p:txBody>
          <a:bodyPr/>
          <a:lstStyle/>
          <a:p>
            <a:pPr>
              <a:defRPr/>
            </a:pPr>
            <a:fld id="{48DACF16-E0F0-4B7F-BDAB-0ED6A37A383D}" type="slidenum">
              <a:rPr lang="en-US" smtClean="0"/>
              <a:pPr>
                <a:defRPr/>
              </a:pPr>
              <a:t>21</a:t>
            </a:fld>
            <a:endParaRPr lang="en-US"/>
          </a:p>
        </p:txBody>
      </p:sp>
    </p:spTree>
    <p:extLst>
      <p:ext uri="{BB962C8B-B14F-4D97-AF65-F5344CB8AC3E}">
        <p14:creationId xmlns:p14="http://schemas.microsoft.com/office/powerpoint/2010/main" val="724967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Design Principles for Visibility</a:t>
            </a:r>
          </a:p>
        </p:txBody>
      </p:sp>
      <p:sp>
        <p:nvSpPr>
          <p:cNvPr id="23556" name="Rectangle 3"/>
          <p:cNvSpPr>
            <a:spLocks noGrp="1" noChangeArrowheads="1"/>
          </p:cNvSpPr>
          <p:nvPr>
            <p:ph idx="1"/>
          </p:nvPr>
        </p:nvSpPr>
        <p:spPr>
          <a:xfrm>
            <a:off x="685800" y="1600200"/>
            <a:ext cx="8077200" cy="4495800"/>
          </a:xfrm>
        </p:spPr>
        <p:txBody>
          <a:bodyPr/>
          <a:lstStyle/>
          <a:p>
            <a:pPr eaLnBrk="1" hangingPunct="1">
              <a:lnSpc>
                <a:spcPct val="90000"/>
              </a:lnSpc>
            </a:pPr>
            <a:r>
              <a:rPr lang="en-US" sz="2800" dirty="0" smtClean="0"/>
              <a:t>Make system state visible: keep the user informed about what's going on</a:t>
            </a:r>
          </a:p>
          <a:p>
            <a:pPr lvl="1" eaLnBrk="1" hangingPunct="1">
              <a:lnSpc>
                <a:spcPct val="90000"/>
              </a:lnSpc>
            </a:pPr>
            <a:r>
              <a:rPr lang="en-US" sz="2400" dirty="0" smtClean="0"/>
              <a:t>Mouse cursor, selection highlight, status bar</a:t>
            </a:r>
          </a:p>
          <a:p>
            <a:pPr eaLnBrk="1" hangingPunct="1">
              <a:lnSpc>
                <a:spcPct val="90000"/>
              </a:lnSpc>
            </a:pPr>
            <a:r>
              <a:rPr lang="en-US" sz="2800" dirty="0" smtClean="0"/>
              <a:t>Give prompt feedback</a:t>
            </a:r>
          </a:p>
          <a:p>
            <a:pPr lvl="1" eaLnBrk="1" hangingPunct="1">
              <a:lnSpc>
                <a:spcPct val="90000"/>
              </a:lnSpc>
            </a:pPr>
            <a:r>
              <a:rPr lang="en-US" sz="2400" dirty="0" smtClean="0"/>
              <a:t>Response time rules-of-thumb</a:t>
            </a:r>
          </a:p>
          <a:p>
            <a:pPr lvl="1" eaLnBrk="1" hangingPunct="1">
              <a:lnSpc>
                <a:spcPct val="90000"/>
              </a:lnSpc>
              <a:buFontTx/>
              <a:buNone/>
            </a:pPr>
            <a:r>
              <a:rPr lang="en-US" sz="2400" dirty="0" smtClean="0"/>
              <a:t>		&lt; 0.1 sec	seems instantaneous</a:t>
            </a:r>
          </a:p>
          <a:p>
            <a:pPr lvl="1" eaLnBrk="1" hangingPunct="1">
              <a:lnSpc>
                <a:spcPct val="90000"/>
              </a:lnSpc>
              <a:buFontTx/>
              <a:buNone/>
            </a:pPr>
            <a:r>
              <a:rPr lang="en-US" sz="2400" dirty="0" smtClean="0"/>
              <a:t>		0.1-1 sec	user notices, but no feedback needed</a:t>
            </a:r>
          </a:p>
          <a:p>
            <a:pPr lvl="1" eaLnBrk="1" hangingPunct="1">
              <a:lnSpc>
                <a:spcPct val="90000"/>
              </a:lnSpc>
              <a:buFontTx/>
              <a:buNone/>
            </a:pPr>
            <a:r>
              <a:rPr lang="en-US" sz="2400" dirty="0" smtClean="0"/>
              <a:t>		1-5 sec	display busy cursor </a:t>
            </a:r>
          </a:p>
          <a:p>
            <a:pPr lvl="1" eaLnBrk="1" hangingPunct="1">
              <a:lnSpc>
                <a:spcPct val="90000"/>
              </a:lnSpc>
              <a:buFontTx/>
              <a:buNone/>
            </a:pPr>
            <a:r>
              <a:rPr lang="en-US" sz="2400" dirty="0" smtClean="0"/>
              <a:t>		&gt; 1-5 sec	display progress bar</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22</a:t>
            </a:fld>
            <a:endParaRPr lang="en-US"/>
          </a:p>
        </p:txBody>
      </p:sp>
    </p:spTree>
    <p:extLst>
      <p:ext uri="{BB962C8B-B14F-4D97-AF65-F5344CB8AC3E}">
        <p14:creationId xmlns:p14="http://schemas.microsoft.com/office/powerpoint/2010/main" val="33334074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bars…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01679"/>
            <a:ext cx="4343400" cy="489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3AE8722-9256-42EB-B779-63A99D304B0B}" type="slidenum">
              <a:rPr lang="en-US" smtClean="0"/>
              <a:pPr>
                <a:defRPr/>
              </a:pPr>
              <a:t>23</a:t>
            </a:fld>
            <a:endParaRPr lang="en-US"/>
          </a:p>
        </p:txBody>
      </p:sp>
    </p:spTree>
    <p:extLst>
      <p:ext uri="{BB962C8B-B14F-4D97-AF65-F5344CB8AC3E}">
        <p14:creationId xmlns:p14="http://schemas.microsoft.com/office/powerpoint/2010/main" val="31213124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Efficiency</a:t>
            </a:r>
          </a:p>
        </p:txBody>
      </p:sp>
      <p:grpSp>
        <p:nvGrpSpPr>
          <p:cNvPr id="24580" name="Group 4"/>
          <p:cNvGrpSpPr>
            <a:grpSpLocks noChangeAspect="1"/>
          </p:cNvGrpSpPr>
          <p:nvPr/>
        </p:nvGrpSpPr>
        <p:grpSpPr bwMode="auto">
          <a:xfrm>
            <a:off x="4962524" y="1595438"/>
            <a:ext cx="3876675" cy="3475266"/>
            <a:chOff x="624" y="576"/>
            <a:chExt cx="3552" cy="3171"/>
          </a:xfrm>
        </p:grpSpPr>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576"/>
              <a:ext cx="3552" cy="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4582" name="AutoShape 6"/>
            <p:cNvSpPr>
              <a:spLocks noChangeArrowheads="1"/>
            </p:cNvSpPr>
            <p:nvPr/>
          </p:nvSpPr>
          <p:spPr bwMode="auto">
            <a:xfrm rot="-7439973">
              <a:off x="1704" y="1464"/>
              <a:ext cx="288" cy="144"/>
            </a:xfrm>
            <a:prstGeom prst="rightArrow">
              <a:avLst>
                <a:gd name="adj1" fmla="val 25000"/>
                <a:gd name="adj2" fmla="val 127083"/>
              </a:avLst>
            </a:prstGeom>
            <a:solidFill>
              <a:schemeClr val="bg1"/>
            </a:solidFill>
            <a:ln w="12700" algn="ctr">
              <a:solidFill>
                <a:schemeClr val="tx1"/>
              </a:solidFill>
              <a:miter lim="800000"/>
              <a:headEnd type="none" w="sm" len="sm"/>
              <a:tailEnd type="none" w="sm" len="sm"/>
            </a:ln>
          </p:spPr>
          <p:txBody>
            <a:bodyPr wrap="none" anchor="ctr"/>
            <a:lstStyle/>
            <a:p>
              <a:endParaRPr lang="en-US"/>
            </a:p>
          </p:txBody>
        </p:sp>
      </p:grpSp>
      <p:sp>
        <p:nvSpPr>
          <p:cNvPr id="8" name="Content Placeholder 3"/>
          <p:cNvSpPr txBox="1">
            <a:spLocks/>
          </p:cNvSpPr>
          <p:nvPr/>
        </p:nvSpPr>
        <p:spPr>
          <a:xfrm>
            <a:off x="674689" y="1447800"/>
            <a:ext cx="4049712" cy="4957763"/>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300" dirty="0" smtClean="0"/>
              <a:t>How quickly can an expert operate the system – input, commands, perceiving and processing output</a:t>
            </a:r>
          </a:p>
          <a:p>
            <a:r>
              <a:rPr lang="en-US" sz="2300" dirty="0" smtClean="0"/>
              <a:t>About the performance of the I/O channel between the user and the program</a:t>
            </a:r>
          </a:p>
          <a:p>
            <a:r>
              <a:rPr lang="en-US" sz="2300" dirty="0" smtClean="0"/>
              <a:t>Fewer keystrokes to do a task is usually more efficient; but it’s subtle</a:t>
            </a:r>
          </a:p>
          <a:p>
            <a:r>
              <a:rPr lang="en-US" sz="2300" smtClean="0"/>
              <a:t>The old </a:t>
            </a:r>
            <a:r>
              <a:rPr lang="en-US" sz="2300" dirty="0" smtClean="0"/>
              <a:t>Gimp </a:t>
            </a:r>
            <a:r>
              <a:rPr lang="en-US" sz="2300" smtClean="0"/>
              <a:t>interface used </a:t>
            </a:r>
            <a:r>
              <a:rPr lang="en-US" sz="2300" dirty="0" smtClean="0"/>
              <a:t>only contextual, cascading submenus – studies show it’s actually slower to use than a menu bar</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24</a:t>
            </a:fld>
            <a:endParaRPr lang="en-US"/>
          </a:p>
        </p:txBody>
      </p:sp>
    </p:spTree>
    <p:extLst>
      <p:ext uri="{BB962C8B-B14F-4D97-AF65-F5344CB8AC3E}">
        <p14:creationId xmlns:p14="http://schemas.microsoft.com/office/powerpoint/2010/main" val="20290725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smtClean="0"/>
              <a:t>Some Facts About Motor Processing</a:t>
            </a:r>
          </a:p>
        </p:txBody>
      </p:sp>
      <p:sp>
        <p:nvSpPr>
          <p:cNvPr id="25604" name="Rectangle 3"/>
          <p:cNvSpPr>
            <a:spLocks noGrp="1" noChangeArrowheads="1"/>
          </p:cNvSpPr>
          <p:nvPr>
            <p:ph type="body" idx="1"/>
          </p:nvPr>
        </p:nvSpPr>
        <p:spPr>
          <a:xfrm>
            <a:off x="609600" y="1752600"/>
            <a:ext cx="7772400" cy="4495800"/>
          </a:xfrm>
        </p:spPr>
        <p:txBody>
          <a:bodyPr/>
          <a:lstStyle/>
          <a:p>
            <a:pPr eaLnBrk="1" hangingPunct="1"/>
            <a:r>
              <a:rPr lang="en-US" sz="2800" dirty="0" smtClean="0"/>
              <a:t>Open-loop control</a:t>
            </a:r>
          </a:p>
          <a:p>
            <a:pPr lvl="1" eaLnBrk="1" hangingPunct="1"/>
            <a:r>
              <a:rPr lang="en-US" sz="2400" dirty="0" smtClean="0"/>
              <a:t>Motor processor runs by itself</a:t>
            </a:r>
          </a:p>
          <a:p>
            <a:pPr lvl="1" eaLnBrk="1" hangingPunct="1"/>
            <a:r>
              <a:rPr lang="en-US" sz="2400" dirty="0" smtClean="0"/>
              <a:t>Cycle time is ~ 70 </a:t>
            </a:r>
            <a:r>
              <a:rPr lang="en-US" sz="2400" dirty="0" err="1" smtClean="0"/>
              <a:t>ms</a:t>
            </a:r>
            <a:endParaRPr lang="en-US" sz="2400" dirty="0" smtClean="0"/>
          </a:p>
          <a:p>
            <a:pPr eaLnBrk="1" hangingPunct="1"/>
            <a:r>
              <a:rPr lang="en-US" sz="2800" dirty="0" smtClean="0"/>
              <a:t>Closed-loop control</a:t>
            </a:r>
          </a:p>
          <a:p>
            <a:pPr lvl="1" eaLnBrk="1" hangingPunct="1"/>
            <a:r>
              <a:rPr lang="en-US" sz="2400" dirty="0" smtClean="0"/>
              <a:t>Muscle movements (or their effect on the world) are perceived and compared with desired result</a:t>
            </a:r>
          </a:p>
          <a:p>
            <a:pPr lvl="1" eaLnBrk="1" hangingPunct="1"/>
            <a:r>
              <a:rPr lang="en-US" sz="2400" dirty="0" smtClean="0"/>
              <a:t>Cycle time is ~ 240 </a:t>
            </a:r>
            <a:r>
              <a:rPr lang="en-US" sz="2400" dirty="0" err="1" smtClean="0"/>
              <a:t>ms</a:t>
            </a:r>
            <a:endParaRPr lang="en-US" sz="2400" dirty="0" smtClean="0"/>
          </a:p>
          <a:p>
            <a:pPr lvl="1" eaLnBrk="1" hangingPunct="1"/>
            <a:endParaRPr lang="en-US" sz="2400" dirty="0" smtClean="0"/>
          </a:p>
        </p:txBody>
      </p:sp>
      <p:sp>
        <p:nvSpPr>
          <p:cNvPr id="25605" name="Line 4"/>
          <p:cNvSpPr>
            <a:spLocks noChangeShapeType="1"/>
          </p:cNvSpPr>
          <p:nvPr/>
        </p:nvSpPr>
        <p:spPr bwMode="auto">
          <a:xfrm>
            <a:off x="990600" y="5276850"/>
            <a:ext cx="7467600" cy="0"/>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5606" name="Line 5"/>
          <p:cNvSpPr>
            <a:spLocks noChangeShapeType="1"/>
          </p:cNvSpPr>
          <p:nvPr/>
        </p:nvSpPr>
        <p:spPr bwMode="auto">
          <a:xfrm>
            <a:off x="990600" y="6038850"/>
            <a:ext cx="7467600" cy="0"/>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5607" name="Freeform 6"/>
          <p:cNvSpPr>
            <a:spLocks/>
          </p:cNvSpPr>
          <p:nvPr/>
        </p:nvSpPr>
        <p:spPr bwMode="auto">
          <a:xfrm>
            <a:off x="1371600" y="4819650"/>
            <a:ext cx="6994525" cy="1809750"/>
          </a:xfrm>
          <a:custGeom>
            <a:avLst/>
            <a:gdLst>
              <a:gd name="T0" fmla="*/ 2147483647 w 4406"/>
              <a:gd name="T1" fmla="*/ 2147483647 h 1140"/>
              <a:gd name="T2" fmla="*/ 2147483647 w 4406"/>
              <a:gd name="T3" fmla="*/ 2147483647 h 1140"/>
              <a:gd name="T4" fmla="*/ 2147483647 w 4406"/>
              <a:gd name="T5" fmla="*/ 2147483647 h 1140"/>
              <a:gd name="T6" fmla="*/ 2147483647 w 4406"/>
              <a:gd name="T7" fmla="*/ 2147483647 h 1140"/>
              <a:gd name="T8" fmla="*/ 2147483647 w 4406"/>
              <a:gd name="T9" fmla="*/ 2147483647 h 1140"/>
              <a:gd name="T10" fmla="*/ 2147483647 w 4406"/>
              <a:gd name="T11" fmla="*/ 2147483647 h 1140"/>
              <a:gd name="T12" fmla="*/ 2147483647 w 4406"/>
              <a:gd name="T13" fmla="*/ 2147483647 h 1140"/>
              <a:gd name="T14" fmla="*/ 2147483647 w 4406"/>
              <a:gd name="T15" fmla="*/ 2147483647 h 1140"/>
              <a:gd name="T16" fmla="*/ 2147483647 w 4406"/>
              <a:gd name="T17" fmla="*/ 2147483647 h 1140"/>
              <a:gd name="T18" fmla="*/ 2147483647 w 4406"/>
              <a:gd name="T19" fmla="*/ 2147483647 h 1140"/>
              <a:gd name="T20" fmla="*/ 2147483647 w 4406"/>
              <a:gd name="T21" fmla="*/ 2147483647 h 1140"/>
              <a:gd name="T22" fmla="*/ 2147483647 w 4406"/>
              <a:gd name="T23" fmla="*/ 2147483647 h 1140"/>
              <a:gd name="T24" fmla="*/ 2147483647 w 4406"/>
              <a:gd name="T25" fmla="*/ 2147483647 h 1140"/>
              <a:gd name="T26" fmla="*/ 2147483647 w 4406"/>
              <a:gd name="T27" fmla="*/ 2147483647 h 1140"/>
              <a:gd name="T28" fmla="*/ 2147483647 w 4406"/>
              <a:gd name="T29" fmla="*/ 2147483647 h 1140"/>
              <a:gd name="T30" fmla="*/ 2147483647 w 4406"/>
              <a:gd name="T31" fmla="*/ 2147483647 h 1140"/>
              <a:gd name="T32" fmla="*/ 2147483647 w 4406"/>
              <a:gd name="T33" fmla="*/ 2147483647 h 1140"/>
              <a:gd name="T34" fmla="*/ 2147483647 w 4406"/>
              <a:gd name="T35" fmla="*/ 2147483647 h 1140"/>
              <a:gd name="T36" fmla="*/ 2147483647 w 4406"/>
              <a:gd name="T37" fmla="*/ 2147483647 h 1140"/>
              <a:gd name="T38" fmla="*/ 2147483647 w 4406"/>
              <a:gd name="T39" fmla="*/ 2147483647 h 1140"/>
              <a:gd name="T40" fmla="*/ 2147483647 w 4406"/>
              <a:gd name="T41" fmla="*/ 2147483647 h 1140"/>
              <a:gd name="T42" fmla="*/ 2147483647 w 4406"/>
              <a:gd name="T43" fmla="*/ 2147483647 h 1140"/>
              <a:gd name="T44" fmla="*/ 2147483647 w 4406"/>
              <a:gd name="T45" fmla="*/ 2147483647 h 1140"/>
              <a:gd name="T46" fmla="*/ 2147483647 w 4406"/>
              <a:gd name="T47" fmla="*/ 2147483647 h 1140"/>
              <a:gd name="T48" fmla="*/ 2147483647 w 4406"/>
              <a:gd name="T49" fmla="*/ 2147483647 h 1140"/>
              <a:gd name="T50" fmla="*/ 2147483647 w 4406"/>
              <a:gd name="T51" fmla="*/ 2147483647 h 1140"/>
              <a:gd name="T52" fmla="*/ 2147483647 w 4406"/>
              <a:gd name="T53" fmla="*/ 2147483647 h 1140"/>
              <a:gd name="T54" fmla="*/ 2147483647 w 4406"/>
              <a:gd name="T55" fmla="*/ 2147483647 h 1140"/>
              <a:gd name="T56" fmla="*/ 2147483647 w 4406"/>
              <a:gd name="T57" fmla="*/ 2147483647 h 1140"/>
              <a:gd name="T58" fmla="*/ 2147483647 w 4406"/>
              <a:gd name="T59" fmla="*/ 2147483647 h 1140"/>
              <a:gd name="T60" fmla="*/ 2147483647 w 4406"/>
              <a:gd name="T61" fmla="*/ 2147483647 h 1140"/>
              <a:gd name="T62" fmla="*/ 2147483647 w 4406"/>
              <a:gd name="T63" fmla="*/ 2147483647 h 1140"/>
              <a:gd name="T64" fmla="*/ 2147483647 w 4406"/>
              <a:gd name="T65" fmla="*/ 2147483647 h 1140"/>
              <a:gd name="T66" fmla="*/ 2147483647 w 4406"/>
              <a:gd name="T67" fmla="*/ 2147483647 h 1140"/>
              <a:gd name="T68" fmla="*/ 2147483647 w 4406"/>
              <a:gd name="T69" fmla="*/ 2147483647 h 1140"/>
              <a:gd name="T70" fmla="*/ 2147483647 w 4406"/>
              <a:gd name="T71" fmla="*/ 2147483647 h 1140"/>
              <a:gd name="T72" fmla="*/ 2147483647 w 4406"/>
              <a:gd name="T73" fmla="*/ 2147483647 h 1140"/>
              <a:gd name="T74" fmla="*/ 2147483647 w 4406"/>
              <a:gd name="T75" fmla="*/ 2147483647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06"/>
              <a:gd name="T115" fmla="*/ 0 h 1140"/>
              <a:gd name="T116" fmla="*/ 4406 w 4406"/>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06" h="1140">
                <a:moveTo>
                  <a:pt x="0" y="324"/>
                </a:moveTo>
                <a:cubicBezTo>
                  <a:pt x="13" y="387"/>
                  <a:pt x="24" y="450"/>
                  <a:pt x="60" y="504"/>
                </a:cubicBezTo>
                <a:cubicBezTo>
                  <a:pt x="84" y="598"/>
                  <a:pt x="125" y="665"/>
                  <a:pt x="192" y="732"/>
                </a:cubicBezTo>
                <a:cubicBezTo>
                  <a:pt x="207" y="793"/>
                  <a:pt x="231" y="802"/>
                  <a:pt x="264" y="852"/>
                </a:cubicBezTo>
                <a:cubicBezTo>
                  <a:pt x="321" y="814"/>
                  <a:pt x="335" y="776"/>
                  <a:pt x="360" y="708"/>
                </a:cubicBezTo>
                <a:cubicBezTo>
                  <a:pt x="392" y="622"/>
                  <a:pt x="419" y="532"/>
                  <a:pt x="444" y="444"/>
                </a:cubicBezTo>
                <a:cubicBezTo>
                  <a:pt x="451" y="419"/>
                  <a:pt x="475" y="329"/>
                  <a:pt x="492" y="312"/>
                </a:cubicBezTo>
                <a:cubicBezTo>
                  <a:pt x="501" y="303"/>
                  <a:pt x="516" y="304"/>
                  <a:pt x="528" y="300"/>
                </a:cubicBezTo>
                <a:cubicBezTo>
                  <a:pt x="536" y="324"/>
                  <a:pt x="540" y="350"/>
                  <a:pt x="552" y="372"/>
                </a:cubicBezTo>
                <a:cubicBezTo>
                  <a:pt x="576" y="418"/>
                  <a:pt x="636" y="504"/>
                  <a:pt x="636" y="504"/>
                </a:cubicBezTo>
                <a:cubicBezTo>
                  <a:pt x="649" y="571"/>
                  <a:pt x="667" y="594"/>
                  <a:pt x="708" y="648"/>
                </a:cubicBezTo>
                <a:cubicBezTo>
                  <a:pt x="712" y="668"/>
                  <a:pt x="712" y="689"/>
                  <a:pt x="720" y="708"/>
                </a:cubicBezTo>
                <a:cubicBezTo>
                  <a:pt x="732" y="734"/>
                  <a:pt x="759" y="753"/>
                  <a:pt x="768" y="780"/>
                </a:cubicBezTo>
                <a:cubicBezTo>
                  <a:pt x="772" y="792"/>
                  <a:pt x="776" y="804"/>
                  <a:pt x="780" y="816"/>
                </a:cubicBezTo>
                <a:cubicBezTo>
                  <a:pt x="798" y="810"/>
                  <a:pt x="855" y="793"/>
                  <a:pt x="864" y="780"/>
                </a:cubicBezTo>
                <a:cubicBezTo>
                  <a:pt x="876" y="763"/>
                  <a:pt x="869" y="739"/>
                  <a:pt x="876" y="720"/>
                </a:cubicBezTo>
                <a:cubicBezTo>
                  <a:pt x="901" y="650"/>
                  <a:pt x="916" y="651"/>
                  <a:pt x="948" y="588"/>
                </a:cubicBezTo>
                <a:cubicBezTo>
                  <a:pt x="977" y="529"/>
                  <a:pt x="975" y="482"/>
                  <a:pt x="1032" y="444"/>
                </a:cubicBezTo>
                <a:cubicBezTo>
                  <a:pt x="1036" y="428"/>
                  <a:pt x="1038" y="411"/>
                  <a:pt x="1044" y="396"/>
                </a:cubicBezTo>
                <a:cubicBezTo>
                  <a:pt x="1050" y="383"/>
                  <a:pt x="1054" y="355"/>
                  <a:pt x="1068" y="360"/>
                </a:cubicBezTo>
                <a:cubicBezTo>
                  <a:pt x="1092" y="368"/>
                  <a:pt x="1100" y="400"/>
                  <a:pt x="1116" y="420"/>
                </a:cubicBezTo>
                <a:cubicBezTo>
                  <a:pt x="1137" y="506"/>
                  <a:pt x="1179" y="572"/>
                  <a:pt x="1248" y="624"/>
                </a:cubicBezTo>
                <a:cubicBezTo>
                  <a:pt x="1266" y="678"/>
                  <a:pt x="1280" y="679"/>
                  <a:pt x="1332" y="696"/>
                </a:cubicBezTo>
                <a:cubicBezTo>
                  <a:pt x="1340" y="680"/>
                  <a:pt x="1345" y="662"/>
                  <a:pt x="1356" y="648"/>
                </a:cubicBezTo>
                <a:cubicBezTo>
                  <a:pt x="1365" y="637"/>
                  <a:pt x="1383" y="635"/>
                  <a:pt x="1392" y="624"/>
                </a:cubicBezTo>
                <a:cubicBezTo>
                  <a:pt x="1400" y="614"/>
                  <a:pt x="1398" y="599"/>
                  <a:pt x="1404" y="588"/>
                </a:cubicBezTo>
                <a:cubicBezTo>
                  <a:pt x="1434" y="533"/>
                  <a:pt x="1475" y="470"/>
                  <a:pt x="1512" y="420"/>
                </a:cubicBezTo>
                <a:cubicBezTo>
                  <a:pt x="1606" y="433"/>
                  <a:pt x="1594" y="415"/>
                  <a:pt x="1656" y="492"/>
                </a:cubicBezTo>
                <a:cubicBezTo>
                  <a:pt x="1687" y="530"/>
                  <a:pt x="1694" y="597"/>
                  <a:pt x="1740" y="612"/>
                </a:cubicBezTo>
                <a:cubicBezTo>
                  <a:pt x="1790" y="629"/>
                  <a:pt x="1765" y="617"/>
                  <a:pt x="1812" y="648"/>
                </a:cubicBezTo>
                <a:cubicBezTo>
                  <a:pt x="1836" y="624"/>
                  <a:pt x="1863" y="603"/>
                  <a:pt x="1884" y="576"/>
                </a:cubicBezTo>
                <a:cubicBezTo>
                  <a:pt x="1914" y="537"/>
                  <a:pt x="1903" y="462"/>
                  <a:pt x="1920" y="420"/>
                </a:cubicBezTo>
                <a:cubicBezTo>
                  <a:pt x="1927" y="401"/>
                  <a:pt x="1944" y="388"/>
                  <a:pt x="1956" y="372"/>
                </a:cubicBezTo>
                <a:cubicBezTo>
                  <a:pt x="1974" y="301"/>
                  <a:pt x="2010" y="239"/>
                  <a:pt x="2028" y="168"/>
                </a:cubicBezTo>
                <a:cubicBezTo>
                  <a:pt x="2070" y="238"/>
                  <a:pt x="2114" y="350"/>
                  <a:pt x="2172" y="408"/>
                </a:cubicBezTo>
                <a:cubicBezTo>
                  <a:pt x="2180" y="432"/>
                  <a:pt x="2181" y="459"/>
                  <a:pt x="2196" y="480"/>
                </a:cubicBezTo>
                <a:cubicBezTo>
                  <a:pt x="2224" y="520"/>
                  <a:pt x="2262" y="555"/>
                  <a:pt x="2280" y="600"/>
                </a:cubicBezTo>
                <a:cubicBezTo>
                  <a:pt x="2293" y="632"/>
                  <a:pt x="2297" y="668"/>
                  <a:pt x="2316" y="696"/>
                </a:cubicBezTo>
                <a:cubicBezTo>
                  <a:pt x="2413" y="842"/>
                  <a:pt x="2293" y="614"/>
                  <a:pt x="2376" y="780"/>
                </a:cubicBezTo>
                <a:cubicBezTo>
                  <a:pt x="2465" y="750"/>
                  <a:pt x="2518" y="605"/>
                  <a:pt x="2556" y="528"/>
                </a:cubicBezTo>
                <a:cubicBezTo>
                  <a:pt x="2566" y="458"/>
                  <a:pt x="2567" y="427"/>
                  <a:pt x="2604" y="372"/>
                </a:cubicBezTo>
                <a:cubicBezTo>
                  <a:pt x="2608" y="352"/>
                  <a:pt x="2611" y="332"/>
                  <a:pt x="2616" y="312"/>
                </a:cubicBezTo>
                <a:cubicBezTo>
                  <a:pt x="2619" y="300"/>
                  <a:pt x="2615" y="276"/>
                  <a:pt x="2628" y="276"/>
                </a:cubicBezTo>
                <a:cubicBezTo>
                  <a:pt x="2648" y="276"/>
                  <a:pt x="2662" y="298"/>
                  <a:pt x="2676" y="312"/>
                </a:cubicBezTo>
                <a:cubicBezTo>
                  <a:pt x="2718" y="354"/>
                  <a:pt x="2727" y="419"/>
                  <a:pt x="2760" y="468"/>
                </a:cubicBezTo>
                <a:cubicBezTo>
                  <a:pt x="2764" y="492"/>
                  <a:pt x="2763" y="517"/>
                  <a:pt x="2772" y="540"/>
                </a:cubicBezTo>
                <a:cubicBezTo>
                  <a:pt x="2779" y="559"/>
                  <a:pt x="2797" y="571"/>
                  <a:pt x="2808" y="588"/>
                </a:cubicBezTo>
                <a:cubicBezTo>
                  <a:pt x="2817" y="603"/>
                  <a:pt x="2823" y="620"/>
                  <a:pt x="2832" y="636"/>
                </a:cubicBezTo>
                <a:cubicBezTo>
                  <a:pt x="2839" y="649"/>
                  <a:pt x="2848" y="660"/>
                  <a:pt x="2856" y="672"/>
                </a:cubicBezTo>
                <a:cubicBezTo>
                  <a:pt x="2868" y="636"/>
                  <a:pt x="2883" y="601"/>
                  <a:pt x="2892" y="564"/>
                </a:cubicBezTo>
                <a:cubicBezTo>
                  <a:pt x="2922" y="443"/>
                  <a:pt x="2906" y="499"/>
                  <a:pt x="2940" y="396"/>
                </a:cubicBezTo>
                <a:cubicBezTo>
                  <a:pt x="2944" y="384"/>
                  <a:pt x="2941" y="367"/>
                  <a:pt x="2952" y="360"/>
                </a:cubicBezTo>
                <a:cubicBezTo>
                  <a:pt x="2964" y="352"/>
                  <a:pt x="2976" y="344"/>
                  <a:pt x="2988" y="336"/>
                </a:cubicBezTo>
                <a:cubicBezTo>
                  <a:pt x="3050" y="361"/>
                  <a:pt x="3050" y="349"/>
                  <a:pt x="3084" y="408"/>
                </a:cubicBezTo>
                <a:cubicBezTo>
                  <a:pt x="3090" y="419"/>
                  <a:pt x="3089" y="433"/>
                  <a:pt x="3096" y="444"/>
                </a:cubicBezTo>
                <a:cubicBezTo>
                  <a:pt x="3105" y="458"/>
                  <a:pt x="3122" y="467"/>
                  <a:pt x="3132" y="480"/>
                </a:cubicBezTo>
                <a:cubicBezTo>
                  <a:pt x="3150" y="503"/>
                  <a:pt x="3164" y="528"/>
                  <a:pt x="3180" y="552"/>
                </a:cubicBezTo>
                <a:cubicBezTo>
                  <a:pt x="3199" y="581"/>
                  <a:pt x="3236" y="591"/>
                  <a:pt x="3264" y="612"/>
                </a:cubicBezTo>
                <a:cubicBezTo>
                  <a:pt x="3284" y="604"/>
                  <a:pt x="3306" y="601"/>
                  <a:pt x="3324" y="588"/>
                </a:cubicBezTo>
                <a:cubicBezTo>
                  <a:pt x="3364" y="559"/>
                  <a:pt x="3387" y="469"/>
                  <a:pt x="3420" y="420"/>
                </a:cubicBezTo>
                <a:cubicBezTo>
                  <a:pt x="3452" y="426"/>
                  <a:pt x="3495" y="418"/>
                  <a:pt x="3516" y="444"/>
                </a:cubicBezTo>
                <a:cubicBezTo>
                  <a:pt x="3575" y="518"/>
                  <a:pt x="3595" y="603"/>
                  <a:pt x="3636" y="684"/>
                </a:cubicBezTo>
                <a:cubicBezTo>
                  <a:pt x="3693" y="797"/>
                  <a:pt x="3657" y="699"/>
                  <a:pt x="3684" y="780"/>
                </a:cubicBezTo>
                <a:cubicBezTo>
                  <a:pt x="3748" y="683"/>
                  <a:pt x="3756" y="552"/>
                  <a:pt x="3792" y="444"/>
                </a:cubicBezTo>
                <a:cubicBezTo>
                  <a:pt x="3841" y="298"/>
                  <a:pt x="3878" y="152"/>
                  <a:pt x="3900" y="0"/>
                </a:cubicBezTo>
                <a:cubicBezTo>
                  <a:pt x="3963" y="21"/>
                  <a:pt x="3935" y="1"/>
                  <a:pt x="3960" y="96"/>
                </a:cubicBezTo>
                <a:cubicBezTo>
                  <a:pt x="3973" y="144"/>
                  <a:pt x="3986" y="192"/>
                  <a:pt x="3996" y="240"/>
                </a:cubicBezTo>
                <a:cubicBezTo>
                  <a:pt x="4014" y="328"/>
                  <a:pt x="4008" y="396"/>
                  <a:pt x="4056" y="468"/>
                </a:cubicBezTo>
                <a:lnTo>
                  <a:pt x="4128" y="780"/>
                </a:lnTo>
                <a:cubicBezTo>
                  <a:pt x="4128" y="780"/>
                  <a:pt x="4128" y="780"/>
                  <a:pt x="4128" y="780"/>
                </a:cubicBezTo>
                <a:cubicBezTo>
                  <a:pt x="4154" y="912"/>
                  <a:pt x="4139" y="861"/>
                  <a:pt x="4164" y="936"/>
                </a:cubicBezTo>
                <a:cubicBezTo>
                  <a:pt x="4168" y="968"/>
                  <a:pt x="4169" y="1001"/>
                  <a:pt x="4176" y="1032"/>
                </a:cubicBezTo>
                <a:cubicBezTo>
                  <a:pt x="4185" y="1069"/>
                  <a:pt x="4212" y="1140"/>
                  <a:pt x="4212" y="1140"/>
                </a:cubicBezTo>
                <a:cubicBezTo>
                  <a:pt x="4218" y="1132"/>
                  <a:pt x="4274" y="1065"/>
                  <a:pt x="4284" y="1044"/>
                </a:cubicBezTo>
                <a:cubicBezTo>
                  <a:pt x="4356" y="883"/>
                  <a:pt x="4258" y="1056"/>
                  <a:pt x="4344" y="912"/>
                </a:cubicBezTo>
                <a:cubicBezTo>
                  <a:pt x="4360" y="800"/>
                  <a:pt x="4375" y="688"/>
                  <a:pt x="4392" y="576"/>
                </a:cubicBezTo>
                <a:cubicBezTo>
                  <a:pt x="4406" y="485"/>
                  <a:pt x="4404" y="561"/>
                  <a:pt x="4404" y="504"/>
                </a:cubicBezTo>
              </a:path>
            </a:pathLst>
          </a:custGeom>
          <a:noFill/>
          <a:ln w="25400"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grpSp>
        <p:nvGrpSpPr>
          <p:cNvPr id="3" name="Group 2"/>
          <p:cNvGrpSpPr/>
          <p:nvPr/>
        </p:nvGrpSpPr>
        <p:grpSpPr>
          <a:xfrm>
            <a:off x="4800600" y="1401762"/>
            <a:ext cx="4343400" cy="1570038"/>
            <a:chOff x="4800600" y="1219200"/>
            <a:chExt cx="4343400" cy="1570038"/>
          </a:xfrm>
        </p:grpSpPr>
        <p:sp>
          <p:nvSpPr>
            <p:cNvPr id="25608" name="Text Box 7"/>
            <p:cNvSpPr txBox="1">
              <a:spLocks noChangeArrowheads="1"/>
            </p:cNvSpPr>
            <p:nvPr/>
          </p:nvSpPr>
          <p:spPr bwMode="auto">
            <a:xfrm>
              <a:off x="4800600" y="1447800"/>
              <a:ext cx="652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algn="ctr" eaLnBrk="1" hangingPunct="1"/>
              <a:r>
                <a:rPr lang="en-US" sz="1200" b="0">
                  <a:latin typeface="Tahoma" pitchFamily="34" charset="0"/>
                </a:rPr>
                <a:t>Senses</a:t>
              </a:r>
            </a:p>
          </p:txBody>
        </p:sp>
        <p:cxnSp>
          <p:nvCxnSpPr>
            <p:cNvPr id="25609" name="AutoShape 8"/>
            <p:cNvCxnSpPr>
              <a:cxnSpLocks noChangeShapeType="1"/>
              <a:stCxn id="25608" idx="3"/>
            </p:cNvCxnSpPr>
            <p:nvPr/>
          </p:nvCxnSpPr>
          <p:spPr bwMode="auto">
            <a:xfrm>
              <a:off x="5453063" y="1585913"/>
              <a:ext cx="185737" cy="0"/>
            </a:xfrm>
            <a:prstGeom prst="straightConnector1">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10" name="Oval 9"/>
            <p:cNvSpPr>
              <a:spLocks noChangeArrowheads="1"/>
            </p:cNvSpPr>
            <p:nvPr/>
          </p:nvSpPr>
          <p:spPr bwMode="auto">
            <a:xfrm>
              <a:off x="5624513" y="1225550"/>
              <a:ext cx="798512" cy="596900"/>
            </a:xfrm>
            <a:prstGeom prst="ellipse">
              <a:avLst/>
            </a:prstGeom>
            <a:solidFill>
              <a:schemeClr val="accent1"/>
            </a:solidFill>
            <a:ln w="3175" algn="ctr">
              <a:solidFill>
                <a:schemeClr val="tx1"/>
              </a:solidFill>
              <a:round/>
              <a:headEnd/>
              <a:tailEnd/>
            </a:ln>
          </p:spPr>
          <p:txBody>
            <a:bodyPr wrap="none" anchor="ctr"/>
            <a:lstStyle/>
            <a:p>
              <a:pPr algn="ctr"/>
              <a:r>
                <a:rPr lang="en-US" sz="1200" b="0">
                  <a:latin typeface="Tahoma" pitchFamily="34" charset="0"/>
                </a:rPr>
                <a:t>Perceptual</a:t>
              </a:r>
            </a:p>
          </p:txBody>
        </p:sp>
        <p:sp>
          <p:nvSpPr>
            <p:cNvPr id="25611" name="Oval 10"/>
            <p:cNvSpPr>
              <a:spLocks noChangeArrowheads="1"/>
            </p:cNvSpPr>
            <p:nvPr/>
          </p:nvSpPr>
          <p:spPr bwMode="auto">
            <a:xfrm>
              <a:off x="6619875" y="1225550"/>
              <a:ext cx="687388" cy="596900"/>
            </a:xfrm>
            <a:prstGeom prst="ellipse">
              <a:avLst/>
            </a:prstGeom>
            <a:solidFill>
              <a:schemeClr val="accent1"/>
            </a:solidFill>
            <a:ln w="3175" algn="ctr">
              <a:solidFill>
                <a:schemeClr val="tx1"/>
              </a:solidFill>
              <a:round/>
              <a:headEnd/>
              <a:tailEnd/>
            </a:ln>
          </p:spPr>
          <p:txBody>
            <a:bodyPr wrap="none" anchor="ctr"/>
            <a:lstStyle/>
            <a:p>
              <a:pPr algn="ctr"/>
              <a:r>
                <a:rPr lang="en-US" sz="1200" b="0">
                  <a:latin typeface="Tahoma" pitchFamily="34" charset="0"/>
                </a:rPr>
                <a:t>Cognitive</a:t>
              </a:r>
            </a:p>
          </p:txBody>
        </p:sp>
        <p:sp>
          <p:nvSpPr>
            <p:cNvPr id="25612" name="Oval 11"/>
            <p:cNvSpPr>
              <a:spLocks noChangeArrowheads="1"/>
            </p:cNvSpPr>
            <p:nvPr/>
          </p:nvSpPr>
          <p:spPr bwMode="auto">
            <a:xfrm>
              <a:off x="7502525" y="1219200"/>
              <a:ext cx="700088" cy="595313"/>
            </a:xfrm>
            <a:prstGeom prst="ellipse">
              <a:avLst/>
            </a:prstGeom>
            <a:solidFill>
              <a:schemeClr val="accent1"/>
            </a:solidFill>
            <a:ln w="3175" algn="ctr">
              <a:solidFill>
                <a:schemeClr val="tx1"/>
              </a:solidFill>
              <a:round/>
              <a:headEnd/>
              <a:tailEnd/>
            </a:ln>
          </p:spPr>
          <p:txBody>
            <a:bodyPr wrap="none" anchor="ctr"/>
            <a:lstStyle/>
            <a:p>
              <a:pPr algn="ctr"/>
              <a:r>
                <a:rPr lang="en-US" sz="1200" b="0">
                  <a:latin typeface="Tahoma" pitchFamily="34" charset="0"/>
                </a:rPr>
                <a:t>Motor</a:t>
              </a:r>
            </a:p>
          </p:txBody>
        </p:sp>
        <p:sp>
          <p:nvSpPr>
            <p:cNvPr id="25613" name="Text Box 12"/>
            <p:cNvSpPr txBox="1">
              <a:spLocks noChangeArrowheads="1"/>
            </p:cNvSpPr>
            <p:nvPr/>
          </p:nvSpPr>
          <p:spPr bwMode="auto">
            <a:xfrm>
              <a:off x="8434388" y="1371600"/>
              <a:ext cx="7096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algn="ctr" eaLnBrk="1" hangingPunct="1"/>
              <a:r>
                <a:rPr lang="en-US" sz="1200" b="0">
                  <a:latin typeface="Tahoma" pitchFamily="34" charset="0"/>
                </a:rPr>
                <a:t>Muscles</a:t>
              </a:r>
            </a:p>
          </p:txBody>
        </p:sp>
        <p:cxnSp>
          <p:nvCxnSpPr>
            <p:cNvPr id="25614" name="AutoShape 13"/>
            <p:cNvCxnSpPr>
              <a:cxnSpLocks noChangeShapeType="1"/>
              <a:stCxn id="25610" idx="6"/>
              <a:endCxn id="25611" idx="2"/>
            </p:cNvCxnSpPr>
            <p:nvPr/>
          </p:nvCxnSpPr>
          <p:spPr bwMode="auto">
            <a:xfrm>
              <a:off x="6423025" y="1524000"/>
              <a:ext cx="196850" cy="0"/>
            </a:xfrm>
            <a:prstGeom prst="straightConnector1">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5" name="AutoShape 14"/>
            <p:cNvCxnSpPr>
              <a:cxnSpLocks noChangeShapeType="1"/>
              <a:stCxn id="25611" idx="6"/>
              <a:endCxn id="25612" idx="2"/>
            </p:cNvCxnSpPr>
            <p:nvPr/>
          </p:nvCxnSpPr>
          <p:spPr bwMode="auto">
            <a:xfrm flipV="1">
              <a:off x="7307263" y="1517650"/>
              <a:ext cx="195262" cy="6350"/>
            </a:xfrm>
            <a:prstGeom prst="curvedConnector3">
              <a:avLst>
                <a:gd name="adj1" fmla="val 49593"/>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6" name="AutoShape 15"/>
            <p:cNvCxnSpPr>
              <a:cxnSpLocks noChangeShapeType="1"/>
              <a:stCxn id="25612" idx="6"/>
            </p:cNvCxnSpPr>
            <p:nvPr/>
          </p:nvCxnSpPr>
          <p:spPr bwMode="auto">
            <a:xfrm flipV="1">
              <a:off x="8202613" y="1509713"/>
              <a:ext cx="231775" cy="7937"/>
            </a:xfrm>
            <a:prstGeom prst="curvedConnector3">
              <a:avLst>
                <a:gd name="adj1" fmla="val 50000"/>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7" name="AutoShape 16"/>
            <p:cNvCxnSpPr>
              <a:cxnSpLocks noChangeShapeType="1"/>
              <a:stCxn id="25613" idx="2"/>
              <a:endCxn id="25608" idx="2"/>
            </p:cNvCxnSpPr>
            <p:nvPr/>
          </p:nvCxnSpPr>
          <p:spPr bwMode="auto">
            <a:xfrm rot="5400000">
              <a:off x="6920707" y="-146844"/>
              <a:ext cx="76200" cy="3662363"/>
            </a:xfrm>
            <a:prstGeom prst="curvedConnector3">
              <a:avLst>
                <a:gd name="adj1" fmla="val 964583"/>
              </a:avLst>
            </a:prstGeom>
            <a:noFill/>
            <a:ln w="317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25618" name="Text Box 17"/>
            <p:cNvSpPr txBox="1">
              <a:spLocks noChangeArrowheads="1"/>
            </p:cNvSpPr>
            <p:nvPr/>
          </p:nvSpPr>
          <p:spPr bwMode="auto">
            <a:xfrm>
              <a:off x="6477000" y="2514600"/>
              <a:ext cx="81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algn="ctr" eaLnBrk="1" hangingPunct="1"/>
              <a:r>
                <a:rPr lang="en-US" sz="1200" b="0">
                  <a:latin typeface="Tahoma" pitchFamily="34" charset="0"/>
                </a:rPr>
                <a:t>Feedback</a:t>
              </a:r>
            </a:p>
          </p:txBody>
        </p:sp>
      </p:gr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25</a:t>
            </a:fld>
            <a:endParaRPr lang="en-US"/>
          </a:p>
        </p:txBody>
      </p:sp>
    </p:spTree>
    <p:extLst>
      <p:ext uri="{BB962C8B-B14F-4D97-AF65-F5344CB8AC3E}">
        <p14:creationId xmlns:p14="http://schemas.microsoft.com/office/powerpoint/2010/main" val="25797236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mtClean="0"/>
              <a:t>Pointing Tasks: Fitts’s Law</a:t>
            </a:r>
          </a:p>
        </p:txBody>
      </p:sp>
      <p:sp>
        <p:nvSpPr>
          <p:cNvPr id="26628" name="Rectangle 3"/>
          <p:cNvSpPr>
            <a:spLocks noGrp="1" noChangeArrowheads="1"/>
          </p:cNvSpPr>
          <p:nvPr>
            <p:ph type="body" idx="1"/>
          </p:nvPr>
        </p:nvSpPr>
        <p:spPr/>
        <p:txBody>
          <a:bodyPr/>
          <a:lstStyle/>
          <a:p>
            <a:r>
              <a:rPr lang="en-US" smtClean="0"/>
              <a:t>How long does it take to reach a target?</a:t>
            </a:r>
          </a:p>
          <a:p>
            <a:pPr lvl="1"/>
            <a:endParaRPr lang="en-US" smtClean="0"/>
          </a:p>
          <a:p>
            <a:pPr lvl="1"/>
            <a:endParaRPr lang="en-US" smtClean="0"/>
          </a:p>
          <a:p>
            <a:pPr lvl="1"/>
            <a:endParaRPr lang="en-US" smtClean="0"/>
          </a:p>
          <a:p>
            <a:pPr lvl="1"/>
            <a:r>
              <a:rPr lang="en-US" smtClean="0"/>
              <a:t>Moving mouse to target on screen</a:t>
            </a:r>
          </a:p>
          <a:p>
            <a:pPr lvl="1"/>
            <a:r>
              <a:rPr lang="en-US" smtClean="0"/>
              <a:t>Moving finger to key on keyboard</a:t>
            </a:r>
          </a:p>
          <a:p>
            <a:pPr lvl="1"/>
            <a:r>
              <a:rPr lang="en-US" smtClean="0"/>
              <a:t>Moving hand between keyboard and mouse</a:t>
            </a:r>
          </a:p>
          <a:p>
            <a:endParaRPr lang="en-US" smtClean="0"/>
          </a:p>
        </p:txBody>
      </p:sp>
      <p:sp>
        <p:nvSpPr>
          <p:cNvPr id="26629" name="Line 4"/>
          <p:cNvSpPr>
            <a:spLocks noChangeShapeType="1"/>
          </p:cNvSpPr>
          <p:nvPr/>
        </p:nvSpPr>
        <p:spPr bwMode="auto">
          <a:xfrm flipV="1">
            <a:off x="2286000" y="2667000"/>
            <a:ext cx="152400" cy="1524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6630" name="Rectangle 5"/>
          <p:cNvSpPr>
            <a:spLocks noChangeArrowheads="1"/>
          </p:cNvSpPr>
          <p:nvPr/>
        </p:nvSpPr>
        <p:spPr bwMode="auto">
          <a:xfrm>
            <a:off x="4953000" y="2209800"/>
            <a:ext cx="914400" cy="838200"/>
          </a:xfrm>
          <a:prstGeom prst="rect">
            <a:avLst/>
          </a:prstGeom>
          <a:solidFill>
            <a:schemeClr val="accent1"/>
          </a:solidFill>
          <a:ln w="25400" algn="ctr">
            <a:solidFill>
              <a:schemeClr val="tx1"/>
            </a:solidFill>
            <a:miter lim="800000"/>
            <a:headEnd/>
            <a:tailEnd type="none" w="lg" len="lg"/>
          </a:ln>
        </p:spPr>
        <p:txBody>
          <a:bodyPr wrap="none" anchor="ctr"/>
          <a:lstStyle/>
          <a:p>
            <a:pPr algn="ctr"/>
            <a:endParaRPr lang="en-US" sz="2000" b="0">
              <a:latin typeface="Arial" charset="0"/>
            </a:endParaRPr>
          </a:p>
        </p:txBody>
      </p:sp>
      <p:sp>
        <p:nvSpPr>
          <p:cNvPr id="26631" name="Line 6"/>
          <p:cNvSpPr>
            <a:spLocks noChangeShapeType="1"/>
          </p:cNvSpPr>
          <p:nvPr/>
        </p:nvSpPr>
        <p:spPr bwMode="auto">
          <a:xfrm>
            <a:off x="2438400" y="2590800"/>
            <a:ext cx="29718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6632" name="Text Box 7"/>
          <p:cNvSpPr txBox="1">
            <a:spLocks noChangeArrowheads="1"/>
          </p:cNvSpPr>
          <p:nvPr/>
        </p:nvSpPr>
        <p:spPr bwMode="auto">
          <a:xfrm>
            <a:off x="3625850" y="2220913"/>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000" b="0">
                <a:latin typeface="Arial" charset="0"/>
              </a:rPr>
              <a:t>D</a:t>
            </a:r>
          </a:p>
        </p:txBody>
      </p:sp>
      <p:sp>
        <p:nvSpPr>
          <p:cNvPr id="26633" name="Text Box 8"/>
          <p:cNvSpPr txBox="1">
            <a:spLocks noChangeArrowheads="1"/>
          </p:cNvSpPr>
          <p:nvPr/>
        </p:nvSpPr>
        <p:spPr bwMode="auto">
          <a:xfrm>
            <a:off x="5257800" y="3108325"/>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000" b="0">
                <a:latin typeface="Arial" charset="0"/>
              </a:rPr>
              <a:t>S</a:t>
            </a:r>
          </a:p>
        </p:txBody>
      </p:sp>
      <p:sp>
        <p:nvSpPr>
          <p:cNvPr id="26634" name="Line 9"/>
          <p:cNvSpPr>
            <a:spLocks noChangeShapeType="1"/>
          </p:cNvSpPr>
          <p:nvPr/>
        </p:nvSpPr>
        <p:spPr bwMode="auto">
          <a:xfrm flipV="1">
            <a:off x="4953000" y="3124200"/>
            <a:ext cx="9144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6635" name="Line 10"/>
          <p:cNvSpPr>
            <a:spLocks noChangeShapeType="1"/>
          </p:cNvSpPr>
          <p:nvPr/>
        </p:nvSpPr>
        <p:spPr bwMode="auto">
          <a:xfrm>
            <a:off x="5410200" y="2209800"/>
            <a:ext cx="0" cy="838200"/>
          </a:xfrm>
          <a:prstGeom prst="line">
            <a:avLst/>
          </a:prstGeom>
          <a:noFill/>
          <a:ln w="2540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26</a:t>
            </a:fld>
            <a:endParaRPr lang="en-US"/>
          </a:p>
        </p:txBody>
      </p:sp>
    </p:spTree>
    <p:extLst>
      <p:ext uri="{BB962C8B-B14F-4D97-AF65-F5344CB8AC3E}">
        <p14:creationId xmlns:p14="http://schemas.microsoft.com/office/powerpoint/2010/main" val="11698990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a:latin typeface="Gill Sans MT" charset="0"/>
              </a:rPr>
              <a:t>Analytical Derivation of </a:t>
            </a:r>
            <a:r>
              <a:rPr lang="en-US" dirty="0" err="1" smtClean="0">
                <a:latin typeface="Gill Sans MT" charset="0"/>
              </a:rPr>
              <a:t>Fitts’s</a:t>
            </a:r>
            <a:r>
              <a:rPr lang="en-US" dirty="0" smtClean="0">
                <a:latin typeface="Gill Sans MT" charset="0"/>
              </a:rPr>
              <a:t> </a:t>
            </a:r>
            <a:r>
              <a:rPr lang="en-US" dirty="0">
                <a:latin typeface="Gill Sans MT" charset="0"/>
              </a:rPr>
              <a:t>Law</a:t>
            </a:r>
          </a:p>
        </p:txBody>
      </p:sp>
      <p:sp>
        <p:nvSpPr>
          <p:cNvPr id="27652" name="Rectangle 3"/>
          <p:cNvSpPr>
            <a:spLocks noGrp="1" noChangeArrowheads="1"/>
          </p:cNvSpPr>
          <p:nvPr>
            <p:ph type="body" idx="1"/>
          </p:nvPr>
        </p:nvSpPr>
        <p:spPr/>
        <p:txBody>
          <a:bodyPr/>
          <a:lstStyle/>
          <a:p>
            <a:pPr eaLnBrk="1" hangingPunct="1"/>
            <a:r>
              <a:rPr lang="en-US">
                <a:latin typeface="Gill Sans MT" charset="0"/>
              </a:rPr>
              <a:t>Moving your hand to a target is closed-loop control</a:t>
            </a:r>
          </a:p>
          <a:p>
            <a:pPr eaLnBrk="1" hangingPunct="1"/>
            <a:r>
              <a:rPr lang="en-US">
                <a:latin typeface="Gill Sans MT" charset="0"/>
              </a:rPr>
              <a:t>Each cycle covers remaining distance D with error </a:t>
            </a:r>
            <a:r>
              <a:rPr lang="el-GR">
                <a:latin typeface="Gill Sans MT" charset="0"/>
              </a:rPr>
              <a:t>ε</a:t>
            </a:r>
            <a:r>
              <a:rPr lang="en-US">
                <a:latin typeface="Gill Sans MT" charset="0"/>
              </a:rPr>
              <a:t>D</a:t>
            </a:r>
          </a:p>
          <a:p>
            <a:pPr eaLnBrk="1" hangingPunct="1"/>
            <a:r>
              <a:rPr lang="en-US">
                <a:latin typeface="Gill Sans MT" charset="0"/>
              </a:rPr>
              <a:t>After 2 cycles, within</a:t>
            </a:r>
            <a:r>
              <a:rPr lang="el-GR">
                <a:latin typeface="Gill Sans MT" charset="0"/>
              </a:rPr>
              <a:t> ε</a:t>
            </a:r>
            <a:r>
              <a:rPr lang="en-US" baseline="30000">
                <a:latin typeface="Gill Sans MT" charset="0"/>
              </a:rPr>
              <a:t>2</a:t>
            </a:r>
            <a:r>
              <a:rPr lang="en-US">
                <a:latin typeface="Gill Sans MT" charset="0"/>
              </a:rPr>
              <a:t>D of target</a:t>
            </a:r>
          </a:p>
        </p:txBody>
      </p:sp>
      <p:sp>
        <p:nvSpPr>
          <p:cNvPr id="27653" name="Line 4"/>
          <p:cNvSpPr>
            <a:spLocks noChangeShapeType="1"/>
          </p:cNvSpPr>
          <p:nvPr/>
        </p:nvSpPr>
        <p:spPr bwMode="auto">
          <a:xfrm>
            <a:off x="1439863" y="4105275"/>
            <a:ext cx="0" cy="2057400"/>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7654" name="Line 5"/>
          <p:cNvSpPr>
            <a:spLocks noChangeShapeType="1"/>
          </p:cNvSpPr>
          <p:nvPr/>
        </p:nvSpPr>
        <p:spPr bwMode="auto">
          <a:xfrm>
            <a:off x="1439863" y="6162675"/>
            <a:ext cx="2514600" cy="0"/>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7655" name="Line 6"/>
          <p:cNvSpPr>
            <a:spLocks noChangeShapeType="1"/>
          </p:cNvSpPr>
          <p:nvPr/>
        </p:nvSpPr>
        <p:spPr bwMode="auto">
          <a:xfrm>
            <a:off x="5326063" y="4105275"/>
            <a:ext cx="0" cy="2057400"/>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7656" name="Line 7"/>
          <p:cNvSpPr>
            <a:spLocks noChangeShapeType="1"/>
          </p:cNvSpPr>
          <p:nvPr/>
        </p:nvSpPr>
        <p:spPr bwMode="auto">
          <a:xfrm>
            <a:off x="5326063" y="6162675"/>
            <a:ext cx="3111500" cy="15875"/>
          </a:xfrm>
          <a:prstGeom prst="line">
            <a:avLst/>
          </a:prstGeom>
          <a:noFill/>
          <a:ln w="254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7657" name="Text Box 8"/>
          <p:cNvSpPr txBox="1">
            <a:spLocks noChangeArrowheads="1"/>
          </p:cNvSpPr>
          <p:nvPr/>
        </p:nvSpPr>
        <p:spPr bwMode="auto">
          <a:xfrm>
            <a:off x="373063" y="4181475"/>
            <a:ext cx="1089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Position</a:t>
            </a:r>
          </a:p>
        </p:txBody>
      </p:sp>
      <p:sp>
        <p:nvSpPr>
          <p:cNvPr id="27658" name="Text Box 9"/>
          <p:cNvSpPr txBox="1">
            <a:spLocks noChangeArrowheads="1"/>
          </p:cNvSpPr>
          <p:nvPr/>
        </p:nvSpPr>
        <p:spPr bwMode="auto">
          <a:xfrm>
            <a:off x="4243388" y="4105275"/>
            <a:ext cx="1074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Velocity</a:t>
            </a:r>
          </a:p>
        </p:txBody>
      </p:sp>
      <p:sp>
        <p:nvSpPr>
          <p:cNvPr id="27659" name="Text Box 10"/>
          <p:cNvSpPr txBox="1">
            <a:spLocks noChangeArrowheads="1"/>
          </p:cNvSpPr>
          <p:nvPr/>
        </p:nvSpPr>
        <p:spPr bwMode="auto">
          <a:xfrm>
            <a:off x="3506788" y="61626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Time</a:t>
            </a:r>
          </a:p>
        </p:txBody>
      </p:sp>
      <p:sp>
        <p:nvSpPr>
          <p:cNvPr id="27660" name="Text Box 11"/>
          <p:cNvSpPr txBox="1">
            <a:spLocks noChangeArrowheads="1"/>
          </p:cNvSpPr>
          <p:nvPr/>
        </p:nvSpPr>
        <p:spPr bwMode="auto">
          <a:xfrm>
            <a:off x="7535863" y="6162675"/>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Time</a:t>
            </a:r>
          </a:p>
        </p:txBody>
      </p:sp>
      <p:sp>
        <p:nvSpPr>
          <p:cNvPr id="27661" name="Freeform 12"/>
          <p:cNvSpPr>
            <a:spLocks/>
          </p:cNvSpPr>
          <p:nvPr/>
        </p:nvSpPr>
        <p:spPr bwMode="auto">
          <a:xfrm>
            <a:off x="1446213" y="4502150"/>
            <a:ext cx="2362200" cy="1638300"/>
          </a:xfrm>
          <a:custGeom>
            <a:avLst/>
            <a:gdLst>
              <a:gd name="T0" fmla="*/ 0 w 1488"/>
              <a:gd name="T1" fmla="*/ 2147483647 h 1032"/>
              <a:gd name="T2" fmla="*/ 2147483647 w 1488"/>
              <a:gd name="T3" fmla="*/ 2147483647 h 1032"/>
              <a:gd name="T4" fmla="*/ 2147483647 w 1488"/>
              <a:gd name="T5" fmla="*/ 2147483647 h 1032"/>
              <a:gd name="T6" fmla="*/ 2147483647 w 1488"/>
              <a:gd name="T7" fmla="*/ 2147483647 h 1032"/>
              <a:gd name="T8" fmla="*/ 2147483647 w 1488"/>
              <a:gd name="T9" fmla="*/ 2147483647 h 1032"/>
              <a:gd name="T10" fmla="*/ 2147483647 w 1488"/>
              <a:gd name="T11" fmla="*/ 2147483647 h 1032"/>
              <a:gd name="T12" fmla="*/ 2147483647 w 1488"/>
              <a:gd name="T13" fmla="*/ 2147483647 h 1032"/>
              <a:gd name="T14" fmla="*/ 2147483647 w 1488"/>
              <a:gd name="T15" fmla="*/ 2147483647 h 1032"/>
              <a:gd name="T16" fmla="*/ 2147483647 w 1488"/>
              <a:gd name="T17" fmla="*/ 2147483647 h 1032"/>
              <a:gd name="T18" fmla="*/ 2147483647 w 1488"/>
              <a:gd name="T19" fmla="*/ 2147483647 h 1032"/>
              <a:gd name="T20" fmla="*/ 2147483647 w 1488"/>
              <a:gd name="T21" fmla="*/ 2147483647 h 1032"/>
              <a:gd name="T22" fmla="*/ 2147483647 w 1488"/>
              <a:gd name="T23" fmla="*/ 2147483647 h 1032"/>
              <a:gd name="T24" fmla="*/ 2147483647 w 1488"/>
              <a:gd name="T25" fmla="*/ 2147483647 h 1032"/>
              <a:gd name="T26" fmla="*/ 2147483647 w 1488"/>
              <a:gd name="T27" fmla="*/ 2147483647 h 1032"/>
              <a:gd name="T28" fmla="*/ 2147483647 w 1488"/>
              <a:gd name="T29" fmla="*/ 0 h 1032"/>
              <a:gd name="T30" fmla="*/ 2147483647 w 1488"/>
              <a:gd name="T31" fmla="*/ 0 h 10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88"/>
              <a:gd name="T49" fmla="*/ 0 h 1032"/>
              <a:gd name="T50" fmla="*/ 1488 w 1488"/>
              <a:gd name="T51" fmla="*/ 1032 h 10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88" h="1032">
                <a:moveTo>
                  <a:pt x="0" y="1032"/>
                </a:moveTo>
                <a:cubicBezTo>
                  <a:pt x="59" y="913"/>
                  <a:pt x="111" y="714"/>
                  <a:pt x="228" y="636"/>
                </a:cubicBezTo>
                <a:cubicBezTo>
                  <a:pt x="301" y="491"/>
                  <a:pt x="203" y="666"/>
                  <a:pt x="288" y="564"/>
                </a:cubicBezTo>
                <a:cubicBezTo>
                  <a:pt x="299" y="550"/>
                  <a:pt x="299" y="529"/>
                  <a:pt x="312" y="516"/>
                </a:cubicBezTo>
                <a:cubicBezTo>
                  <a:pt x="332" y="496"/>
                  <a:pt x="384" y="468"/>
                  <a:pt x="384" y="468"/>
                </a:cubicBezTo>
                <a:cubicBezTo>
                  <a:pt x="448" y="340"/>
                  <a:pt x="524" y="388"/>
                  <a:pt x="696" y="372"/>
                </a:cubicBezTo>
                <a:cubicBezTo>
                  <a:pt x="720" y="356"/>
                  <a:pt x="755" y="350"/>
                  <a:pt x="768" y="324"/>
                </a:cubicBezTo>
                <a:cubicBezTo>
                  <a:pt x="798" y="263"/>
                  <a:pt x="777" y="286"/>
                  <a:pt x="828" y="252"/>
                </a:cubicBezTo>
                <a:cubicBezTo>
                  <a:pt x="865" y="178"/>
                  <a:pt x="837" y="214"/>
                  <a:pt x="924" y="156"/>
                </a:cubicBezTo>
                <a:cubicBezTo>
                  <a:pt x="936" y="148"/>
                  <a:pt x="960" y="132"/>
                  <a:pt x="960" y="132"/>
                </a:cubicBezTo>
                <a:cubicBezTo>
                  <a:pt x="1086" y="174"/>
                  <a:pt x="1007" y="160"/>
                  <a:pt x="1200" y="132"/>
                </a:cubicBezTo>
                <a:cubicBezTo>
                  <a:pt x="1212" y="124"/>
                  <a:pt x="1226" y="118"/>
                  <a:pt x="1236" y="108"/>
                </a:cubicBezTo>
                <a:cubicBezTo>
                  <a:pt x="1246" y="98"/>
                  <a:pt x="1249" y="81"/>
                  <a:pt x="1260" y="72"/>
                </a:cubicBezTo>
                <a:cubicBezTo>
                  <a:pt x="1274" y="61"/>
                  <a:pt x="1293" y="57"/>
                  <a:pt x="1308" y="48"/>
                </a:cubicBezTo>
                <a:cubicBezTo>
                  <a:pt x="1333" y="33"/>
                  <a:pt x="1351" y="0"/>
                  <a:pt x="1380" y="0"/>
                </a:cubicBezTo>
                <a:cubicBezTo>
                  <a:pt x="1416" y="0"/>
                  <a:pt x="1452" y="0"/>
                  <a:pt x="1488" y="0"/>
                </a:cubicBezTo>
              </a:path>
            </a:pathLst>
          </a:custGeom>
          <a:noFill/>
          <a:ln w="25400"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27662" name="Freeform 13"/>
          <p:cNvSpPr>
            <a:spLocks/>
          </p:cNvSpPr>
          <p:nvPr/>
        </p:nvSpPr>
        <p:spPr bwMode="auto">
          <a:xfrm>
            <a:off x="5332413" y="4391025"/>
            <a:ext cx="2914650" cy="1768475"/>
          </a:xfrm>
          <a:custGeom>
            <a:avLst/>
            <a:gdLst>
              <a:gd name="T0" fmla="*/ 0 w 1836"/>
              <a:gd name="T1" fmla="*/ 2147483647 h 1114"/>
              <a:gd name="T2" fmla="*/ 2147483647 w 1836"/>
              <a:gd name="T3" fmla="*/ 2147483647 h 1114"/>
              <a:gd name="T4" fmla="*/ 2147483647 w 1836"/>
              <a:gd name="T5" fmla="*/ 2147483647 h 1114"/>
              <a:gd name="T6" fmla="*/ 2147483647 w 1836"/>
              <a:gd name="T7" fmla="*/ 2147483647 h 1114"/>
              <a:gd name="T8" fmla="*/ 2147483647 w 1836"/>
              <a:gd name="T9" fmla="*/ 2147483647 h 1114"/>
              <a:gd name="T10" fmla="*/ 2147483647 w 1836"/>
              <a:gd name="T11" fmla="*/ 2147483647 h 1114"/>
              <a:gd name="T12" fmla="*/ 2147483647 w 1836"/>
              <a:gd name="T13" fmla="*/ 2147483647 h 1114"/>
              <a:gd name="T14" fmla="*/ 2147483647 w 1836"/>
              <a:gd name="T15" fmla="*/ 2147483647 h 1114"/>
              <a:gd name="T16" fmla="*/ 2147483647 w 1836"/>
              <a:gd name="T17" fmla="*/ 2147483647 h 1114"/>
              <a:gd name="T18" fmla="*/ 2147483647 w 1836"/>
              <a:gd name="T19" fmla="*/ 2147483647 h 1114"/>
              <a:gd name="T20" fmla="*/ 2147483647 w 1836"/>
              <a:gd name="T21" fmla="*/ 2147483647 h 1114"/>
              <a:gd name="T22" fmla="*/ 2147483647 w 1836"/>
              <a:gd name="T23" fmla="*/ 2147483647 h 1114"/>
              <a:gd name="T24" fmla="*/ 2147483647 w 1836"/>
              <a:gd name="T25" fmla="*/ 2147483647 h 1114"/>
              <a:gd name="T26" fmla="*/ 2147483647 w 1836"/>
              <a:gd name="T27" fmla="*/ 2147483647 h 1114"/>
              <a:gd name="T28" fmla="*/ 2147483647 w 1836"/>
              <a:gd name="T29" fmla="*/ 2147483647 h 1114"/>
              <a:gd name="T30" fmla="*/ 2147483647 w 1836"/>
              <a:gd name="T31" fmla="*/ 2147483647 h 1114"/>
              <a:gd name="T32" fmla="*/ 2147483647 w 1836"/>
              <a:gd name="T33" fmla="*/ 2147483647 h 1114"/>
              <a:gd name="T34" fmla="*/ 2147483647 w 1836"/>
              <a:gd name="T35" fmla="*/ 2147483647 h 1114"/>
              <a:gd name="T36" fmla="*/ 2147483647 w 1836"/>
              <a:gd name="T37" fmla="*/ 2147483647 h 1114"/>
              <a:gd name="T38" fmla="*/ 2147483647 w 1836"/>
              <a:gd name="T39" fmla="*/ 2147483647 h 1114"/>
              <a:gd name="T40" fmla="*/ 2147483647 w 1836"/>
              <a:gd name="T41" fmla="*/ 2147483647 h 1114"/>
              <a:gd name="T42" fmla="*/ 2147483647 w 1836"/>
              <a:gd name="T43" fmla="*/ 2147483647 h 1114"/>
              <a:gd name="T44" fmla="*/ 2147483647 w 1836"/>
              <a:gd name="T45" fmla="*/ 2147483647 h 1114"/>
              <a:gd name="T46" fmla="*/ 2147483647 w 1836"/>
              <a:gd name="T47" fmla="*/ 2147483647 h 1114"/>
              <a:gd name="T48" fmla="*/ 2147483647 w 1836"/>
              <a:gd name="T49" fmla="*/ 2147483647 h 1114"/>
              <a:gd name="T50" fmla="*/ 2147483647 w 1836"/>
              <a:gd name="T51" fmla="*/ 2147483647 h 1114"/>
              <a:gd name="T52" fmla="*/ 2147483647 w 1836"/>
              <a:gd name="T53" fmla="*/ 2147483647 h 1114"/>
              <a:gd name="T54" fmla="*/ 2147483647 w 1836"/>
              <a:gd name="T55" fmla="*/ 2147483647 h 1114"/>
              <a:gd name="T56" fmla="*/ 2147483647 w 1836"/>
              <a:gd name="T57" fmla="*/ 2147483647 h 1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36"/>
              <a:gd name="T88" fmla="*/ 0 h 1114"/>
              <a:gd name="T89" fmla="*/ 1836 w 1836"/>
              <a:gd name="T90" fmla="*/ 1114 h 1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36" h="1114">
                <a:moveTo>
                  <a:pt x="0" y="1114"/>
                </a:moveTo>
                <a:cubicBezTo>
                  <a:pt x="45" y="1047"/>
                  <a:pt x="38" y="964"/>
                  <a:pt x="48" y="886"/>
                </a:cubicBezTo>
                <a:cubicBezTo>
                  <a:pt x="72" y="705"/>
                  <a:pt x="92" y="524"/>
                  <a:pt x="132" y="346"/>
                </a:cubicBezTo>
                <a:cubicBezTo>
                  <a:pt x="141" y="306"/>
                  <a:pt x="172" y="150"/>
                  <a:pt x="204" y="118"/>
                </a:cubicBezTo>
                <a:cubicBezTo>
                  <a:pt x="213" y="109"/>
                  <a:pt x="228" y="110"/>
                  <a:pt x="240" y="106"/>
                </a:cubicBezTo>
                <a:cubicBezTo>
                  <a:pt x="248" y="90"/>
                  <a:pt x="251" y="71"/>
                  <a:pt x="264" y="58"/>
                </a:cubicBezTo>
                <a:cubicBezTo>
                  <a:pt x="322" y="0"/>
                  <a:pt x="418" y="69"/>
                  <a:pt x="456" y="118"/>
                </a:cubicBezTo>
                <a:cubicBezTo>
                  <a:pt x="456" y="118"/>
                  <a:pt x="516" y="208"/>
                  <a:pt x="528" y="226"/>
                </a:cubicBezTo>
                <a:cubicBezTo>
                  <a:pt x="536" y="238"/>
                  <a:pt x="552" y="262"/>
                  <a:pt x="552" y="262"/>
                </a:cubicBezTo>
                <a:cubicBezTo>
                  <a:pt x="564" y="323"/>
                  <a:pt x="570" y="435"/>
                  <a:pt x="624" y="478"/>
                </a:cubicBezTo>
                <a:cubicBezTo>
                  <a:pt x="634" y="486"/>
                  <a:pt x="648" y="486"/>
                  <a:pt x="660" y="490"/>
                </a:cubicBezTo>
                <a:cubicBezTo>
                  <a:pt x="688" y="482"/>
                  <a:pt x="718" y="478"/>
                  <a:pt x="744" y="466"/>
                </a:cubicBezTo>
                <a:cubicBezTo>
                  <a:pt x="770" y="454"/>
                  <a:pt x="816" y="418"/>
                  <a:pt x="816" y="418"/>
                </a:cubicBezTo>
                <a:cubicBezTo>
                  <a:pt x="889" y="273"/>
                  <a:pt x="791" y="448"/>
                  <a:pt x="876" y="346"/>
                </a:cubicBezTo>
                <a:cubicBezTo>
                  <a:pt x="952" y="255"/>
                  <a:pt x="848" y="332"/>
                  <a:pt x="936" y="274"/>
                </a:cubicBezTo>
                <a:cubicBezTo>
                  <a:pt x="1006" y="284"/>
                  <a:pt x="1037" y="285"/>
                  <a:pt x="1092" y="322"/>
                </a:cubicBezTo>
                <a:cubicBezTo>
                  <a:pt x="1108" y="346"/>
                  <a:pt x="1131" y="367"/>
                  <a:pt x="1140" y="394"/>
                </a:cubicBezTo>
                <a:cubicBezTo>
                  <a:pt x="1162" y="459"/>
                  <a:pt x="1182" y="514"/>
                  <a:pt x="1212" y="574"/>
                </a:cubicBezTo>
                <a:cubicBezTo>
                  <a:pt x="1222" y="594"/>
                  <a:pt x="1254" y="636"/>
                  <a:pt x="1272" y="646"/>
                </a:cubicBezTo>
                <a:cubicBezTo>
                  <a:pt x="1294" y="658"/>
                  <a:pt x="1344" y="670"/>
                  <a:pt x="1344" y="670"/>
                </a:cubicBezTo>
                <a:cubicBezTo>
                  <a:pt x="1360" y="662"/>
                  <a:pt x="1378" y="657"/>
                  <a:pt x="1392" y="646"/>
                </a:cubicBezTo>
                <a:cubicBezTo>
                  <a:pt x="1409" y="632"/>
                  <a:pt x="1430" y="578"/>
                  <a:pt x="1440" y="562"/>
                </a:cubicBezTo>
                <a:cubicBezTo>
                  <a:pt x="1472" y="510"/>
                  <a:pt x="1495" y="481"/>
                  <a:pt x="1548" y="454"/>
                </a:cubicBezTo>
                <a:cubicBezTo>
                  <a:pt x="1572" y="462"/>
                  <a:pt x="1596" y="470"/>
                  <a:pt x="1620" y="478"/>
                </a:cubicBezTo>
                <a:cubicBezTo>
                  <a:pt x="1631" y="482"/>
                  <a:pt x="1666" y="560"/>
                  <a:pt x="1668" y="562"/>
                </a:cubicBezTo>
                <a:cubicBezTo>
                  <a:pt x="1677" y="573"/>
                  <a:pt x="1692" y="578"/>
                  <a:pt x="1704" y="586"/>
                </a:cubicBezTo>
                <a:cubicBezTo>
                  <a:pt x="1721" y="636"/>
                  <a:pt x="1743" y="655"/>
                  <a:pt x="1776" y="694"/>
                </a:cubicBezTo>
                <a:cubicBezTo>
                  <a:pt x="1785" y="705"/>
                  <a:pt x="1791" y="719"/>
                  <a:pt x="1800" y="730"/>
                </a:cubicBezTo>
                <a:cubicBezTo>
                  <a:pt x="1811" y="743"/>
                  <a:pt x="1836" y="766"/>
                  <a:pt x="1836" y="766"/>
                </a:cubicBezTo>
              </a:path>
            </a:pathLst>
          </a:custGeom>
          <a:noFill/>
          <a:ln w="25400"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27</a:t>
            </a:fld>
            <a:endParaRPr lang="en-US"/>
          </a:p>
        </p:txBody>
      </p:sp>
    </p:spTree>
    <p:extLst>
      <p:ext uri="{BB962C8B-B14F-4D97-AF65-F5344CB8AC3E}">
        <p14:creationId xmlns:p14="http://schemas.microsoft.com/office/powerpoint/2010/main" val="2441124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mtClean="0"/>
              <a:t>Fitts</a:t>
            </a:r>
            <a:r>
              <a:rPr lang="ja-JP" altLang="en-US" smtClean="0"/>
              <a:t>’</a:t>
            </a:r>
            <a:r>
              <a:rPr lang="en-US" smtClean="0"/>
              <a:t>s Law</a:t>
            </a:r>
            <a:endParaRPr lang="en-US"/>
          </a:p>
        </p:txBody>
      </p:sp>
      <p:sp>
        <p:nvSpPr>
          <p:cNvPr id="28676" name="Rectangle 3"/>
          <p:cNvSpPr>
            <a:spLocks noGrp="1" noChangeArrowheads="1"/>
          </p:cNvSpPr>
          <p:nvPr>
            <p:ph idx="1"/>
          </p:nvPr>
        </p:nvSpPr>
        <p:spPr/>
        <p:txBody>
          <a:bodyPr/>
          <a:lstStyle/>
          <a:p>
            <a:endParaRPr lang="en-US" smtClean="0"/>
          </a:p>
          <a:p>
            <a:endParaRPr lang="en-US" smtClean="0"/>
          </a:p>
          <a:p>
            <a:r>
              <a:rPr lang="en-US" smtClean="0"/>
              <a:t>T = RT + MT = a + b log (D/S)</a:t>
            </a:r>
          </a:p>
          <a:p>
            <a:pPr lvl="1"/>
            <a:endParaRPr lang="en-US" smtClean="0"/>
          </a:p>
          <a:p>
            <a:pPr lvl="1"/>
            <a:endParaRPr lang="en-US" smtClean="0"/>
          </a:p>
          <a:p>
            <a:pPr lvl="1"/>
            <a:endParaRPr lang="en-US" smtClean="0"/>
          </a:p>
          <a:p>
            <a:pPr lvl="1"/>
            <a:endParaRPr lang="en-US" smtClean="0"/>
          </a:p>
          <a:p>
            <a:endParaRPr lang="en-US" smtClean="0"/>
          </a:p>
          <a:p>
            <a:r>
              <a:rPr lang="en-US" smtClean="0"/>
              <a:t>log(D/S) is the index of difficulty of the pointing task</a:t>
            </a:r>
          </a:p>
          <a:p>
            <a:endParaRPr lang="en-US" dirty="0"/>
          </a:p>
        </p:txBody>
      </p:sp>
      <p:sp>
        <p:nvSpPr>
          <p:cNvPr id="28677" name="Line 4"/>
          <p:cNvSpPr>
            <a:spLocks noChangeShapeType="1"/>
          </p:cNvSpPr>
          <p:nvPr/>
        </p:nvSpPr>
        <p:spPr bwMode="auto">
          <a:xfrm flipV="1">
            <a:off x="2133600" y="3944937"/>
            <a:ext cx="152400" cy="1524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8678" name="Rectangle 5"/>
          <p:cNvSpPr>
            <a:spLocks noChangeArrowheads="1"/>
          </p:cNvSpPr>
          <p:nvPr/>
        </p:nvSpPr>
        <p:spPr bwMode="auto">
          <a:xfrm>
            <a:off x="4800600" y="3487737"/>
            <a:ext cx="914400" cy="838200"/>
          </a:xfrm>
          <a:prstGeom prst="rect">
            <a:avLst/>
          </a:prstGeom>
          <a:solidFill>
            <a:schemeClr val="accent1"/>
          </a:solidFill>
          <a:ln w="25400">
            <a:solidFill>
              <a:schemeClr val="tx1"/>
            </a:solidFill>
            <a:miter lim="800000"/>
            <a:headEnd/>
            <a:tailEnd type="none" w="lg" len="lg"/>
          </a:ln>
        </p:spPr>
        <p:txBody>
          <a:bodyPr wrap="none" anchor="ctr"/>
          <a:lstStyle/>
          <a:p>
            <a:pPr algn="ctr"/>
            <a:endParaRPr lang="en-US" sz="2000" b="0">
              <a:latin typeface="Arial" charset="0"/>
            </a:endParaRPr>
          </a:p>
        </p:txBody>
      </p:sp>
      <p:sp>
        <p:nvSpPr>
          <p:cNvPr id="28679" name="Line 6"/>
          <p:cNvSpPr>
            <a:spLocks noChangeShapeType="1"/>
          </p:cNvSpPr>
          <p:nvPr/>
        </p:nvSpPr>
        <p:spPr bwMode="auto">
          <a:xfrm>
            <a:off x="2286000" y="3868737"/>
            <a:ext cx="29718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8680" name="Text Box 7"/>
          <p:cNvSpPr txBox="1">
            <a:spLocks noChangeArrowheads="1"/>
          </p:cNvSpPr>
          <p:nvPr/>
        </p:nvSpPr>
        <p:spPr bwMode="auto">
          <a:xfrm>
            <a:off x="3473450" y="349885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D</a:t>
            </a:r>
          </a:p>
        </p:txBody>
      </p:sp>
      <p:sp>
        <p:nvSpPr>
          <p:cNvPr id="28681" name="Text Box 8"/>
          <p:cNvSpPr txBox="1">
            <a:spLocks noChangeArrowheads="1"/>
          </p:cNvSpPr>
          <p:nvPr/>
        </p:nvSpPr>
        <p:spPr bwMode="auto">
          <a:xfrm>
            <a:off x="5105400" y="4386262"/>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S</a:t>
            </a:r>
          </a:p>
        </p:txBody>
      </p:sp>
      <p:sp>
        <p:nvSpPr>
          <p:cNvPr id="28682" name="Line 9"/>
          <p:cNvSpPr>
            <a:spLocks noChangeShapeType="1"/>
          </p:cNvSpPr>
          <p:nvPr/>
        </p:nvSpPr>
        <p:spPr bwMode="auto">
          <a:xfrm flipV="1">
            <a:off x="4800600" y="4402137"/>
            <a:ext cx="9144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8683" name="Line 10"/>
          <p:cNvSpPr>
            <a:spLocks noChangeShapeType="1"/>
          </p:cNvSpPr>
          <p:nvPr/>
        </p:nvSpPr>
        <p:spPr bwMode="auto">
          <a:xfrm>
            <a:off x="5257800" y="3487737"/>
            <a:ext cx="0" cy="838200"/>
          </a:xfrm>
          <a:prstGeom prst="line">
            <a:avLst/>
          </a:prstGeom>
          <a:noFill/>
          <a:ln w="2540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8684" name="Rectangular Callout 1"/>
          <p:cNvSpPr>
            <a:spLocks noChangeArrowheads="1"/>
          </p:cNvSpPr>
          <p:nvPr/>
        </p:nvSpPr>
        <p:spPr bwMode="auto">
          <a:xfrm>
            <a:off x="2392363" y="1600200"/>
            <a:ext cx="1787525" cy="419100"/>
          </a:xfrm>
          <a:prstGeom prst="wedgeRectCallout">
            <a:avLst>
              <a:gd name="adj1" fmla="val -76741"/>
              <a:gd name="adj2" fmla="val 173028"/>
            </a:avLst>
          </a:prstGeom>
          <a:solidFill>
            <a:srgbClr val="FFFF00"/>
          </a:solidFill>
          <a:ln w="12700">
            <a:solidFill>
              <a:schemeClr val="tx1"/>
            </a:solidFill>
            <a:round/>
            <a:headEnd type="none" w="sm" len="sm"/>
            <a:tailEnd type="none" w="sm" len="sm"/>
          </a:ln>
        </p:spPr>
        <p:txBody>
          <a:bodyPr wrap="none" anchorCtr="1"/>
          <a:lstStyle/>
          <a:p>
            <a:r>
              <a:rPr lang="en-US" sz="2400" b="0"/>
              <a:t>Reaction time</a:t>
            </a:r>
          </a:p>
        </p:txBody>
      </p:sp>
      <p:sp>
        <p:nvSpPr>
          <p:cNvPr id="28685" name="Rectangular Callout 12"/>
          <p:cNvSpPr>
            <a:spLocks noChangeArrowheads="1"/>
          </p:cNvSpPr>
          <p:nvPr/>
        </p:nvSpPr>
        <p:spPr bwMode="auto">
          <a:xfrm>
            <a:off x="3276600" y="2033587"/>
            <a:ext cx="2043113" cy="420688"/>
          </a:xfrm>
          <a:prstGeom prst="wedgeRectCallout">
            <a:avLst>
              <a:gd name="adj1" fmla="val -73986"/>
              <a:gd name="adj2" fmla="val 65847"/>
            </a:avLst>
          </a:prstGeom>
          <a:solidFill>
            <a:srgbClr val="FFFF00"/>
          </a:solidFill>
          <a:ln w="12700">
            <a:solidFill>
              <a:schemeClr val="tx1"/>
            </a:solidFill>
            <a:round/>
            <a:headEnd type="none" w="sm" len="sm"/>
            <a:tailEnd type="none" w="sm" len="sm"/>
          </a:ln>
        </p:spPr>
        <p:txBody>
          <a:bodyPr wrap="none" anchorCtr="1"/>
          <a:lstStyle/>
          <a:p>
            <a:r>
              <a:rPr lang="en-US" sz="2400" b="0" dirty="0"/>
              <a:t>Movement time</a:t>
            </a:r>
          </a:p>
        </p:txBody>
      </p:sp>
      <p:sp>
        <p:nvSpPr>
          <p:cNvPr id="5" name="Slide Number Placeholder 4"/>
          <p:cNvSpPr>
            <a:spLocks noGrp="1"/>
          </p:cNvSpPr>
          <p:nvPr>
            <p:ph type="sldNum" sz="quarter" idx="12"/>
          </p:nvPr>
        </p:nvSpPr>
        <p:spPr/>
        <p:txBody>
          <a:bodyPr/>
          <a:lstStyle/>
          <a:p>
            <a:pPr>
              <a:defRPr/>
            </a:pPr>
            <a:fld id="{48DACF16-E0F0-4B7F-BDAB-0ED6A37A383D}" type="slidenum">
              <a:rPr lang="en-US" smtClean="0"/>
              <a:pPr>
                <a:defRPr/>
              </a:pPr>
              <a:t>28</a:t>
            </a:fld>
            <a:endParaRPr lang="en-US"/>
          </a:p>
        </p:txBody>
      </p:sp>
    </p:spTree>
    <p:extLst>
      <p:ext uri="{BB962C8B-B14F-4D97-AF65-F5344CB8AC3E}">
        <p14:creationId xmlns:p14="http://schemas.microsoft.com/office/powerpoint/2010/main" val="12012302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smtClean="0"/>
              <a:t>Path Steering Tasks</a:t>
            </a:r>
            <a:endParaRPr lang="en-US"/>
          </a:p>
        </p:txBody>
      </p:sp>
      <p:sp>
        <p:nvSpPr>
          <p:cNvPr id="29700" name="Rectangle 3"/>
          <p:cNvSpPr>
            <a:spLocks noGrp="1" noChangeArrowheads="1"/>
          </p:cNvSpPr>
          <p:nvPr>
            <p:ph type="body" idx="1"/>
          </p:nvPr>
        </p:nvSpPr>
        <p:spPr/>
        <p:txBody>
          <a:bodyPr/>
          <a:lstStyle/>
          <a:p>
            <a:r>
              <a:rPr lang="en-US" smtClean="0"/>
              <a:t>Fitts</a:t>
            </a:r>
            <a:r>
              <a:rPr lang="ja-JP" altLang="en-US" smtClean="0"/>
              <a:t>’</a:t>
            </a:r>
            <a:r>
              <a:rPr lang="en-US" smtClean="0"/>
              <a:t>s Law applies only if path to target is unconstrained</a:t>
            </a:r>
          </a:p>
          <a:p>
            <a:r>
              <a:rPr lang="en-US" smtClean="0"/>
              <a:t>But the task is much harder if path is constrained to a tunnel</a:t>
            </a:r>
          </a:p>
          <a:p>
            <a:endParaRPr lang="en-US" smtClean="0"/>
          </a:p>
          <a:p>
            <a:endParaRPr lang="en-US" smtClean="0"/>
          </a:p>
          <a:p>
            <a:endParaRPr lang="en-US" smtClean="0"/>
          </a:p>
          <a:p>
            <a:r>
              <a:rPr lang="en-US" smtClean="0"/>
              <a:t>This is why cascading menus are slow!</a:t>
            </a:r>
            <a:endParaRPr lang="en-US"/>
          </a:p>
        </p:txBody>
      </p:sp>
      <p:sp>
        <p:nvSpPr>
          <p:cNvPr id="2" name="Slide Number Placeholder 1"/>
          <p:cNvSpPr>
            <a:spLocks noGrp="1"/>
          </p:cNvSpPr>
          <p:nvPr>
            <p:ph type="sldNum" sz="quarter" idx="12"/>
          </p:nvPr>
        </p:nvSpPr>
        <p:spPr/>
        <p:txBody>
          <a:bodyPr/>
          <a:lstStyle/>
          <a:p>
            <a:fld id="{48DACF16-E0F0-4B7F-BDAB-0ED6A37A383D}" type="slidenum">
              <a:rPr lang="en-US" smtClean="0"/>
              <a:pPr/>
              <a:t>29</a:t>
            </a:fld>
            <a:endParaRPr lang="en-US"/>
          </a:p>
        </p:txBody>
      </p:sp>
      <p:sp>
        <p:nvSpPr>
          <p:cNvPr id="29701" name="Line 4"/>
          <p:cNvSpPr>
            <a:spLocks noChangeShapeType="1"/>
          </p:cNvSpPr>
          <p:nvPr/>
        </p:nvSpPr>
        <p:spPr bwMode="auto">
          <a:xfrm flipV="1">
            <a:off x="1371600" y="3962400"/>
            <a:ext cx="152400" cy="2286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9702" name="Rectangle 5"/>
          <p:cNvSpPr>
            <a:spLocks noChangeArrowheads="1"/>
          </p:cNvSpPr>
          <p:nvPr/>
        </p:nvSpPr>
        <p:spPr bwMode="auto">
          <a:xfrm>
            <a:off x="1600200" y="3505200"/>
            <a:ext cx="2895600" cy="838200"/>
          </a:xfrm>
          <a:prstGeom prst="rect">
            <a:avLst/>
          </a:prstGeom>
          <a:solidFill>
            <a:schemeClr val="accent1"/>
          </a:solidFill>
          <a:ln w="25400">
            <a:solidFill>
              <a:schemeClr val="tx1"/>
            </a:solidFill>
            <a:miter lim="800000"/>
            <a:headEnd/>
            <a:tailEnd type="none" w="lg" len="lg"/>
          </a:ln>
        </p:spPr>
        <p:txBody>
          <a:bodyPr wrap="none" anchor="ctr"/>
          <a:lstStyle/>
          <a:p>
            <a:pPr algn="ctr"/>
            <a:endParaRPr lang="en-US" sz="2000" b="0">
              <a:latin typeface="Arial" charset="0"/>
            </a:endParaRPr>
          </a:p>
        </p:txBody>
      </p:sp>
      <p:sp>
        <p:nvSpPr>
          <p:cNvPr id="29703" name="Line 6"/>
          <p:cNvSpPr>
            <a:spLocks noChangeShapeType="1"/>
          </p:cNvSpPr>
          <p:nvPr/>
        </p:nvSpPr>
        <p:spPr bwMode="auto">
          <a:xfrm>
            <a:off x="1600200" y="3886200"/>
            <a:ext cx="28956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9704" name="Text Box 7"/>
          <p:cNvSpPr txBox="1">
            <a:spLocks noChangeArrowheads="1"/>
          </p:cNvSpPr>
          <p:nvPr/>
        </p:nvSpPr>
        <p:spPr bwMode="auto">
          <a:xfrm>
            <a:off x="2711450" y="3516313"/>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D</a:t>
            </a:r>
          </a:p>
        </p:txBody>
      </p:sp>
      <p:sp>
        <p:nvSpPr>
          <p:cNvPr id="29705" name="Text Box 8"/>
          <p:cNvSpPr txBox="1">
            <a:spLocks noChangeArrowheads="1"/>
          </p:cNvSpPr>
          <p:nvPr/>
        </p:nvSpPr>
        <p:spPr bwMode="auto">
          <a:xfrm>
            <a:off x="4724400" y="3733800"/>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charset="0"/>
                <a:ea typeface="ＭＳ Ｐゴシック" charset="0"/>
                <a:cs typeface="Arial" charset="0"/>
              </a:defRPr>
            </a:lvl1pPr>
            <a:lvl2pPr marL="742950" indent="-285750" eaLnBrk="0" hangingPunct="0">
              <a:defRPr sz="3200" b="1">
                <a:solidFill>
                  <a:schemeClr val="tx1"/>
                </a:solidFill>
                <a:latin typeface="Gill Sans MT" charset="0"/>
                <a:ea typeface="Arial" charset="0"/>
                <a:cs typeface="Arial" charset="0"/>
              </a:defRPr>
            </a:lvl2pPr>
            <a:lvl3pPr marL="1143000" indent="-228600" eaLnBrk="0" hangingPunct="0">
              <a:defRPr sz="3200" b="1">
                <a:solidFill>
                  <a:schemeClr val="tx1"/>
                </a:solidFill>
                <a:latin typeface="Gill Sans MT" charset="0"/>
                <a:ea typeface="Arial" charset="0"/>
                <a:cs typeface="Arial" charset="0"/>
              </a:defRPr>
            </a:lvl3pPr>
            <a:lvl4pPr marL="1600200" indent="-228600" eaLnBrk="0" hangingPunct="0">
              <a:defRPr sz="3200" b="1">
                <a:solidFill>
                  <a:schemeClr val="tx1"/>
                </a:solidFill>
                <a:latin typeface="Gill Sans MT" charset="0"/>
                <a:ea typeface="Arial" charset="0"/>
                <a:cs typeface="Arial" charset="0"/>
              </a:defRPr>
            </a:lvl4pPr>
            <a:lvl5pPr marL="2057400" indent="-228600" eaLnBrk="0" hangingPunct="0">
              <a:defRPr sz="3200" b="1">
                <a:solidFill>
                  <a:schemeClr val="tx1"/>
                </a:solidFill>
                <a:latin typeface="Gill Sans MT" charset="0"/>
                <a:ea typeface="Arial" charset="0"/>
                <a:cs typeface="Arial" charset="0"/>
              </a:defRPr>
            </a:lvl5pPr>
            <a:lvl6pPr marL="2514600" indent="-228600" eaLnBrk="0" fontAlgn="base" hangingPunct="0">
              <a:spcBef>
                <a:spcPct val="0"/>
              </a:spcBef>
              <a:spcAft>
                <a:spcPct val="0"/>
              </a:spcAft>
              <a:defRPr sz="3200" b="1">
                <a:solidFill>
                  <a:schemeClr val="tx1"/>
                </a:solidFill>
                <a:latin typeface="Gill Sans MT" charset="0"/>
                <a:ea typeface="Arial" charset="0"/>
                <a:cs typeface="Arial" charset="0"/>
              </a:defRPr>
            </a:lvl6pPr>
            <a:lvl7pPr marL="2971800" indent="-228600" eaLnBrk="0" fontAlgn="base" hangingPunct="0">
              <a:spcBef>
                <a:spcPct val="0"/>
              </a:spcBef>
              <a:spcAft>
                <a:spcPct val="0"/>
              </a:spcAft>
              <a:defRPr sz="3200" b="1">
                <a:solidFill>
                  <a:schemeClr val="tx1"/>
                </a:solidFill>
                <a:latin typeface="Gill Sans MT" charset="0"/>
                <a:ea typeface="Arial" charset="0"/>
                <a:cs typeface="Arial" charset="0"/>
              </a:defRPr>
            </a:lvl7pPr>
            <a:lvl8pPr marL="3429000" indent="-228600" eaLnBrk="0" fontAlgn="base" hangingPunct="0">
              <a:spcBef>
                <a:spcPct val="0"/>
              </a:spcBef>
              <a:spcAft>
                <a:spcPct val="0"/>
              </a:spcAft>
              <a:defRPr sz="3200" b="1">
                <a:solidFill>
                  <a:schemeClr val="tx1"/>
                </a:solidFill>
                <a:latin typeface="Gill Sans MT" charset="0"/>
                <a:ea typeface="Arial" charset="0"/>
                <a:cs typeface="Arial" charset="0"/>
              </a:defRPr>
            </a:lvl8pPr>
            <a:lvl9pPr marL="3886200" indent="-228600" eaLnBrk="0" fontAlgn="base" hangingPunct="0">
              <a:spcBef>
                <a:spcPct val="0"/>
              </a:spcBef>
              <a:spcAft>
                <a:spcPct val="0"/>
              </a:spcAft>
              <a:defRPr sz="3200" b="1">
                <a:solidFill>
                  <a:schemeClr val="tx1"/>
                </a:solidFill>
                <a:latin typeface="Gill Sans MT" charset="0"/>
                <a:ea typeface="Arial" charset="0"/>
                <a:cs typeface="Arial" charset="0"/>
              </a:defRPr>
            </a:lvl9pPr>
          </a:lstStyle>
          <a:p>
            <a:pPr eaLnBrk="1" hangingPunct="1"/>
            <a:r>
              <a:rPr lang="en-US" sz="2000" b="0">
                <a:latin typeface="Arial" charset="0"/>
              </a:rPr>
              <a:t>S</a:t>
            </a:r>
          </a:p>
        </p:txBody>
      </p:sp>
      <p:sp>
        <p:nvSpPr>
          <p:cNvPr id="29706" name="Line 9"/>
          <p:cNvSpPr>
            <a:spLocks noChangeShapeType="1"/>
          </p:cNvSpPr>
          <p:nvPr/>
        </p:nvSpPr>
        <p:spPr bwMode="auto">
          <a:xfrm flipV="1">
            <a:off x="4724400" y="3505200"/>
            <a:ext cx="0" cy="8382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1"/>
          <a:lstStyle/>
          <a:p>
            <a:endParaRPr lang="en-US"/>
          </a:p>
        </p:txBody>
      </p:sp>
      <p:sp>
        <p:nvSpPr>
          <p:cNvPr id="29707" name="Line 10"/>
          <p:cNvSpPr>
            <a:spLocks noChangeShapeType="1"/>
          </p:cNvSpPr>
          <p:nvPr/>
        </p:nvSpPr>
        <p:spPr bwMode="auto">
          <a:xfrm>
            <a:off x="4495800" y="3505200"/>
            <a:ext cx="0" cy="838200"/>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1"/>
          <a:lstStyle/>
          <a:p>
            <a:endParaRPr lang="en-US"/>
          </a:p>
        </p:txBody>
      </p:sp>
      <p:sp>
        <p:nvSpPr>
          <p:cNvPr id="29708" name="Rectangle 11"/>
          <p:cNvSpPr>
            <a:spLocks noChangeArrowheads="1"/>
          </p:cNvSpPr>
          <p:nvPr/>
        </p:nvSpPr>
        <p:spPr bwMode="auto">
          <a:xfrm>
            <a:off x="5867400" y="3581400"/>
            <a:ext cx="287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p>
            <a:r>
              <a:rPr lang="en-US" b="0"/>
              <a:t>T = a + b (D/S)</a:t>
            </a:r>
          </a:p>
        </p:txBody>
      </p:sp>
    </p:spTree>
    <p:extLst>
      <p:ext uri="{BB962C8B-B14F-4D97-AF65-F5344CB8AC3E}">
        <p14:creationId xmlns:p14="http://schemas.microsoft.com/office/powerpoint/2010/main" val="2670980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User Interface Hall of Shame</a:t>
            </a:r>
          </a:p>
        </p:txBody>
      </p:sp>
      <p:sp>
        <p:nvSpPr>
          <p:cNvPr id="4101" name="Rectangle 4"/>
          <p:cNvSpPr>
            <a:spLocks noChangeArrowheads="1"/>
          </p:cNvSpPr>
          <p:nvPr/>
        </p:nvSpPr>
        <p:spPr bwMode="auto">
          <a:xfrm>
            <a:off x="4800600" y="6126162"/>
            <a:ext cx="2478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dirty="0">
                <a:solidFill>
                  <a:srgbClr val="001963"/>
                </a:solidFill>
                <a:cs typeface="Times New Roman" pitchFamily="18" charset="0"/>
              </a:rPr>
              <a:t>Source: Interface Hall of Shame</a:t>
            </a:r>
          </a:p>
        </p:txBody>
      </p:sp>
      <p:pic>
        <p:nvPicPr>
          <p:cNvPr id="6" name="Picture 3" descr="awar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5067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3</a:t>
            </a:fld>
            <a:endParaRPr lang="en-US"/>
          </a:p>
        </p:txBody>
      </p:sp>
    </p:spTree>
    <p:extLst>
      <p:ext uri="{BB962C8B-B14F-4D97-AF65-F5344CB8AC3E}">
        <p14:creationId xmlns:p14="http://schemas.microsoft.com/office/powerpoint/2010/main" val="6564563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mtClean="0"/>
              <a:t>Design Principles for Efficiency</a:t>
            </a:r>
          </a:p>
        </p:txBody>
      </p:sp>
      <p:sp>
        <p:nvSpPr>
          <p:cNvPr id="30724" name="Rectangle 3"/>
          <p:cNvSpPr>
            <a:spLocks noGrp="1" noChangeArrowheads="1"/>
          </p:cNvSpPr>
          <p:nvPr>
            <p:ph type="body" idx="1"/>
          </p:nvPr>
        </p:nvSpPr>
        <p:spPr/>
        <p:txBody>
          <a:bodyPr/>
          <a:lstStyle/>
          <a:p>
            <a:pPr eaLnBrk="1" hangingPunct="1"/>
            <a:r>
              <a:rPr lang="en-US" sz="2800" smtClean="0"/>
              <a:t>Fitts's Law and Steering Law</a:t>
            </a:r>
          </a:p>
          <a:p>
            <a:pPr lvl="1" eaLnBrk="1" hangingPunct="1"/>
            <a:r>
              <a:rPr lang="en-US" sz="2400" smtClean="0"/>
              <a:t>Make important targets big, nearby, or at screen edges</a:t>
            </a:r>
          </a:p>
          <a:p>
            <a:pPr lvl="1" eaLnBrk="1" hangingPunct="1"/>
            <a:r>
              <a:rPr lang="en-US" sz="2400" smtClean="0"/>
              <a:t>Avoid steering tasks</a:t>
            </a:r>
          </a:p>
          <a:p>
            <a:pPr lvl="1" eaLnBrk="1" hangingPunct="1"/>
            <a:endParaRPr lang="en-US" sz="2400" smtClean="0"/>
          </a:p>
          <a:p>
            <a:pPr eaLnBrk="1" hangingPunct="1"/>
            <a:r>
              <a:rPr lang="en-US" sz="2800" smtClean="0"/>
              <a:t>Provide shortcuts</a:t>
            </a:r>
          </a:p>
          <a:p>
            <a:pPr lvl="1" eaLnBrk="1" hangingPunct="1"/>
            <a:r>
              <a:rPr lang="en-US" sz="2400" smtClean="0"/>
              <a:t>Keyboard accelerators</a:t>
            </a:r>
          </a:p>
          <a:p>
            <a:pPr lvl="1" eaLnBrk="1" hangingPunct="1"/>
            <a:r>
              <a:rPr lang="en-US" sz="2400" smtClean="0"/>
              <a:t>Styles</a:t>
            </a:r>
          </a:p>
          <a:p>
            <a:pPr lvl="1" eaLnBrk="1" hangingPunct="1"/>
            <a:r>
              <a:rPr lang="en-US" sz="2400" smtClean="0"/>
              <a:t>Bookmarks</a:t>
            </a:r>
          </a:p>
          <a:p>
            <a:pPr lvl="1" eaLnBrk="1" hangingPunct="1"/>
            <a:r>
              <a:rPr lang="en-US" sz="2400" smtClean="0"/>
              <a:t>History</a:t>
            </a:r>
          </a:p>
          <a:p>
            <a:pPr lvl="1" eaLnBrk="1" hangingPunct="1"/>
            <a:endParaRPr lang="en-US" sz="2400" smtClean="0"/>
          </a:p>
        </p:txBody>
      </p:sp>
      <p:grpSp>
        <p:nvGrpSpPr>
          <p:cNvPr id="30725" name="Group 4"/>
          <p:cNvGrpSpPr>
            <a:grpSpLocks/>
          </p:cNvGrpSpPr>
          <p:nvPr/>
        </p:nvGrpSpPr>
        <p:grpSpPr bwMode="auto">
          <a:xfrm>
            <a:off x="4749800" y="3760788"/>
            <a:ext cx="4100513" cy="1852612"/>
            <a:chOff x="1152" y="2452"/>
            <a:chExt cx="3514" cy="1459"/>
          </a:xfrm>
        </p:grpSpPr>
        <p:pic>
          <p:nvPicPr>
            <p:cNvPr id="30726" name="Picture 5" descr="filem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2452"/>
              <a:ext cx="3312"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6"/>
            <p:cNvSpPr>
              <a:spLocks noChangeArrowheads="1"/>
            </p:cNvSpPr>
            <p:nvPr/>
          </p:nvSpPr>
          <p:spPr bwMode="auto">
            <a:xfrm>
              <a:off x="2560" y="3695"/>
              <a:ext cx="210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gr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30</a:t>
            </a:fld>
            <a:endParaRPr lang="en-US"/>
          </a:p>
        </p:txBody>
      </p:sp>
    </p:spTree>
    <p:extLst>
      <p:ext uri="{BB962C8B-B14F-4D97-AF65-F5344CB8AC3E}">
        <p14:creationId xmlns:p14="http://schemas.microsoft.com/office/powerpoint/2010/main" val="2629429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t>Mode Error</a:t>
            </a:r>
          </a:p>
        </p:txBody>
      </p:sp>
      <p:sp>
        <p:nvSpPr>
          <p:cNvPr id="31748" name="Rectangle 3"/>
          <p:cNvSpPr>
            <a:spLocks noGrp="1" noChangeArrowheads="1"/>
          </p:cNvSpPr>
          <p:nvPr>
            <p:ph type="body" idx="1"/>
          </p:nvPr>
        </p:nvSpPr>
        <p:spPr/>
        <p:txBody>
          <a:bodyPr/>
          <a:lstStyle/>
          <a:p>
            <a:r>
              <a:rPr lang="en-US" smtClean="0"/>
              <a:t>Modes: states in which actions have different meanings</a:t>
            </a:r>
          </a:p>
          <a:p>
            <a:pPr lvl="1"/>
            <a:r>
              <a:rPr lang="en-US" smtClean="0"/>
              <a:t>Vi’s insert mode vs. command mode</a:t>
            </a:r>
          </a:p>
          <a:p>
            <a:pPr lvl="1"/>
            <a:r>
              <a:rPr lang="en-US" smtClean="0"/>
              <a:t>Drawing palette</a:t>
            </a:r>
          </a:p>
          <a:p>
            <a:r>
              <a:rPr lang="en-US" smtClean="0"/>
              <a:t>Avoiding mode errors</a:t>
            </a:r>
          </a:p>
          <a:p>
            <a:pPr lvl="1"/>
            <a:r>
              <a:rPr lang="en-US" smtClean="0"/>
              <a:t>Eliminate modes entirely</a:t>
            </a:r>
          </a:p>
          <a:p>
            <a:pPr lvl="1"/>
            <a:r>
              <a:rPr lang="en-US" smtClean="0"/>
              <a:t>Visibility of mode</a:t>
            </a:r>
          </a:p>
          <a:p>
            <a:pPr lvl="1"/>
            <a:r>
              <a:rPr lang="en-US" smtClean="0"/>
              <a:t>Spring-loaded or temporary modes</a:t>
            </a:r>
          </a:p>
          <a:p>
            <a:pPr lvl="1"/>
            <a:r>
              <a:rPr lang="en-US" smtClean="0"/>
              <a:t>Disjoint action sets in different modes</a:t>
            </a:r>
          </a:p>
        </p:txBody>
      </p:sp>
      <p:pic>
        <p:nvPicPr>
          <p:cNvPr id="31749" name="Picture 10"/>
          <p:cNvPicPr>
            <a:picLocks noChangeAspect="1" noChangeArrowheads="1"/>
          </p:cNvPicPr>
          <p:nvPr/>
        </p:nvPicPr>
        <p:blipFill>
          <a:blip r:embed="rId3">
            <a:extLst>
              <a:ext uri="{28A0092B-C50C-407E-A947-70E740481C1C}">
                <a14:useLocalDpi xmlns:a14="http://schemas.microsoft.com/office/drawing/2010/main" val="0"/>
              </a:ext>
            </a:extLst>
          </a:blip>
          <a:srcRect l="2119" t="13618" r="79091" b="38292"/>
          <a:stretch>
            <a:fillRect/>
          </a:stretch>
        </p:blipFill>
        <p:spPr bwMode="auto">
          <a:xfrm>
            <a:off x="7248525" y="2132013"/>
            <a:ext cx="80962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31</a:t>
            </a:fld>
            <a:endParaRPr lang="en-US"/>
          </a:p>
        </p:txBody>
      </p:sp>
    </p:spTree>
    <p:extLst>
      <p:ext uri="{BB962C8B-B14F-4D97-AF65-F5344CB8AC3E}">
        <p14:creationId xmlns:p14="http://schemas.microsoft.com/office/powerpoint/2010/main" val="25269813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Confirmation Dialogs</a:t>
            </a:r>
          </a:p>
        </p:txBody>
      </p:sp>
      <p:pic>
        <p:nvPicPr>
          <p:cNvPr id="327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62100"/>
            <a:ext cx="45720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pic>
        <p:nvPicPr>
          <p:cNvPr id="327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4991100"/>
            <a:ext cx="54197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pic>
        <p:nvPicPr>
          <p:cNvPr id="3277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095500"/>
            <a:ext cx="2209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32</a:t>
            </a:fld>
            <a:endParaRPr lang="en-US"/>
          </a:p>
        </p:txBody>
      </p:sp>
    </p:spTree>
    <p:extLst>
      <p:ext uri="{BB962C8B-B14F-4D97-AF65-F5344CB8AC3E}">
        <p14:creationId xmlns:p14="http://schemas.microsoft.com/office/powerpoint/2010/main" val="16518060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z="3200" dirty="0" smtClean="0"/>
              <a:t>Confirmation Dialogs: “Are you sure?”</a:t>
            </a:r>
            <a:endParaRPr lang="en-US" sz="3200" dirty="0"/>
          </a:p>
        </p:txBody>
      </p:sp>
      <p:sp>
        <p:nvSpPr>
          <p:cNvPr id="4" name="Content Placeholder 3"/>
          <p:cNvSpPr>
            <a:spLocks noGrp="1"/>
          </p:cNvSpPr>
          <p:nvPr>
            <p:ph sz="half" idx="1"/>
          </p:nvPr>
        </p:nvSpPr>
        <p:spPr>
          <a:xfrm>
            <a:off x="685800" y="1600200"/>
            <a:ext cx="3810000" cy="4953000"/>
          </a:xfrm>
        </p:spPr>
        <p:txBody>
          <a:bodyPr>
            <a:normAutofit fontScale="85000" lnSpcReduction="20000"/>
          </a:bodyPr>
          <a:lstStyle/>
          <a:p>
            <a:r>
              <a:rPr lang="en-US" dirty="0" smtClean="0"/>
              <a:t>They make common operations take two button presses rather than one </a:t>
            </a:r>
          </a:p>
          <a:p>
            <a:r>
              <a:rPr lang="en-US" dirty="0" smtClean="0"/>
              <a:t>Frequent confirmations dialogs lead to expert users chunking it as part of the operation</a:t>
            </a:r>
          </a:p>
          <a:p>
            <a:r>
              <a:rPr lang="en-US" dirty="0" smtClean="0"/>
              <a:t>Reversibility (i.e. undo) is a far better solution than confirmation – operations that are very hard to reverse may deserve confirmation, however</a:t>
            </a:r>
            <a:endParaRPr lang="en-US" dirty="0"/>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443" y="1632446"/>
            <a:ext cx="4572000" cy="322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pic>
        <p:nvPicPr>
          <p:cNvPr id="33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112" y="5029200"/>
            <a:ext cx="2209656" cy="123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3" name="Slide Number Placeholder 2"/>
          <p:cNvSpPr>
            <a:spLocks noGrp="1"/>
          </p:cNvSpPr>
          <p:nvPr>
            <p:ph type="sldNum" sz="quarter" idx="12"/>
          </p:nvPr>
        </p:nvSpPr>
        <p:spPr/>
        <p:txBody>
          <a:bodyPr/>
          <a:lstStyle/>
          <a:p>
            <a:pPr>
              <a:defRPr/>
            </a:pPr>
            <a:fld id="{07FEBA81-96FB-474D-A3C6-C60125E85AA7}" type="slidenum">
              <a:rPr lang="en-US" smtClean="0"/>
              <a:pPr>
                <a:defRPr/>
              </a:pPr>
              <a:t>33</a:t>
            </a:fld>
            <a:endParaRPr lang="en-US"/>
          </a:p>
        </p:txBody>
      </p:sp>
    </p:spTree>
    <p:extLst>
      <p:ext uri="{BB962C8B-B14F-4D97-AF65-F5344CB8AC3E}">
        <p14:creationId xmlns:p14="http://schemas.microsoft.com/office/powerpoint/2010/main" val="4792042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Design Principles for Error Handling</a:t>
            </a:r>
          </a:p>
        </p:txBody>
      </p:sp>
      <p:sp>
        <p:nvSpPr>
          <p:cNvPr id="33796" name="Rectangle 3"/>
          <p:cNvSpPr>
            <a:spLocks noGrp="1" noChangeArrowheads="1"/>
          </p:cNvSpPr>
          <p:nvPr>
            <p:ph type="body" idx="1"/>
          </p:nvPr>
        </p:nvSpPr>
        <p:spPr>
          <a:xfrm>
            <a:off x="381000" y="1600200"/>
            <a:ext cx="7772400" cy="4495800"/>
          </a:xfrm>
        </p:spPr>
        <p:txBody>
          <a:bodyPr>
            <a:normAutofit/>
          </a:bodyPr>
          <a:lstStyle/>
          <a:p>
            <a:r>
              <a:rPr lang="en-US" sz="2000" dirty="0" smtClean="0"/>
              <a:t>Prevent errors as much as possible</a:t>
            </a:r>
          </a:p>
          <a:p>
            <a:pPr lvl="1"/>
            <a:r>
              <a:rPr lang="en-US" sz="2000" dirty="0" smtClean="0"/>
              <a:t>Selection is better than typing </a:t>
            </a:r>
          </a:p>
          <a:p>
            <a:pPr lvl="1"/>
            <a:r>
              <a:rPr lang="en-US" sz="2000" dirty="0" smtClean="0"/>
              <a:t>Avoid mode errors</a:t>
            </a:r>
          </a:p>
          <a:p>
            <a:pPr lvl="1"/>
            <a:r>
              <a:rPr lang="en-US" sz="2000" dirty="0" smtClean="0"/>
              <a:t>Disable illegal commands</a:t>
            </a:r>
          </a:p>
          <a:p>
            <a:pPr lvl="1"/>
            <a:r>
              <a:rPr lang="en-US" sz="2000" dirty="0" smtClean="0"/>
              <a:t>Separate risky commands from common ones</a:t>
            </a:r>
          </a:p>
          <a:p>
            <a:r>
              <a:rPr lang="en-US" sz="2000" dirty="0" smtClean="0"/>
              <a:t>Use confirmation dialogs sparingly</a:t>
            </a:r>
          </a:p>
          <a:p>
            <a:r>
              <a:rPr lang="en-US" sz="2000" dirty="0" smtClean="0"/>
              <a:t>Support undo</a:t>
            </a:r>
          </a:p>
          <a:p>
            <a:r>
              <a:rPr lang="en-US" sz="2000" dirty="0" smtClean="0"/>
              <a:t>Good error messages</a:t>
            </a:r>
          </a:p>
          <a:p>
            <a:pPr lvl="1"/>
            <a:r>
              <a:rPr lang="en-US" sz="2000" dirty="0" smtClean="0"/>
              <a:t>Precise</a:t>
            </a:r>
          </a:p>
          <a:p>
            <a:pPr lvl="1"/>
            <a:r>
              <a:rPr lang="en-US" sz="2000" dirty="0" smtClean="0"/>
              <a:t>Speak the user’s language</a:t>
            </a:r>
          </a:p>
          <a:p>
            <a:pPr lvl="1"/>
            <a:r>
              <a:rPr lang="en-US" sz="2000" dirty="0" smtClean="0"/>
              <a:t>Constructive help</a:t>
            </a:r>
          </a:p>
          <a:p>
            <a:pPr lvl="1"/>
            <a:r>
              <a:rPr lang="en-US" sz="2000" dirty="0" smtClean="0"/>
              <a:t>Polite</a:t>
            </a:r>
          </a:p>
        </p:txBody>
      </p:sp>
      <p:pic>
        <p:nvPicPr>
          <p:cNvPr id="368644" name="Picture 4" descr="outlook_attach_save"/>
          <p:cNvPicPr>
            <a:picLocks noChangeAspect="1" noChangeArrowheads="1"/>
          </p:cNvPicPr>
          <p:nvPr/>
        </p:nvPicPr>
        <p:blipFill>
          <a:blip r:embed="rId3">
            <a:extLst>
              <a:ext uri="{28A0092B-C50C-407E-A947-70E740481C1C}">
                <a14:useLocalDpi xmlns:a14="http://schemas.microsoft.com/office/drawing/2010/main" val="0"/>
              </a:ext>
            </a:extLst>
          </a:blip>
          <a:srcRect l="39427" t="33368" r="33554" b="28378"/>
          <a:stretch>
            <a:fillRect/>
          </a:stretch>
        </p:blipFill>
        <p:spPr bwMode="auto">
          <a:xfrm>
            <a:off x="6435725" y="1298575"/>
            <a:ext cx="23939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438650" y="4230688"/>
            <a:ext cx="4702175" cy="1758950"/>
            <a:chOff x="1056" y="2544"/>
            <a:chExt cx="3786" cy="1367"/>
          </a:xfrm>
        </p:grpSpPr>
        <p:pic>
          <p:nvPicPr>
            <p:cNvPr id="33799" name="Picture 6" descr="autocad-idi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2544"/>
              <a:ext cx="3600"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7"/>
            <p:cNvSpPr>
              <a:spLocks noChangeArrowheads="1"/>
            </p:cNvSpPr>
            <p:nvPr/>
          </p:nvSpPr>
          <p:spPr bwMode="auto">
            <a:xfrm>
              <a:off x="2864" y="3698"/>
              <a:ext cx="197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grpSp>
      <p:sp>
        <p:nvSpPr>
          <p:cNvPr id="3" name="Slide Number Placeholder 2"/>
          <p:cNvSpPr>
            <a:spLocks noGrp="1"/>
          </p:cNvSpPr>
          <p:nvPr>
            <p:ph type="sldNum" sz="quarter" idx="12"/>
          </p:nvPr>
        </p:nvSpPr>
        <p:spPr/>
        <p:txBody>
          <a:bodyPr/>
          <a:lstStyle/>
          <a:p>
            <a:pPr>
              <a:defRPr/>
            </a:pPr>
            <a:fld id="{48DACF16-E0F0-4B7F-BDAB-0ED6A37A383D}" type="slidenum">
              <a:rPr lang="en-US" smtClean="0"/>
              <a:pPr>
                <a:defRPr/>
              </a:pPr>
              <a:t>34</a:t>
            </a:fld>
            <a:endParaRPr lang="en-US"/>
          </a:p>
        </p:txBody>
      </p:sp>
    </p:spTree>
    <p:extLst>
      <p:ext uri="{BB962C8B-B14F-4D97-AF65-F5344CB8AC3E}">
        <p14:creationId xmlns:p14="http://schemas.microsoft.com/office/powerpoint/2010/main" val="1688633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mtClean="0"/>
              <a:t>Simplicity</a:t>
            </a:r>
          </a:p>
        </p:txBody>
      </p:sp>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888" y="1325563"/>
            <a:ext cx="6043612"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4"/>
          <p:cNvSpPr txBox="1">
            <a:spLocks noChangeArrowheads="1"/>
          </p:cNvSpPr>
          <p:nvPr/>
        </p:nvSpPr>
        <p:spPr bwMode="auto">
          <a:xfrm>
            <a:off x="4560888" y="5940425"/>
            <a:ext cx="3221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sz="2000" b="0">
                <a:latin typeface="Arial" charset="0"/>
              </a:rPr>
              <a:t>Source: Alex Papadimoulis</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35</a:t>
            </a:fld>
            <a:endParaRPr lang="en-US"/>
          </a:p>
        </p:txBody>
      </p:sp>
    </p:spTree>
    <p:extLst>
      <p:ext uri="{BB962C8B-B14F-4D97-AF65-F5344CB8AC3E}">
        <p14:creationId xmlns:p14="http://schemas.microsoft.com/office/powerpoint/2010/main" val="5985706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Simplicity</a:t>
            </a:r>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l="2461" t="22858" r="1538" b="18571"/>
          <a:stretch>
            <a:fillRect/>
          </a:stretch>
        </p:blipFill>
        <p:spPr bwMode="auto">
          <a:xfrm>
            <a:off x="914400" y="1371600"/>
            <a:ext cx="73152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36</a:t>
            </a:fld>
            <a:endParaRPr lang="en-US"/>
          </a:p>
        </p:txBody>
      </p:sp>
    </p:spTree>
    <p:extLst>
      <p:ext uri="{BB962C8B-B14F-4D97-AF65-F5344CB8AC3E}">
        <p14:creationId xmlns:p14="http://schemas.microsoft.com/office/powerpoint/2010/main" val="113823088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mtClean="0"/>
              <a:t>Design Principles for Simplicity</a:t>
            </a:r>
          </a:p>
        </p:txBody>
      </p:sp>
      <p:sp>
        <p:nvSpPr>
          <p:cNvPr id="36868" name="Rectangle 3"/>
          <p:cNvSpPr>
            <a:spLocks noGrp="1" noChangeArrowheads="1"/>
          </p:cNvSpPr>
          <p:nvPr>
            <p:ph type="body" idx="1"/>
          </p:nvPr>
        </p:nvSpPr>
        <p:spPr/>
        <p:txBody>
          <a:bodyPr/>
          <a:lstStyle/>
          <a:p>
            <a:pPr eaLnBrk="1" hangingPunct="1">
              <a:lnSpc>
                <a:spcPct val="90000"/>
              </a:lnSpc>
            </a:pPr>
            <a:r>
              <a:rPr lang="en-US" sz="2800" smtClean="0"/>
              <a:t>“Less is More”</a:t>
            </a:r>
          </a:p>
          <a:p>
            <a:pPr lvl="1" eaLnBrk="1" hangingPunct="1">
              <a:lnSpc>
                <a:spcPct val="90000"/>
              </a:lnSpc>
            </a:pPr>
            <a:r>
              <a:rPr lang="en-US" sz="2400" smtClean="0"/>
              <a:t>Omit extraneous information, </a:t>
            </a:r>
            <a:br>
              <a:rPr lang="en-US" sz="2400" smtClean="0"/>
            </a:br>
            <a:r>
              <a:rPr lang="en-US" sz="2400" smtClean="0"/>
              <a:t>graphics, features</a:t>
            </a:r>
          </a:p>
          <a:p>
            <a:pPr eaLnBrk="1" hangingPunct="1">
              <a:lnSpc>
                <a:spcPct val="90000"/>
              </a:lnSpc>
            </a:pPr>
            <a:r>
              <a:rPr lang="en-US" sz="2800" smtClean="0"/>
              <a:t>Good graphic design</a:t>
            </a:r>
          </a:p>
          <a:p>
            <a:pPr lvl="1" eaLnBrk="1" hangingPunct="1">
              <a:lnSpc>
                <a:spcPct val="90000"/>
              </a:lnSpc>
            </a:pPr>
            <a:r>
              <a:rPr lang="en-US" sz="2400" smtClean="0"/>
              <a:t>Few, well-chosen colors and fonts</a:t>
            </a:r>
          </a:p>
          <a:p>
            <a:pPr lvl="1" eaLnBrk="1" hangingPunct="1">
              <a:lnSpc>
                <a:spcPct val="90000"/>
              </a:lnSpc>
            </a:pPr>
            <a:r>
              <a:rPr lang="en-US" sz="2400" smtClean="0"/>
              <a:t>Group with whitespace</a:t>
            </a:r>
          </a:p>
          <a:p>
            <a:pPr eaLnBrk="1" hangingPunct="1">
              <a:lnSpc>
                <a:spcPct val="90000"/>
              </a:lnSpc>
            </a:pPr>
            <a:r>
              <a:rPr lang="en-US" sz="2800" smtClean="0"/>
              <a:t>Use concise language</a:t>
            </a:r>
          </a:p>
          <a:p>
            <a:pPr lvl="1" eaLnBrk="1" hangingPunct="1">
              <a:lnSpc>
                <a:spcPct val="90000"/>
              </a:lnSpc>
            </a:pPr>
            <a:r>
              <a:rPr lang="en-US" sz="2400" smtClean="0"/>
              <a:t>Choose labels carefully</a:t>
            </a:r>
          </a:p>
        </p:txBody>
      </p:sp>
      <p:pic>
        <p:nvPicPr>
          <p:cNvPr id="289798" name="Picture 6"/>
          <p:cNvPicPr>
            <a:picLocks noChangeAspect="1" noChangeArrowheads="1"/>
          </p:cNvPicPr>
          <p:nvPr/>
        </p:nvPicPr>
        <p:blipFill>
          <a:blip r:embed="rId3">
            <a:extLst>
              <a:ext uri="{28A0092B-C50C-407E-A947-70E740481C1C}">
                <a14:useLocalDpi xmlns:a14="http://schemas.microsoft.com/office/drawing/2010/main" val="0"/>
              </a:ext>
            </a:extLst>
          </a:blip>
          <a:srcRect l="2461" t="22858" r="1538" b="18571"/>
          <a:stretch>
            <a:fillRect/>
          </a:stretch>
        </p:blipFill>
        <p:spPr bwMode="auto">
          <a:xfrm>
            <a:off x="5813425" y="1395413"/>
            <a:ext cx="31242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799" name="Picture 7" descr="cs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86200"/>
            <a:ext cx="35337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800" name="Picture 8" descr="wdt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495800"/>
            <a:ext cx="35782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37</a:t>
            </a:fld>
            <a:endParaRPr lang="en-US"/>
          </a:p>
        </p:txBody>
      </p:sp>
    </p:spTree>
    <p:extLst>
      <p:ext uri="{BB962C8B-B14F-4D97-AF65-F5344CB8AC3E}">
        <p14:creationId xmlns:p14="http://schemas.microsoft.com/office/powerpoint/2010/main" val="88829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9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97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9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Document your system</a:t>
            </a:r>
          </a:p>
        </p:txBody>
      </p:sp>
      <p:sp>
        <p:nvSpPr>
          <p:cNvPr id="37891" name="Content Placeholder 2"/>
          <p:cNvSpPr>
            <a:spLocks noGrp="1"/>
          </p:cNvSpPr>
          <p:nvPr>
            <p:ph idx="1"/>
          </p:nvPr>
        </p:nvSpPr>
        <p:spPr/>
        <p:txBody>
          <a:bodyPr/>
          <a:lstStyle/>
          <a:p>
            <a:pPr eaLnBrk="1" hangingPunct="1"/>
            <a:r>
              <a:rPr lang="en-US" smtClean="0"/>
              <a:t>Write the user manual</a:t>
            </a:r>
          </a:p>
          <a:p>
            <a:pPr lvl="1" eaLnBrk="1" hangingPunct="1"/>
            <a:r>
              <a:rPr lang="en-US" smtClean="0"/>
              <a:t>Program and UI metaphors</a:t>
            </a:r>
          </a:p>
          <a:p>
            <a:pPr lvl="1" eaLnBrk="1" hangingPunct="1"/>
            <a:r>
              <a:rPr lang="en-US" smtClean="0"/>
              <a:t>Key functionality</a:t>
            </a:r>
          </a:p>
          <a:p>
            <a:pPr lvl="1" eaLnBrk="1" hangingPunct="1"/>
            <a:r>
              <a:rPr lang="en-US" smtClean="0"/>
              <a:t>Not:  exhaustive list of all menus</a:t>
            </a:r>
          </a:p>
          <a:p>
            <a:pPr eaLnBrk="1" hangingPunct="1"/>
            <a:r>
              <a:rPr lang="en-US" smtClean="0"/>
              <a:t>What is hard to describe?</a:t>
            </a:r>
          </a:p>
          <a:p>
            <a:pPr eaLnBrk="1" hangingPunct="1"/>
            <a:r>
              <a:rPr lang="en-US" smtClean="0"/>
              <a:t>Who is your target user?</a:t>
            </a:r>
          </a:p>
          <a:p>
            <a:pPr lvl="1" eaLnBrk="1" hangingPunct="1"/>
            <a:r>
              <a:rPr lang="en-US" smtClean="0"/>
              <a:t>Power users </a:t>
            </a:r>
            <a:r>
              <a:rPr lang="en-US" i="1" smtClean="0"/>
              <a:t>need</a:t>
            </a:r>
            <a:r>
              <a:rPr lang="en-US" smtClean="0"/>
              <a:t> a manual</a:t>
            </a:r>
          </a:p>
          <a:p>
            <a:pPr lvl="1" eaLnBrk="1" hangingPunct="1"/>
            <a:r>
              <a:rPr lang="en-US" smtClean="0"/>
              <a:t>Casual users might not</a:t>
            </a:r>
          </a:p>
          <a:p>
            <a:pPr lvl="1" eaLnBrk="1" hangingPunct="1"/>
            <a:r>
              <a:rPr lang="en-US" smtClean="0"/>
              <a:t>Piecemeal online help is no substitute</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38</a:t>
            </a:fld>
            <a:endParaRPr lang="en-US"/>
          </a:p>
        </p:txBody>
      </p:sp>
    </p:spTree>
    <p:extLst>
      <p:ext uri="{BB962C8B-B14F-4D97-AF65-F5344CB8AC3E}">
        <p14:creationId xmlns:p14="http://schemas.microsoft.com/office/powerpoint/2010/main" val="5406432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mtClean="0"/>
              <a:t>Lecture Outline</a:t>
            </a:r>
          </a:p>
        </p:txBody>
      </p:sp>
      <p:sp>
        <p:nvSpPr>
          <p:cNvPr id="38916" name="Text Box 3"/>
          <p:cNvSpPr txBox="1">
            <a:spLocks noChangeArrowheads="1"/>
          </p:cNvSpPr>
          <p:nvPr/>
        </p:nvSpPr>
        <p:spPr bwMode="auto">
          <a:xfrm>
            <a:off x="3279775" y="1524000"/>
            <a:ext cx="2100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solidFill>
                  <a:schemeClr val="hlink"/>
                </a:solidFill>
              </a:rPr>
              <a:t>1. Design </a:t>
            </a:r>
          </a:p>
        </p:txBody>
      </p:sp>
      <p:sp>
        <p:nvSpPr>
          <p:cNvPr id="38917" name="Text Box 4"/>
          <p:cNvSpPr txBox="1">
            <a:spLocks noChangeArrowheads="1"/>
          </p:cNvSpPr>
          <p:nvPr/>
        </p:nvSpPr>
        <p:spPr bwMode="auto">
          <a:xfrm>
            <a:off x="4503738" y="4414838"/>
            <a:ext cx="2665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2. Implement</a:t>
            </a:r>
          </a:p>
        </p:txBody>
      </p:sp>
      <p:sp>
        <p:nvSpPr>
          <p:cNvPr id="38918" name="Text Box 5"/>
          <p:cNvSpPr txBox="1">
            <a:spLocks noChangeArrowheads="1"/>
          </p:cNvSpPr>
          <p:nvPr/>
        </p:nvSpPr>
        <p:spPr bwMode="auto">
          <a:xfrm>
            <a:off x="1374775" y="4414838"/>
            <a:ext cx="23034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1">
            <a:spAutoFit/>
          </a:bodyPr>
          <a:lstStyle>
            <a:lvl1pPr eaLnBrk="0" hangingPunct="0">
              <a:defRPr sz="3200" b="1">
                <a:solidFill>
                  <a:schemeClr val="tx1"/>
                </a:solidFill>
                <a:latin typeface="Gill Sans MT" pitchFamily="34" charset="0"/>
                <a:cs typeface="Arial" charset="0"/>
              </a:defRPr>
            </a:lvl1pPr>
            <a:lvl2pPr marL="742950" indent="-285750" eaLnBrk="0" hangingPunct="0">
              <a:defRPr sz="3200" b="1">
                <a:solidFill>
                  <a:schemeClr val="tx1"/>
                </a:solidFill>
                <a:latin typeface="Gill Sans MT" pitchFamily="34" charset="0"/>
                <a:cs typeface="Arial" charset="0"/>
              </a:defRPr>
            </a:lvl2pPr>
            <a:lvl3pPr marL="1143000" indent="-228600" eaLnBrk="0" hangingPunct="0">
              <a:defRPr sz="3200" b="1">
                <a:solidFill>
                  <a:schemeClr val="tx1"/>
                </a:solidFill>
                <a:latin typeface="Gill Sans MT" pitchFamily="34" charset="0"/>
                <a:cs typeface="Arial" charset="0"/>
              </a:defRPr>
            </a:lvl3pPr>
            <a:lvl4pPr marL="1600200" indent="-228600" eaLnBrk="0" hangingPunct="0">
              <a:defRPr sz="3200" b="1">
                <a:solidFill>
                  <a:schemeClr val="tx1"/>
                </a:solidFill>
                <a:latin typeface="Gill Sans MT" pitchFamily="34" charset="0"/>
                <a:cs typeface="Arial" charset="0"/>
              </a:defRPr>
            </a:lvl4pPr>
            <a:lvl5pPr marL="2057400" indent="-228600" eaLnBrk="0" hangingPunct="0">
              <a:defRPr sz="3200" b="1">
                <a:solidFill>
                  <a:schemeClr val="tx1"/>
                </a:solidFill>
                <a:latin typeface="Gill Sans MT" pitchFamily="34" charset="0"/>
                <a:cs typeface="Arial" charset="0"/>
              </a:defRPr>
            </a:lvl5pPr>
            <a:lvl6pPr marL="2514600" indent="-228600" eaLnBrk="0" fontAlgn="base" hangingPunct="0">
              <a:spcBef>
                <a:spcPct val="0"/>
              </a:spcBef>
              <a:spcAft>
                <a:spcPct val="0"/>
              </a:spcAft>
              <a:defRPr sz="3200" b="1">
                <a:solidFill>
                  <a:schemeClr val="tx1"/>
                </a:solidFill>
                <a:latin typeface="Gill Sans MT" pitchFamily="34" charset="0"/>
                <a:cs typeface="Arial" charset="0"/>
              </a:defRPr>
            </a:lvl6pPr>
            <a:lvl7pPr marL="2971800" indent="-228600" eaLnBrk="0" fontAlgn="base" hangingPunct="0">
              <a:spcBef>
                <a:spcPct val="0"/>
              </a:spcBef>
              <a:spcAft>
                <a:spcPct val="0"/>
              </a:spcAft>
              <a:defRPr sz="3200" b="1">
                <a:solidFill>
                  <a:schemeClr val="tx1"/>
                </a:solidFill>
                <a:latin typeface="Gill Sans MT" pitchFamily="34" charset="0"/>
                <a:cs typeface="Arial" charset="0"/>
              </a:defRPr>
            </a:lvl7pPr>
            <a:lvl8pPr marL="3429000" indent="-228600" eaLnBrk="0" fontAlgn="base" hangingPunct="0">
              <a:spcBef>
                <a:spcPct val="0"/>
              </a:spcBef>
              <a:spcAft>
                <a:spcPct val="0"/>
              </a:spcAft>
              <a:defRPr sz="3200" b="1">
                <a:solidFill>
                  <a:schemeClr val="tx1"/>
                </a:solidFill>
                <a:latin typeface="Gill Sans MT" pitchFamily="34" charset="0"/>
                <a:cs typeface="Arial" charset="0"/>
              </a:defRPr>
            </a:lvl8pPr>
            <a:lvl9pPr marL="3886200" indent="-228600" eaLnBrk="0" fontAlgn="base" hangingPunct="0">
              <a:spcBef>
                <a:spcPct val="0"/>
              </a:spcBef>
              <a:spcAft>
                <a:spcPct val="0"/>
              </a:spcAft>
              <a:defRPr sz="3200" b="1">
                <a:solidFill>
                  <a:schemeClr val="tx1"/>
                </a:solidFill>
                <a:latin typeface="Gill Sans MT" pitchFamily="34" charset="0"/>
                <a:cs typeface="Arial" charset="0"/>
              </a:defRPr>
            </a:lvl9pPr>
          </a:lstStyle>
          <a:p>
            <a:pPr eaLnBrk="1" hangingPunct="1"/>
            <a:r>
              <a:rPr lang="en-US"/>
              <a:t>3. Evaluate</a:t>
            </a:r>
          </a:p>
        </p:txBody>
      </p:sp>
      <p:sp>
        <p:nvSpPr>
          <p:cNvPr id="38919" name="Line 6"/>
          <p:cNvSpPr>
            <a:spLocks noChangeShapeType="1"/>
          </p:cNvSpPr>
          <p:nvPr/>
        </p:nvSpPr>
        <p:spPr bwMode="auto">
          <a:xfrm>
            <a:off x="4121150" y="2540000"/>
            <a:ext cx="0" cy="9620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38920" name="Line 7"/>
          <p:cNvSpPr>
            <a:spLocks noChangeShapeType="1"/>
          </p:cNvSpPr>
          <p:nvPr/>
        </p:nvSpPr>
        <p:spPr bwMode="auto">
          <a:xfrm flipH="1">
            <a:off x="3054350" y="3502025"/>
            <a:ext cx="1066800" cy="8620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38921" name="Line 8"/>
          <p:cNvSpPr>
            <a:spLocks noChangeShapeType="1"/>
          </p:cNvSpPr>
          <p:nvPr/>
        </p:nvSpPr>
        <p:spPr bwMode="auto">
          <a:xfrm>
            <a:off x="4121150" y="3502025"/>
            <a:ext cx="1068388" cy="8112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1"/>
          <a:lstStyle/>
          <a:p>
            <a:endParaRPr lang="en-US"/>
          </a:p>
        </p:txBody>
      </p:sp>
      <p:sp>
        <p:nvSpPr>
          <p:cNvPr id="38922" name="Freeform 9"/>
          <p:cNvSpPr>
            <a:spLocks/>
          </p:cNvSpPr>
          <p:nvPr/>
        </p:nvSpPr>
        <p:spPr bwMode="auto">
          <a:xfrm>
            <a:off x="3143250" y="2632075"/>
            <a:ext cx="1905000" cy="1927225"/>
          </a:xfrm>
          <a:custGeom>
            <a:avLst/>
            <a:gdLst>
              <a:gd name="T0" fmla="*/ 2147483647 w 2056"/>
              <a:gd name="T1" fmla="*/ 2147483647 h 1824"/>
              <a:gd name="T2" fmla="*/ 2147483647 w 2056"/>
              <a:gd name="T3" fmla="*/ 2147483647 h 1824"/>
              <a:gd name="T4" fmla="*/ 2147483647 w 2056"/>
              <a:gd name="T5" fmla="*/ 2147483647 h 1824"/>
              <a:gd name="T6" fmla="*/ 2147483647 w 2056"/>
              <a:gd name="T7" fmla="*/ 2147483647 h 1824"/>
              <a:gd name="T8" fmla="*/ 2147483647 w 2056"/>
              <a:gd name="T9" fmla="*/ 2147483647 h 1824"/>
              <a:gd name="T10" fmla="*/ 2147483647 w 2056"/>
              <a:gd name="T11" fmla="*/ 2147483647 h 1824"/>
              <a:gd name="T12" fmla="*/ 2147483647 w 2056"/>
              <a:gd name="T13" fmla="*/ 2147483647 h 1824"/>
              <a:gd name="T14" fmla="*/ 2147483647 w 2056"/>
              <a:gd name="T15" fmla="*/ 2147483647 h 1824"/>
              <a:gd name="T16" fmla="*/ 2147483647 w 2056"/>
              <a:gd name="T17" fmla="*/ 2147483647 h 1824"/>
              <a:gd name="T18" fmla="*/ 2147483647 w 2056"/>
              <a:gd name="T19" fmla="*/ 2147483647 h 1824"/>
              <a:gd name="T20" fmla="*/ 2147483647 w 2056"/>
              <a:gd name="T21" fmla="*/ 2147483647 h 1824"/>
              <a:gd name="T22" fmla="*/ 2147483647 w 2056"/>
              <a:gd name="T23" fmla="*/ 2147483647 h 1824"/>
              <a:gd name="T24" fmla="*/ 2147483647 w 2056"/>
              <a:gd name="T25" fmla="*/ 2147483647 h 1824"/>
              <a:gd name="T26" fmla="*/ 2147483647 w 2056"/>
              <a:gd name="T27" fmla="*/ 2147483647 h 1824"/>
              <a:gd name="T28" fmla="*/ 2147483647 w 2056"/>
              <a:gd name="T29" fmla="*/ 2147483647 h 1824"/>
              <a:gd name="T30" fmla="*/ 2147483647 w 2056"/>
              <a:gd name="T31" fmla="*/ 2147483647 h 1824"/>
              <a:gd name="T32" fmla="*/ 2147483647 w 2056"/>
              <a:gd name="T33" fmla="*/ 2147483647 h 1824"/>
              <a:gd name="T34" fmla="*/ 2147483647 w 2056"/>
              <a:gd name="T35" fmla="*/ 2147483647 h 1824"/>
              <a:gd name="T36" fmla="*/ 2147483647 w 2056"/>
              <a:gd name="T37" fmla="*/ 2147483647 h 1824"/>
              <a:gd name="T38" fmla="*/ 2147483647 w 2056"/>
              <a:gd name="T39" fmla="*/ 2147483647 h 1824"/>
              <a:gd name="T40" fmla="*/ 2147483647 w 2056"/>
              <a:gd name="T41" fmla="*/ 2147483647 h 1824"/>
              <a:gd name="T42" fmla="*/ 2147483647 w 2056"/>
              <a:gd name="T43" fmla="*/ 2147483647 h 1824"/>
              <a:gd name="T44" fmla="*/ 2147483647 w 2056"/>
              <a:gd name="T45" fmla="*/ 2147483647 h 1824"/>
              <a:gd name="T46" fmla="*/ 2147483647 w 2056"/>
              <a:gd name="T47" fmla="*/ 2147483647 h 1824"/>
              <a:gd name="T48" fmla="*/ 2147483647 w 2056"/>
              <a:gd name="T49" fmla="*/ 2147483647 h 1824"/>
              <a:gd name="T50" fmla="*/ 0 w 2056"/>
              <a:gd name="T51" fmla="*/ 2147483647 h 18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6"/>
              <a:gd name="T79" fmla="*/ 0 h 1824"/>
              <a:gd name="T80" fmla="*/ 2056 w 2056"/>
              <a:gd name="T81" fmla="*/ 1824 h 18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6" h="1824">
                <a:moveTo>
                  <a:pt x="1056" y="632"/>
                </a:moveTo>
                <a:cubicBezTo>
                  <a:pt x="1112" y="640"/>
                  <a:pt x="1168" y="648"/>
                  <a:pt x="1200" y="680"/>
                </a:cubicBezTo>
                <a:cubicBezTo>
                  <a:pt x="1232" y="712"/>
                  <a:pt x="1248" y="768"/>
                  <a:pt x="1248" y="824"/>
                </a:cubicBezTo>
                <a:cubicBezTo>
                  <a:pt x="1248" y="880"/>
                  <a:pt x="1232" y="976"/>
                  <a:pt x="1200" y="1016"/>
                </a:cubicBezTo>
                <a:cubicBezTo>
                  <a:pt x="1168" y="1056"/>
                  <a:pt x="1112" y="1056"/>
                  <a:pt x="1056" y="1064"/>
                </a:cubicBezTo>
                <a:cubicBezTo>
                  <a:pt x="1000" y="1072"/>
                  <a:pt x="912" y="1080"/>
                  <a:pt x="864" y="1064"/>
                </a:cubicBezTo>
                <a:cubicBezTo>
                  <a:pt x="816" y="1048"/>
                  <a:pt x="784" y="1032"/>
                  <a:pt x="768" y="968"/>
                </a:cubicBezTo>
                <a:cubicBezTo>
                  <a:pt x="752" y="904"/>
                  <a:pt x="744" y="768"/>
                  <a:pt x="768" y="680"/>
                </a:cubicBezTo>
                <a:cubicBezTo>
                  <a:pt x="792" y="592"/>
                  <a:pt x="848" y="488"/>
                  <a:pt x="912" y="440"/>
                </a:cubicBezTo>
                <a:cubicBezTo>
                  <a:pt x="976" y="392"/>
                  <a:pt x="1056" y="384"/>
                  <a:pt x="1152" y="392"/>
                </a:cubicBezTo>
                <a:cubicBezTo>
                  <a:pt x="1248" y="400"/>
                  <a:pt x="1416" y="392"/>
                  <a:pt x="1488" y="488"/>
                </a:cubicBezTo>
                <a:cubicBezTo>
                  <a:pt x="1560" y="584"/>
                  <a:pt x="1632" y="824"/>
                  <a:pt x="1584" y="968"/>
                </a:cubicBezTo>
                <a:cubicBezTo>
                  <a:pt x="1536" y="1112"/>
                  <a:pt x="1344" y="1288"/>
                  <a:pt x="1200" y="1352"/>
                </a:cubicBezTo>
                <a:cubicBezTo>
                  <a:pt x="1056" y="1416"/>
                  <a:pt x="864" y="1376"/>
                  <a:pt x="720" y="1352"/>
                </a:cubicBezTo>
                <a:cubicBezTo>
                  <a:pt x="576" y="1328"/>
                  <a:pt x="416" y="1352"/>
                  <a:pt x="336" y="1208"/>
                </a:cubicBezTo>
                <a:cubicBezTo>
                  <a:pt x="256" y="1064"/>
                  <a:pt x="216" y="664"/>
                  <a:pt x="240" y="488"/>
                </a:cubicBezTo>
                <a:cubicBezTo>
                  <a:pt x="264" y="312"/>
                  <a:pt x="344" y="232"/>
                  <a:pt x="480" y="152"/>
                </a:cubicBezTo>
                <a:cubicBezTo>
                  <a:pt x="616" y="72"/>
                  <a:pt x="840" y="16"/>
                  <a:pt x="1056" y="8"/>
                </a:cubicBezTo>
                <a:cubicBezTo>
                  <a:pt x="1272" y="0"/>
                  <a:pt x="1616" y="8"/>
                  <a:pt x="1776" y="104"/>
                </a:cubicBezTo>
                <a:cubicBezTo>
                  <a:pt x="1936" y="200"/>
                  <a:pt x="1976" y="440"/>
                  <a:pt x="2016" y="584"/>
                </a:cubicBezTo>
                <a:cubicBezTo>
                  <a:pt x="2056" y="728"/>
                  <a:pt x="2032" y="848"/>
                  <a:pt x="2016" y="968"/>
                </a:cubicBezTo>
                <a:cubicBezTo>
                  <a:pt x="2000" y="1088"/>
                  <a:pt x="1984" y="1200"/>
                  <a:pt x="1920" y="1304"/>
                </a:cubicBezTo>
                <a:cubicBezTo>
                  <a:pt x="1856" y="1408"/>
                  <a:pt x="1752" y="1512"/>
                  <a:pt x="1632" y="1592"/>
                </a:cubicBezTo>
                <a:cubicBezTo>
                  <a:pt x="1512" y="1672"/>
                  <a:pt x="1384" y="1752"/>
                  <a:pt x="1200" y="1784"/>
                </a:cubicBezTo>
                <a:cubicBezTo>
                  <a:pt x="1016" y="1816"/>
                  <a:pt x="728" y="1824"/>
                  <a:pt x="528" y="1784"/>
                </a:cubicBezTo>
                <a:cubicBezTo>
                  <a:pt x="328" y="1744"/>
                  <a:pt x="164" y="1644"/>
                  <a:pt x="0" y="1544"/>
                </a:cubicBezTo>
              </a:path>
            </a:pathLst>
          </a:custGeom>
          <a:noFill/>
          <a:ln w="76200" cap="sq" cmpd="sng">
            <a:solidFill>
              <a:schemeClr val="accent1"/>
            </a:solidFill>
            <a:prstDash val="solid"/>
            <a:round/>
            <a:headEnd type="none" w="sm" len="sm"/>
            <a:tailEnd type="triangle" w="med"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38923" name="Rectangle 10"/>
          <p:cNvSpPr>
            <a:spLocks noChangeArrowheads="1"/>
          </p:cNvSpPr>
          <p:nvPr/>
        </p:nvSpPr>
        <p:spPr bwMode="auto">
          <a:xfrm>
            <a:off x="3048000" y="1981200"/>
            <a:ext cx="2840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solidFill>
                  <a:schemeClr val="hlink"/>
                </a:solidFill>
              </a:rPr>
              <a:t>design principles</a:t>
            </a:r>
          </a:p>
        </p:txBody>
      </p:sp>
      <p:sp>
        <p:nvSpPr>
          <p:cNvPr id="38924" name="Rectangle 11"/>
          <p:cNvSpPr>
            <a:spLocks noChangeArrowheads="1"/>
          </p:cNvSpPr>
          <p:nvPr/>
        </p:nvSpPr>
        <p:spPr bwMode="auto">
          <a:xfrm>
            <a:off x="5029200" y="4953000"/>
            <a:ext cx="360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t>low-fidelity prototypes</a:t>
            </a:r>
          </a:p>
        </p:txBody>
      </p:sp>
      <p:sp>
        <p:nvSpPr>
          <p:cNvPr id="38925" name="Rectangle 12"/>
          <p:cNvSpPr>
            <a:spLocks noChangeArrowheads="1"/>
          </p:cNvSpPr>
          <p:nvPr/>
        </p:nvSpPr>
        <p:spPr bwMode="auto">
          <a:xfrm>
            <a:off x="1600200" y="4876800"/>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a:spcBef>
                <a:spcPct val="20000"/>
              </a:spcBef>
            </a:pPr>
            <a:r>
              <a:rPr lang="en-US" sz="2800" b="0"/>
              <a:t>user testing</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39</a:t>
            </a:fld>
            <a:endParaRPr lang="en-US"/>
          </a:p>
        </p:txBody>
      </p:sp>
    </p:spTree>
    <p:extLst>
      <p:ext uri="{BB962C8B-B14F-4D97-AF65-F5344CB8AC3E}">
        <p14:creationId xmlns:p14="http://schemas.microsoft.com/office/powerpoint/2010/main" val="27158058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What’s wrong?</a:t>
            </a:r>
          </a:p>
        </p:txBody>
      </p:sp>
      <p:sp>
        <p:nvSpPr>
          <p:cNvPr id="3" name="Content Placeholder 2"/>
          <p:cNvSpPr>
            <a:spLocks noGrp="1"/>
          </p:cNvSpPr>
          <p:nvPr>
            <p:ph sz="quarter" idx="1"/>
          </p:nvPr>
        </p:nvSpPr>
        <p:spPr/>
        <p:txBody>
          <a:bodyPr>
            <a:normAutofit fontScale="92500" lnSpcReduction="10000"/>
          </a:bodyPr>
          <a:lstStyle/>
          <a:p>
            <a:r>
              <a:rPr lang="en-US" dirty="0" smtClean="0"/>
              <a:t>Usability is about creating effective user interfaces</a:t>
            </a:r>
          </a:p>
          <a:p>
            <a:r>
              <a:rPr lang="en-US" dirty="0" smtClean="0"/>
              <a:t>The first slide shows a WYSIWYG GUI – but it still fails – why?</a:t>
            </a:r>
          </a:p>
          <a:p>
            <a:r>
              <a:rPr lang="en-US" dirty="0" smtClean="0"/>
              <a:t>The long help message is needed for a simple task because the interface is bizarre!  </a:t>
            </a:r>
          </a:p>
          <a:p>
            <a:pPr lvl="1"/>
            <a:r>
              <a:rPr lang="en-US" dirty="0" smtClean="0"/>
              <a:t>The scrollbar is used to select an award template</a:t>
            </a:r>
          </a:p>
          <a:p>
            <a:pPr lvl="1"/>
            <a:r>
              <a:rPr lang="en-US" dirty="0" smtClean="0"/>
              <a:t>Each position on the scrollbar represents a template, and moving the scrollbar back and forth changes the template shown</a:t>
            </a:r>
          </a:p>
          <a:p>
            <a:pPr lvl="1"/>
            <a:r>
              <a:rPr lang="en-US" dirty="0" smtClean="0"/>
              <a:t>Cute but bad use of a scrollbar</a:t>
            </a:r>
          </a:p>
          <a:p>
            <a:pPr lvl="1"/>
            <a:r>
              <a:rPr lang="en-US" dirty="0" smtClean="0"/>
              <a:t>How many templates?  No indication on scrollbar</a:t>
            </a:r>
          </a:p>
          <a:p>
            <a:pPr lvl="1"/>
            <a:r>
              <a:rPr lang="en-US" dirty="0" smtClean="0"/>
              <a:t>How are the templates organized?  No hint</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a:t>
            </a:fld>
            <a:endParaRPr lang="en-US"/>
          </a:p>
        </p:txBody>
      </p:sp>
    </p:spTree>
    <p:extLst>
      <p:ext uri="{BB962C8B-B14F-4D97-AF65-F5344CB8AC3E}">
        <p14:creationId xmlns:p14="http://schemas.microsoft.com/office/powerpoint/2010/main" val="9811115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smtClean="0"/>
              <a:t>Low-fidelity Prototypes</a:t>
            </a:r>
          </a:p>
        </p:txBody>
      </p:sp>
      <p:sp>
        <p:nvSpPr>
          <p:cNvPr id="39940" name="Rectangle 3"/>
          <p:cNvSpPr>
            <a:spLocks noGrp="1" noChangeArrowheads="1"/>
          </p:cNvSpPr>
          <p:nvPr>
            <p:ph idx="1"/>
          </p:nvPr>
        </p:nvSpPr>
        <p:spPr>
          <a:xfrm>
            <a:off x="685800" y="1600200"/>
            <a:ext cx="7772400" cy="4648200"/>
          </a:xfrm>
        </p:spPr>
        <p:txBody>
          <a:bodyPr>
            <a:normAutofit fontScale="92500"/>
          </a:bodyPr>
          <a:lstStyle/>
          <a:p>
            <a:pPr eaLnBrk="1" hangingPunct="1"/>
            <a:r>
              <a:rPr lang="en-US" sz="2800" dirty="0" smtClean="0"/>
              <a:t>Paper is a very fast and effective prototyping tool</a:t>
            </a:r>
          </a:p>
          <a:p>
            <a:pPr lvl="1" eaLnBrk="1" hangingPunct="1"/>
            <a:r>
              <a:rPr lang="en-US" sz="2400" dirty="0" smtClean="0"/>
              <a:t>Sketch windows, menus, dialogs, widgets</a:t>
            </a:r>
          </a:p>
          <a:p>
            <a:pPr lvl="1" eaLnBrk="1" hangingPunct="1"/>
            <a:r>
              <a:rPr lang="en-US" sz="2400" dirty="0" smtClean="0"/>
              <a:t>Crank out lots of designs and evaluate them</a:t>
            </a:r>
          </a:p>
          <a:p>
            <a:pPr eaLnBrk="1" hangingPunct="1"/>
            <a:r>
              <a:rPr lang="en-US" sz="2800" dirty="0" smtClean="0"/>
              <a:t>Hand-sketching is OK – even preferable</a:t>
            </a:r>
          </a:p>
          <a:p>
            <a:pPr lvl="1" eaLnBrk="1" hangingPunct="1"/>
            <a:r>
              <a:rPr lang="en-US" sz="2400" dirty="0" smtClean="0"/>
              <a:t>Focus on behavior &amp; interaction, not fonts &amp; colors</a:t>
            </a:r>
          </a:p>
          <a:p>
            <a:pPr lvl="1" eaLnBrk="1" hangingPunct="1"/>
            <a:r>
              <a:rPr lang="en-US" sz="2400" dirty="0" smtClean="0"/>
              <a:t>Similar to design of your data structures &amp; algorithms</a:t>
            </a:r>
          </a:p>
          <a:p>
            <a:pPr eaLnBrk="1" hangingPunct="1"/>
            <a:r>
              <a:rPr lang="en-US" sz="2800" dirty="0" smtClean="0"/>
              <a:t>Paper prototypes can even be executed</a:t>
            </a:r>
          </a:p>
          <a:p>
            <a:pPr lvl="1" eaLnBrk="1" hangingPunct="1"/>
            <a:r>
              <a:rPr lang="en-US" sz="2400" dirty="0" smtClean="0"/>
              <a:t>Use pieces to represent windows, dialogs, menus</a:t>
            </a:r>
          </a:p>
          <a:p>
            <a:pPr lvl="1" eaLnBrk="1" hangingPunct="1"/>
            <a:r>
              <a:rPr lang="en-US" sz="2400" dirty="0" smtClean="0"/>
              <a:t>Simulate the computer’s responses by moving pieces around and writing on them</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40</a:t>
            </a:fld>
            <a:endParaRPr lang="en-US"/>
          </a:p>
        </p:txBody>
      </p:sp>
    </p:spTree>
    <p:extLst>
      <p:ext uri="{BB962C8B-B14F-4D97-AF65-F5344CB8AC3E}">
        <p14:creationId xmlns:p14="http://schemas.microsoft.com/office/powerpoint/2010/main" val="30767050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Grp="1" noChangeArrowheads="1"/>
          </p:cNvSpPr>
          <p:nvPr>
            <p:ph type="title"/>
          </p:nvPr>
        </p:nvSpPr>
        <p:spPr/>
        <p:txBody>
          <a:bodyPr/>
          <a:lstStyle/>
          <a:p>
            <a:pPr eaLnBrk="1" hangingPunct="1"/>
            <a:r>
              <a:rPr lang="en-US" smtClean="0"/>
              <a:t>Paper Prototypes</a:t>
            </a:r>
          </a:p>
        </p:txBody>
      </p:sp>
      <p:pic>
        <p:nvPicPr>
          <p:cNvPr id="40964" name="Picture 6"/>
          <p:cNvPicPr>
            <a:picLocks noChangeAspect="1" noChangeArrowheads="1"/>
          </p:cNvPicPr>
          <p:nvPr/>
        </p:nvPicPr>
        <p:blipFill>
          <a:blip r:embed="rId3">
            <a:extLst>
              <a:ext uri="{28A0092B-C50C-407E-A947-70E740481C1C}">
                <a14:useLocalDpi xmlns:a14="http://schemas.microsoft.com/office/drawing/2010/main" val="0"/>
              </a:ext>
            </a:extLst>
          </a:blip>
          <a:srcRect b="13399"/>
          <a:stretch>
            <a:fillRect/>
          </a:stretch>
        </p:blipFill>
        <p:spPr bwMode="auto">
          <a:xfrm>
            <a:off x="1235075" y="1516063"/>
            <a:ext cx="6372225"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41</a:t>
            </a:fld>
            <a:endParaRPr lang="en-US"/>
          </a:p>
        </p:txBody>
      </p:sp>
    </p:spTree>
    <p:extLst>
      <p:ext uri="{BB962C8B-B14F-4D97-AF65-F5344CB8AC3E}">
        <p14:creationId xmlns:p14="http://schemas.microsoft.com/office/powerpoint/2010/main" val="36065796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p:txBody>
          <a:bodyPr/>
          <a:lstStyle/>
          <a:p>
            <a:pPr eaLnBrk="1" hangingPunct="1"/>
            <a:r>
              <a:rPr lang="en-US" smtClean="0"/>
              <a:t>Paper Prototypes</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804025"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42</a:t>
            </a:fld>
            <a:endParaRPr lang="en-US"/>
          </a:p>
        </p:txBody>
      </p:sp>
    </p:spTree>
    <p:extLst>
      <p:ext uri="{BB962C8B-B14F-4D97-AF65-F5344CB8AC3E}">
        <p14:creationId xmlns:p14="http://schemas.microsoft.com/office/powerpoint/2010/main" val="34808988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title"/>
          </p:nvPr>
        </p:nvSpPr>
        <p:spPr/>
        <p:txBody>
          <a:bodyPr/>
          <a:lstStyle/>
          <a:p>
            <a:pPr eaLnBrk="1" hangingPunct="1"/>
            <a:r>
              <a:rPr lang="en-US" smtClean="0"/>
              <a:t>Paper Prototypes</a:t>
            </a:r>
          </a:p>
        </p:txBody>
      </p:sp>
      <p:pic>
        <p:nvPicPr>
          <p:cNvPr id="430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514475"/>
            <a:ext cx="663892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43</a:t>
            </a:fld>
            <a:endParaRPr lang="en-US"/>
          </a:p>
        </p:txBody>
      </p:sp>
    </p:spTree>
    <p:extLst>
      <p:ext uri="{BB962C8B-B14F-4D97-AF65-F5344CB8AC3E}">
        <p14:creationId xmlns:p14="http://schemas.microsoft.com/office/powerpoint/2010/main" val="34254170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smtClean="0"/>
              <a:t>User Testing</a:t>
            </a:r>
          </a:p>
        </p:txBody>
      </p:sp>
      <p:sp>
        <p:nvSpPr>
          <p:cNvPr id="44036" name="Rectangle 3"/>
          <p:cNvSpPr>
            <a:spLocks noGrp="1" noChangeArrowheads="1"/>
          </p:cNvSpPr>
          <p:nvPr>
            <p:ph type="body" idx="1"/>
          </p:nvPr>
        </p:nvSpPr>
        <p:spPr/>
        <p:txBody>
          <a:bodyPr/>
          <a:lstStyle/>
          <a:p>
            <a:r>
              <a:rPr lang="en-US" smtClean="0"/>
              <a:t>Start with a prototype</a:t>
            </a:r>
          </a:p>
          <a:p>
            <a:r>
              <a:rPr lang="en-US" smtClean="0"/>
              <a:t>Write up a few representative tasks</a:t>
            </a:r>
          </a:p>
          <a:p>
            <a:pPr lvl="1"/>
            <a:r>
              <a:rPr lang="en-US" smtClean="0"/>
              <a:t>Short, but not trivial</a:t>
            </a:r>
          </a:p>
          <a:p>
            <a:pPr lvl="1"/>
            <a:r>
              <a:rPr lang="en-US" smtClean="0"/>
              <a:t>e.g.:	“add this meeting to calendar”, </a:t>
            </a:r>
            <a:br>
              <a:rPr lang="en-US" smtClean="0"/>
            </a:br>
            <a:r>
              <a:rPr lang="en-US" smtClean="0"/>
              <a:t>		“type this letter and print it”</a:t>
            </a:r>
          </a:p>
          <a:p>
            <a:r>
              <a:rPr lang="en-US" smtClean="0"/>
              <a:t>Find a few representative users</a:t>
            </a:r>
          </a:p>
          <a:p>
            <a:pPr lvl="1"/>
            <a:r>
              <a:rPr lang="en-US" smtClean="0"/>
              <a:t>3 is often enough to find obvious problems</a:t>
            </a:r>
          </a:p>
          <a:p>
            <a:r>
              <a:rPr lang="en-US" smtClean="0"/>
              <a:t>Watch them do tasks with the prototype</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44</a:t>
            </a:fld>
            <a:endParaRPr lang="en-US"/>
          </a:p>
        </p:txBody>
      </p:sp>
    </p:spTree>
    <p:extLst>
      <p:ext uri="{BB962C8B-B14F-4D97-AF65-F5344CB8AC3E}">
        <p14:creationId xmlns:p14="http://schemas.microsoft.com/office/powerpoint/2010/main" val="60154454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mtClean="0"/>
              <a:t>How to Watch Users</a:t>
            </a:r>
          </a:p>
        </p:txBody>
      </p:sp>
      <p:sp>
        <p:nvSpPr>
          <p:cNvPr id="45060" name="Rectangle 3"/>
          <p:cNvSpPr>
            <a:spLocks noGrp="1" noChangeArrowheads="1"/>
          </p:cNvSpPr>
          <p:nvPr>
            <p:ph type="body" idx="1"/>
          </p:nvPr>
        </p:nvSpPr>
        <p:spPr>
          <a:xfrm>
            <a:off x="685800" y="1600200"/>
            <a:ext cx="7772400" cy="4800600"/>
          </a:xfrm>
        </p:spPr>
        <p:txBody>
          <a:bodyPr>
            <a:normAutofit fontScale="92500" lnSpcReduction="10000"/>
          </a:bodyPr>
          <a:lstStyle/>
          <a:p>
            <a:r>
              <a:rPr lang="en-US" dirty="0" smtClean="0"/>
              <a:t>Brief the user first (being a test user is stressful)</a:t>
            </a:r>
          </a:p>
          <a:p>
            <a:pPr lvl="1"/>
            <a:r>
              <a:rPr lang="en-US" dirty="0" smtClean="0"/>
              <a:t>“I’m testing the system, not testing you”</a:t>
            </a:r>
          </a:p>
          <a:p>
            <a:pPr lvl="1"/>
            <a:r>
              <a:rPr lang="en-US" dirty="0" smtClean="0"/>
              <a:t>“If you have trouble, it’s the system’s fault”</a:t>
            </a:r>
          </a:p>
          <a:p>
            <a:pPr lvl="1"/>
            <a:r>
              <a:rPr lang="en-US" dirty="0" smtClean="0"/>
              <a:t>“Feel free to quit at any time”</a:t>
            </a:r>
          </a:p>
          <a:p>
            <a:pPr lvl="1"/>
            <a:r>
              <a:rPr lang="en-US" dirty="0" smtClean="0"/>
              <a:t>Ethical issues: informed consent</a:t>
            </a:r>
          </a:p>
          <a:p>
            <a:r>
              <a:rPr lang="en-US" dirty="0" smtClean="0"/>
              <a:t>Ask user to think aloud</a:t>
            </a:r>
          </a:p>
          <a:p>
            <a:r>
              <a:rPr lang="en-US" dirty="0" smtClean="0"/>
              <a:t>Be quiet! </a:t>
            </a:r>
          </a:p>
          <a:p>
            <a:pPr lvl="1"/>
            <a:r>
              <a:rPr lang="en-US" dirty="0" smtClean="0"/>
              <a:t>Don’t help, don’t explain, don’t point out mistakes</a:t>
            </a:r>
          </a:p>
          <a:p>
            <a:pPr lvl="1"/>
            <a:r>
              <a:rPr lang="en-US" dirty="0" smtClean="0"/>
              <a:t>Sit on your hands if it helps</a:t>
            </a:r>
          </a:p>
          <a:p>
            <a:pPr lvl="1"/>
            <a:r>
              <a:rPr lang="en-US" dirty="0" smtClean="0"/>
              <a:t>Two exceptions: prod user to think aloud (“what are you thinking now?”), and move on to next task when stuck</a:t>
            </a:r>
          </a:p>
          <a:p>
            <a:r>
              <a:rPr lang="en-US" dirty="0" smtClean="0"/>
              <a:t>Take lots of notes</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45</a:t>
            </a:fld>
            <a:endParaRPr lang="en-US"/>
          </a:p>
        </p:txBody>
      </p:sp>
    </p:spTree>
    <p:extLst>
      <p:ext uri="{BB962C8B-B14F-4D97-AF65-F5344CB8AC3E}">
        <p14:creationId xmlns:p14="http://schemas.microsoft.com/office/powerpoint/2010/main" val="22797153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Watch for Critical Incidents</a:t>
            </a:r>
          </a:p>
        </p:txBody>
      </p:sp>
      <p:sp>
        <p:nvSpPr>
          <p:cNvPr id="46084" name="Rectangle 3"/>
          <p:cNvSpPr>
            <a:spLocks noGrp="1" noChangeArrowheads="1"/>
          </p:cNvSpPr>
          <p:nvPr>
            <p:ph type="body" idx="1"/>
          </p:nvPr>
        </p:nvSpPr>
        <p:spPr/>
        <p:txBody>
          <a:bodyPr/>
          <a:lstStyle/>
          <a:p>
            <a:r>
              <a:rPr lang="en-US" smtClean="0"/>
              <a:t>Critical incidents: events that strongly affect task performance or satisfaction</a:t>
            </a:r>
          </a:p>
          <a:p>
            <a:r>
              <a:rPr lang="en-US" smtClean="0"/>
              <a:t>Usually negative</a:t>
            </a:r>
          </a:p>
          <a:p>
            <a:pPr lvl="1"/>
            <a:r>
              <a:rPr lang="en-US" smtClean="0"/>
              <a:t>Errors</a:t>
            </a:r>
          </a:p>
          <a:p>
            <a:pPr lvl="1"/>
            <a:r>
              <a:rPr lang="en-US" smtClean="0"/>
              <a:t>Repeated attempts </a:t>
            </a:r>
          </a:p>
          <a:p>
            <a:pPr lvl="1"/>
            <a:r>
              <a:rPr lang="en-US" smtClean="0"/>
              <a:t>Curses</a:t>
            </a:r>
          </a:p>
          <a:p>
            <a:r>
              <a:rPr lang="en-US" smtClean="0"/>
              <a:t>Can also be positive</a:t>
            </a:r>
          </a:p>
          <a:p>
            <a:pPr lvl="1"/>
            <a:r>
              <a:rPr lang="en-US" smtClean="0"/>
              <a:t>“Cool!” </a:t>
            </a:r>
          </a:p>
          <a:p>
            <a:pPr lvl="1"/>
            <a:r>
              <a:rPr lang="en-US" smtClean="0"/>
              <a:t>“Oh, now I see.”</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46</a:t>
            </a:fld>
            <a:endParaRPr lang="en-US"/>
          </a:p>
        </p:txBody>
      </p:sp>
    </p:spTree>
    <p:extLst>
      <p:ext uri="{BB962C8B-B14F-4D97-AF65-F5344CB8AC3E}">
        <p14:creationId xmlns:p14="http://schemas.microsoft.com/office/powerpoint/2010/main" val="14520814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Summary</a:t>
            </a:r>
          </a:p>
        </p:txBody>
      </p:sp>
      <p:sp>
        <p:nvSpPr>
          <p:cNvPr id="47108" name="Rectangle 3"/>
          <p:cNvSpPr>
            <a:spLocks noGrp="1" noChangeArrowheads="1"/>
          </p:cNvSpPr>
          <p:nvPr>
            <p:ph type="body" idx="1"/>
          </p:nvPr>
        </p:nvSpPr>
        <p:spPr>
          <a:xfrm>
            <a:off x="685800" y="1600200"/>
            <a:ext cx="7924800" cy="4495800"/>
          </a:xfrm>
        </p:spPr>
        <p:txBody>
          <a:bodyPr/>
          <a:lstStyle/>
          <a:p>
            <a:r>
              <a:rPr lang="en-US" dirty="0" smtClean="0"/>
              <a:t>You are not the user</a:t>
            </a:r>
          </a:p>
          <a:p>
            <a:r>
              <a:rPr lang="en-US" dirty="0" smtClean="0"/>
              <a:t>Keep human capabilities and design principles in mind</a:t>
            </a:r>
          </a:p>
          <a:p>
            <a:r>
              <a:rPr lang="en-US" dirty="0" smtClean="0"/>
              <a:t>Iterate over your design</a:t>
            </a:r>
          </a:p>
          <a:p>
            <a:r>
              <a:rPr lang="en-US" dirty="0" smtClean="0"/>
              <a:t>Write documentation</a:t>
            </a:r>
          </a:p>
          <a:p>
            <a:r>
              <a:rPr lang="en-US" dirty="0" smtClean="0"/>
              <a:t>Make cheap, throw-away prototypes</a:t>
            </a:r>
          </a:p>
          <a:p>
            <a:r>
              <a:rPr lang="en-US" dirty="0" smtClean="0"/>
              <a:t>Evaluate them with users</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47</a:t>
            </a:fld>
            <a:endParaRPr lang="en-US"/>
          </a:p>
        </p:txBody>
      </p:sp>
    </p:spTree>
    <p:extLst>
      <p:ext uri="{BB962C8B-B14F-4D97-AF65-F5344CB8AC3E}">
        <p14:creationId xmlns:p14="http://schemas.microsoft.com/office/powerpoint/2010/main" val="30118342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mtClean="0"/>
              <a:t>Further Reading</a:t>
            </a:r>
          </a:p>
        </p:txBody>
      </p:sp>
      <p:sp>
        <p:nvSpPr>
          <p:cNvPr id="48132" name="Rectangle 3"/>
          <p:cNvSpPr>
            <a:spLocks noGrp="1" noChangeArrowheads="1"/>
          </p:cNvSpPr>
          <p:nvPr>
            <p:ph type="body" idx="1"/>
          </p:nvPr>
        </p:nvSpPr>
        <p:spPr>
          <a:xfrm>
            <a:off x="685800" y="1600200"/>
            <a:ext cx="7772400" cy="4724400"/>
          </a:xfrm>
        </p:spPr>
        <p:txBody>
          <a:bodyPr>
            <a:normAutofit fontScale="85000" lnSpcReduction="10000"/>
          </a:bodyPr>
          <a:lstStyle/>
          <a:p>
            <a:r>
              <a:rPr lang="en-US" dirty="0" smtClean="0"/>
              <a:t>General books on usability</a:t>
            </a:r>
          </a:p>
          <a:p>
            <a:pPr lvl="1"/>
            <a:r>
              <a:rPr lang="en-US" dirty="0" smtClean="0"/>
              <a:t>Johnson. GUI Bloopers: Don’ts and Dos for Software Developers and Web Designers, Morgan Kaufmann, 2000.</a:t>
            </a:r>
          </a:p>
          <a:p>
            <a:pPr lvl="1"/>
            <a:r>
              <a:rPr lang="en-US" dirty="0" err="1" smtClean="0"/>
              <a:t>Jef</a:t>
            </a:r>
            <a:r>
              <a:rPr lang="en-US" dirty="0" smtClean="0"/>
              <a:t> </a:t>
            </a:r>
            <a:r>
              <a:rPr lang="en-US" dirty="0" err="1" smtClean="0"/>
              <a:t>Raskin</a:t>
            </a:r>
            <a:r>
              <a:rPr lang="en-US" dirty="0" smtClean="0"/>
              <a:t>, The Humane Interface, Addison-Wesley 2000. </a:t>
            </a:r>
          </a:p>
          <a:p>
            <a:pPr lvl="1"/>
            <a:r>
              <a:rPr lang="en-US" dirty="0" err="1" smtClean="0"/>
              <a:t>Hix</a:t>
            </a:r>
            <a:r>
              <a:rPr lang="en-US" dirty="0" smtClean="0"/>
              <a:t> &amp; </a:t>
            </a:r>
            <a:r>
              <a:rPr lang="en-US" dirty="0" err="1" smtClean="0"/>
              <a:t>Hartson</a:t>
            </a:r>
            <a:r>
              <a:rPr lang="en-US" dirty="0" smtClean="0"/>
              <a:t>, Developing User Interfaces, Wiley 1995.</a:t>
            </a:r>
            <a:br>
              <a:rPr lang="en-US" dirty="0" smtClean="0"/>
            </a:br>
            <a:endParaRPr lang="en-US" dirty="0" smtClean="0"/>
          </a:p>
          <a:p>
            <a:r>
              <a:rPr lang="en-US" dirty="0" smtClean="0"/>
              <a:t>Low-fidelity prototyping </a:t>
            </a:r>
          </a:p>
          <a:p>
            <a:pPr lvl="1"/>
            <a:r>
              <a:rPr lang="en-US" dirty="0" err="1" smtClean="0"/>
              <a:t>Rettig</a:t>
            </a:r>
            <a:r>
              <a:rPr lang="en-US" dirty="0" smtClean="0"/>
              <a:t>, “Prototyping for Tiny Fingers”, CACM April 1994.</a:t>
            </a:r>
            <a:br>
              <a:rPr lang="en-US" dirty="0" smtClean="0"/>
            </a:br>
            <a:endParaRPr lang="en-US" dirty="0" smtClean="0"/>
          </a:p>
          <a:p>
            <a:r>
              <a:rPr lang="en-US" dirty="0" smtClean="0"/>
              <a:t>Usability heuristics</a:t>
            </a:r>
          </a:p>
          <a:p>
            <a:pPr lvl="1"/>
            <a:r>
              <a:rPr lang="en-US" dirty="0" smtClean="0"/>
              <a:t>Nielsen, “Heuristic Evaluation.” http://www.useit.com/papers/heuristic/ </a:t>
            </a:r>
          </a:p>
          <a:p>
            <a:pPr lvl="1"/>
            <a:r>
              <a:rPr lang="en-US" dirty="0" err="1" smtClean="0"/>
              <a:t>Tognazzini</a:t>
            </a:r>
            <a:r>
              <a:rPr lang="en-US" dirty="0" smtClean="0"/>
              <a:t>, “First Principles.” http://www.asktog.com/basics/firstPrinciples.html</a:t>
            </a:r>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48</a:t>
            </a:fld>
            <a:endParaRPr lang="en-US"/>
          </a:p>
        </p:txBody>
      </p:sp>
    </p:spTree>
    <p:extLst>
      <p:ext uri="{BB962C8B-B14F-4D97-AF65-F5344CB8AC3E}">
        <p14:creationId xmlns:p14="http://schemas.microsoft.com/office/powerpoint/2010/main" val="3415842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smtClean="0"/>
              <a:t>User Interface Hall of Shame</a:t>
            </a:r>
          </a:p>
        </p:txBody>
      </p:sp>
      <p:sp>
        <p:nvSpPr>
          <p:cNvPr id="5124" name="Rectangle 3"/>
          <p:cNvSpPr>
            <a:spLocks noChangeArrowheads="1"/>
          </p:cNvSpPr>
          <p:nvPr/>
        </p:nvSpPr>
        <p:spPr bwMode="auto">
          <a:xfrm>
            <a:off x="4800600" y="5791200"/>
            <a:ext cx="2478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pic>
        <p:nvPicPr>
          <p:cNvPr id="5125" name="Picture 4"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57150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4"/>
          <p:cNvSpPr txBox="1">
            <a:spLocks/>
          </p:cNvSpPr>
          <p:nvPr/>
        </p:nvSpPr>
        <p:spPr>
          <a:xfrm>
            <a:off x="674689" y="1366837"/>
            <a:ext cx="2297111" cy="4957763"/>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t>Inconsistent with common usage of scrollbars – usually used for continuous scrolling, not discrete selection</a:t>
            </a:r>
          </a:p>
          <a:p>
            <a:r>
              <a:rPr lang="en-US" sz="2000" dirty="0" smtClean="0"/>
              <a:t>How does a frequent user find a template they’ve used before?</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5</a:t>
            </a:fld>
            <a:endParaRPr lang="en-US"/>
          </a:p>
        </p:txBody>
      </p:sp>
    </p:spTree>
    <p:extLst>
      <p:ext uri="{BB962C8B-B14F-4D97-AF65-F5344CB8AC3E}">
        <p14:creationId xmlns:p14="http://schemas.microsoft.com/office/powerpoint/2010/main" val="31804320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Redesigning the Interface</a:t>
            </a:r>
          </a:p>
        </p:txBody>
      </p:sp>
      <p:pic>
        <p:nvPicPr>
          <p:cNvPr id="6148" name="Picture 3" descr="awa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4953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p:cNvSpPr>
            <a:spLocks noChangeArrowheads="1"/>
          </p:cNvSpPr>
          <p:nvPr/>
        </p:nvSpPr>
        <p:spPr bwMode="auto">
          <a:xfrm>
            <a:off x="4724400" y="5257800"/>
            <a:ext cx="2478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1200">
                <a:solidFill>
                  <a:srgbClr val="001963"/>
                </a:solidFill>
                <a:cs typeface="Times New Roman" pitchFamily="18" charset="0"/>
              </a:rPr>
              <a:t>Source: Interface Hall of Shame</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6</a:t>
            </a:fld>
            <a:endParaRPr lang="en-US"/>
          </a:p>
        </p:txBody>
      </p:sp>
    </p:spTree>
    <p:extLst>
      <p:ext uri="{BB962C8B-B14F-4D97-AF65-F5344CB8AC3E}">
        <p14:creationId xmlns:p14="http://schemas.microsoft.com/office/powerpoint/2010/main" val="35496996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p:txBody>
          <a:bodyPr/>
          <a:lstStyle/>
          <a:p>
            <a:pPr eaLnBrk="1" hangingPunct="1"/>
            <a:r>
              <a:rPr lang="en-US" smtClean="0"/>
              <a:t>Another for the Hall of Shame</a:t>
            </a:r>
          </a:p>
        </p:txBody>
      </p:sp>
      <p:sp>
        <p:nvSpPr>
          <p:cNvPr id="124933" name="Rectangle 5"/>
          <p:cNvSpPr>
            <a:spLocks noChangeArrowheads="1"/>
          </p:cNvSpPr>
          <p:nvPr/>
        </p:nvSpPr>
        <p:spPr bwMode="auto">
          <a:xfrm>
            <a:off x="4953000" y="5851525"/>
            <a:ext cx="3663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1">
            <a:spAutoFit/>
          </a:bodyPr>
          <a:lstStyle/>
          <a:p>
            <a:pPr eaLnBrk="0" hangingPunct="0"/>
            <a:r>
              <a:rPr lang="en-US" sz="2000">
                <a:solidFill>
                  <a:srgbClr val="001963"/>
                </a:solidFill>
                <a:latin typeface="Times New Roman" pitchFamily="18" charset="0"/>
                <a:cs typeface="Times New Roman" pitchFamily="18" charset="0"/>
              </a:rPr>
              <a:t>Source: Interface Hall of Shame</a:t>
            </a:r>
          </a:p>
        </p:txBody>
      </p:sp>
      <p:pic>
        <p:nvPicPr>
          <p:cNvPr id="7173" name="Picture 6" descr="autoti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08125"/>
            <a:ext cx="49530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7" descr="auto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31925"/>
            <a:ext cx="36671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6" name="Freeform 8"/>
          <p:cNvSpPr>
            <a:spLocks/>
          </p:cNvSpPr>
          <p:nvPr/>
        </p:nvSpPr>
        <p:spPr bwMode="auto">
          <a:xfrm>
            <a:off x="4114800" y="2651125"/>
            <a:ext cx="838200" cy="1054100"/>
          </a:xfrm>
          <a:custGeom>
            <a:avLst/>
            <a:gdLst>
              <a:gd name="T0" fmla="*/ 2147483647 w 840"/>
              <a:gd name="T1" fmla="*/ 0 h 568"/>
              <a:gd name="T2" fmla="*/ 2147483647 w 840"/>
              <a:gd name="T3" fmla="*/ 2147483647 h 568"/>
              <a:gd name="T4" fmla="*/ 2147483647 w 840"/>
              <a:gd name="T5" fmla="*/ 2147483647 h 568"/>
              <a:gd name="T6" fmla="*/ 0 60000 65536"/>
              <a:gd name="T7" fmla="*/ 0 60000 65536"/>
              <a:gd name="T8" fmla="*/ 0 60000 65536"/>
              <a:gd name="T9" fmla="*/ 0 w 840"/>
              <a:gd name="T10" fmla="*/ 0 h 568"/>
              <a:gd name="T11" fmla="*/ 840 w 840"/>
              <a:gd name="T12" fmla="*/ 568 h 568"/>
            </a:gdLst>
            <a:ahLst/>
            <a:cxnLst>
              <a:cxn ang="T6">
                <a:pos x="T0" y="T1"/>
              </a:cxn>
              <a:cxn ang="T7">
                <a:pos x="T2" y="T3"/>
              </a:cxn>
              <a:cxn ang="T8">
                <a:pos x="T4" y="T5"/>
              </a:cxn>
            </a:cxnLst>
            <a:rect l="T9" t="T10" r="T11" b="T12"/>
            <a:pathLst>
              <a:path w="840" h="568">
                <a:moveTo>
                  <a:pt x="120" y="0"/>
                </a:moveTo>
                <a:cubicBezTo>
                  <a:pt x="60" y="196"/>
                  <a:pt x="0" y="392"/>
                  <a:pt x="120" y="480"/>
                </a:cubicBezTo>
                <a:cubicBezTo>
                  <a:pt x="240" y="568"/>
                  <a:pt x="720" y="520"/>
                  <a:pt x="840" y="528"/>
                </a:cubicBezTo>
              </a:path>
            </a:pathLst>
          </a:custGeom>
          <a:noFill/>
          <a:ln w="50800" cap="flat" cmpd="sng">
            <a:solidFill>
              <a:schemeClr val="tx1"/>
            </a:solidFill>
            <a:prstDash val="solid"/>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1"/>
          <a:lstStyle/>
          <a:p>
            <a:endParaRPr lang="en-US"/>
          </a:p>
        </p:txBody>
      </p:sp>
      <p:sp>
        <p:nvSpPr>
          <p:cNvPr id="9" name="Content Placeholder 2"/>
          <p:cNvSpPr txBox="1">
            <a:spLocks/>
          </p:cNvSpPr>
          <p:nvPr/>
        </p:nvSpPr>
        <p:spPr>
          <a:xfrm>
            <a:off x="238125" y="3352800"/>
            <a:ext cx="4714875" cy="2985433"/>
          </a:xfrm>
          <a:prstGeom prst="rect">
            <a:avLst/>
          </a:prstGeom>
        </p:spPr>
        <p:txBody>
          <a:bodyPr wrap="square">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US" sz="2000" dirty="0" smtClean="0"/>
              <a:t>The date and time </a:t>
            </a:r>
            <a:r>
              <a:rPr lang="en-US" sz="2000" i="1" dirty="0" smtClean="0"/>
              <a:t>look</a:t>
            </a:r>
            <a:r>
              <a:rPr lang="en-US" sz="2000" dirty="0" smtClean="0"/>
              <a:t> editable</a:t>
            </a:r>
            <a:br>
              <a:rPr lang="en-US" sz="2000" dirty="0" smtClean="0"/>
            </a:br>
            <a:r>
              <a:rPr lang="en-US" sz="2000" dirty="0" smtClean="0"/>
              <a:t>but aren’t – click “Set Time” for a dialog box instead</a:t>
            </a:r>
          </a:p>
          <a:p>
            <a:pPr eaLnBrk="1" hangingPunct="1"/>
            <a:r>
              <a:rPr lang="en-US" sz="2000" dirty="0" smtClean="0"/>
              <a:t>Dialog box displays inconsistently with launch time – 12 vs. 24, analog vs. digital </a:t>
            </a:r>
          </a:p>
          <a:p>
            <a:pPr eaLnBrk="1" hangingPunct="1"/>
            <a:r>
              <a:rPr lang="en-US" sz="2000" dirty="0" smtClean="0"/>
              <a:t>Click left [right] button to increase the minutes [hours] by 1 – makes a sophisticated GUI into a clock radio! </a:t>
            </a: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7</a:t>
            </a:fld>
            <a:endParaRPr lang="en-US"/>
          </a:p>
        </p:txBody>
      </p:sp>
    </p:spTree>
    <p:extLst>
      <p:ext uri="{BB962C8B-B14F-4D97-AF65-F5344CB8AC3E}">
        <p14:creationId xmlns:p14="http://schemas.microsoft.com/office/powerpoint/2010/main" val="4027103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P spid="1249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mtClean="0"/>
              <a:t>Hall of Fame or Hall of Shame?</a:t>
            </a:r>
          </a:p>
        </p:txBody>
      </p:sp>
      <p:grpSp>
        <p:nvGrpSpPr>
          <p:cNvPr id="8196" name="Group 7"/>
          <p:cNvGrpSpPr>
            <a:grpSpLocks/>
          </p:cNvGrpSpPr>
          <p:nvPr/>
        </p:nvGrpSpPr>
        <p:grpSpPr bwMode="auto">
          <a:xfrm>
            <a:off x="3581400" y="1524000"/>
            <a:ext cx="5105400" cy="4576763"/>
            <a:chOff x="624" y="576"/>
            <a:chExt cx="3552" cy="3171"/>
          </a:xfrm>
        </p:grpSpPr>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576"/>
              <a:ext cx="3552" cy="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8198" name="AutoShape 5"/>
            <p:cNvSpPr>
              <a:spLocks noChangeArrowheads="1"/>
            </p:cNvSpPr>
            <p:nvPr/>
          </p:nvSpPr>
          <p:spPr bwMode="auto">
            <a:xfrm rot="-7439973">
              <a:off x="1704" y="1464"/>
              <a:ext cx="288" cy="144"/>
            </a:xfrm>
            <a:prstGeom prst="rightArrow">
              <a:avLst>
                <a:gd name="adj1" fmla="val 25000"/>
                <a:gd name="adj2" fmla="val 127083"/>
              </a:avLst>
            </a:prstGeom>
            <a:solidFill>
              <a:schemeClr val="bg1"/>
            </a:solidFill>
            <a:ln w="12700" algn="ctr">
              <a:solidFill>
                <a:schemeClr val="tx1"/>
              </a:solidFill>
              <a:miter lim="800000"/>
              <a:headEnd type="none" w="sm" len="sm"/>
              <a:tailEnd type="none" w="sm" len="sm"/>
            </a:ln>
          </p:spPr>
          <p:txBody>
            <a:bodyPr wrap="none" anchor="ctr"/>
            <a:lstStyle/>
            <a:p>
              <a:endParaRPr lang="en-US"/>
            </a:p>
          </p:txBody>
        </p:sp>
      </p:grpSp>
      <p:sp>
        <p:nvSpPr>
          <p:cNvPr id="3" name="TextBox 2"/>
          <p:cNvSpPr txBox="1"/>
          <p:nvPr/>
        </p:nvSpPr>
        <p:spPr>
          <a:xfrm>
            <a:off x="533400" y="1752600"/>
            <a:ext cx="2819400" cy="3046988"/>
          </a:xfrm>
          <a:prstGeom prst="rect">
            <a:avLst/>
          </a:prstGeom>
          <a:noFill/>
        </p:spPr>
        <p:txBody>
          <a:bodyPr wrap="square" rtlCol="0">
            <a:spAutoFit/>
          </a:bodyPr>
          <a:lstStyle/>
          <a:p>
            <a:r>
              <a:rPr lang="en-US" dirty="0" smtClean="0">
                <a:latin typeface="+mn-lt"/>
                <a:cs typeface="Times New Roman" pitchFamily="18" charset="0"/>
              </a:rPr>
              <a:t>Gimp windows had no menus – instead, right-click to get a popup menu and navigate further.  Is this a fast way to select commands?</a:t>
            </a:r>
            <a:endParaRPr lang="en-US" dirty="0">
              <a:latin typeface="+mn-lt"/>
              <a:cs typeface="Times New Roman" pitchFamily="18" charset="0"/>
            </a:endParaRPr>
          </a:p>
        </p:txBody>
      </p:sp>
      <p:sp>
        <p:nvSpPr>
          <p:cNvPr id="2" name="Slide Number Placeholder 1"/>
          <p:cNvSpPr>
            <a:spLocks noGrp="1"/>
          </p:cNvSpPr>
          <p:nvPr>
            <p:ph type="sldNum" sz="quarter" idx="12"/>
          </p:nvPr>
        </p:nvSpPr>
        <p:spPr/>
        <p:txBody>
          <a:bodyPr/>
          <a:lstStyle/>
          <a:p>
            <a:pPr>
              <a:defRPr/>
            </a:pPr>
            <a:fld id="{13AE8722-9256-42EB-B779-63A99D304B0B}" type="slidenum">
              <a:rPr lang="en-US" smtClean="0"/>
              <a:pPr>
                <a:defRPr/>
              </a:pPr>
              <a:t>8</a:t>
            </a:fld>
            <a:endParaRPr lang="en-US"/>
          </a:p>
        </p:txBody>
      </p:sp>
    </p:spTree>
    <p:extLst>
      <p:ext uri="{BB962C8B-B14F-4D97-AF65-F5344CB8AC3E}">
        <p14:creationId xmlns:p14="http://schemas.microsoft.com/office/powerpoint/2010/main" val="14967785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User Interfaces Are Hard to Design</a:t>
            </a:r>
          </a:p>
        </p:txBody>
      </p:sp>
      <p:sp>
        <p:nvSpPr>
          <p:cNvPr id="9220" name="Rectangle 3"/>
          <p:cNvSpPr>
            <a:spLocks noGrp="1" noChangeArrowheads="1"/>
          </p:cNvSpPr>
          <p:nvPr>
            <p:ph idx="1"/>
          </p:nvPr>
        </p:nvSpPr>
        <p:spPr/>
        <p:txBody>
          <a:bodyPr/>
          <a:lstStyle/>
          <a:p>
            <a:r>
              <a:rPr lang="en-US" dirty="0" smtClean="0"/>
              <a:t>You are not the user</a:t>
            </a:r>
          </a:p>
          <a:p>
            <a:pPr lvl="1"/>
            <a:r>
              <a:rPr lang="en-US" dirty="0" smtClean="0"/>
              <a:t>Most software engineering is about communicating with other programmers</a:t>
            </a:r>
          </a:p>
          <a:p>
            <a:pPr lvl="1"/>
            <a:r>
              <a:rPr lang="en-US" dirty="0" smtClean="0"/>
              <a:t>UI is about communicating with users</a:t>
            </a:r>
          </a:p>
          <a:p>
            <a:r>
              <a:rPr lang="en-US" dirty="0" smtClean="0"/>
              <a:t>The user is always right</a:t>
            </a:r>
          </a:p>
          <a:p>
            <a:pPr lvl="1"/>
            <a:r>
              <a:rPr lang="en-US" dirty="0" smtClean="0"/>
              <a:t>Consistent problems are the system’s fault</a:t>
            </a:r>
          </a:p>
          <a:p>
            <a:r>
              <a:rPr lang="en-US" dirty="0" smtClean="0"/>
              <a:t>…but the user is not always right</a:t>
            </a:r>
          </a:p>
          <a:p>
            <a:pPr lvl="1"/>
            <a:r>
              <a:rPr lang="en-US" dirty="0" smtClean="0"/>
              <a:t>Users aren’t designers</a:t>
            </a:r>
          </a:p>
          <a:p>
            <a:endParaRPr lang="en-US" dirty="0" smtClean="0"/>
          </a:p>
        </p:txBody>
      </p:sp>
      <p:sp>
        <p:nvSpPr>
          <p:cNvPr id="2" name="Slide Number Placeholder 1"/>
          <p:cNvSpPr>
            <a:spLocks noGrp="1"/>
          </p:cNvSpPr>
          <p:nvPr>
            <p:ph type="sldNum" sz="quarter" idx="12"/>
          </p:nvPr>
        </p:nvSpPr>
        <p:spPr/>
        <p:txBody>
          <a:bodyPr/>
          <a:lstStyle/>
          <a:p>
            <a:pPr>
              <a:defRPr/>
            </a:pPr>
            <a:fld id="{48DACF16-E0F0-4B7F-BDAB-0ED6A37A383D}" type="slidenum">
              <a:rPr lang="en-US" smtClean="0"/>
              <a:pPr>
                <a:defRPr/>
              </a:pPr>
              <a:t>9</a:t>
            </a:fld>
            <a:endParaRPr lang="en-US"/>
          </a:p>
        </p:txBody>
      </p:sp>
    </p:spTree>
    <p:extLst>
      <p:ext uri="{BB962C8B-B14F-4D97-AF65-F5344CB8AC3E}">
        <p14:creationId xmlns:p14="http://schemas.microsoft.com/office/powerpoint/2010/main" val="179254219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impl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Template>
  <TotalTime>500</TotalTime>
  <Words>11797</Words>
  <Application>Microsoft Macintosh PowerPoint</Application>
  <PresentationFormat>On-screen Show (4:3)</PresentationFormat>
  <Paragraphs>573</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simple</vt:lpstr>
      <vt:lpstr>CSE 331 Software Design &amp; Implementation</vt:lpstr>
      <vt:lpstr>Usability</vt:lpstr>
      <vt:lpstr>User Interface Hall of Shame</vt:lpstr>
      <vt:lpstr>What’s wrong?</vt:lpstr>
      <vt:lpstr>User Interface Hall of Shame</vt:lpstr>
      <vt:lpstr>Redesigning the Interface</vt:lpstr>
      <vt:lpstr>Another for the Hall of Shame</vt:lpstr>
      <vt:lpstr>Hall of Fame or Hall of Shame?</vt:lpstr>
      <vt:lpstr>User Interfaces Are Hard to Design</vt:lpstr>
      <vt:lpstr>Iterative Design</vt:lpstr>
      <vt:lpstr>Spiral Model</vt:lpstr>
      <vt:lpstr>Usability Defined</vt:lpstr>
      <vt:lpstr>Lecture Outline</vt:lpstr>
      <vt:lpstr>Learnability</vt:lpstr>
      <vt:lpstr>Metaphorical Design</vt:lpstr>
      <vt:lpstr>People Don't Learn Instantly</vt:lpstr>
      <vt:lpstr>Some Facts About Memory &amp; Learning</vt:lpstr>
      <vt:lpstr>Design Principles for Learnability</vt:lpstr>
      <vt:lpstr>Visibility</vt:lpstr>
      <vt:lpstr>Feedback</vt:lpstr>
      <vt:lpstr>Facts About Human Perception</vt:lpstr>
      <vt:lpstr>Design Principles for Visibility</vt:lpstr>
      <vt:lpstr>Progress bars…</vt:lpstr>
      <vt:lpstr>Efficiency</vt:lpstr>
      <vt:lpstr>Some Facts About Motor Processing</vt:lpstr>
      <vt:lpstr>Pointing Tasks: Fitts’s Law</vt:lpstr>
      <vt:lpstr>Analytical Derivation of Fitts’s Law</vt:lpstr>
      <vt:lpstr>Fitts’s Law</vt:lpstr>
      <vt:lpstr>Path Steering Tasks</vt:lpstr>
      <vt:lpstr>Design Principles for Efficiency</vt:lpstr>
      <vt:lpstr>Mode Error</vt:lpstr>
      <vt:lpstr>Confirmation Dialogs</vt:lpstr>
      <vt:lpstr>Confirmation Dialogs: “Are you sure?”</vt:lpstr>
      <vt:lpstr>Design Principles for Error Handling</vt:lpstr>
      <vt:lpstr>Simplicity</vt:lpstr>
      <vt:lpstr>Simplicity</vt:lpstr>
      <vt:lpstr>Design Principles for Simplicity</vt:lpstr>
      <vt:lpstr>Document your system</vt:lpstr>
      <vt:lpstr>Lecture Outline</vt:lpstr>
      <vt:lpstr>Low-fidelity Prototypes</vt:lpstr>
      <vt:lpstr>Paper Prototypes</vt:lpstr>
      <vt:lpstr>Paper Prototypes</vt:lpstr>
      <vt:lpstr>Paper Prototypes</vt:lpstr>
      <vt:lpstr>User Testing</vt:lpstr>
      <vt:lpstr>How to Watch Users</vt:lpstr>
      <vt:lpstr>Watch for Critical Incidents</vt:lpstr>
      <vt:lpstr>Summary</vt:lpstr>
      <vt:lpstr>Further Reading</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374 Programming Concepts &amp; Tools</dc:title>
  <dc:creator>Hal Perkins</dc:creator>
  <cp:lastModifiedBy>Hal Perkins</cp:lastModifiedBy>
  <cp:revision>81</cp:revision>
  <cp:lastPrinted>2012-11-21T01:22:23Z</cp:lastPrinted>
  <dcterms:created xsi:type="dcterms:W3CDTF">2012-02-27T04:01:19Z</dcterms:created>
  <dcterms:modified xsi:type="dcterms:W3CDTF">2012-11-21T20:03:31Z</dcterms:modified>
</cp:coreProperties>
</file>