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85" r:id="rId2"/>
    <p:sldId id="286" r:id="rId3"/>
    <p:sldId id="288" r:id="rId4"/>
    <p:sldId id="287" r:id="rId5"/>
    <p:sldId id="290" r:id="rId6"/>
    <p:sldId id="319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</p:sldIdLst>
  <p:sldSz cx="9144000" cy="6858000" type="screen4x3"/>
  <p:notesSz cx="6934200" cy="9220200"/>
  <p:custDataLst>
    <p:tags r:id="rId3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FF0066"/>
    <a:srgbClr val="009900"/>
    <a:srgbClr val="80008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94" d="100"/>
          <a:sy n="94" d="100"/>
        </p:scale>
        <p:origin x="-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tags" Target="tags/tag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Wi12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11-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5734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93420" y="4379596"/>
            <a:ext cx="5547360" cy="41490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6861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93420" y="4379596"/>
            <a:ext cx="5547360" cy="41490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6963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93420" y="4379596"/>
            <a:ext cx="5547360" cy="41490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7065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93420" y="4379596"/>
            <a:ext cx="5547360" cy="41490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7168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93420" y="4379596"/>
            <a:ext cx="5547360" cy="41490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26869" y="8757664"/>
            <a:ext cx="300582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9" tIns="45424" rIns="90849" bIns="45424"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0483" indent="-273263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3051" indent="-21861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0271" indent="-21861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67492" indent="-21861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0471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4193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7915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1637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094ACC3-D39B-4B2D-99C4-94321BB64F48}" type="slidenum">
              <a:rPr lang="en-US"/>
              <a:pPr/>
              <a:t>34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79450"/>
            <a:ext cx="4641850" cy="3481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6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5969" y="4388755"/>
            <a:ext cx="5135830" cy="416435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04" tIns="45352" rIns="90704" bIns="45352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481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93420" y="4379596"/>
            <a:ext cx="5547360" cy="41490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8219" y="4388755"/>
            <a:ext cx="4823791" cy="3507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25" tIns="41414" rIns="82825" bIns="4141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.cs.uni-saarland.de/zeller/" TargetMode="External"/><Relationship Id="rId3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lan_Perlis" TargetMode="Externa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smtClean="0"/>
              <a:t>Autumn 2012</a:t>
            </a:r>
            <a:endParaRPr lang="en-US" dirty="0" smtClean="0"/>
          </a:p>
          <a:p>
            <a:r>
              <a:rPr lang="en-US" dirty="0" smtClean="0"/>
              <a:t>Debugging</a:t>
            </a:r>
          </a:p>
          <a:p>
            <a:r>
              <a:rPr lang="en-US" sz="2000" dirty="0" smtClean="0"/>
              <a:t>(Slides by Mike Ernst and David Notkin)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Third defense:  Immediate visibility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7924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If we can't prevent errors, we can try to localize them to a small part of the program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Assertions</a:t>
            </a:r>
            <a:r>
              <a:rPr lang="en-GB" dirty="0" smtClean="0"/>
              <a:t>: catch errors early, before they contaminate and are perhaps masked by further computation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Unit testing</a:t>
            </a:r>
            <a:r>
              <a:rPr lang="en-GB" dirty="0" smtClean="0"/>
              <a:t>: when you test a module in isolation, any failure is due to a defect in that unit (or the test driver)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Regression testing</a:t>
            </a:r>
            <a:r>
              <a:rPr lang="en-GB" dirty="0" smtClean="0"/>
              <a:t>: run tests as often as possible when changing code.  If there is a failure, chances are there's a mistake in the code you just changed</a:t>
            </a:r>
          </a:p>
          <a:p>
            <a:pPr marL="0" indent="0">
              <a:buNone/>
            </a:pPr>
            <a:r>
              <a:rPr lang="en-GB" dirty="0" smtClean="0"/>
              <a:t>If you can localize problems to a single method or small module, defects can usually be found simply by studying the program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9740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Benefits of immediate visibility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0772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The key difficulty of debugging is to find the defect:  the code fragment responsible for an observed problem </a:t>
            </a:r>
          </a:p>
          <a:p>
            <a:pPr marL="457200" lvl="1" indent="0">
              <a:buNone/>
            </a:pPr>
            <a:r>
              <a:rPr lang="en-GB" dirty="0" smtClean="0"/>
              <a:t>A method may return an erroneous result, but be itself error-free, if there is prior corruption of representation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The earlier a problem is observed, the easier it is to fix</a:t>
            </a:r>
          </a:p>
          <a:p>
            <a:pPr marL="457200" lvl="1" indent="0">
              <a:buNone/>
            </a:pPr>
            <a:r>
              <a:rPr lang="en-GB" dirty="0" smtClean="0"/>
              <a:t>Frequently checking the rep invariant helps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General approach: fail-fast</a:t>
            </a:r>
          </a:p>
          <a:p>
            <a:pPr marL="457200" lvl="1" indent="0">
              <a:buNone/>
            </a:pPr>
            <a:r>
              <a:rPr lang="en-GB" dirty="0" smtClean="0"/>
              <a:t>Check invariants, don't just assume them</a:t>
            </a:r>
          </a:p>
          <a:p>
            <a:pPr marL="457200" lvl="1" indent="0">
              <a:buNone/>
            </a:pPr>
            <a:r>
              <a:rPr lang="en-GB" dirty="0" smtClean="0"/>
              <a:t>Don't (usually) try to recover from errors – it may just mask them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2318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Don't hide errors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// k is guaranteed to be present in a</a:t>
            </a:r>
          </a:p>
          <a:p>
            <a:pPr marL="400050" lvl="1" indent="0">
              <a:buNone/>
            </a:pP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(a[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] != k)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00050" lvl="1" indent="0">
              <a:buNone/>
            </a:pPr>
            <a:r>
              <a:rPr lang="en-GB" sz="2000" b="1" strike="sngStrik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strike="sngStrike" dirty="0" smtClean="0">
                <a:latin typeface="Courier New" pitchFamily="49" charset="0"/>
                <a:cs typeface="Courier New" pitchFamily="49" charset="0"/>
              </a:rPr>
              <a:t>//if </a:t>
            </a:r>
            <a:r>
              <a:rPr lang="en-GB" sz="2000" b="1" strike="sngStrike" dirty="0" smtClean="0">
                <a:latin typeface="Courier New" pitchFamily="49" charset="0"/>
                <a:cs typeface="Courier New" pitchFamily="49" charset="0"/>
              </a:rPr>
              <a:t>(a[</a:t>
            </a:r>
            <a:r>
              <a:rPr lang="en-GB" sz="2000" b="1" strike="sngStrik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strike="sngStrike" dirty="0" smtClean="0">
                <a:latin typeface="Courier New" pitchFamily="49" charset="0"/>
                <a:cs typeface="Courier New" pitchFamily="49" charset="0"/>
              </a:rPr>
              <a:t>]==k) break;</a:t>
            </a:r>
          </a:p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code fragment searches an array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GB" dirty="0" smtClean="0"/>
              <a:t> for a value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k</a:t>
            </a:r>
          </a:p>
          <a:p>
            <a:pPr marL="457200" lvl="1" indent="0">
              <a:buNone/>
            </a:pPr>
            <a:r>
              <a:rPr lang="en-GB" dirty="0" smtClean="0"/>
              <a:t>Value is guaranteed to be in the array</a:t>
            </a:r>
          </a:p>
          <a:p>
            <a:pPr marL="457200" lvl="1" indent="0">
              <a:buNone/>
            </a:pPr>
            <a:r>
              <a:rPr lang="en-GB" dirty="0" smtClean="0"/>
              <a:t>What if that guarantee is broken (by a defect)?</a:t>
            </a:r>
          </a:p>
          <a:p>
            <a:pPr marL="0" indent="0">
              <a:buNone/>
            </a:pPr>
            <a:r>
              <a:rPr lang="en-GB" dirty="0" smtClean="0"/>
              <a:t>Temptation: make code more “robust” by not failing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729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Don't hide errors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077200" cy="4724400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// k is guaranteed to be present in a</a:t>
            </a:r>
          </a:p>
          <a:p>
            <a:pPr marL="400050" lvl="1" indent="0">
              <a:buNone/>
            </a:pP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a.length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if (a[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]==k) break;</a:t>
            </a:r>
          </a:p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00050" lvl="1" indent="0">
              <a:buNone/>
            </a:pP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dirty="0" smtClean="0"/>
              <a:t>Now at least the loop will always terminate</a:t>
            </a:r>
          </a:p>
          <a:p>
            <a:pPr marL="457200" lvl="1" indent="0">
              <a:buNone/>
            </a:pPr>
            <a:r>
              <a:rPr lang="en-GB" dirty="0" smtClean="0"/>
              <a:t>But it is no longer guaranteed that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]==k</a:t>
            </a:r>
          </a:p>
          <a:p>
            <a:pPr marL="457200" lvl="1" indent="0">
              <a:buNone/>
            </a:pPr>
            <a:r>
              <a:rPr lang="en-GB" dirty="0" smtClean="0"/>
              <a:t>If other code relies on this, then problems arise later </a:t>
            </a:r>
          </a:p>
          <a:p>
            <a:pPr marL="457200" lvl="1" indent="0">
              <a:buNone/>
            </a:pPr>
            <a:r>
              <a:rPr lang="en-GB" i="1" dirty="0" smtClean="0">
                <a:solidFill>
                  <a:srgbClr val="0000FF"/>
                </a:solidFill>
              </a:rPr>
              <a:t>Hiding the error makes it harder to see the link between the defect and the failure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95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Don't hide errors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848600" cy="4876800"/>
          </a:xfrm>
        </p:spPr>
        <p:txBody>
          <a:bodyPr>
            <a:normAutofit lnSpcReduction="10000"/>
          </a:bodyPr>
          <a:lstStyle/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// k is guaranteed to be present in a</a:t>
            </a:r>
          </a:p>
          <a:p>
            <a:pPr marL="400050" lvl="1" indent="0">
              <a:buNone/>
            </a:pP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a.length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if (a[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]==k) break;</a:t>
            </a:r>
          </a:p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0005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assert 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a.length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 : "key not found";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2000" dirty="0" smtClean="0"/>
              <a:t>Assertions let us document and check invariants</a:t>
            </a:r>
          </a:p>
          <a:p>
            <a:pPr marL="57150" indent="0">
              <a:buNone/>
            </a:pPr>
            <a:r>
              <a:rPr lang="en-GB" sz="2000" dirty="0" smtClean="0"/>
              <a:t>Abort/debug program as soon as problem is detected</a:t>
            </a:r>
          </a:p>
          <a:p>
            <a:pPr marL="457200" lvl="1" indent="0">
              <a:buNone/>
            </a:pPr>
            <a:r>
              <a:rPr lang="en-GB" sz="2000" dirty="0"/>
              <a:t>T</a:t>
            </a:r>
            <a:r>
              <a:rPr lang="en-GB" sz="2000" dirty="0" smtClean="0"/>
              <a:t>urn an </a:t>
            </a:r>
            <a:r>
              <a:rPr lang="en-GB" sz="2000" dirty="0" smtClean="0">
                <a:solidFill>
                  <a:srgbClr val="FF0000"/>
                </a:solidFill>
              </a:rPr>
              <a:t>error</a:t>
            </a:r>
            <a:r>
              <a:rPr lang="en-GB" sz="2000" dirty="0" smtClean="0"/>
              <a:t> into a </a:t>
            </a:r>
            <a:r>
              <a:rPr lang="en-GB" sz="2000" dirty="0" smtClean="0">
                <a:solidFill>
                  <a:srgbClr val="FF0000"/>
                </a:solidFill>
              </a:rPr>
              <a:t>failure</a:t>
            </a:r>
          </a:p>
          <a:p>
            <a:pPr marL="0" indent="0">
              <a:buNone/>
            </a:pPr>
            <a:r>
              <a:rPr lang="en-US" sz="2000" dirty="0" smtClean="0"/>
              <a:t>But the assertion is not checked until we use the data, which might be a long time after the original error</a:t>
            </a:r>
          </a:p>
          <a:p>
            <a:pPr marL="457200" lvl="1" indent="0">
              <a:buNone/>
            </a:pPr>
            <a:r>
              <a:rPr lang="en-US" sz="2000" dirty="0" smtClean="0"/>
              <a:t>“</a:t>
            </a:r>
            <a:r>
              <a:rPr lang="en-US" sz="2000" dirty="0" smtClean="0">
                <a:solidFill>
                  <a:srgbClr val="FF0000"/>
                </a:solidFill>
              </a:rPr>
              <a:t>why</a:t>
            </a:r>
            <a:r>
              <a:rPr lang="en-US" sz="2000" dirty="0" smtClean="0"/>
              <a:t> isn’t the key in the array?”</a:t>
            </a:r>
            <a:endParaRPr lang="en-GB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0750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Checks In Production Code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Should you include assertions and checks in production code?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9900"/>
                </a:solidFill>
              </a:rPr>
              <a:t>Yes</a:t>
            </a:r>
            <a:r>
              <a:rPr lang="en-US" dirty="0" smtClean="0"/>
              <a:t>: stop program if check fails - don’t want to take chance program will do something wrong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: may need program to keep going, maybe defect does not have such bad consequences (the failure is acceptable)</a:t>
            </a:r>
          </a:p>
          <a:p>
            <a:pPr marL="457200" lvl="1" indent="0">
              <a:buNone/>
            </a:pPr>
            <a:r>
              <a:rPr lang="en-US" dirty="0" smtClean="0"/>
              <a:t>Correct answer depends on context!</a:t>
            </a:r>
          </a:p>
          <a:p>
            <a:pPr marL="0" indent="0">
              <a:buNone/>
            </a:pPr>
            <a:r>
              <a:rPr lang="en-US" dirty="0" err="1" smtClean="0"/>
              <a:t>Ariane</a:t>
            </a:r>
            <a:r>
              <a:rPr lang="en-US" dirty="0" smtClean="0"/>
              <a:t> 5 – program halted because of overflow in unused value, exception thrown but not handled until top level, rocket crashes… </a:t>
            </a:r>
          </a:p>
          <a:p>
            <a:pPr marL="457200" lvl="1" indent="0">
              <a:buNone/>
            </a:pPr>
            <a:r>
              <a:rPr lang="en-US" dirty="0" smtClean="0"/>
              <a:t>[full story is more complicated]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96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Regression testing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Whenever you find and fix a defect</a:t>
            </a:r>
          </a:p>
          <a:p>
            <a:pPr marL="457200" lvl="1" indent="0">
              <a:buNone/>
            </a:pPr>
            <a:r>
              <a:rPr lang="en-GB" dirty="0" smtClean="0"/>
              <a:t>Add a test for it</a:t>
            </a:r>
          </a:p>
          <a:p>
            <a:pPr marL="457200" lvl="1" indent="0">
              <a:buNone/>
            </a:pPr>
            <a:r>
              <a:rPr lang="en-GB" dirty="0" smtClean="0"/>
              <a:t>Re-run all your tests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Why is this a good idea?</a:t>
            </a:r>
          </a:p>
          <a:p>
            <a:pPr marL="457200" lvl="1" indent="0">
              <a:buNone/>
            </a:pPr>
            <a:r>
              <a:rPr lang="en-GB" dirty="0" smtClean="0"/>
              <a:t>Often reintroduce old defects while fixing new ones</a:t>
            </a:r>
          </a:p>
          <a:p>
            <a:pPr marL="457200" lvl="1" indent="0">
              <a:buNone/>
            </a:pPr>
            <a:r>
              <a:rPr lang="en-GB" dirty="0" smtClean="0"/>
              <a:t>Helps to populate test suite with good tests</a:t>
            </a:r>
          </a:p>
          <a:p>
            <a:pPr marL="457200" lvl="1" indent="0">
              <a:buNone/>
            </a:pPr>
            <a:r>
              <a:rPr lang="en-GB" dirty="0" smtClean="0"/>
              <a:t>If a defect happened once, it could well happen again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Run regression tests as frequently as you can afford to</a:t>
            </a:r>
          </a:p>
          <a:p>
            <a:pPr marL="457200" lvl="1" indent="0">
              <a:buNone/>
            </a:pPr>
            <a:r>
              <a:rPr lang="en-GB" dirty="0" smtClean="0"/>
              <a:t>Automate the process</a:t>
            </a:r>
          </a:p>
          <a:p>
            <a:pPr marL="457200" lvl="1" indent="0">
              <a:buNone/>
            </a:pPr>
            <a:r>
              <a:rPr lang="en-GB" dirty="0" smtClean="0"/>
              <a:t>Make concise test suites, with few superfluous tests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493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Last resort: debugging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8077200" cy="4953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Defects happen – people are imperfect</a:t>
            </a:r>
          </a:p>
          <a:p>
            <a:pPr marL="457200" lvl="1" indent="0">
              <a:buNone/>
            </a:pPr>
            <a:r>
              <a:rPr lang="en-GB" dirty="0" smtClean="0"/>
              <a:t>Industry average: 10 defects per 1000 lines of code (“</a:t>
            </a:r>
            <a:r>
              <a:rPr lang="en-GB" dirty="0" err="1" smtClean="0"/>
              <a:t>kloc</a:t>
            </a:r>
            <a:r>
              <a:rPr lang="en-GB" dirty="0" smtClean="0"/>
              <a:t>”)</a:t>
            </a:r>
          </a:p>
          <a:p>
            <a:pPr marL="0" indent="0">
              <a:buNone/>
            </a:pPr>
            <a:r>
              <a:rPr lang="en-GB" dirty="0" smtClean="0"/>
              <a:t>Defects that are not immediately localizable happen</a:t>
            </a:r>
          </a:p>
          <a:p>
            <a:pPr marL="457200" lvl="1" indent="0">
              <a:buNone/>
            </a:pPr>
            <a:r>
              <a:rPr lang="en-GB" dirty="0" smtClean="0"/>
              <a:t>Found during integration testing</a:t>
            </a:r>
          </a:p>
          <a:p>
            <a:pPr marL="457200" lvl="1" indent="0">
              <a:buNone/>
            </a:pPr>
            <a:r>
              <a:rPr lang="en-GB" dirty="0" smtClean="0"/>
              <a:t>Or reported by user</a:t>
            </a:r>
          </a:p>
          <a:p>
            <a:pPr marL="0" indent="0">
              <a:buNone/>
            </a:pPr>
            <a:r>
              <a:rPr lang="en-GB" dirty="0" smtClean="0"/>
              <a:t>The cost of an error increases by an order of magnitude for each lifecycle phase it passes through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step 1</a:t>
            </a:r>
            <a:r>
              <a:rPr lang="en-GB" dirty="0" smtClean="0"/>
              <a:t> – Clarify symptom (simplify input), create test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step 2</a:t>
            </a:r>
            <a:r>
              <a:rPr lang="en-GB" dirty="0" smtClean="0"/>
              <a:t> – Find and understand cause, create better test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step 3</a:t>
            </a:r>
            <a:r>
              <a:rPr lang="en-GB" dirty="0" smtClean="0"/>
              <a:t> – Fix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step 4</a:t>
            </a:r>
            <a:r>
              <a:rPr lang="en-GB" dirty="0" smtClean="0"/>
              <a:t> – Rerun all tests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2218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debugging process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33400" y="1371600"/>
            <a:ext cx="8305800" cy="5105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step 1</a:t>
            </a:r>
            <a:r>
              <a:rPr lang="en-GB" dirty="0" smtClean="0"/>
              <a:t> – </a:t>
            </a:r>
            <a:r>
              <a:rPr lang="en-GB" dirty="0" smtClean="0">
                <a:solidFill>
                  <a:srgbClr val="009900"/>
                </a:solidFill>
              </a:rPr>
              <a:t>find a small, repeatable test case </a:t>
            </a:r>
            <a:r>
              <a:rPr lang="en-GB" dirty="0" smtClean="0"/>
              <a:t>that produces the failure (may take effort, but helps clarify the defect, and also gives you something for regression)</a:t>
            </a:r>
          </a:p>
          <a:p>
            <a:pPr marL="457200" lvl="1" indent="0">
              <a:buNone/>
            </a:pPr>
            <a:r>
              <a:rPr lang="en-GB" dirty="0" smtClean="0"/>
              <a:t>Don't move on to next step until you have a repeatable test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step 2</a:t>
            </a:r>
            <a:r>
              <a:rPr lang="en-GB" dirty="0" smtClean="0"/>
              <a:t> – </a:t>
            </a:r>
            <a:r>
              <a:rPr lang="en-GB" dirty="0" smtClean="0">
                <a:solidFill>
                  <a:srgbClr val="009900"/>
                </a:solidFill>
              </a:rPr>
              <a:t>narrow down location and proximate cause</a:t>
            </a:r>
          </a:p>
          <a:p>
            <a:pPr marL="457200" lvl="1" indent="0">
              <a:buNone/>
            </a:pPr>
            <a:r>
              <a:rPr lang="en-GB" dirty="0" smtClean="0"/>
              <a:t>Study the data / </a:t>
            </a:r>
            <a:r>
              <a:rPr lang="en-GB" dirty="0" smtClean="0">
                <a:solidFill>
                  <a:schemeClr val="accent6"/>
                </a:solidFill>
              </a:rPr>
              <a:t>hypothesize</a:t>
            </a:r>
            <a:r>
              <a:rPr lang="en-GB" dirty="0" smtClean="0"/>
              <a:t> / </a:t>
            </a:r>
            <a:r>
              <a:rPr lang="en-GB" dirty="0" smtClean="0">
                <a:solidFill>
                  <a:srgbClr val="FF0000"/>
                </a:solidFill>
              </a:rPr>
              <a:t>experiment</a:t>
            </a:r>
            <a:r>
              <a:rPr lang="en-GB" dirty="0" smtClean="0"/>
              <a:t> / repeat</a:t>
            </a:r>
          </a:p>
          <a:p>
            <a:pPr marL="457200" lvl="1" indent="0">
              <a:buNone/>
            </a:pPr>
            <a:r>
              <a:rPr lang="en-GB" dirty="0" smtClean="0"/>
              <a:t>May change the code to get more information</a:t>
            </a:r>
          </a:p>
          <a:p>
            <a:pPr marL="457200" lvl="1" indent="0">
              <a:buNone/>
            </a:pPr>
            <a:r>
              <a:rPr lang="en-GB" dirty="0" smtClean="0"/>
              <a:t>Don't move on to next step until you understand the cause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step 3</a:t>
            </a:r>
            <a:r>
              <a:rPr lang="en-GB" dirty="0" smtClean="0"/>
              <a:t> – </a:t>
            </a:r>
            <a:r>
              <a:rPr lang="en-GB" dirty="0" smtClean="0">
                <a:solidFill>
                  <a:srgbClr val="009900"/>
                </a:solidFill>
              </a:rPr>
              <a:t>fix the defect</a:t>
            </a:r>
          </a:p>
          <a:p>
            <a:pPr marL="457200" lvl="1" indent="0">
              <a:buNone/>
            </a:pPr>
            <a:r>
              <a:rPr lang="en-GB" dirty="0" smtClean="0"/>
              <a:t>Is it a simple typo, or design flaw?  Does it occur elsewhere?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step 4</a:t>
            </a:r>
            <a:r>
              <a:rPr lang="en-GB" dirty="0" smtClean="0"/>
              <a:t> – </a:t>
            </a:r>
            <a:r>
              <a:rPr lang="en-GB" dirty="0" smtClean="0">
                <a:solidFill>
                  <a:srgbClr val="009900"/>
                </a:solidFill>
              </a:rPr>
              <a:t>add test case to regression suite</a:t>
            </a:r>
          </a:p>
          <a:p>
            <a:pPr marL="457200" lvl="1" indent="0">
              <a:buNone/>
            </a:pPr>
            <a:r>
              <a:rPr lang="en-GB" dirty="0" smtClean="0"/>
              <a:t>Is this failure fixed?  Are any other new failures introduced?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942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Debugging and the scientific method</a:t>
            </a:r>
          </a:p>
        </p:txBody>
      </p:sp>
      <p:sp>
        <p:nvSpPr>
          <p:cNvPr id="2765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Debugging should be </a:t>
            </a:r>
            <a:r>
              <a:rPr lang="en-US" dirty="0" smtClean="0">
                <a:solidFill>
                  <a:srgbClr val="009900"/>
                </a:solidFill>
              </a:rPr>
              <a:t>systematic</a:t>
            </a:r>
          </a:p>
          <a:p>
            <a:pPr marL="457200" lvl="1" indent="0">
              <a:buNone/>
            </a:pPr>
            <a:r>
              <a:rPr lang="en-US" dirty="0" smtClean="0"/>
              <a:t>Carefully decide what to do </a:t>
            </a:r>
          </a:p>
          <a:p>
            <a:pPr marL="914400" lvl="2" indent="0">
              <a:buNone/>
            </a:pPr>
            <a:r>
              <a:rPr lang="en-US" dirty="0" smtClean="0"/>
              <a:t>Don’t flail!</a:t>
            </a:r>
          </a:p>
          <a:p>
            <a:pPr marL="457200" lvl="1" indent="0">
              <a:buNone/>
            </a:pPr>
            <a:r>
              <a:rPr lang="en-US" dirty="0" smtClean="0"/>
              <a:t>Keep a record of everything that you do</a:t>
            </a:r>
          </a:p>
          <a:p>
            <a:pPr marL="457200" lvl="1" indent="0">
              <a:buNone/>
            </a:pPr>
            <a:r>
              <a:rPr lang="en-US" dirty="0" smtClean="0"/>
              <a:t>Don’t get sucked into fruitless avenues</a:t>
            </a:r>
          </a:p>
          <a:p>
            <a:pPr marL="0" indent="0">
              <a:buNone/>
            </a:pPr>
            <a:r>
              <a:rPr lang="en-US" dirty="0" smtClean="0"/>
              <a:t>Formulate a </a:t>
            </a:r>
            <a:r>
              <a:rPr lang="en-US" dirty="0" smtClean="0">
                <a:solidFill>
                  <a:srgbClr val="FF6600"/>
                </a:solidFill>
              </a:rPr>
              <a:t>hypothesis</a:t>
            </a:r>
          </a:p>
          <a:p>
            <a:pPr marL="0" indent="0">
              <a:buNone/>
            </a:pPr>
            <a:r>
              <a:rPr lang="en-US" dirty="0" smtClean="0"/>
              <a:t>Design an </a:t>
            </a:r>
            <a:r>
              <a:rPr lang="en-US" dirty="0" smtClean="0">
                <a:solidFill>
                  <a:srgbClr val="FF0000"/>
                </a:solidFill>
              </a:rPr>
              <a:t>experiment</a:t>
            </a:r>
          </a:p>
          <a:p>
            <a:pPr marL="0" indent="0">
              <a:buNone/>
            </a:pPr>
            <a:r>
              <a:rPr lang="en-US" dirty="0" smtClean="0"/>
              <a:t>Perform the experiment</a:t>
            </a:r>
          </a:p>
          <a:p>
            <a:pPr marL="0" indent="0">
              <a:buNone/>
            </a:pPr>
            <a:r>
              <a:rPr lang="en-US" dirty="0" smtClean="0"/>
              <a:t>Adjust your hypothesis and continue</a:t>
            </a:r>
          </a:p>
        </p:txBody>
      </p:sp>
      <p:pic>
        <p:nvPicPr>
          <p:cNvPr id="27654" name="Picture 5" descr="Hom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104" y="3290803"/>
            <a:ext cx="1607546" cy="1975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63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Ways to get your code right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Verification/quality assurance</a:t>
            </a:r>
          </a:p>
          <a:p>
            <a:pPr marL="457200" lvl="1" indent="0">
              <a:buNone/>
            </a:pPr>
            <a:r>
              <a:rPr lang="en-GB" dirty="0" smtClean="0"/>
              <a:t>Purpose is to uncover problems and increase confidence</a:t>
            </a:r>
          </a:p>
          <a:p>
            <a:pPr marL="457200" lvl="1" indent="0">
              <a:buNone/>
            </a:pPr>
            <a:r>
              <a:rPr lang="en-GB" dirty="0" smtClean="0"/>
              <a:t>Combination of reasoning and test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Debugging</a:t>
            </a:r>
          </a:p>
          <a:p>
            <a:pPr marL="457200" lvl="1" indent="0">
              <a:buNone/>
            </a:pPr>
            <a:r>
              <a:rPr lang="en-GB" dirty="0" smtClean="0"/>
              <a:t>Finding out why a program is not functioning as intended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Defensive programming</a:t>
            </a:r>
          </a:p>
          <a:p>
            <a:pPr marL="457200" lvl="1" indent="0">
              <a:buNone/>
            </a:pPr>
            <a:r>
              <a:rPr lang="en-GB" dirty="0" smtClean="0"/>
              <a:t>Programming with validation and debugging in mind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Testing ≠ debugging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test</a:t>
            </a:r>
            <a:r>
              <a:rPr lang="en-GB" dirty="0" smtClean="0"/>
              <a:t>: reveals existence of problem; test suite can also increase overall confidence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rgbClr val="009900"/>
                </a:solidFill>
              </a:rPr>
              <a:t>debug</a:t>
            </a:r>
            <a:r>
              <a:rPr lang="en-GB" dirty="0" smtClean="0"/>
              <a:t>: pinpoint location + cause of problem</a:t>
            </a:r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5152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Reducing input size example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0010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// returns true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iff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sub is a substring of full</a:t>
            </a:r>
          </a:p>
          <a:p>
            <a:pPr marL="0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// (i.e.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iff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there exists A,B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s.t.full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A+sub+B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contains(String full, String sub);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User bug report</a:t>
            </a:r>
          </a:p>
          <a:p>
            <a:pPr marL="457200" lvl="1" indent="0">
              <a:buNone/>
            </a:pPr>
            <a:r>
              <a:rPr lang="en-GB" dirty="0" smtClean="0"/>
              <a:t>It can't find the string </a:t>
            </a:r>
            <a:r>
              <a:rPr lang="en-GB" b="1" dirty="0" smtClean="0">
                <a:latin typeface="Courier New"/>
                <a:cs typeface="Courier New"/>
              </a:rPr>
              <a:t>"very happy"</a:t>
            </a:r>
            <a:r>
              <a:rPr lang="en-GB" dirty="0" smtClean="0"/>
              <a:t> within:</a:t>
            </a:r>
          </a:p>
          <a:p>
            <a:pPr marL="914400" lvl="2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Fáilte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, you are very welcome! Hi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Seán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! I am very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very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happy to see you all."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Poor responses</a:t>
            </a:r>
          </a:p>
          <a:p>
            <a:pPr marL="457200" lvl="1" indent="0">
              <a:buNone/>
            </a:pPr>
            <a:r>
              <a:rPr lang="en-GB" dirty="0" smtClean="0"/>
              <a:t>See accented characters, panic about not knowing about </a:t>
            </a:r>
            <a:r>
              <a:rPr lang="en-GB" dirty="0" err="1" smtClean="0"/>
              <a:t>unicode</a:t>
            </a:r>
            <a:r>
              <a:rPr lang="en-GB" dirty="0" smtClean="0"/>
              <a:t>, grab your Java texts to see how that is handled</a:t>
            </a:r>
          </a:p>
          <a:p>
            <a:pPr marL="857250" lvl="2" indent="0">
              <a:buNone/>
            </a:pPr>
            <a:r>
              <a:rPr lang="en-GB" dirty="0" smtClean="0"/>
              <a:t>Or </a:t>
            </a:r>
            <a:r>
              <a:rPr lang="en-GB" dirty="0" err="1" smtClean="0"/>
              <a:t>google</a:t>
            </a:r>
            <a:r>
              <a:rPr lang="en-GB" dirty="0" smtClean="0"/>
              <a:t> “</a:t>
            </a:r>
            <a:r>
              <a:rPr lang="en-GB" dirty="0" err="1" smtClean="0"/>
              <a:t>unicode</a:t>
            </a:r>
            <a:r>
              <a:rPr lang="en-GB" dirty="0" smtClean="0"/>
              <a:t>”, “funny characters”, etc.</a:t>
            </a:r>
          </a:p>
          <a:p>
            <a:pPr marL="457200" lvl="1" indent="0">
              <a:buNone/>
            </a:pPr>
            <a:r>
              <a:rPr lang="en-GB" dirty="0" smtClean="0"/>
              <a:t>Try to trace the execution of this example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9900"/>
                </a:solidFill>
              </a:rPr>
              <a:t>Better response</a:t>
            </a:r>
            <a:r>
              <a:rPr lang="en-GB" dirty="0" smtClean="0"/>
              <a:t>: simplify/clarify the symptom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7663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Reducing </a:t>
            </a:r>
            <a:r>
              <a:rPr lang="en-GB" i="1" dirty="0" smtClean="0"/>
              <a:t>absolute</a:t>
            </a:r>
            <a:r>
              <a:rPr lang="en-GB" dirty="0" smtClean="0"/>
              <a:t> input size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Find a simple test case by divide-and-conquer</a:t>
            </a:r>
          </a:p>
          <a:p>
            <a:pPr marL="0" indent="0">
              <a:buNone/>
            </a:pPr>
            <a:r>
              <a:rPr lang="en-GB" dirty="0" smtClean="0"/>
              <a:t>Pare test down – </a:t>
            </a:r>
            <a:r>
              <a:rPr lang="en-GB" dirty="0" smtClean="0">
                <a:solidFill>
                  <a:srgbClr val="FF0000"/>
                </a:solidFill>
              </a:rPr>
              <a:t>can't</a:t>
            </a:r>
            <a:r>
              <a:rPr lang="en-GB" dirty="0" smtClean="0"/>
              <a:t> find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"very happy"</a:t>
            </a:r>
            <a:r>
              <a:rPr lang="en-GB" dirty="0" smtClean="0"/>
              <a:t> within</a:t>
            </a:r>
          </a:p>
          <a:p>
            <a:pPr marL="457200" lvl="1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Fáilte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, you are very welcome! Hi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Seán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! I am very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very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happy to see you all."</a:t>
            </a:r>
          </a:p>
          <a:p>
            <a:pPr marL="457200" lvl="1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"I am very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very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happy to see you all."</a:t>
            </a:r>
          </a:p>
          <a:p>
            <a:pPr marL="457200" lvl="1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"very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very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happy"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9900"/>
                </a:solidFill>
              </a:rPr>
              <a:t>Can</a:t>
            </a:r>
            <a:r>
              <a:rPr lang="en-GB" dirty="0" smtClean="0"/>
              <a:t> find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"very happy"</a:t>
            </a:r>
            <a:r>
              <a:rPr lang="en-GB" dirty="0" smtClean="0"/>
              <a:t> within</a:t>
            </a:r>
          </a:p>
          <a:p>
            <a:pPr marL="457200" lvl="1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"very happy"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Can't</a:t>
            </a:r>
            <a:r>
              <a:rPr lang="en-GB" dirty="0" smtClean="0"/>
              <a:t> find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GB" dirty="0" smtClean="0"/>
              <a:t> within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aab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2718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Reducing relative input size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600200"/>
            <a:ext cx="8305800" cy="44958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Sometimes it is helpful to find two almost identical test cases where one gives the correct answer and the other does not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Can't</a:t>
            </a:r>
            <a:r>
              <a:rPr lang="en-GB" dirty="0" smtClean="0"/>
              <a:t> find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"very happy"</a:t>
            </a:r>
            <a:r>
              <a:rPr lang="en-GB" dirty="0" smtClean="0"/>
              <a:t> within</a:t>
            </a:r>
          </a:p>
          <a:p>
            <a:pPr marL="914400" lvl="2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"I am very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very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happy to see you all."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rgbClr val="009900"/>
                </a:solidFill>
              </a:rPr>
              <a:t>Can</a:t>
            </a:r>
            <a:r>
              <a:rPr lang="en-GB" dirty="0" smtClean="0"/>
              <a:t> find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"very happy"</a:t>
            </a:r>
            <a:r>
              <a:rPr lang="en-GB" dirty="0" smtClean="0"/>
              <a:t> within</a:t>
            </a:r>
          </a:p>
          <a:p>
            <a:pPr marL="914400" lvl="2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"I am very happy to see you all.”</a:t>
            </a:r>
            <a:endParaRPr lang="en-GB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9260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General strategy:  simplify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In general: find simplest input that will provoke failure</a:t>
            </a:r>
          </a:p>
          <a:p>
            <a:pPr marL="457200" lvl="1" indent="0">
              <a:buNone/>
            </a:pPr>
            <a:r>
              <a:rPr lang="en-GB" dirty="0" smtClean="0"/>
              <a:t>Usually not the input that revealed existence of the defect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Start with data that revealed the defect</a:t>
            </a:r>
          </a:p>
          <a:p>
            <a:pPr marL="457200" lvl="1" indent="0">
              <a:buNone/>
            </a:pPr>
            <a:r>
              <a:rPr lang="en-GB" dirty="0" smtClean="0"/>
              <a:t>Keep paring it down (“binary search” can help)</a:t>
            </a:r>
          </a:p>
          <a:p>
            <a:pPr marL="457200" lvl="1" indent="0">
              <a:buNone/>
            </a:pPr>
            <a:r>
              <a:rPr lang="en-GB" dirty="0" smtClean="0"/>
              <a:t>Often leads directly to an understanding of the cause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When not dealing with simple method calls:</a:t>
            </a:r>
          </a:p>
          <a:p>
            <a:pPr marL="457200" lvl="1" indent="0">
              <a:buNone/>
            </a:pPr>
            <a:r>
              <a:rPr lang="en-GB" dirty="0" smtClean="0"/>
              <a:t>The “test input” is the set of steps that reliably trigger the failure</a:t>
            </a:r>
          </a:p>
          <a:p>
            <a:pPr marL="457200" lvl="1" indent="0">
              <a:buNone/>
            </a:pPr>
            <a:r>
              <a:rPr lang="en-GB" dirty="0" smtClean="0"/>
              <a:t>Same basic idea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7529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Localizing a defect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Take advantage of modularity</a:t>
            </a:r>
          </a:p>
          <a:p>
            <a:pPr marL="457200" lvl="1" indent="0">
              <a:buNone/>
            </a:pPr>
            <a:r>
              <a:rPr lang="en-GB" dirty="0" smtClean="0"/>
              <a:t>Start with everything, take away pieces until failure goes away</a:t>
            </a:r>
          </a:p>
          <a:p>
            <a:pPr marL="457200" lvl="1" indent="0">
              <a:buNone/>
            </a:pPr>
            <a:r>
              <a:rPr lang="en-GB" dirty="0" smtClean="0"/>
              <a:t>Start with nothing, add pieces back in until failure appears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Take advantage of modular reasoning</a:t>
            </a:r>
          </a:p>
          <a:p>
            <a:pPr marL="457200" lvl="1" indent="0">
              <a:buNone/>
            </a:pPr>
            <a:r>
              <a:rPr lang="en-GB" dirty="0" smtClean="0"/>
              <a:t>Trace through program, viewing intermediate results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Binary search </a:t>
            </a:r>
            <a:r>
              <a:rPr lang="en-GB" dirty="0" smtClean="0">
                <a:solidFill>
                  <a:schemeClr val="accent6"/>
                </a:solidFill>
              </a:rPr>
              <a:t>speeds up the process</a:t>
            </a:r>
          </a:p>
          <a:p>
            <a:pPr marL="457200" lvl="1" indent="0">
              <a:buNone/>
            </a:pPr>
            <a:r>
              <a:rPr lang="en-GB" dirty="0" smtClean="0"/>
              <a:t>Error happens somewhere between first and last statement</a:t>
            </a:r>
          </a:p>
          <a:p>
            <a:pPr marL="457200" lvl="1" indent="0">
              <a:buNone/>
            </a:pPr>
            <a:r>
              <a:rPr lang="en-GB" dirty="0" smtClean="0"/>
              <a:t>Do binary search on that ordered set of statements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1311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binary search on buggy code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33400" y="1447800"/>
            <a:ext cx="77724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MotionDetector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first = true;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private Matrix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prev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 new Matrix();</a:t>
            </a:r>
          </a:p>
          <a:p>
            <a:pPr marL="0" indent="0">
              <a:buNone/>
            </a:pP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public Point apply(Matrix current) {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if (first) {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prev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 current;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Matrix motion = new Matrix();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getDifference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prev,current,motion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applyThreshold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(motion,motion,10);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300" b="1" dirty="0" err="1" smtClean="0">
                <a:latin typeface="Courier New" pitchFamily="49" charset="0"/>
                <a:cs typeface="Courier New" pitchFamily="49" charset="0"/>
              </a:rPr>
              <a:t>labelImage</a:t>
            </a:r>
            <a:r>
              <a:rPr lang="en-GB" sz="2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300" b="1" dirty="0" err="1" smtClean="0">
                <a:latin typeface="Courier New" pitchFamily="49" charset="0"/>
                <a:cs typeface="Courier New" pitchFamily="49" charset="0"/>
              </a:rPr>
              <a:t>motion,motion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getHistogram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(motion);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top =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hist.getMostFrequent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applyThreshold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motion,motion,top,top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Point result =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getCentroid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(motion);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prev.copy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(current);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return result;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796" name="AutoShape 3"/>
          <p:cNvSpPr>
            <a:spLocks noChangeArrowheads="1"/>
          </p:cNvSpPr>
          <p:nvPr/>
        </p:nvSpPr>
        <p:spPr bwMode="auto">
          <a:xfrm>
            <a:off x="5807909" y="1741744"/>
            <a:ext cx="2281679" cy="403287"/>
          </a:xfrm>
          <a:prstGeom prst="roundRect">
            <a:avLst>
              <a:gd name="adj" fmla="val 2615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</a:tabLst>
            </a:pPr>
            <a:r>
              <a:rPr lang="en-GB">
                <a:solidFill>
                  <a:srgbClr val="000000"/>
                </a:solidFill>
              </a:rPr>
              <a:t>no problem yet</a:t>
            </a:r>
          </a:p>
        </p:txBody>
      </p:sp>
      <p:sp>
        <p:nvSpPr>
          <p:cNvPr id="33797" name="AutoShape 4"/>
          <p:cNvSpPr>
            <a:spLocks noChangeArrowheads="1"/>
          </p:cNvSpPr>
          <p:nvPr/>
        </p:nvSpPr>
        <p:spPr bwMode="auto">
          <a:xfrm>
            <a:off x="5807909" y="5723530"/>
            <a:ext cx="2281679" cy="403287"/>
          </a:xfrm>
          <a:prstGeom prst="roundRect">
            <a:avLst>
              <a:gd name="adj" fmla="val 26157"/>
            </a:avLst>
          </a:prstGeom>
          <a:solidFill>
            <a:srgbClr val="FF33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</a:tabLst>
            </a:pPr>
            <a:r>
              <a:rPr lang="en-GB">
                <a:solidFill>
                  <a:srgbClr val="000000"/>
                </a:solidFill>
              </a:rPr>
              <a:t>problem exists</a:t>
            </a:r>
          </a:p>
        </p:txBody>
      </p:sp>
      <p:cxnSp>
        <p:nvCxnSpPr>
          <p:cNvPr id="33798" name="AutoShape 5"/>
          <p:cNvCxnSpPr>
            <a:cxnSpLocks noChangeShapeType="1"/>
            <a:stCxn id="33796" idx="2"/>
            <a:endCxn id="33797" idx="0"/>
          </p:cNvCxnSpPr>
          <p:nvPr/>
        </p:nvCxnSpPr>
        <p:spPr bwMode="auto">
          <a:xfrm>
            <a:off x="6948749" y="2145031"/>
            <a:ext cx="0" cy="357849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5" name="AutoShape 6"/>
          <p:cNvSpPr>
            <a:spLocks noChangeArrowheads="1"/>
          </p:cNvSpPr>
          <p:nvPr/>
        </p:nvSpPr>
        <p:spPr bwMode="auto">
          <a:xfrm>
            <a:off x="7086601" y="3478537"/>
            <a:ext cx="1788036" cy="686919"/>
          </a:xfrm>
          <a:prstGeom prst="roundRect">
            <a:avLst>
              <a:gd name="adj" fmla="val 17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0" tIns="0" rIns="0" bIns="0" anchor="ctr" anchorCtr="1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</a:rPr>
              <a:t>Check 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</a:rPr>
              <a:t>intermediate result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</a:rPr>
              <a:t>at half-way point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368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binary search on buggy code</a:t>
            </a:r>
          </a:p>
        </p:txBody>
      </p:sp>
      <p:sp>
        <p:nvSpPr>
          <p:cNvPr id="27655" name="AutoShape 6"/>
          <p:cNvSpPr>
            <a:spLocks noChangeArrowheads="1"/>
          </p:cNvSpPr>
          <p:nvPr/>
        </p:nvSpPr>
        <p:spPr bwMode="auto">
          <a:xfrm>
            <a:off x="7261327" y="2809148"/>
            <a:ext cx="1730273" cy="686919"/>
          </a:xfrm>
          <a:prstGeom prst="roundRect">
            <a:avLst>
              <a:gd name="adj" fmla="val 17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0" tIns="0" rIns="0" bIns="0" anchor="ctr" anchorCtr="1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</a:rPr>
              <a:t>Check 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</a:rPr>
              <a:t>intermediate result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</a:rPr>
              <a:t>at half-way point</a:t>
            </a:r>
          </a:p>
        </p:txBody>
      </p:sp>
      <p:sp>
        <p:nvSpPr>
          <p:cNvPr id="34823" name="AutoShape 3"/>
          <p:cNvSpPr>
            <a:spLocks noChangeArrowheads="1"/>
          </p:cNvSpPr>
          <p:nvPr/>
        </p:nvSpPr>
        <p:spPr bwMode="auto">
          <a:xfrm>
            <a:off x="6096000" y="2133291"/>
            <a:ext cx="2281679" cy="403287"/>
          </a:xfrm>
          <a:prstGeom prst="roundRect">
            <a:avLst>
              <a:gd name="adj" fmla="val 2615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</a:tabLst>
            </a:pPr>
            <a:r>
              <a:rPr lang="en-GB">
                <a:solidFill>
                  <a:srgbClr val="000000"/>
                </a:solidFill>
              </a:rPr>
              <a:t>no problem yet</a:t>
            </a:r>
          </a:p>
        </p:txBody>
      </p:sp>
      <p:sp>
        <p:nvSpPr>
          <p:cNvPr id="34824" name="AutoShape 4"/>
          <p:cNvSpPr>
            <a:spLocks noChangeArrowheads="1"/>
          </p:cNvSpPr>
          <p:nvPr/>
        </p:nvSpPr>
        <p:spPr bwMode="auto">
          <a:xfrm>
            <a:off x="6096000" y="4092513"/>
            <a:ext cx="2281679" cy="403287"/>
          </a:xfrm>
          <a:prstGeom prst="roundRect">
            <a:avLst>
              <a:gd name="adj" fmla="val 26157"/>
            </a:avLst>
          </a:prstGeom>
          <a:solidFill>
            <a:srgbClr val="FF33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</a:tabLst>
            </a:pPr>
            <a:r>
              <a:rPr lang="en-GB">
                <a:solidFill>
                  <a:srgbClr val="000000"/>
                </a:solidFill>
              </a:rPr>
              <a:t>problem exists</a:t>
            </a:r>
          </a:p>
        </p:txBody>
      </p:sp>
      <p:cxnSp>
        <p:nvCxnSpPr>
          <p:cNvPr id="34825" name="AutoShape 5"/>
          <p:cNvCxnSpPr>
            <a:cxnSpLocks noChangeShapeType="1"/>
            <a:stCxn id="34823" idx="2"/>
          </p:cNvCxnSpPr>
          <p:nvPr/>
        </p:nvCxnSpPr>
        <p:spPr bwMode="auto">
          <a:xfrm>
            <a:off x="7236840" y="2536578"/>
            <a:ext cx="1440" cy="14466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6535626" y="4949161"/>
            <a:ext cx="2455974" cy="701060"/>
          </a:xfrm>
          <a:prstGeom prst="roundRect">
            <a:avLst>
              <a:gd name="adj" fmla="val 139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</a:rPr>
              <a:t>Quickly home in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</a:rPr>
              <a:t>on defect in O(log n) time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latin typeface="+mn-lt"/>
              </a:rPr>
              <a:t>by repeated subdivision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81000" y="1447800"/>
            <a:ext cx="77724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MotionDetector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first = true;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private Matrix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prev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 new Matrix();</a:t>
            </a:r>
          </a:p>
          <a:p>
            <a:pPr marL="0" indent="0">
              <a:buNone/>
            </a:pP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public Point apply(Matrix current) {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if (first) {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prev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 current;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Matrix motion = new Matrix();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getDifference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prev,current,motion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applyThreshold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(motion,motion,10);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300" b="1" dirty="0" err="1" smtClean="0">
                <a:latin typeface="Courier New" pitchFamily="49" charset="0"/>
                <a:cs typeface="Courier New" pitchFamily="49" charset="0"/>
              </a:rPr>
              <a:t>labelImage</a:t>
            </a:r>
            <a:r>
              <a:rPr lang="en-GB" sz="2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300" b="1" dirty="0" err="1" smtClean="0">
                <a:latin typeface="Courier New" pitchFamily="49" charset="0"/>
                <a:cs typeface="Courier New" pitchFamily="49" charset="0"/>
              </a:rPr>
              <a:t>motion,motion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getHistogram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(motion);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top =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hist.getMostFrequent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applyThreshold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motion,motion,top,top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Point result =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getCentroid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(motion);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prev.copy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(current);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    return result;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525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Detecting Bugs in the Real World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Real Systems</a:t>
            </a:r>
          </a:p>
          <a:p>
            <a:pPr marL="457200" lvl="1" indent="0">
              <a:buNone/>
            </a:pPr>
            <a:r>
              <a:rPr lang="en-US" dirty="0" smtClean="0"/>
              <a:t>Large and complex (duh!)</a:t>
            </a:r>
          </a:p>
          <a:p>
            <a:pPr marL="457200" lvl="1" indent="0">
              <a:buNone/>
            </a:pPr>
            <a:r>
              <a:rPr lang="en-US" dirty="0" smtClean="0"/>
              <a:t>Collection of modules, written by multiple people</a:t>
            </a:r>
          </a:p>
          <a:p>
            <a:pPr marL="457200" lvl="1" indent="0">
              <a:buNone/>
            </a:pPr>
            <a:r>
              <a:rPr lang="en-US" dirty="0" smtClean="0"/>
              <a:t>Complex input</a:t>
            </a:r>
          </a:p>
          <a:p>
            <a:pPr marL="457200" lvl="1" indent="0">
              <a:buNone/>
            </a:pPr>
            <a:r>
              <a:rPr lang="en-US" dirty="0" smtClean="0"/>
              <a:t>Many external interactions </a:t>
            </a:r>
          </a:p>
          <a:p>
            <a:pPr marL="457200" lvl="1" indent="0">
              <a:buNone/>
            </a:pPr>
            <a:r>
              <a:rPr lang="en-US" dirty="0" smtClean="0"/>
              <a:t>Non-deterministic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Replication can be an issue</a:t>
            </a:r>
          </a:p>
          <a:p>
            <a:pPr marL="457200" lvl="1" indent="0">
              <a:buNone/>
            </a:pPr>
            <a:r>
              <a:rPr lang="en-US" dirty="0" smtClean="0"/>
              <a:t>Infrequent failure</a:t>
            </a:r>
          </a:p>
          <a:p>
            <a:pPr marL="457200" lvl="1" indent="0">
              <a:buNone/>
            </a:pPr>
            <a:r>
              <a:rPr lang="en-US" dirty="0" smtClean="0"/>
              <a:t>Instrumentation eliminates the failure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Defects cross abstraction barriers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Large time lag from corruption (defect) to detection (failure)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36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Heisenbugs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Sequential, deterministic program – failure is repeatable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But the real world is not that nice…</a:t>
            </a:r>
          </a:p>
          <a:p>
            <a:pPr marL="457200" lvl="1" indent="0">
              <a:buNone/>
            </a:pPr>
            <a:r>
              <a:rPr lang="en-US" dirty="0" smtClean="0"/>
              <a:t>Continuous input/environment changes</a:t>
            </a:r>
          </a:p>
          <a:p>
            <a:pPr marL="457200" lvl="1" indent="0">
              <a:buNone/>
            </a:pPr>
            <a:r>
              <a:rPr lang="en-US" dirty="0" smtClean="0"/>
              <a:t>Timing dependencies</a:t>
            </a:r>
          </a:p>
          <a:p>
            <a:pPr marL="457200" lvl="1" indent="0">
              <a:buNone/>
            </a:pPr>
            <a:r>
              <a:rPr lang="en-US" dirty="0" smtClean="0"/>
              <a:t>Concurrency and parallelism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Failure occurs randomly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Hard to reproduce</a:t>
            </a:r>
          </a:p>
          <a:p>
            <a:pPr marL="457200" lvl="1" indent="0">
              <a:buNone/>
            </a:pPr>
            <a:r>
              <a:rPr lang="en-US" dirty="0" smtClean="0"/>
              <a:t>Use of debugger or assertions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failure goes away</a:t>
            </a:r>
          </a:p>
          <a:p>
            <a:pPr marL="457200" lvl="1" indent="0">
              <a:buNone/>
            </a:pPr>
            <a:r>
              <a:rPr lang="en-US" dirty="0" smtClean="0"/>
              <a:t>Only happens when under heavy load</a:t>
            </a:r>
          </a:p>
          <a:p>
            <a:pPr marL="457200" lvl="1" indent="0">
              <a:buNone/>
            </a:pPr>
            <a:r>
              <a:rPr lang="en-US" dirty="0" smtClean="0"/>
              <a:t>Only happens once in a while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25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Debugging In Harsh Environments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600200"/>
            <a:ext cx="3657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Failure is non-deterministic, difficult to reproduce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Can’t print or use debugger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Can’t change timing of program (or defect/failure depends on timing)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7894" name="AutoShape 5" descr="1028110725a.jpg"/>
          <p:cNvSpPr>
            <a:spLocks noChangeAspect="1" noChangeArrowheads="1"/>
          </p:cNvSpPr>
          <p:nvPr/>
        </p:nvSpPr>
        <p:spPr bwMode="auto">
          <a:xfrm>
            <a:off x="152688" y="-165548"/>
            <a:ext cx="276567" cy="276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7895" name="AutoShape 7" descr="1028110725a.jpg"/>
          <p:cNvSpPr>
            <a:spLocks noChangeAspect="1" noChangeArrowheads="1"/>
          </p:cNvSpPr>
          <p:nvPr/>
        </p:nvSpPr>
        <p:spPr bwMode="auto">
          <a:xfrm>
            <a:off x="290972" y="-27351"/>
            <a:ext cx="276567" cy="276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7896" name="AutoShape 9" descr="https://mail.google.com/mail/?ui=2&amp;ik=a11cb6227a&amp;view=att&amp;th=1334b4d5a3b6bff5&amp;attid=0.1&amp;disp=inline&amp;realattid=f1ffbe7b1decdd68_0.1&amp;zw"/>
          <p:cNvSpPr>
            <a:spLocks noChangeAspect="1" noChangeArrowheads="1"/>
          </p:cNvSpPr>
          <p:nvPr/>
        </p:nvSpPr>
        <p:spPr bwMode="auto">
          <a:xfrm>
            <a:off x="429255" y="110846"/>
            <a:ext cx="276567" cy="2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7897" name="AutoShape 11" descr="https://mail.google.com/mail/?ui=2&amp;ik=a11cb6227a&amp;view=att&amp;th=1334b4d5a3b6bff5&amp;attid=0.1&amp;disp=inline&amp;realattid=f1ffbe7b1decdd68_0.1&amp;zw"/>
          <p:cNvSpPr>
            <a:spLocks noChangeAspect="1" noChangeArrowheads="1"/>
          </p:cNvSpPr>
          <p:nvPr/>
        </p:nvSpPr>
        <p:spPr bwMode="auto">
          <a:xfrm>
            <a:off x="567539" y="249042"/>
            <a:ext cx="276567" cy="2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7898" name="AutoShape 13" descr="https://mail.google.com/mail/?ui=2&amp;ik=a11cb6227a&amp;view=att&amp;th=1334b4d5a3b6bff5&amp;attid=0.1&amp;disp=inline&amp;realattid=f1ffbe7b1decdd68_0.1&amp;zw"/>
          <p:cNvSpPr>
            <a:spLocks noChangeAspect="1" noChangeArrowheads="1"/>
          </p:cNvSpPr>
          <p:nvPr/>
        </p:nvSpPr>
        <p:spPr bwMode="auto">
          <a:xfrm>
            <a:off x="705822" y="387238"/>
            <a:ext cx="276567" cy="2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pic>
        <p:nvPicPr>
          <p:cNvPr id="37899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1" y="1600201"/>
            <a:ext cx="2643264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0"/>
            <a:ext cx="2609850" cy="1973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6722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r>
              <a:rPr lang="en-GB" dirty="0" smtClean="0"/>
              <a:t>Grace Hopper’s log book, Sep 9, 1947</a:t>
            </a:r>
          </a:p>
        </p:txBody>
      </p:sp>
      <p:sp>
        <p:nvSpPr>
          <p:cNvPr id="12293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Alan Perlis </a:t>
            </a:r>
            <a:r>
              <a:rPr lang="en-US" smtClean="0">
                <a:sym typeface="Webdings" pitchFamily="18" charset="2"/>
                <a:hlinkClick r:id="rId3"/>
              </a:rPr>
              <a:t></a:t>
            </a:r>
            <a:endParaRPr lang="en-US" smtClean="0"/>
          </a:p>
        </p:txBody>
      </p:sp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6"/>
          <a:stretch>
            <a:fillRect/>
          </a:stretch>
        </p:blipFill>
        <p:spPr bwMode="auto">
          <a:xfrm>
            <a:off x="630919" y="1494249"/>
            <a:ext cx="5508295" cy="4348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4" descr="C:\Users\mernst\Desktop\300px-Grace_Hopp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198" y="4953000"/>
            <a:ext cx="1403002" cy="164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886" y="1785038"/>
            <a:ext cx="7025092" cy="1235131"/>
          </a:xfrm>
          <a:prstGeom prst="rect">
            <a:avLst/>
          </a:prstGeom>
          <a:noFill/>
          <a:ln w="1905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Elbow Connector 12"/>
          <p:cNvCxnSpPr/>
          <p:nvPr/>
        </p:nvCxnSpPr>
        <p:spPr>
          <a:xfrm rot="10800000" flipV="1">
            <a:off x="5125134" y="3020169"/>
            <a:ext cx="1935970" cy="1168912"/>
          </a:xfrm>
          <a:prstGeom prst="bentConnector3">
            <a:avLst>
              <a:gd name="adj1" fmla="val 334"/>
            </a:avLst>
          </a:prstGeom>
          <a:ln w="76200">
            <a:solidFill>
              <a:srgbClr val="000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204313" y="4405013"/>
            <a:ext cx="1863487" cy="391533"/>
          </a:xfrm>
          <a:prstGeom prst="rect">
            <a:avLst/>
          </a:prstGeom>
        </p:spPr>
        <p:txBody>
          <a:bodyPr wrap="none" lIns="82945" tIns="41473" rIns="82945" bIns="41473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Grace </a:t>
            </a:r>
            <a:r>
              <a:rPr lang="en-US" sz="2000" b="1" dirty="0" smtClean="0">
                <a:latin typeface="+mn-lt"/>
              </a:rPr>
              <a:t>Hopper</a:t>
            </a:r>
            <a:endParaRPr 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5000" y="4524017"/>
            <a:ext cx="1479550" cy="187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19474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Logging Events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og (record) events during execution as program runs at speed</a:t>
            </a:r>
          </a:p>
          <a:p>
            <a:pPr marL="0" indent="0">
              <a:buNone/>
            </a:pPr>
            <a:r>
              <a:rPr lang="en-US" dirty="0" smtClean="0"/>
              <a:t>When error detected, stop program and examine logs to help reconstruct the past</a:t>
            </a:r>
          </a:p>
          <a:p>
            <a:pPr marL="0" indent="0">
              <a:buNone/>
            </a:pPr>
            <a:r>
              <a:rPr lang="en-US" dirty="0" smtClean="0"/>
              <a:t>The log may be all you know about a customer’s environment</a:t>
            </a:r>
          </a:p>
          <a:p>
            <a:pPr marL="400050" lvl="1" indent="0">
              <a:buNone/>
            </a:pPr>
            <a:r>
              <a:rPr lang="en-US" dirty="0" smtClean="0"/>
              <a:t>Needs to tell you enough to reproduce the failure</a:t>
            </a:r>
          </a:p>
          <a:p>
            <a:pPr marL="0" indent="0">
              <a:buNone/>
            </a:pPr>
            <a:r>
              <a:rPr lang="en-US" dirty="0" smtClean="0"/>
              <a:t>Performance / advanced issues:</a:t>
            </a:r>
          </a:p>
          <a:p>
            <a:pPr marL="400050" lvl="1" indent="0">
              <a:buNone/>
            </a:pPr>
            <a:r>
              <a:rPr lang="en-US" dirty="0" smtClean="0"/>
              <a:t>To reduce overhead, store in main memory, not on disk (trade performance </a:t>
            </a:r>
            <a:r>
              <a:rPr lang="en-US" dirty="0" err="1" smtClean="0"/>
              <a:t>vs</a:t>
            </a:r>
            <a:r>
              <a:rPr lang="en-US" dirty="0" smtClean="0"/>
              <a:t> stable storage)</a:t>
            </a:r>
          </a:p>
          <a:p>
            <a:pPr marL="400050" lvl="1" indent="0">
              <a:buNone/>
            </a:pPr>
            <a:r>
              <a:rPr lang="en-US" dirty="0" smtClean="0"/>
              <a:t>Circular logs avoid resource exhaustion and may be good enough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03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Tricks for Hard Bugs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Rebuild system from scratch, or restart/reboot</a:t>
            </a:r>
          </a:p>
          <a:p>
            <a:pPr marL="457200" lvl="1" indent="0">
              <a:buNone/>
            </a:pPr>
            <a:r>
              <a:rPr lang="en-US" dirty="0" smtClean="0"/>
              <a:t>Find the bug in your build system or persistent data structures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Explain the problem to a friend (or to a rubber duck)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Make sure it is a bug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Program may be working correctly and you don’t realize it!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Minimize input required to exercise bug </a:t>
            </a:r>
            <a:r>
              <a:rPr lang="en-US" dirty="0" smtClean="0"/>
              <a:t>(exhibit failure)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Add checks to the program</a:t>
            </a:r>
          </a:p>
          <a:p>
            <a:pPr marL="457200" lvl="1" indent="0">
              <a:buNone/>
            </a:pPr>
            <a:r>
              <a:rPr lang="en-US" dirty="0" smtClean="0"/>
              <a:t>Minimize distance between error and detection/failure</a:t>
            </a:r>
          </a:p>
          <a:p>
            <a:pPr marL="457200" lvl="1" indent="0">
              <a:buNone/>
            </a:pPr>
            <a:r>
              <a:rPr lang="en-US" dirty="0" smtClean="0"/>
              <a:t>Use binary search to narrow down possible locations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Use logs to record events in history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11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Where is the defect?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</a:t>
            </a:r>
            <a:r>
              <a:rPr lang="en-GB" dirty="0" smtClean="0"/>
              <a:t>he defect is </a:t>
            </a:r>
            <a:r>
              <a:rPr lang="en-GB" dirty="0" smtClean="0">
                <a:solidFill>
                  <a:srgbClr val="FF0000"/>
                </a:solidFill>
              </a:rPr>
              <a:t>not</a:t>
            </a:r>
            <a:r>
              <a:rPr lang="en-GB" dirty="0" smtClean="0"/>
              <a:t> where you think it is</a:t>
            </a: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Ask yourself where it cannot be; explain why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Look for stupid mistakes first, e.g.,</a:t>
            </a:r>
          </a:p>
          <a:p>
            <a:pPr marL="457200" lvl="1" indent="0">
              <a:buNone/>
            </a:pPr>
            <a:r>
              <a:rPr lang="en-GB" dirty="0" smtClean="0"/>
              <a:t>Reversed order of arguments: 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Collections.copy(src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GB" dirty="0" smtClean="0"/>
              <a:t>Spelling of identifiers: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914400" lvl="2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@Override</a:t>
            </a:r>
            <a:r>
              <a:rPr lang="en-GB" dirty="0" smtClean="0"/>
              <a:t> can help catch method name typos</a:t>
            </a:r>
          </a:p>
          <a:p>
            <a:pPr marL="457200" lvl="1" indent="0">
              <a:buNone/>
            </a:pPr>
            <a:r>
              <a:rPr lang="en-GB" dirty="0" smtClean="0"/>
              <a:t>Same object vs. equal: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a == b</a:t>
            </a:r>
            <a:r>
              <a:rPr lang="en-GB" dirty="0" smtClean="0"/>
              <a:t> versus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(b)</a:t>
            </a:r>
          </a:p>
          <a:p>
            <a:pPr marL="457200" lvl="1" indent="0">
              <a:buNone/>
            </a:pPr>
            <a:r>
              <a:rPr lang="en-GB" dirty="0" smtClean="0"/>
              <a:t>Failure to reinitialize a variable</a:t>
            </a:r>
          </a:p>
          <a:p>
            <a:pPr marL="457200" lvl="1" indent="0">
              <a:buNone/>
            </a:pPr>
            <a:r>
              <a:rPr lang="en-GB" dirty="0" smtClean="0"/>
              <a:t>Deep vs. shallow copy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9900"/>
                </a:solidFill>
              </a:rPr>
              <a:t>Make sure that you have correct source code!</a:t>
            </a:r>
          </a:p>
          <a:p>
            <a:pPr marL="457200" lvl="1" indent="0">
              <a:buNone/>
            </a:pPr>
            <a:r>
              <a:rPr lang="en-GB" dirty="0" smtClean="0"/>
              <a:t>Check out fresh copy from repository</a:t>
            </a:r>
          </a:p>
          <a:p>
            <a:pPr marL="457200" lvl="1" indent="0">
              <a:buNone/>
            </a:pPr>
            <a:r>
              <a:rPr lang="en-GB" dirty="0" smtClean="0"/>
              <a:t>Recompile everything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9512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When the going gets tough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0010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Reconsider assumptions</a:t>
            </a:r>
          </a:p>
          <a:p>
            <a:pPr marL="457200" lvl="1" indent="0">
              <a:buNone/>
            </a:pPr>
            <a:r>
              <a:rPr lang="en-GB" dirty="0"/>
              <a:t>e</a:t>
            </a:r>
            <a:r>
              <a:rPr lang="en-GB" dirty="0" smtClean="0"/>
              <a:t>.g., has the OS changed?  Is there room on the hard drive?  Is it a leap year? 2 full moons in the month?</a:t>
            </a:r>
          </a:p>
          <a:p>
            <a:pPr marL="457200" lvl="1" indent="0">
              <a:buNone/>
            </a:pPr>
            <a:r>
              <a:rPr lang="en-GB" dirty="0" smtClean="0"/>
              <a:t>Debug the code, </a:t>
            </a:r>
            <a:r>
              <a:rPr lang="en-GB" i="1" dirty="0" smtClean="0">
                <a:solidFill>
                  <a:srgbClr val="0000FF"/>
                </a:solidFill>
              </a:rPr>
              <a:t>not </a:t>
            </a:r>
            <a:r>
              <a:rPr lang="en-GB" dirty="0" smtClean="0"/>
              <a:t>the comments</a:t>
            </a:r>
          </a:p>
          <a:p>
            <a:pPr marL="857250" lvl="2" indent="0">
              <a:buNone/>
            </a:pPr>
            <a:r>
              <a:rPr lang="en-GB" dirty="0" smtClean="0"/>
              <a:t>Verify that comments and specs describe the code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Start documenting your system</a:t>
            </a:r>
          </a:p>
          <a:p>
            <a:pPr marL="457200" lvl="1" indent="0">
              <a:buNone/>
            </a:pPr>
            <a:r>
              <a:rPr lang="en-GB" dirty="0" smtClean="0"/>
              <a:t>Gives a fresh angle, and highlights area of confusion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Get help</a:t>
            </a:r>
          </a:p>
          <a:p>
            <a:pPr marL="457200" lvl="1" indent="0">
              <a:buNone/>
            </a:pPr>
            <a:r>
              <a:rPr lang="en-GB" dirty="0" smtClean="0"/>
              <a:t>We all develop blind spots</a:t>
            </a:r>
          </a:p>
          <a:p>
            <a:pPr marL="457200" lvl="1" indent="0">
              <a:buNone/>
            </a:pPr>
            <a:r>
              <a:rPr lang="en-GB" dirty="0" smtClean="0"/>
              <a:t>Explaining the problem often helps (even to rubber duck)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Walk away</a:t>
            </a:r>
          </a:p>
          <a:p>
            <a:pPr marL="457200" lvl="1" indent="0">
              <a:buNone/>
            </a:pPr>
            <a:r>
              <a:rPr lang="en-GB" dirty="0" smtClean="0"/>
              <a:t>Trade latency for efficiency – sleep!</a:t>
            </a:r>
          </a:p>
          <a:p>
            <a:pPr marL="457200" lvl="1" indent="0">
              <a:buNone/>
            </a:pPr>
            <a:r>
              <a:rPr lang="en-GB" dirty="0" smtClean="0"/>
              <a:t>One good reason to start early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7793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</a:p>
        </p:txBody>
      </p:sp>
      <p:sp>
        <p:nvSpPr>
          <p:cNvPr id="43013" name="Rectangle 3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Testing and debugging are different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Testing</a:t>
            </a:r>
            <a:r>
              <a:rPr lang="en-US" dirty="0" smtClean="0"/>
              <a:t> reveals </a:t>
            </a:r>
            <a:r>
              <a:rPr lang="en-US" dirty="0" smtClean="0">
                <a:solidFill>
                  <a:srgbClr val="009900"/>
                </a:solidFill>
              </a:rPr>
              <a:t>existence of failures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Debugging</a:t>
            </a:r>
            <a:r>
              <a:rPr lang="en-US" dirty="0" smtClean="0"/>
              <a:t> pinpoints </a:t>
            </a:r>
            <a:r>
              <a:rPr lang="en-US" dirty="0" smtClean="0">
                <a:solidFill>
                  <a:srgbClr val="009900"/>
                </a:solidFill>
              </a:rPr>
              <a:t>location of defects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Goal is to get program right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Debugging should be a systematic process</a:t>
            </a:r>
          </a:p>
          <a:p>
            <a:pPr marL="457200" lvl="1" indent="0">
              <a:buNone/>
            </a:pPr>
            <a:r>
              <a:rPr lang="en-US" dirty="0" smtClean="0"/>
              <a:t>Use the </a:t>
            </a:r>
            <a:r>
              <a:rPr lang="en-US" dirty="0" smtClean="0">
                <a:solidFill>
                  <a:srgbClr val="FF0000"/>
                </a:solidFill>
              </a:rPr>
              <a:t>scientific method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Understand the source of defects</a:t>
            </a:r>
          </a:p>
          <a:p>
            <a:pPr marL="457200" lvl="1" indent="0">
              <a:buNone/>
            </a:pPr>
            <a:r>
              <a:rPr lang="en-US" dirty="0" smtClean="0"/>
              <a:t>To find similar ones and prevent them in the future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82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Bug’s Life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391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defect</a:t>
            </a:r>
            <a:r>
              <a:rPr lang="en-US" dirty="0" smtClean="0"/>
              <a:t> – mistake committed by a human</a:t>
            </a:r>
            <a:br>
              <a:rPr lang="en-US" dirty="0" smtClean="0"/>
            </a:br>
            <a:r>
              <a:rPr lang="en-US" dirty="0" smtClean="0"/>
              <a:t>as seen as a problem in the code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failure</a:t>
            </a:r>
            <a:r>
              <a:rPr lang="en-US" dirty="0" smtClean="0"/>
              <a:t> – visible error:  program violates its specification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root cause </a:t>
            </a:r>
            <a:r>
              <a:rPr lang="en-US" dirty="0" smtClean="0"/>
              <a:t>– core issue that led to the defect</a:t>
            </a:r>
          </a:p>
          <a:p>
            <a:pPr marL="0" indent="0">
              <a:buNone/>
            </a:pPr>
            <a:r>
              <a:rPr lang="en-US" dirty="0" smtClean="0"/>
              <a:t>[One set of definitions – there are others]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Debugging starts when a failure is observed</a:t>
            </a:r>
          </a:p>
          <a:p>
            <a:pPr marL="457200" lvl="1" indent="0">
              <a:buNone/>
            </a:pPr>
            <a:r>
              <a:rPr lang="en-US" dirty="0" smtClean="0"/>
              <a:t>Unit testing</a:t>
            </a:r>
          </a:p>
          <a:p>
            <a:pPr marL="457200" lvl="1" indent="0">
              <a:buNone/>
            </a:pPr>
            <a:r>
              <a:rPr lang="en-US" dirty="0" smtClean="0"/>
              <a:t>Integration testing</a:t>
            </a:r>
          </a:p>
          <a:p>
            <a:pPr marL="457200" lvl="1" indent="0">
              <a:buNone/>
            </a:pPr>
            <a:r>
              <a:rPr lang="en-US" dirty="0" smtClean="0"/>
              <a:t>In the field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2100" y="0"/>
            <a:ext cx="25019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2703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Defense</a:t>
            </a:r>
            <a:r>
              <a:rPr lang="en-GB" dirty="0" smtClean="0"/>
              <a:t> in depth (1)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Make errors </a:t>
            </a:r>
            <a:r>
              <a:rPr lang="en-GB" dirty="0" smtClean="0">
                <a:solidFill>
                  <a:srgbClr val="FF0000"/>
                </a:solidFill>
              </a:rPr>
              <a:t>impossible</a:t>
            </a:r>
          </a:p>
          <a:p>
            <a:pPr marL="457200" lvl="1" indent="0">
              <a:buNone/>
            </a:pPr>
            <a:r>
              <a:rPr lang="en-GB" dirty="0" smtClean="0"/>
              <a:t>Java</a:t>
            </a:r>
            <a:r>
              <a:rPr lang="en-GB" dirty="0"/>
              <a:t> </a:t>
            </a:r>
            <a:r>
              <a:rPr lang="en-GB" dirty="0" smtClean="0"/>
              <a:t>prevents type errors, memory overwrites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Don’t </a:t>
            </a:r>
            <a:r>
              <a:rPr lang="en-GB" dirty="0" smtClean="0">
                <a:solidFill>
                  <a:srgbClr val="FF0000"/>
                </a:solidFill>
              </a:rPr>
              <a:t>introduce</a:t>
            </a:r>
            <a:r>
              <a:rPr lang="en-GB" dirty="0" smtClean="0">
                <a:solidFill>
                  <a:schemeClr val="accent6"/>
                </a:solidFill>
              </a:rPr>
              <a:t> defects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rgbClr val="009900"/>
                </a:solidFill>
              </a:rPr>
              <a:t>Correctness</a:t>
            </a:r>
            <a:r>
              <a:rPr lang="en-GB" dirty="0" smtClean="0"/>
              <a:t>: get things right the first time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Make errors immediately </a:t>
            </a:r>
            <a:r>
              <a:rPr lang="en-GB" dirty="0" smtClean="0">
                <a:solidFill>
                  <a:srgbClr val="FF0000"/>
                </a:solidFill>
              </a:rPr>
              <a:t>visible</a:t>
            </a:r>
          </a:p>
          <a:p>
            <a:pPr marL="457200" lvl="1" indent="0">
              <a:buNone/>
            </a:pPr>
            <a:r>
              <a:rPr lang="en-GB" dirty="0" smtClean="0"/>
              <a:t>Local visibility of errors: best to fail immediately</a:t>
            </a:r>
          </a:p>
          <a:p>
            <a:pPr marL="457200" lvl="1" indent="0">
              <a:buNone/>
            </a:pPr>
            <a:r>
              <a:rPr lang="en-GB" dirty="0" smtClean="0"/>
              <a:t>Examples:  assertions; </a:t>
            </a:r>
            <a:r>
              <a:rPr lang="en-GB" b="1" dirty="0" err="1" smtClean="0">
                <a:latin typeface="Courier New"/>
                <a:cs typeface="Courier New"/>
              </a:rPr>
              <a:t>checkRep</a:t>
            </a:r>
            <a:r>
              <a:rPr lang="en-GB" b="1" dirty="0" smtClean="0">
                <a:latin typeface="Courier New"/>
                <a:cs typeface="Courier New"/>
              </a:rPr>
              <a:t>()</a:t>
            </a:r>
            <a:r>
              <a:rPr lang="en-GB" dirty="0" smtClean="0"/>
              <a:t> to check representation invariants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003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Defense</a:t>
            </a:r>
            <a:r>
              <a:rPr lang="en-GB" dirty="0" smtClean="0"/>
              <a:t> in depth (2)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Last resort </a:t>
            </a:r>
            <a:r>
              <a:rPr lang="en-GB" dirty="0" smtClean="0">
                <a:solidFill>
                  <a:schemeClr val="accent6"/>
                </a:solidFill>
              </a:rPr>
              <a:t>is debugging</a:t>
            </a:r>
          </a:p>
          <a:p>
            <a:pPr marL="457200" lvl="1" indent="0">
              <a:buNone/>
            </a:pPr>
            <a:r>
              <a:rPr lang="en-GB" dirty="0" smtClean="0"/>
              <a:t>Needed when failure (effect) is distant from cause (defect)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rgbClr val="009900"/>
                </a:solidFill>
              </a:rPr>
              <a:t>Scientific method</a:t>
            </a:r>
            <a:r>
              <a:rPr lang="en-GB" dirty="0" smtClean="0"/>
              <a:t>:  Design experiments to gain information about the defect</a:t>
            </a:r>
          </a:p>
          <a:p>
            <a:pPr marL="914400" lvl="2" indent="0">
              <a:buNone/>
            </a:pPr>
            <a:r>
              <a:rPr lang="en-GB" dirty="0" smtClean="0"/>
              <a:t>Fairly easy in a program with good modularity, representation hiding, specs, unit tests etc.</a:t>
            </a:r>
          </a:p>
          <a:p>
            <a:pPr marL="914400" lvl="2" indent="0">
              <a:buNone/>
            </a:pPr>
            <a:r>
              <a:rPr lang="en-GB" dirty="0" smtClean="0"/>
              <a:t>Much harder and more painstaking with a poor design, e.g., with rampant representation exposure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2086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 defense: Impossible by design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In the language</a:t>
            </a:r>
          </a:p>
          <a:p>
            <a:pPr marL="457200" lvl="1" indent="0">
              <a:buNone/>
            </a:pPr>
            <a:r>
              <a:rPr lang="en-US" dirty="0" smtClean="0"/>
              <a:t>Java makes memory overwrite errors impossible</a:t>
            </a:r>
          </a:p>
          <a:p>
            <a:pPr marL="457200" lvl="1" indent="0">
              <a:buNone/>
            </a:pPr>
            <a:r>
              <a:rPr lang="en-US" dirty="0" smtClean="0"/>
              <a:t>Java/etc. won’t allow method argument type mismatch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In the protocols/libraries/modules</a:t>
            </a:r>
          </a:p>
          <a:p>
            <a:pPr marL="457200" lvl="1" indent="0">
              <a:buNone/>
            </a:pPr>
            <a:r>
              <a:rPr lang="en-US" dirty="0" smtClean="0"/>
              <a:t>TCP/IP guarantees that data is not reordered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BigInteger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guarantees that there is no overflow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In self-imposed conventions</a:t>
            </a:r>
          </a:p>
          <a:p>
            <a:pPr marL="457200" lvl="1" indent="0">
              <a:buNone/>
            </a:pPr>
            <a:r>
              <a:rPr lang="en-GB" dirty="0" smtClean="0"/>
              <a:t>Ban recursion to prevent infinite recursion/ insufficient stack – although it may just push the problem elsewhere</a:t>
            </a:r>
          </a:p>
          <a:p>
            <a:pPr marL="457200" lvl="1" indent="0">
              <a:buNone/>
            </a:pPr>
            <a:r>
              <a:rPr lang="en-GB" dirty="0" smtClean="0"/>
              <a:t>Immutable data structure guarantees </a:t>
            </a:r>
            <a:r>
              <a:rPr lang="en-US" dirty="0" smtClean="0"/>
              <a:t>behavioral </a:t>
            </a:r>
            <a:r>
              <a:rPr lang="en-GB" dirty="0" smtClean="0"/>
              <a:t>equality</a:t>
            </a:r>
          </a:p>
          <a:p>
            <a:pPr marL="457200" lvl="1" indent="0">
              <a:buNone/>
            </a:pPr>
            <a:r>
              <a:rPr lang="en-GB" dirty="0" smtClean="0"/>
              <a:t>Caution:  You must maintain the discipline 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62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Second defense:  Correctness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447800"/>
            <a:ext cx="8001000" cy="5181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Get things right the first time</a:t>
            </a:r>
          </a:p>
          <a:p>
            <a:pPr marL="457200" lvl="1" indent="0">
              <a:buNone/>
            </a:pPr>
            <a:r>
              <a:rPr lang="en-GB" b="1" dirty="0" smtClean="0">
                <a:solidFill>
                  <a:srgbClr val="FF6600"/>
                </a:solidFill>
              </a:rPr>
              <a:t>Think </a:t>
            </a:r>
            <a:r>
              <a:rPr lang="en-GB" dirty="0" smtClean="0"/>
              <a:t>before you code.  Don’t code before you think!</a:t>
            </a:r>
          </a:p>
          <a:p>
            <a:pPr marL="457200" lvl="1" indent="0">
              <a:buNone/>
            </a:pPr>
            <a:r>
              <a:rPr lang="en-GB" dirty="0" smtClean="0"/>
              <a:t>If you're making lots of easy-to-find defects, you're also making hard-to-find defects – don't use the compiler as crutch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Especially true, when debugging is going to be hard </a:t>
            </a:r>
          </a:p>
          <a:p>
            <a:pPr marL="457200" lvl="1" indent="0">
              <a:buNone/>
            </a:pPr>
            <a:r>
              <a:rPr lang="en-GB" dirty="0" smtClean="0"/>
              <a:t>Concurrency, real-time environment, no access to customer environment, etc.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Simplicity </a:t>
            </a:r>
            <a:r>
              <a:rPr lang="en-GB" dirty="0" smtClean="0">
                <a:solidFill>
                  <a:schemeClr val="accent6"/>
                </a:solidFill>
              </a:rPr>
              <a:t>is key</a:t>
            </a:r>
          </a:p>
          <a:p>
            <a:pPr marL="457200" lvl="1" indent="0">
              <a:buNone/>
            </a:pPr>
            <a:r>
              <a:rPr lang="en-GB" dirty="0" smtClean="0"/>
              <a:t>Modularity</a:t>
            </a:r>
          </a:p>
          <a:p>
            <a:pPr marL="914400" lvl="2" indent="0">
              <a:buNone/>
            </a:pPr>
            <a:r>
              <a:rPr lang="en-GB" dirty="0" smtClean="0"/>
              <a:t>Divide program into chunks that are easy to understand</a:t>
            </a:r>
          </a:p>
          <a:p>
            <a:pPr marL="914400" lvl="2" indent="0">
              <a:buNone/>
            </a:pPr>
            <a:r>
              <a:rPr lang="en-GB" dirty="0" smtClean="0"/>
              <a:t>Use abstract data types/modules with well-defined interfaces</a:t>
            </a:r>
          </a:p>
          <a:p>
            <a:pPr marL="914400" lvl="2" indent="0">
              <a:buNone/>
            </a:pPr>
            <a:r>
              <a:rPr lang="en-GB" dirty="0" smtClean="0"/>
              <a:t>Use defensive programming; avoid rep exposure</a:t>
            </a:r>
          </a:p>
          <a:p>
            <a:pPr marL="457200" lvl="1" indent="0">
              <a:buNone/>
            </a:pPr>
            <a:r>
              <a:rPr lang="en-GB" dirty="0" smtClean="0"/>
              <a:t>Specification</a:t>
            </a:r>
          </a:p>
          <a:p>
            <a:pPr marL="914400" lvl="2" indent="0">
              <a:buNone/>
            </a:pPr>
            <a:r>
              <a:rPr lang="en-GB" dirty="0" smtClean="0"/>
              <a:t>Write specs for all modules, so that an explicit, well-defined contract exists between each module and its clients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710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Strive for simplicity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“There are two ways of constructing a software</a:t>
            </a:r>
            <a:br>
              <a:rPr lang="en-US" sz="2000" dirty="0" smtClean="0"/>
            </a:br>
            <a:r>
              <a:rPr lang="en-US" sz="2000" dirty="0" smtClean="0"/>
              <a:t>design: </a:t>
            </a:r>
          </a:p>
          <a:p>
            <a:pPr marL="400050" lvl="1" indent="0">
              <a:buNone/>
            </a:pPr>
            <a:r>
              <a:rPr lang="en-US" sz="2000" dirty="0" smtClean="0"/>
              <a:t>One way is to make it </a:t>
            </a:r>
            <a:r>
              <a:rPr lang="en-US" sz="2000" dirty="0" smtClean="0">
                <a:solidFill>
                  <a:srgbClr val="FF0000"/>
                </a:solidFill>
              </a:rPr>
              <a:t>so simple </a:t>
            </a:r>
            <a:r>
              <a:rPr lang="en-US" sz="2000" dirty="0" smtClean="0"/>
              <a:t>that there </a:t>
            </a:r>
            <a:br>
              <a:rPr lang="en-US" sz="2000" dirty="0" smtClean="0"/>
            </a:br>
            <a:r>
              <a:rPr lang="en-US" sz="2000" dirty="0" smtClean="0"/>
              <a:t>are obviously no deficiencies, and</a:t>
            </a:r>
          </a:p>
          <a:p>
            <a:pPr marL="400050" lvl="1" indent="0">
              <a:buNone/>
            </a:pPr>
            <a:r>
              <a:rPr lang="en-US" sz="2000" dirty="0" smtClean="0"/>
              <a:t>the other way is to make it </a:t>
            </a:r>
            <a:r>
              <a:rPr lang="en-US" sz="2000" dirty="0" smtClean="0">
                <a:solidFill>
                  <a:srgbClr val="FF0000"/>
                </a:solidFill>
              </a:rPr>
              <a:t>so complicated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that there are no obvious deficiencies.</a:t>
            </a:r>
          </a:p>
          <a:p>
            <a:pPr marL="0" indent="0">
              <a:buNone/>
            </a:pPr>
            <a:r>
              <a:rPr lang="en-US" sz="2000" dirty="0" smtClean="0"/>
              <a:t>The first method is far more difficult.”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“Debugging is twice as hard as writing the code</a:t>
            </a:r>
            <a:br>
              <a:rPr lang="en-US" sz="2000" dirty="0" smtClean="0"/>
            </a:br>
            <a:r>
              <a:rPr lang="en-US" sz="2000" dirty="0" smtClean="0"/>
              <a:t>in the first place. Therefore, if you write the code</a:t>
            </a:r>
            <a:br>
              <a:rPr lang="en-US" sz="2000" dirty="0" smtClean="0"/>
            </a:br>
            <a:r>
              <a:rPr lang="en-US" sz="2000" dirty="0" smtClean="0"/>
              <a:t>as cleverly as possible, you are, by definition,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FF0000"/>
                </a:solidFill>
              </a:rPr>
              <a:t>not smart enough to debug it</a:t>
            </a:r>
            <a:r>
              <a:rPr lang="en-US" sz="2000" dirty="0" smtClean="0"/>
              <a:t>.”</a:t>
            </a:r>
            <a:endParaRPr lang="en-US" sz="2000" dirty="0"/>
          </a:p>
        </p:txBody>
      </p:sp>
      <p:pic>
        <p:nvPicPr>
          <p:cNvPr id="17413" name="Picture 2" descr="C:\Users\mernst\Desktop\150px-CAR_Hoa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382" y="665070"/>
            <a:ext cx="2120348" cy="193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3" descr="C:\Users\mernst\Desktop\kernigh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511" y="3498098"/>
            <a:ext cx="1812091" cy="2280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526940" y="2668920"/>
            <a:ext cx="2667232" cy="453088"/>
          </a:xfrm>
          <a:prstGeom prst="rect">
            <a:avLst/>
          </a:prstGeom>
          <a:noFill/>
        </p:spPr>
        <p:txBody>
          <a:bodyPr wrap="none" lIns="82945" tIns="41473" rIns="82945" bIns="41473">
            <a:spAutoFit/>
          </a:bodyPr>
          <a:lstStyle/>
          <a:p>
            <a:pPr marL="0" lvl="1" algn="ctr">
              <a:defRPr/>
            </a:pPr>
            <a:r>
              <a:rPr lang="en-US" dirty="0">
                <a:latin typeface="+mn-lt"/>
              </a:rPr>
              <a:t>Sir Anthony </a:t>
            </a:r>
            <a:r>
              <a:rPr lang="en-US" dirty="0" smtClean="0">
                <a:latin typeface="+mn-lt"/>
              </a:rPr>
              <a:t>Hoare</a:t>
            </a:r>
            <a:endParaRPr lang="en-US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1777" y="1524000"/>
            <a:ext cx="5669626" cy="26948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706822" y="5795312"/>
            <a:ext cx="2378051" cy="453088"/>
          </a:xfrm>
          <a:prstGeom prst="rect">
            <a:avLst/>
          </a:prstGeom>
          <a:noFill/>
        </p:spPr>
        <p:txBody>
          <a:bodyPr wrap="none" lIns="82945" tIns="41473" rIns="82945" bIns="41473">
            <a:spAutoFit/>
          </a:bodyPr>
          <a:lstStyle/>
          <a:p>
            <a:pPr marL="0" lvl="1" algn="ctr">
              <a:defRPr/>
            </a:pPr>
            <a:r>
              <a:rPr lang="en-US" dirty="0">
                <a:latin typeface="+mn-lt"/>
              </a:rPr>
              <a:t>Brian </a:t>
            </a:r>
            <a:r>
              <a:rPr lang="en-US" dirty="0" smtClean="0">
                <a:latin typeface="+mn-lt"/>
              </a:rPr>
              <a:t>Kernighan</a:t>
            </a:r>
            <a:endParaRPr lang="en-US" dirty="0"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1777" y="4534572"/>
            <a:ext cx="5669626" cy="15201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64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589</TotalTime>
  <Words>2672</Words>
  <Application>Microsoft Macintosh PowerPoint</Application>
  <PresentationFormat>On-screen Show (4:3)</PresentationFormat>
  <Paragraphs>396</Paragraphs>
  <Slides>34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simple</vt:lpstr>
      <vt:lpstr>CSE 331 Software Design &amp; Implementation</vt:lpstr>
      <vt:lpstr>Ways to get your code right</vt:lpstr>
      <vt:lpstr>Grace Hopper’s log book, Sep 9, 1947</vt:lpstr>
      <vt:lpstr>A Bug’s Life</vt:lpstr>
      <vt:lpstr>Defense in depth (1)</vt:lpstr>
      <vt:lpstr>Defense in depth (2)</vt:lpstr>
      <vt:lpstr>First defense: Impossible by design</vt:lpstr>
      <vt:lpstr>Second defense:  Correctness</vt:lpstr>
      <vt:lpstr>Strive for simplicity</vt:lpstr>
      <vt:lpstr>Third defense:  Immediate visibility</vt:lpstr>
      <vt:lpstr>Benefits of immediate visibility</vt:lpstr>
      <vt:lpstr>Don't hide errors</vt:lpstr>
      <vt:lpstr>Don't hide errors</vt:lpstr>
      <vt:lpstr>Don't hide errors</vt:lpstr>
      <vt:lpstr>Checks In Production Code</vt:lpstr>
      <vt:lpstr>Regression testing</vt:lpstr>
      <vt:lpstr>Last resort: debugging</vt:lpstr>
      <vt:lpstr>The debugging process</vt:lpstr>
      <vt:lpstr>Debugging and the scientific method</vt:lpstr>
      <vt:lpstr>Reducing input size example</vt:lpstr>
      <vt:lpstr>Reducing absolute input size</vt:lpstr>
      <vt:lpstr>Reducing relative input size</vt:lpstr>
      <vt:lpstr>General strategy:  simplify</vt:lpstr>
      <vt:lpstr>Localizing a defect</vt:lpstr>
      <vt:lpstr>binary search on buggy code</vt:lpstr>
      <vt:lpstr>binary search on buggy code</vt:lpstr>
      <vt:lpstr>Detecting Bugs in the Real World</vt:lpstr>
      <vt:lpstr>Heisenbugs</vt:lpstr>
      <vt:lpstr>Debugging In Harsh Environments</vt:lpstr>
      <vt:lpstr>Logging Events</vt:lpstr>
      <vt:lpstr>Tricks for Hard Bugs</vt:lpstr>
      <vt:lpstr>Where is the defect?</vt:lpstr>
      <vt:lpstr>When the going gets tough</vt:lpstr>
      <vt:lpstr>Key Concepts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99</cp:revision>
  <cp:lastPrinted>2012-10-26T17:10:34Z</cp:lastPrinted>
  <dcterms:created xsi:type="dcterms:W3CDTF">2012-02-24T17:41:28Z</dcterms:created>
  <dcterms:modified xsi:type="dcterms:W3CDTF">2012-10-26T18:19:50Z</dcterms:modified>
</cp:coreProperties>
</file>