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287" r:id="rId3"/>
    <p:sldId id="289" r:id="rId4"/>
    <p:sldId id="315" r:id="rId5"/>
    <p:sldId id="316" r:id="rId6"/>
    <p:sldId id="317" r:id="rId7"/>
    <p:sldId id="319" r:id="rId8"/>
    <p:sldId id="294" r:id="rId9"/>
    <p:sldId id="295" r:id="rId10"/>
    <p:sldId id="318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20" r:id="rId21"/>
    <p:sldId id="306" r:id="rId22"/>
    <p:sldId id="321" r:id="rId23"/>
    <p:sldId id="307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66"/>
    <a:srgbClr val="FF000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1" d="100"/>
          <a:sy n="11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Sp12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9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Counterexample is &lt;0, 100&gt; and &lt;1,40&gt;.</a:t>
            </a:r>
            <a:r>
              <a:rPr lang="en-US" baseline="0" dirty="0" smtClean="0">
                <a:latin typeface="Times New Roman" pitchFamily="18" charset="0"/>
              </a:rPr>
              <a:t>  Not equal under old definition, equal under new definition; new equals is inconsistent with testing min or sec. for equality.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How can mutable objects have eternal</a:t>
            </a:r>
            <a:r>
              <a:rPr lang="en-US" baseline="0" dirty="0" smtClean="0">
                <a:latin typeface="Times New Roman" pitchFamily="18" charset="0"/>
              </a:rPr>
              <a:t> equality?  </a:t>
            </a:r>
            <a:r>
              <a:rPr lang="en-US" baseline="0" smtClean="0">
                <a:latin typeface="Times New Roman" pitchFamily="18" charset="0"/>
              </a:rPr>
              <a:t>Don’t </a:t>
            </a:r>
            <a:r>
              <a:rPr lang="en-US" baseline="0" dirty="0" smtClean="0">
                <a:latin typeface="Times New Roman" pitchFamily="18" charset="0"/>
              </a:rPr>
              <a:t>use mutable data for equals.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Bug is that object references use </a:t>
            </a:r>
            <a:r>
              <a:rPr lang="en-US" dirty="0" err="1" smtClean="0">
                <a:latin typeface="Times New Roman" pitchFamily="18" charset="0"/>
              </a:rPr>
              <a:t>Object.equals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, and all that</a:t>
            </a:r>
          </a:p>
          <a:p>
            <a:r>
              <a:rPr lang="en-US" sz="2000" dirty="0" smtClean="0"/>
              <a:t>(Slides by David Notkin and Mike Ernst)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have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equals(Object)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equals(Duration)</a:t>
            </a:r>
            <a:r>
              <a:rPr lang="en-US" dirty="0" smtClean="0"/>
              <a:t>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</a:p>
          <a:p>
            <a:pPr marL="0" indent="0">
              <a:buNone/>
            </a:pPr>
            <a:r>
              <a:rPr lang="en-US" dirty="0" smtClean="0"/>
              <a:t>The one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does 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override the inherited one – it overloads it (different parameter type)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(Duration)</a:t>
            </a:r>
            <a:r>
              <a:rPr lang="en-US" dirty="0" smtClean="0"/>
              <a:t> invokes the method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(Duration)</a:t>
            </a:r>
            <a:r>
              <a:rPr lang="en-US" dirty="0" smtClean="0"/>
              <a:t> invokes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equals(Object)</a:t>
            </a:r>
            <a:r>
              <a:rPr lang="en-US" dirty="0" smtClean="0"/>
              <a:t> method declared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 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Even if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dynamic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!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does not have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equals(Duration) </a:t>
            </a:r>
            <a:r>
              <a:rPr lang="en-US" dirty="0" smtClean="0"/>
              <a:t>method.  Method types are resolved using static types.</a:t>
            </a:r>
          </a:p>
          <a:p>
            <a:pPr marL="457200" lvl="1" indent="0">
              <a:buNone/>
            </a:pPr>
            <a:r>
              <a:rPr lang="en-US" dirty="0" smtClean="0"/>
              <a:t>Dynamic types are used to select appropriate method at runtime (dynamic dispatch), but selected from possible methods with the correct static type.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@Override</a:t>
            </a:r>
            <a:r>
              <a:rPr lang="en-US" b="1" dirty="0">
                <a:latin typeface="+mn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+mn-lt"/>
                <a:cs typeface="Courier New" pitchFamily="49" charset="0"/>
              </a:rPr>
              <a:t> </a:t>
            </a:r>
            <a:r>
              <a:rPr lang="en-US" sz="3200" dirty="0" smtClean="0"/>
              <a:t>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Duration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660" y="1524000"/>
            <a:ext cx="8532301" cy="3432833"/>
          </a:xfrm>
          <a:prstGeom prst="rect">
            <a:avLst/>
          </a:prstGeom>
          <a:solidFill>
            <a:schemeClr val="accent1"/>
          </a:solidFill>
        </p:spPr>
        <p:txBody>
          <a:bodyPr wrap="square" lIns="82945" tIns="41473" rIns="82945" bIns="41473">
            <a:spAutoFit/>
          </a:bodyPr>
          <a:lstStyle/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@Override              // compiler warning if type mismatch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Duration))   //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Not equal if parameter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                  //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is not a Duration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Duration d = (Duration) o;       // cast to treat o as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                           //    a Duration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Object d1 = new Duration(10,5);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Object d2 = new Duration(10,5);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(d1.equals(d2));    // True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661" y="5189428"/>
            <a:ext cx="8357388" cy="1391806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 marL="319685" indent="-319685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i="1" dirty="0">
                <a:solidFill>
                  <a:srgbClr val="FF0000"/>
                </a:solidFill>
                <a:latin typeface="+mn-lt"/>
              </a:rPr>
              <a:t>overriding</a:t>
            </a:r>
            <a:r>
              <a:rPr lang="en-GB" sz="25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500" u="sng" dirty="0">
                <a:solidFill>
                  <a:prstClr val="black"/>
                </a:solidFill>
                <a:latin typeface="+mn-lt"/>
              </a:rPr>
              <a:t>re-defines</a:t>
            </a:r>
            <a:r>
              <a:rPr lang="en-US" sz="2500" dirty="0">
                <a:solidFill>
                  <a:prstClr val="black"/>
                </a:solidFill>
                <a:latin typeface="+mn-lt"/>
              </a:rPr>
              <a:t> an inherited method from a superclass  – same name &amp; parameter list &amp; return type</a:t>
            </a:r>
          </a:p>
          <a:p>
            <a:pPr marL="319685" indent="-319685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 now have to </a:t>
            </a:r>
            <a:r>
              <a:rPr lang="en-GB" dirty="0">
                <a:solidFill>
                  <a:prstClr val="black"/>
                </a:solidFill>
                <a:latin typeface="+mn-lt"/>
                <a:cs typeface="Courier New" pitchFamily="49" charset="0"/>
              </a:rPr>
              <a:t>be compared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</a:t>
            </a:r>
          </a:p>
          <a:p>
            <a:pPr lvl="1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</a:pP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(or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s, but not as a mixture)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 and inheritance</a:t>
            </a:r>
            <a:endParaRPr lang="en-GB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Let’s add a nanosecond field for fractional seconds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super(min, sec);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Inherited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GB" dirty="0"/>
              <a:t> from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/>
              <a:t> </a:t>
            </a:r>
            <a:r>
              <a:rPr lang="en-GB" dirty="0" smtClean="0"/>
              <a:t>ignores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dirty="0" smtClean="0"/>
              <a:t> so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instances with </a:t>
            </a:r>
            <a:r>
              <a:rPr lang="en-GB" dirty="0"/>
              <a:t>different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500" dirty="0" err="1">
                <a:cs typeface="Courier New" pitchFamily="49" charset="0"/>
              </a:rPr>
              <a:t>s</a:t>
            </a:r>
            <a:r>
              <a:rPr lang="en-GB" dirty="0"/>
              <a:t> will be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equal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863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: account for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nano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1"/>
            <a:ext cx="8153400" cy="2031325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825665" y="4002403"/>
            <a:ext cx="7720699" cy="2113399"/>
            <a:chOff x="675189" y="4413761"/>
            <a:chExt cx="8508853" cy="2330609"/>
          </a:xfrm>
        </p:grpSpPr>
        <p:sp>
          <p:nvSpPr>
            <p:cNvPr id="4" name="TextBox 3"/>
            <p:cNvSpPr txBox="1"/>
            <p:nvPr/>
          </p:nvSpPr>
          <p:spPr>
            <a:xfrm>
              <a:off x="675189" y="4413761"/>
              <a:ext cx="8508853" cy="233060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800" b="1" dirty="0">
                  <a:solidFill>
                    <a:prstClr val="black"/>
                  </a:solidFill>
                  <a:latin typeface="Tw Cen MT"/>
                </a:rPr>
                <a:t>But this is not symmetric!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(d1.equals(d2)); // false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(d2.equals(d1)); // </a:t>
              </a:r>
              <a:r>
                <a:rPr lang="en-GB" sz="2000" b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endParaRPr lang="en-GB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10200" y="4425571"/>
              <a:ext cx="2873842" cy="66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Oops!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273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5581" y="1585904"/>
            <a:ext cx="7612839" cy="2266774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i="1" dirty="0">
                <a:latin typeface="Courier New" pitchFamily="49" charset="0"/>
                <a:cs typeface="Courier New" pitchFamily="49" charset="0"/>
              </a:rPr>
              <a:t>// if o is a normal Duration, compare without </a:t>
            </a:r>
            <a:r>
              <a:rPr lang="en-GB" sz="1800" b="1" i="1" dirty="0" err="1">
                <a:latin typeface="Courier New" pitchFamily="49" charset="0"/>
                <a:cs typeface="Courier New" pitchFamily="49" charset="0"/>
              </a:rPr>
              <a:t>nano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134" y="4286604"/>
            <a:ext cx="7727368" cy="2065282"/>
            <a:chOff x="393462" y="4413761"/>
            <a:chExt cx="8516203" cy="2277547"/>
          </a:xfrm>
        </p:grpSpPr>
        <p:sp>
          <p:nvSpPr>
            <p:cNvPr id="7" name="TextBox 6"/>
            <p:cNvSpPr txBox="1"/>
            <p:nvPr/>
          </p:nvSpPr>
          <p:spPr>
            <a:xfrm>
              <a:off x="393462" y="4413761"/>
              <a:ext cx="8516203" cy="227754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500" b="1" dirty="0">
                  <a:solidFill>
                    <a:prstClr val="black"/>
                  </a:solidFill>
                  <a:latin typeface="Tw Cen MT"/>
                </a:rPr>
                <a:t>But this is not transitive!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d3 = new </a:t>
              </a: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(5,10,30);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(d1.equals(d2));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(d2.equals(d3));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(d1.equals(d3));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false!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26412" y="4425571"/>
              <a:ext cx="2873842" cy="66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Oops!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2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2070" y="86195"/>
            <a:ext cx="3629996" cy="988619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none" lIns="82945" tIns="41473" rIns="82945" bIns="41473" rtlCol="0">
            <a:spAutoFit/>
          </a:bodyPr>
          <a:lstStyle/>
          <a:p>
            <a:pPr algn="ctr"/>
            <a:r>
              <a:rPr lang="en-US" u="sng" dirty="0" smtClean="0">
                <a:latin typeface="+mn-lt"/>
              </a:rPr>
              <a:t>Replaces earlier version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500" b="1" dirty="0">
                <a:latin typeface="Courier New" pitchFamily="49" charset="0"/>
                <a:cs typeface="Courier New" pitchFamily="49" charset="0"/>
              </a:rPr>
              <a:t>if (! (o </a:t>
            </a:r>
            <a:r>
              <a:rPr lang="en-GB" sz="15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5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500" b="1" dirty="0">
                <a:latin typeface="Courier New" pitchFamily="49" charset="0"/>
                <a:cs typeface="Courier New" pitchFamily="49" charset="0"/>
              </a:rPr>
              <a:t>  return false;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657" y="1619553"/>
            <a:ext cx="8153400" cy="2908140"/>
          </a:xfrm>
          <a:prstGeom prst="rect">
            <a:avLst/>
          </a:prstGeom>
          <a:solidFill>
            <a:schemeClr val="accent1"/>
          </a:solidFill>
        </p:spPr>
        <p:txBody>
          <a:bodyPr wrap="square" lIns="82945" tIns="41473" rIns="82945" bIns="41473">
            <a:spAutoFit/>
          </a:bodyPr>
          <a:lstStyle/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Duration d = (Duration) o; 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86786" y="2236073"/>
            <a:ext cx="5378754" cy="1261070"/>
          </a:xfrm>
          <a:prstGeom prst="wedgeRectCallout">
            <a:avLst>
              <a:gd name="adj1" fmla="val 50709"/>
              <a:gd name="adj2" fmla="val -14836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6657" y="4851082"/>
            <a:ext cx="8153400" cy="958217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 marL="319685" indent="-319685"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dirty="0">
                <a:solidFill>
                  <a:prstClr val="black"/>
                </a:solidFill>
                <a:latin typeface="+mn-lt"/>
              </a:rPr>
              <a:t>Check exact class instead of </a:t>
            </a:r>
            <a:r>
              <a:rPr lang="en-GB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endParaRPr lang="en-GB" sz="25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19685" indent="-319685"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dirty="0">
                <a:solidFill>
                  <a:prstClr val="black"/>
                </a:solidFill>
                <a:latin typeface="+mn-lt"/>
              </a:rPr>
              <a:t>Equivalent change in </a:t>
            </a:r>
            <a:r>
              <a:rPr lang="en-GB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5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3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Every subtype must override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even if it wants the identical definition</a:t>
            </a:r>
          </a:p>
          <a:p>
            <a:pPr marL="0" indent="0">
              <a:buNone/>
            </a:pPr>
            <a:r>
              <a:rPr lang="en-GB" dirty="0" smtClean="0"/>
              <a:t>Take care when comparing subtypes to one another</a:t>
            </a:r>
          </a:p>
          <a:p>
            <a:pPr marL="457200" lvl="1" indent="0">
              <a:buNone/>
            </a:pPr>
            <a:r>
              <a:rPr lang="en-GB" dirty="0" smtClean="0"/>
              <a:t>Consider an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ArithmeticDuration</a:t>
            </a:r>
            <a:r>
              <a:rPr lang="en-GB" dirty="0" smtClean="0"/>
              <a:t> class that adds operators but no new fields (on your own)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Another solution:  avoid inheritance</a:t>
            </a:r>
            <a:endParaRPr lang="en-GB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composition instead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Duration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500" dirty="0"/>
          </a:p>
          <a:p>
            <a:pPr marL="0" indent="0">
              <a:buNone/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</a:t>
            </a:r>
            <a:r>
              <a:rPr lang="en-GB" dirty="0"/>
              <a:t>are </a:t>
            </a:r>
            <a:r>
              <a:rPr lang="en-GB" dirty="0" smtClean="0"/>
              <a:t>unrelated </a:t>
            </a:r>
          </a:p>
          <a:p>
            <a:pPr marL="457200" lvl="1" indent="0">
              <a:buNone/>
            </a:pPr>
            <a:r>
              <a:rPr lang="en-GB" dirty="0"/>
              <a:t>T</a:t>
            </a:r>
            <a:r>
              <a:rPr lang="en-GB" dirty="0" smtClean="0"/>
              <a:t>here </a:t>
            </a:r>
            <a:r>
              <a:rPr lang="en-GB" dirty="0"/>
              <a:t>is no presumption that they can be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/>
              <a:t> or unequal or even compared to one another…</a:t>
            </a:r>
          </a:p>
          <a:p>
            <a:pPr marL="0" indent="0">
              <a:buNone/>
            </a:pPr>
            <a:r>
              <a:rPr lang="en-GB" dirty="0"/>
              <a:t>Solves some problems, introduces </a:t>
            </a:r>
            <a:r>
              <a:rPr lang="en-GB" dirty="0" smtClean="0"/>
              <a:t>others</a:t>
            </a:r>
          </a:p>
          <a:p>
            <a:pPr marL="457200" lvl="1" indent="0">
              <a:buNone/>
            </a:pPr>
            <a:r>
              <a:rPr lang="en-GB" dirty="0" smtClean="0"/>
              <a:t>Example: </a:t>
            </a:r>
            <a:r>
              <a:rPr lang="en-GB" dirty="0"/>
              <a:t>can’t use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dirty="0" err="1"/>
              <a:t>s</a:t>
            </a:r>
            <a:r>
              <a:rPr lang="en-GB" dirty="0"/>
              <a:t> where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/>
              <a:t>s are expected </a:t>
            </a:r>
            <a:r>
              <a:rPr lang="en-GB" dirty="0" smtClean="0"/>
              <a:t>(not a (Java) subtype)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Efficiency of equality</a:t>
            </a:r>
            <a:endParaRPr lang="en-GB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00546" y="4343400"/>
            <a:ext cx="8511591" cy="1868514"/>
            <a:chOff x="441434" y="5108027"/>
            <a:chExt cx="9380483" cy="2060555"/>
          </a:xfrm>
        </p:grpSpPr>
        <p:sp>
          <p:nvSpPr>
            <p:cNvPr id="5" name="Rectangle 4"/>
            <p:cNvSpPr/>
            <p:nvPr/>
          </p:nvSpPr>
          <p:spPr>
            <a:xfrm>
              <a:off x="441434" y="5108027"/>
              <a:ext cx="9380483" cy="2060405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74912" y="6659468"/>
              <a:ext cx="7527627" cy="509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Unless you define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hashCode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+mn-lt"/>
                </a:rPr>
                <a:t> improperly!!!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Equality tests can be slow: Are two objects with millions of sub-objects equal?  Are two video files equal?</a:t>
            </a:r>
          </a:p>
          <a:p>
            <a:pPr marL="0" indent="0">
              <a:buNone/>
            </a:pPr>
            <a:r>
              <a:rPr lang="en-GB" sz="2000" dirty="0"/>
              <a:t>It is often useful to quickly pre-filter – for example</a:t>
            </a:r>
          </a:p>
          <a:p>
            <a:pPr marL="365765" lvl="1" indent="0">
              <a:buNone/>
            </a:pPr>
            <a:r>
              <a:rPr lang="en-GB" sz="1800" b="1" dirty="0">
                <a:latin typeface="Consolas" pitchFamily="49" charset="0"/>
                <a:cs typeface="Consolas" pitchFamily="49" charset="0"/>
              </a:rPr>
              <a:t>if (video1.length() != video2.length())</a:t>
            </a:r>
            <a:br>
              <a:rPr lang="en-GB" sz="1800" b="1" dirty="0">
                <a:latin typeface="Consolas" pitchFamily="49" charset="0"/>
                <a:cs typeface="Consolas" pitchFamily="49" charset="0"/>
              </a:rPr>
            </a:br>
            <a:r>
              <a:rPr lang="en-GB" sz="1800" b="1" dirty="0">
                <a:latin typeface="Consolas" pitchFamily="49" charset="0"/>
                <a:cs typeface="Consolas" pitchFamily="49" charset="0"/>
              </a:rPr>
              <a:t>  return false</a:t>
            </a:r>
            <a:br>
              <a:rPr lang="en-GB" sz="1800" b="1" dirty="0">
                <a:latin typeface="Consolas" pitchFamily="49" charset="0"/>
                <a:cs typeface="Consolas" pitchFamily="49" charset="0"/>
              </a:rPr>
            </a:br>
            <a:r>
              <a:rPr lang="en-GB" sz="1800" b="1" dirty="0">
                <a:latin typeface="Consolas" pitchFamily="49" charset="0"/>
                <a:cs typeface="Consolas" pitchFamily="49" charset="0"/>
              </a:rPr>
              <a:t>else do full equality check </a:t>
            </a:r>
          </a:p>
          <a:p>
            <a:pPr marL="0" indent="0">
              <a:buNone/>
            </a:pPr>
            <a:r>
              <a:rPr lang="en-GB" sz="2000" dirty="0"/>
              <a:t>Java requires each class to define a standard pre-filter –</a:t>
            </a:r>
            <a:r>
              <a:rPr lang="en-US" sz="2000" dirty="0"/>
              <a:t> a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method that produces a single hash value (a 32-bit signed integer) from an instance of the class</a:t>
            </a:r>
          </a:p>
          <a:p>
            <a:pPr marL="0" indent="0">
              <a:buNone/>
            </a:pPr>
            <a:r>
              <a:rPr lang="en-US" sz="2000" dirty="0"/>
              <a:t>If two objects have different hash codes, they are </a:t>
            </a:r>
            <a:r>
              <a:rPr lang="en-US" sz="2000" i="1" dirty="0">
                <a:solidFill>
                  <a:schemeClr val="accent6"/>
                </a:solidFill>
              </a:rPr>
              <a:t>guaranteed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to be different </a:t>
            </a:r>
          </a:p>
          <a:p>
            <a:pPr marL="0" indent="0">
              <a:buNone/>
            </a:pPr>
            <a:r>
              <a:rPr lang="en-US" sz="2000" dirty="0"/>
              <a:t>If they have the same hash code, they </a:t>
            </a:r>
            <a:r>
              <a:rPr lang="en-US" sz="2000" i="1" dirty="0">
                <a:solidFill>
                  <a:schemeClr val="accent6"/>
                </a:solidFill>
              </a:rPr>
              <a:t>may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be equal objects and should be checked in full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27132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GB" dirty="0" smtClean="0"/>
              <a:t>“Returns a hash code value for the object. This method is supported for the benefit of </a:t>
            </a:r>
            <a:r>
              <a:rPr lang="en-GB" dirty="0" err="1" smtClean="0"/>
              <a:t>hashtables</a:t>
            </a:r>
            <a:r>
              <a:rPr lang="en-GB" dirty="0" smtClean="0"/>
              <a:t> such as those provided by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dirty="0" smtClean="0"/>
              <a:t>The general contract of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dirty="0" smtClean="0"/>
              <a:t> is</a:t>
            </a:r>
          </a:p>
          <a:p>
            <a:pPr marL="457200" lvl="1" indent="0">
              <a:buNone/>
            </a:pPr>
            <a:r>
              <a:rPr lang="en-GB" dirty="0" smtClean="0"/>
              <a:t>Deterministic: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dirty="0" smtClean="0"/>
              <a:t>... so long as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dirty="0" smtClean="0"/>
              <a:t> doesn’t change between the calls</a:t>
            </a:r>
          </a:p>
          <a:p>
            <a:pPr marL="457200" lvl="1" indent="0">
              <a:buNone/>
            </a:pPr>
            <a:r>
              <a:rPr lang="en-GB" dirty="0" smtClean="0"/>
              <a:t>Consistent with equality</a:t>
            </a:r>
          </a:p>
          <a:p>
            <a:pPr marL="914400" lvl="2" indent="0">
              <a:buNone/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</a:t>
            </a:r>
            <a:r>
              <a:rPr lang="en-GB" dirty="0" smtClean="0"/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dirty="0" smtClean="0"/>
              <a:t>Change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GB" dirty="0" smtClean="0"/>
              <a:t>? Must you update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dirty="0" smtClean="0"/>
              <a:t>? </a:t>
            </a:r>
          </a:p>
          <a:p>
            <a:pPr marL="914400" lvl="2" indent="0">
              <a:buNone/>
            </a:pPr>
            <a:r>
              <a:rPr lang="en-GB" dirty="0" smtClean="0"/>
              <a:t>ALMOST ALWAYS!  I MEAN ALWAYS!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08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Programming: 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The basic intuition is </a:t>
            </a:r>
            <a:r>
              <a:rPr lang="en-GB" dirty="0" smtClean="0">
                <a:solidFill>
                  <a:schemeClr val="accent2"/>
                </a:solidFill>
              </a:rPr>
              <a:t>simple</a:t>
            </a:r>
            <a:r>
              <a:rPr lang="en-GB" dirty="0" smtClean="0"/>
              <a:t>: two objects are equal if they are indistinguishable (have the same value)</a:t>
            </a:r>
          </a:p>
          <a:p>
            <a:pPr marL="0" indent="0">
              <a:buNone/>
            </a:pPr>
            <a:r>
              <a:rPr lang="en-GB" dirty="0" smtClean="0"/>
              <a:t>But our intuitions are incomplete in </a:t>
            </a:r>
            <a:r>
              <a:rPr lang="en-GB" dirty="0" smtClean="0">
                <a:solidFill>
                  <a:schemeClr val="accent2"/>
                </a:solidFill>
              </a:rPr>
              <a:t>subtle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ways:</a:t>
            </a:r>
          </a:p>
          <a:p>
            <a:pPr marL="457200" lvl="1" indent="0">
              <a:buNone/>
            </a:pPr>
            <a:r>
              <a:rPr lang="en-GB" dirty="0" smtClean="0"/>
              <a:t>Must the objects be the same object or “just” indistinguishable?</a:t>
            </a:r>
          </a:p>
          <a:p>
            <a:pPr marL="457200" lvl="1" indent="0">
              <a:buNone/>
            </a:pPr>
            <a:r>
              <a:rPr lang="en-GB" dirty="0" smtClean="0"/>
              <a:t>What is an object’s value?  How do we interpret “the bits”?</a:t>
            </a:r>
          </a:p>
          <a:p>
            <a:pPr marL="457200" lvl="1" indent="0">
              <a:buNone/>
            </a:pPr>
            <a:r>
              <a:rPr lang="en-GB" dirty="0"/>
              <a:t>What does it mean for two collections of objects to be equal?  </a:t>
            </a:r>
          </a:p>
          <a:p>
            <a:pPr marL="914400" lvl="2" indent="0">
              <a:buNone/>
            </a:pPr>
            <a:r>
              <a:rPr lang="en-GB" dirty="0"/>
              <a:t>Does each need to hold the same objects?   In the same order?  What if a collection contains </a:t>
            </a:r>
            <a:r>
              <a:rPr lang="en-GB" dirty="0" smtClean="0"/>
              <a:t>itself?</a:t>
            </a:r>
          </a:p>
          <a:p>
            <a:pPr marL="914400" lvl="2" indent="0">
              <a:buNone/>
            </a:pPr>
            <a:r>
              <a:rPr lang="en-GB" dirty="0" smtClean="0"/>
              <a:t>Who decides?  The programming language designer?  You?</a:t>
            </a:r>
          </a:p>
          <a:p>
            <a:pPr marL="457200" lvl="1" indent="0">
              <a:buNone/>
            </a:pPr>
            <a:r>
              <a:rPr lang="en-GB" dirty="0" smtClean="0"/>
              <a:t>If a program uses inheritance, does equality change?</a:t>
            </a:r>
          </a:p>
          <a:p>
            <a:pPr marL="457200" lvl="1" indent="0">
              <a:buNone/>
            </a:pPr>
            <a:r>
              <a:rPr lang="en-GB" dirty="0" smtClean="0"/>
              <a:t>Is equality always an efficient operation? </a:t>
            </a:r>
          </a:p>
          <a:p>
            <a:pPr marL="457200" lvl="1" indent="0">
              <a:buNone/>
            </a:pPr>
            <a:r>
              <a:rPr lang="en-GB" dirty="0" smtClean="0"/>
              <a:t>Is </a:t>
            </a:r>
            <a:r>
              <a:rPr lang="en-GB" dirty="0"/>
              <a:t>equality temporary or forever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521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and 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Classic use of hashing is selecting an index for an object in a hash table (e.g., map, set)</a:t>
            </a:r>
          </a:p>
          <a:p>
            <a:pPr marL="457200" lvl="1" indent="0">
              <a:buNone/>
            </a:pPr>
            <a:r>
              <a:rPr lang="en-US" dirty="0" smtClean="0"/>
              <a:t>O(1) cost if done right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libraries do this too, but in two distinct steps: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value that respects equality</a:t>
            </a:r>
          </a:p>
          <a:p>
            <a:pPr marL="457200" lvl="1" indent="0">
              <a:buNone/>
            </a:pPr>
            <a:r>
              <a:rPr lang="en-US" dirty="0" smtClean="0"/>
              <a:t>Collections scale this value as needed</a:t>
            </a:r>
          </a:p>
          <a:p>
            <a:pPr marL="914400" lvl="2" indent="0">
              <a:buNone/>
            </a:pPr>
            <a:r>
              <a:rPr lang="en-US" dirty="0" smtClean="0"/>
              <a:t>See CSE 332 for much more…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32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3200" dirty="0"/>
              <a:t> implementations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lnSpc>
                <a:spcPts val="1451"/>
              </a:lnSpc>
              <a:buNone/>
            </a:pPr>
            <a:r>
              <a:rPr lang="en-GB" sz="1800" dirty="0" smtClean="0">
                <a:cs typeface="Courier New" pitchFamily="49" charset="0"/>
              </a:rPr>
              <a:t>Many possibilities…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1;          // always safe, no pre-filtering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min;        // safe, inefficient for Durations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differing only in sec field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    // safe and efficient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Random().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(50000)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danger! danger!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85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Consistency of equals and </a:t>
            </a:r>
            <a:r>
              <a:rPr lang="en-GB" dirty="0" err="1" smtClean="0"/>
              <a:t>hashCode</a:t>
            </a:r>
            <a:endParaRPr lang="en-GB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/>
              <a:t>Suppose we change the spec for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Duration.equals</a:t>
            </a:r>
            <a:r>
              <a:rPr lang="en-GB" sz="2100" dirty="0" smtClean="0"/>
              <a:t>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1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>
                <a:solidFill>
                  <a:srgbClr val="C00000"/>
                </a:solidFill>
                <a:latin typeface="Comic Sans MS" pitchFamily="66" charset="0"/>
              </a:rPr>
              <a:t>    // Return true if o and this represent the same number of seconds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>
                <a:latin typeface="Comic Sans MS" pitchFamily="66" charset="0"/>
              </a:rPr>
              <a:t>  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(Object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if (! (o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Duration d = (Duration) o;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100" dirty="0" smtClean="0"/>
          </a:p>
          <a:p>
            <a:pPr marL="0" indent="0"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/>
              <a:t>We must update </a:t>
            </a:r>
            <a:r>
              <a:rPr lang="en-GB" sz="2100" dirty="0" err="1" smtClean="0"/>
              <a:t>hashCode</a:t>
            </a:r>
            <a:r>
              <a:rPr lang="en-GB" sz="2100" dirty="0" smtClean="0"/>
              <a:t>, or we will get inconsistent </a:t>
            </a:r>
            <a:r>
              <a:rPr lang="en-GB" sz="2100" dirty="0" err="1" smtClean="0"/>
              <a:t>behavior</a:t>
            </a:r>
            <a:r>
              <a:rPr lang="en-GB" sz="2100" dirty="0" smtClean="0"/>
              <a:t>. (Why?)  This works: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100" b="1" dirty="0">
              <a:latin typeface="Courier New" pitchFamily="49" charset="0"/>
              <a:cs typeface="Courier New" pitchFamily="49" charset="0"/>
            </a:endParaRPr>
          </a:p>
          <a:p>
            <a:pPr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  <a:p>
            <a:pPr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562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If two objects are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 smtClean="0"/>
              <a:t> now, will they always be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r>
              <a:rPr lang="en-GB" dirty="0" smtClean="0"/>
              <a:t>In mathematics, “yes”</a:t>
            </a:r>
          </a:p>
          <a:p>
            <a:pPr marL="457200" lvl="1" indent="0">
              <a:buNone/>
            </a:pPr>
            <a:r>
              <a:rPr lang="en-GB" dirty="0" smtClean="0"/>
              <a:t>In Java, “you choose” – the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/>
              <a:t> contract doesn't specify this </a:t>
            </a:r>
          </a:p>
          <a:p>
            <a:pPr marL="0" indent="0">
              <a:buNone/>
            </a:pPr>
            <a:r>
              <a:rPr lang="en-GB" dirty="0" smtClean="0"/>
              <a:t>For immutable objects, equality is inherently forever</a:t>
            </a:r>
          </a:p>
          <a:p>
            <a:pPr marL="457200" lvl="1" indent="0">
              <a:buNone/>
            </a:pPr>
            <a:r>
              <a:rPr lang="en-GB" dirty="0" smtClean="0"/>
              <a:t>The object’s abstract value never changes (c.f. “abstract value” in the ADT lectures) – be sure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 does not depend on possibly changing internal values</a:t>
            </a:r>
          </a:p>
          <a:p>
            <a:pPr marL="0" indent="0">
              <a:buNone/>
            </a:pPr>
            <a:r>
              <a:rPr lang="en-GB" dirty="0" smtClean="0"/>
              <a:t>For mutable objects, equality can either </a:t>
            </a:r>
          </a:p>
          <a:p>
            <a:pPr marL="457200" lvl="1" indent="0">
              <a:buNone/>
            </a:pPr>
            <a:r>
              <a:rPr lang="en-GB" dirty="0" smtClean="0"/>
              <a:t>Compare </a:t>
            </a:r>
            <a:r>
              <a:rPr lang="en-GB" u="sng" dirty="0" smtClean="0"/>
              <a:t>abstract</a:t>
            </a:r>
            <a:r>
              <a:rPr lang="en-GB" dirty="0" smtClean="0"/>
              <a:t> values field-by-field or</a:t>
            </a:r>
          </a:p>
          <a:p>
            <a:pPr marL="457200" lvl="1" indent="0">
              <a:buNone/>
            </a:pPr>
            <a:r>
              <a:rPr lang="en-GB" dirty="0" smtClean="0"/>
              <a:t>Be eternal (how can a class with mutable instances have eternal equality?)</a:t>
            </a:r>
          </a:p>
          <a:p>
            <a:pPr marL="457200" lvl="1" indent="0">
              <a:buNone/>
            </a:pPr>
            <a:r>
              <a:rPr lang="en-GB" dirty="0" smtClean="0"/>
              <a:t>But not both!  (Since abstract value can change.)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46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 smtClean="0"/>
              <a:t>StringBuffer</a:t>
            </a:r>
            <a:r>
              <a:rPr lang="en-GB" dirty="0" smtClean="0"/>
              <a:t> is mutable, and takes the “eternal” approach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(s1.equals(s1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>
              <a:latin typeface="Comic Sans MS" pitchFamily="66" charset="0"/>
            </a:endParaRPr>
          </a:p>
          <a:p>
            <a:pPr marL="0" indent="0"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This is reference (==) equality, which is the only way to guarantee eternal equality for </a:t>
            </a:r>
            <a:r>
              <a:rPr lang="en-GB" dirty="0" smtClean="0">
                <a:solidFill>
                  <a:srgbClr val="800080"/>
                </a:solidFill>
              </a:rPr>
              <a:t>mutable</a:t>
            </a:r>
            <a:r>
              <a:rPr lang="en-GB" dirty="0" smtClean="0"/>
              <a:t> objects. (Not a problem for immutable data)</a:t>
            </a:r>
          </a:p>
          <a:p>
            <a:pPr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By contrast: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Jan 1, 1970 00:00:00 GMT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</a:rPr>
              <a:t>/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</a:rPr>
              <a:t>/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a millisecond later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</a:rPr>
              <a:t>  //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35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objects are “</a:t>
            </a:r>
            <a:r>
              <a:rPr lang="en-GB" dirty="0" err="1" smtClean="0">
                <a:solidFill>
                  <a:srgbClr val="FF0000"/>
                </a:solidFill>
              </a:rPr>
              <a:t>behaviorally</a:t>
            </a:r>
            <a:r>
              <a:rPr lang="en-GB" dirty="0" smtClean="0">
                <a:solidFill>
                  <a:srgbClr val="FF0000"/>
                </a:solidFill>
              </a:rPr>
              <a:t> equivalent</a:t>
            </a:r>
            <a:r>
              <a:rPr lang="en-GB" dirty="0" smtClean="0"/>
              <a:t>” if: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There is no sequence of operations that can distinguish them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This is “eternal” equality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Strings with same content are </a:t>
            </a:r>
            <a:r>
              <a:rPr lang="en-GB" dirty="0" err="1" smtClean="0"/>
              <a:t>behaviorally</a:t>
            </a:r>
            <a:r>
              <a:rPr lang="en-GB" dirty="0" smtClean="0"/>
              <a:t> equivalent, two Dates or </a:t>
            </a:r>
            <a:r>
              <a:rPr lang="en-GB" dirty="0" err="1" smtClean="0"/>
              <a:t>StringBuffers</a:t>
            </a:r>
            <a:r>
              <a:rPr lang="en-GB" dirty="0" smtClean="0"/>
              <a:t> with same content are not 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objects are “</a:t>
            </a:r>
            <a:r>
              <a:rPr lang="en-GB" dirty="0" smtClean="0">
                <a:solidFill>
                  <a:srgbClr val="FF0000"/>
                </a:solidFill>
              </a:rPr>
              <a:t>observationally equivalent</a:t>
            </a:r>
            <a:r>
              <a:rPr lang="en-GB" dirty="0" smtClean="0"/>
              <a:t>” if: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There is no sequence of </a:t>
            </a:r>
            <a:r>
              <a:rPr lang="en-GB" i="1" u="sng" dirty="0" smtClean="0"/>
              <a:t>observer</a:t>
            </a:r>
            <a:r>
              <a:rPr lang="en-GB" i="1" dirty="0" smtClean="0"/>
              <a:t> </a:t>
            </a:r>
            <a:r>
              <a:rPr lang="en-GB" dirty="0" smtClean="0"/>
              <a:t>operations that can distinguish them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Excluding </a:t>
            </a:r>
            <a:r>
              <a:rPr lang="en-GB" dirty="0" err="1" smtClean="0"/>
              <a:t>mutators</a:t>
            </a:r>
            <a:endParaRPr lang="en-GB" dirty="0" smtClean="0"/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Excluding == (permitting == would require reference equality)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Strings, Dates, or </a:t>
            </a:r>
            <a:r>
              <a:rPr lang="en-GB" dirty="0" err="1" smtClean="0"/>
              <a:t>StringBuffers</a:t>
            </a:r>
            <a:r>
              <a:rPr lang="en-GB" dirty="0" smtClean="0"/>
              <a:t> with same content are observationally equivalent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641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Date class implements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therefore </a:t>
            </a:r>
            <a:r>
              <a:rPr lang="en-GB" dirty="0" smtClean="0">
                <a:solidFill>
                  <a:srgbClr val="FF0000"/>
                </a:solidFill>
              </a:rPr>
              <a:t>violate rep invariant </a:t>
            </a:r>
            <a:r>
              <a:rPr lang="en-GB" dirty="0" smtClean="0"/>
              <a:t>of a Set container by </a:t>
            </a:r>
            <a:r>
              <a:rPr lang="en-GB" dirty="0" smtClean="0">
                <a:solidFill>
                  <a:srgbClr val="FF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prints </a:t>
            </a:r>
            <a:r>
              <a:rPr lang="en-GB" sz="2200" b="1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two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identical Dates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3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Equality for set elements would ideally be </a:t>
            </a:r>
            <a:r>
              <a:rPr lang="en-GB" dirty="0" err="1" smtClean="0"/>
              <a:t>behavioral</a:t>
            </a: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 makes no such guarantee (or requirement)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 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“Note: Great care must be exercised if mutable objects are used as set elements. The </a:t>
            </a:r>
            <a:r>
              <a:rPr lang="en-GB" dirty="0" err="1" smtClean="0"/>
              <a:t>behavior</a:t>
            </a:r>
            <a:r>
              <a:rPr lang="en-GB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Same problem applies to </a:t>
            </a:r>
            <a:r>
              <a:rPr lang="en-GB" dirty="0" smtClean="0">
                <a:solidFill>
                  <a:srgbClr val="FF0000"/>
                </a:solidFill>
              </a:rPr>
              <a:t>keys in maps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1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Mutation and hash codes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Sets assume </a:t>
            </a:r>
            <a:r>
              <a:rPr lang="en-GB" dirty="0" smtClean="0">
                <a:solidFill>
                  <a:srgbClr val="FF0000"/>
                </a:solidFill>
              </a:rPr>
              <a:t>hash codes don't change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Mutation and observational equivalence can break this assumption too: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friends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yoda","zaphod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enemies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...;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any other 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list, say 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with “</a:t>
            </a:r>
            <a:r>
              <a:rPr lang="en-GB" sz="2200" i="1" dirty="0" err="1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cthulhu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”</a:t>
            </a:r>
            <a:endParaRPr lang="en-GB" sz="2200" i="1" dirty="0">
              <a:solidFill>
                <a:srgbClr val="AC2020"/>
              </a:solidFill>
              <a:latin typeface="Comic Sans MS" pitchFamily="66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Set&lt;List&lt;String&gt;&gt;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&lt;List&lt;String&gt;&gt;();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(enemies);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friends.add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weatherwax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h.contains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probably 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for (List&lt;String&gt;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h)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lst.equals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one “true” will be printed - inconsistent!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07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More container wrinkles: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equals and </a:t>
            </a:r>
            <a:r>
              <a:rPr lang="en-GB" dirty="0" err="1" smtClean="0"/>
              <a:t>hashCode</a:t>
            </a:r>
            <a:r>
              <a:rPr lang="en-GB" dirty="0" smtClean="0"/>
              <a:t> methods on containers are recursive</a:t>
            </a:r>
            <a:r>
              <a:rPr lang="en-GB" dirty="0"/>
              <a:t>:</a:t>
            </a:r>
            <a:endParaRPr lang="en-GB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This causes an </a:t>
            </a:r>
            <a:r>
              <a:rPr lang="en-GB" dirty="0" smtClean="0">
                <a:solidFill>
                  <a:srgbClr val="FF0000"/>
                </a:solidFill>
              </a:rPr>
              <a:t>infinite loop</a:t>
            </a:r>
            <a:r>
              <a:rPr lang="en-GB" dirty="0" smtClean="0"/>
              <a:t>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92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dirty="0"/>
              <a:t>Properties of </a:t>
            </a:r>
            <a:r>
              <a:rPr lang="en-US" sz="4000" dirty="0" smtClean="0"/>
              <a:t>equality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for any useful notion of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Reflexive	</a:t>
            </a:r>
            <a:r>
              <a:rPr lang="en-GB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(a)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 3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  <a:endParaRPr lang="en-GB" sz="25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Symmetric	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(b) 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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(a)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= 4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4  3</a:t>
            </a:r>
            <a:r>
              <a:rPr lang="en-GB" sz="2500" dirty="0">
                <a:cs typeface="Consolas" pitchFamily="49" charset="0"/>
                <a:sym typeface="Symbol"/>
              </a:rPr>
              <a:t>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  <a:endParaRPr lang="en-GB" sz="25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Transitive	</a:t>
            </a:r>
            <a:r>
              <a:rPr lang="en-GB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 smtClean="0">
                <a:latin typeface="Consolas" pitchFamily="49" charset="0"/>
                <a:cs typeface="Consolas" pitchFamily="49" charset="0"/>
              </a:rPr>
              <a:t>(b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(c)</a:t>
            </a:r>
            <a:br>
              <a:rPr lang="en-GB" b="1" dirty="0">
                <a:latin typeface="Consolas" pitchFamily="49" charset="0"/>
                <a:cs typeface="Consolas" pitchFamily="49" charset="0"/>
              </a:rPr>
            </a:br>
            <a:r>
              <a:rPr lang="en-GB" b="1" dirty="0">
                <a:latin typeface="Consolas" pitchFamily="49" charset="0"/>
                <a:cs typeface="Consolas" pitchFamily="49" charset="0"/>
              </a:rPr>
              <a:t>				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(c)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((1+2)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= 3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3 = (5-2))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b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((1+2)          (5-2))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6004" y="5486400"/>
            <a:ext cx="6414706" cy="85319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500" dirty="0">
                <a:latin typeface="+mn-lt"/>
                <a:cs typeface="Consolas" pitchFamily="49" charset="0"/>
              </a:rPr>
              <a:t>A relation that is </a:t>
            </a:r>
            <a:r>
              <a:rPr lang="en-GB" sz="25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5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500" i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500" i="1" dirty="0" smtClean="0">
                <a:solidFill>
                  <a:srgbClr val="FF0000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All equals are not </a:t>
            </a:r>
            <a:r>
              <a:rPr lang="en-US" dirty="0"/>
              <a:t>e</a:t>
            </a:r>
            <a:r>
              <a:rPr lang="en-US" dirty="0" smtClean="0"/>
              <a:t>qual!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/>
            <a:r>
              <a:rPr lang="en-US" dirty="0" smtClean="0"/>
              <a:t>reference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  <a:p>
            <a:pPr lvl="1" eaLnBrk="1"/>
            <a:r>
              <a:rPr lang="en-US" dirty="0"/>
              <a:t>b</a:t>
            </a:r>
            <a:r>
              <a:rPr lang="en-US" dirty="0" smtClean="0"/>
              <a:t>ehavioral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  <a:p>
            <a:pPr lvl="1" eaLnBrk="1"/>
            <a:r>
              <a:rPr lang="en-US" dirty="0" smtClean="0"/>
              <a:t>observational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20859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11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Summary:  Java specifics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buNone/>
            </a:pPr>
            <a:r>
              <a:rPr lang="en-US" dirty="0" smtClean="0"/>
              <a:t>Mixes different types of equality</a:t>
            </a:r>
          </a:p>
          <a:p>
            <a:pPr marL="457200" lvl="1" indent="0" eaLnBrk="1">
              <a:buNone/>
            </a:pPr>
            <a:r>
              <a:rPr lang="en-US" dirty="0" smtClean="0"/>
              <a:t>Objects different from collections</a:t>
            </a:r>
          </a:p>
          <a:p>
            <a:pPr marL="0" indent="0" eaLnBrk="1">
              <a:buNone/>
            </a:pPr>
            <a:r>
              <a:rPr lang="en-US" dirty="0" smtClean="0"/>
              <a:t>Extendable specifications</a:t>
            </a:r>
          </a:p>
          <a:p>
            <a:pPr marL="457200" lvl="1" indent="0" eaLnBrk="1">
              <a:buNone/>
            </a:pPr>
            <a:r>
              <a:rPr lang="en-US" dirty="0" smtClean="0"/>
              <a:t>Objects, subtypes can be less strict </a:t>
            </a:r>
          </a:p>
          <a:p>
            <a:pPr marL="0" indent="0" eaLnBrk="1">
              <a:buNone/>
            </a:pPr>
            <a:r>
              <a:rPr lang="en-US" dirty="0" smtClean="0"/>
              <a:t>Only enforced by the specification</a:t>
            </a:r>
          </a:p>
          <a:p>
            <a:pPr marL="0" indent="0" eaLnBrk="1">
              <a:buNone/>
            </a:pPr>
            <a:r>
              <a:rPr lang="en-US" dirty="0" smtClean="0"/>
              <a:t>Essential for use with hash containers and speed </a:t>
            </a:r>
            <a:r>
              <a:rPr lang="en-US" dirty="0"/>
              <a:t>h</a:t>
            </a:r>
            <a:r>
              <a:rPr lang="en-US" dirty="0" smtClean="0"/>
              <a:t>ack</a:t>
            </a:r>
          </a:p>
          <a:p>
            <a:pPr marL="457200" lvl="1" indent="0" eaLnBrk="1">
              <a:buNone/>
            </a:pPr>
            <a:r>
              <a:rPr lang="en-US" dirty="0" err="1"/>
              <a:t>h</a:t>
            </a:r>
            <a:r>
              <a:rPr lang="en-US" dirty="0" err="1" smtClean="0"/>
              <a:t>ashCode</a:t>
            </a:r>
            <a:endParaRPr lang="en-US" dirty="0" smtClean="0"/>
          </a:p>
          <a:p>
            <a:pPr marL="457200" lvl="1" indent="0" eaLnBrk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/>
              <a:t>Summary:  object-oriented Issues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dirty="0" smtClean="0"/>
              <a:t>Inheritance</a:t>
            </a:r>
          </a:p>
          <a:p>
            <a:pPr marL="457200" lvl="1" indent="0" eaLnBrk="1">
              <a:buNone/>
            </a:pPr>
            <a:r>
              <a:rPr lang="en-US" dirty="0" smtClean="0"/>
              <a:t>Subtypes inheriting </a:t>
            </a:r>
            <a:r>
              <a:rPr lang="en-US" b="1" dirty="0" smtClean="0">
                <a:latin typeface="Courier New"/>
                <a:cs typeface="Courier New"/>
              </a:rPr>
              <a:t>equal</a:t>
            </a:r>
            <a:r>
              <a:rPr lang="en-US" dirty="0" smtClean="0"/>
              <a:t> can break the spec. Many subtle issues.</a:t>
            </a:r>
          </a:p>
          <a:p>
            <a:pPr marL="457200" lvl="1" indent="0" eaLnBrk="1">
              <a:buNone/>
            </a:pPr>
            <a:r>
              <a:rPr lang="en-US" dirty="0" smtClean="0"/>
              <a:t>Forcing all subtypes to implement is cumbersome</a:t>
            </a:r>
          </a:p>
          <a:p>
            <a:pPr marL="0" indent="0" eaLnBrk="1">
              <a:buNone/>
            </a:pPr>
            <a:r>
              <a:rPr lang="en-US" dirty="0" smtClean="0"/>
              <a:t>Mutable objects</a:t>
            </a:r>
          </a:p>
          <a:p>
            <a:pPr marL="457200" lvl="1" indent="0" eaLnBrk="1">
              <a:buNone/>
            </a:pPr>
            <a:r>
              <a:rPr lang="en-US" dirty="0" smtClean="0"/>
              <a:t>Much more difficult to deal with</a:t>
            </a:r>
          </a:p>
          <a:p>
            <a:pPr marL="457200" lvl="1" indent="0" eaLnBrk="1">
              <a:buNone/>
            </a:pPr>
            <a:r>
              <a:rPr lang="en-US" dirty="0" smtClean="0"/>
              <a:t>Observational equality</a:t>
            </a:r>
          </a:p>
          <a:p>
            <a:pPr marL="457200" lvl="1" indent="0" eaLnBrk="1">
              <a:buNone/>
            </a:pPr>
            <a:r>
              <a:rPr lang="en-US" dirty="0" smtClean="0"/>
              <a:t>Can break reference </a:t>
            </a:r>
            <a:r>
              <a:rPr lang="en-US" dirty="0"/>
              <a:t>e</a:t>
            </a:r>
            <a:r>
              <a:rPr lang="en-US" dirty="0" smtClean="0"/>
              <a:t>quality in </a:t>
            </a:r>
            <a:r>
              <a:rPr lang="en-US" dirty="0"/>
              <a:t>c</a:t>
            </a:r>
            <a:r>
              <a:rPr lang="en-US" dirty="0" smtClean="0"/>
              <a:t>ollections </a:t>
            </a:r>
            <a:endParaRPr lang="en-US" dirty="0" smtClean="0"/>
          </a:p>
          <a:p>
            <a:pPr marL="0" indent="0" eaLnBrk="1">
              <a:buNone/>
            </a:pPr>
            <a:r>
              <a:rPr lang="en-US" dirty="0" smtClean="0"/>
              <a:t>Abstract classes</a:t>
            </a:r>
          </a:p>
          <a:p>
            <a:pPr marL="457200" lvl="1" indent="0" eaLnBrk="1">
              <a:buNone/>
            </a:pPr>
            <a:r>
              <a:rPr lang="en-US" dirty="0" smtClean="0"/>
              <a:t>If only the subclass is instantiated, we are ok…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2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Summary:  </a:t>
            </a:r>
            <a:r>
              <a:rPr lang="en-US" dirty="0"/>
              <a:t>s</a:t>
            </a:r>
            <a:r>
              <a:rPr lang="en-US" dirty="0" smtClean="0"/>
              <a:t>oftware engineering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dirty="0" smtClean="0"/>
              <a:t>Equality is such a simple concept</a:t>
            </a:r>
          </a:p>
          <a:p>
            <a:pPr marL="0" indent="0" eaLnBrk="1">
              <a:buNone/>
            </a:pPr>
            <a:r>
              <a:rPr lang="en-US" dirty="0" smtClean="0"/>
              <a:t>But…</a:t>
            </a:r>
          </a:p>
          <a:p>
            <a:pPr marL="457200" lvl="1" indent="0" eaLnBrk="1">
              <a:buNone/>
            </a:pPr>
            <a:r>
              <a:rPr lang="en-US" dirty="0" smtClean="0"/>
              <a:t>Programs are used in unintended ways</a:t>
            </a:r>
          </a:p>
          <a:p>
            <a:pPr marL="457200" lvl="1" indent="0" eaLnBrk="1">
              <a:buNone/>
            </a:pPr>
            <a:r>
              <a:rPr lang="en-US" dirty="0" smtClean="0"/>
              <a:t>Programs are extended in unintended ways</a:t>
            </a:r>
          </a:p>
          <a:p>
            <a:pPr marL="0" indent="0" eaLnBrk="1">
              <a:buNone/>
            </a:pPr>
            <a:r>
              <a:rPr lang="en-US" dirty="0" smtClean="0"/>
              <a:t>Many unintended </a:t>
            </a:r>
            <a:r>
              <a:rPr lang="en-US" dirty="0"/>
              <a:t>c</a:t>
            </a:r>
            <a:r>
              <a:rPr lang="en-US" dirty="0" smtClean="0"/>
              <a:t>onsequences</a:t>
            </a:r>
          </a:p>
          <a:p>
            <a:pPr marL="0" indent="0" eaLnBrk="1">
              <a:buNone/>
            </a:pPr>
            <a:r>
              <a:rPr lang="en-US" dirty="0" smtClean="0"/>
              <a:t>In equality, these are addressed using a combination of:</a:t>
            </a:r>
          </a:p>
          <a:p>
            <a:pPr marL="457200" lvl="1" indent="0" eaLnBrk="1">
              <a:buNone/>
            </a:pPr>
            <a:r>
              <a:rPr lang="en-US" dirty="0" smtClean="0"/>
              <a:t>Flexibility</a:t>
            </a:r>
          </a:p>
          <a:p>
            <a:pPr marL="457200" lvl="1" indent="0" eaLnBrk="1">
              <a:buNone/>
            </a:pPr>
            <a:r>
              <a:rPr lang="en-US" dirty="0" smtClean="0"/>
              <a:t>Carefully written specifications</a:t>
            </a:r>
          </a:p>
          <a:p>
            <a:pPr marL="457200" lvl="1" indent="0" eaLnBrk="1">
              <a:buNone/>
            </a:pPr>
            <a:r>
              <a:rPr lang="en-US" dirty="0" smtClean="0"/>
              <a:t>Manual enforcement of the specifications</a:t>
            </a:r>
          </a:p>
          <a:p>
            <a:pPr marL="914400" lvl="2" indent="0" eaLnBrk="1">
              <a:buNone/>
            </a:pPr>
            <a:r>
              <a:rPr lang="en-US" dirty="0" smtClean="0"/>
              <a:t>perhaps by reasoning and/or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Reference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3095446" cy="4572000"/>
          </a:xfrm>
        </p:spPr>
        <p:txBody>
          <a:bodyPr>
            <a:normAutofit fontScale="85000" lnSpcReduction="20000"/>
          </a:bodyPr>
          <a:lstStyle/>
          <a:p>
            <a:pPr eaLnBrk="1"/>
            <a:r>
              <a:rPr lang="en-US" dirty="0" smtClean="0"/>
              <a:t>The simplest and strongest (most restrictive) definition is </a:t>
            </a:r>
            <a:r>
              <a:rPr lang="en-US" i="1" dirty="0" smtClean="0">
                <a:solidFill>
                  <a:srgbClr val="FF0000"/>
                </a:solidFill>
              </a:rPr>
              <a:t>reference equality</a:t>
            </a:r>
          </a:p>
          <a:p>
            <a:pPr eaLnBrk="1"/>
            <a:r>
              <a:rPr lang="en-US" sz="2500" b="1" dirty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US" dirty="0" smtClean="0"/>
              <a:t> if and only if</a:t>
            </a:r>
            <a:r>
              <a:rPr lang="en-US" dirty="0"/>
              <a:t>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refer (point) to the same object</a:t>
            </a:r>
          </a:p>
          <a:p>
            <a:pPr eaLnBrk="1"/>
            <a:r>
              <a:rPr lang="en-US" dirty="0" smtClean="0"/>
              <a:t>Easy to show that this definition ensures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is an equivalence relation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3948234" y="1589567"/>
            <a:ext cx="4978208" cy="2790183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Duration d1 = new Duration(5,3);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Duration d2 = new Duration(5,3);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Duration d3 =</a:t>
            </a:r>
            <a:r>
              <a:rPr lang="en-US" sz="1800" b="1" dirty="0" smtClean="0">
                <a:latin typeface="Courier New" pitchFamily="49" charset="0"/>
              </a:rPr>
              <a:t> d2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// T/F: d1 == d2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d1 == d3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d2 == d3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d1.equals(d2)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d2.equals(d3) ?</a:t>
            </a:r>
            <a:endParaRPr lang="en-US" sz="2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33851"/>
              </p:ext>
            </p:extLst>
          </p:nvPr>
        </p:nvGraphicFramePr>
        <p:xfrm>
          <a:off x="5865115" y="4773863"/>
          <a:ext cx="2396468" cy="1492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117"/>
                <a:gridCol w="599117"/>
                <a:gridCol w="599117"/>
                <a:gridCol w="599117"/>
              </a:tblGrid>
              <a:tr h="7462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62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7648" y="4831049"/>
            <a:ext cx="510553" cy="193041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1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d2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d3</a:t>
            </a:r>
            <a:endParaRPr lang="en-US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53567" y="5710189"/>
            <a:ext cx="811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53567" y="5062072"/>
            <a:ext cx="811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53567" y="5848386"/>
            <a:ext cx="811548" cy="513418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public class Object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equals(Object o)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implements reference equality</a:t>
            </a:r>
          </a:p>
          <a:p>
            <a:pPr marL="0" indent="0">
              <a:buNone/>
            </a:pPr>
            <a:r>
              <a:rPr lang="en-GB" dirty="0" smtClean="0"/>
              <a:t>What about the specification of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r>
              <a:rPr lang="en-GB" dirty="0" smtClean="0"/>
              <a:t>It’s a bit more complicated…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56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Equals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     Indicates whether some other object is "equal to" this one.</a:t>
            </a:r>
          </a:p>
          <a:p>
            <a:pPr marL="457200" lvl="1" indent="0">
              <a:buNone/>
            </a:pPr>
            <a:r>
              <a:rPr lang="en-US" sz="1600" dirty="0" smtClean="0"/>
              <a:t>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reflexive</a:t>
            </a:r>
            <a:r>
              <a:rPr lang="en-US" sz="1600" dirty="0"/>
              <a:t>: for any reference value x, </a:t>
            </a:r>
            <a:r>
              <a:rPr lang="en-US" sz="1600" dirty="0" err="1"/>
              <a:t>x.equals</a:t>
            </a:r>
            <a:r>
              <a:rPr lang="en-US" sz="1600" dirty="0"/>
              <a:t>(x) should return true.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symmetric</a:t>
            </a:r>
            <a:r>
              <a:rPr lang="en-US" sz="1600" dirty="0"/>
              <a:t>: for any reference values x and y, </a:t>
            </a:r>
            <a:r>
              <a:rPr lang="en-US" sz="1600" dirty="0" err="1"/>
              <a:t>x.equals</a:t>
            </a:r>
            <a:r>
              <a:rPr lang="en-US" sz="1600" dirty="0"/>
              <a:t>(y) should return true if and only if </a:t>
            </a:r>
            <a:r>
              <a:rPr lang="en-US" sz="1600" dirty="0" err="1"/>
              <a:t>y.equals</a:t>
            </a:r>
            <a:r>
              <a:rPr lang="en-US" sz="1600" dirty="0"/>
              <a:t>(x) returns true.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transitive</a:t>
            </a:r>
            <a:r>
              <a:rPr lang="en-US" sz="1600" dirty="0"/>
              <a:t>: for any reference values x, y, and z, if </a:t>
            </a:r>
            <a:r>
              <a:rPr lang="en-US" sz="1600" dirty="0" err="1"/>
              <a:t>x.equals</a:t>
            </a:r>
            <a:r>
              <a:rPr lang="en-US" sz="1600" dirty="0"/>
              <a:t>(y) returns true and </a:t>
            </a:r>
            <a:r>
              <a:rPr lang="en-US" sz="1600" dirty="0" err="1"/>
              <a:t>y.equals</a:t>
            </a:r>
            <a:r>
              <a:rPr lang="en-US" sz="1600" dirty="0"/>
              <a:t>(z) returns true, then </a:t>
            </a:r>
            <a:r>
              <a:rPr lang="en-US" sz="1600" dirty="0" err="1"/>
              <a:t>x.equals</a:t>
            </a:r>
            <a:r>
              <a:rPr lang="en-US" sz="1600" dirty="0"/>
              <a:t>(z) should return true. </a:t>
            </a:r>
          </a:p>
          <a:p>
            <a:pPr lvl="2"/>
            <a:r>
              <a:rPr lang="en-US" sz="1600" dirty="0" smtClean="0"/>
              <a:t>It is </a:t>
            </a:r>
            <a:r>
              <a:rPr lang="en-US" sz="1600" i="1" dirty="0" smtClean="0">
                <a:solidFill>
                  <a:srgbClr val="FF0000"/>
                </a:solidFill>
              </a:rPr>
              <a:t>consistent</a:t>
            </a:r>
            <a:r>
              <a:rPr lang="en-US" sz="1600" dirty="0" smtClean="0"/>
              <a:t>: for any reference values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, multiple invocations of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1600" dirty="0" smtClean="0"/>
              <a:t> consistently return true or consistently return false, provided no information used in equals comparisons on the object is modified. </a:t>
            </a:r>
          </a:p>
          <a:p>
            <a:pPr lvl="2"/>
            <a:r>
              <a:rPr lang="en-US" sz="1600" dirty="0" smtClean="0"/>
              <a:t>For any </a:t>
            </a:r>
            <a:r>
              <a:rPr lang="en-US" sz="1600" dirty="0" smtClean="0">
                <a:solidFill>
                  <a:srgbClr val="FF0000"/>
                </a:solidFill>
              </a:rPr>
              <a:t>non-null </a:t>
            </a:r>
            <a:r>
              <a:rPr lang="en-US" sz="1600" dirty="0" smtClean="0"/>
              <a:t>reference value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1600" dirty="0" smtClean="0"/>
              <a:t> should return false. </a:t>
            </a:r>
          </a:p>
          <a:p>
            <a:pPr marL="457200" lvl="1" indent="0">
              <a:buNone/>
            </a:pPr>
            <a:r>
              <a:rPr lang="en-US" sz="1600" dirty="0" smtClean="0"/>
              <a:t>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dirty="0" smtClean="0"/>
              <a:t> method for class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dirty="0" smtClean="0"/>
              <a:t> implements the most discriminating possible equivalence relation on objects; that is, for any reference values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, this method returns true if and only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refer to the same object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x==y </a:t>
            </a:r>
            <a:r>
              <a:rPr lang="en-US" sz="1600" dirty="0" smtClean="0"/>
              <a:t>has the value true).  …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Parameters</a:t>
            </a:r>
            <a:r>
              <a:rPr lang="en-US" sz="1600" dirty="0"/>
              <a:t>: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obj</a:t>
            </a:r>
            <a:r>
              <a:rPr lang="en-US" sz="1600" dirty="0" smtClean="0"/>
              <a:t> </a:t>
            </a:r>
            <a:r>
              <a:rPr lang="en-US" sz="1600" dirty="0"/>
              <a:t>- the reference object with which to compare.</a:t>
            </a:r>
          </a:p>
          <a:p>
            <a:pPr marL="457200" lvl="1" indent="0">
              <a:buNone/>
            </a:pPr>
            <a:r>
              <a:rPr lang="en-US" sz="1600" b="1" dirty="0"/>
              <a:t>Returns</a:t>
            </a:r>
            <a:r>
              <a:rPr lang="en-US" sz="1600" dirty="0"/>
              <a:t>:</a:t>
            </a:r>
          </a:p>
          <a:p>
            <a:pPr marL="457200" lvl="1" indent="0">
              <a:buNone/>
            </a:pPr>
            <a:r>
              <a:rPr lang="en-US" sz="1600" dirty="0" smtClean="0"/>
              <a:t>	true </a:t>
            </a:r>
            <a:r>
              <a:rPr lang="en-US" sz="1600" dirty="0"/>
              <a:t>if this object is the same as the </a:t>
            </a:r>
            <a:r>
              <a:rPr lang="en-US" sz="1600" dirty="0" err="1"/>
              <a:t>obj</a:t>
            </a:r>
            <a:r>
              <a:rPr lang="en-US" sz="1600" dirty="0"/>
              <a:t> argument; false otherwise.</a:t>
            </a:r>
          </a:p>
          <a:p>
            <a:pPr marL="457200" lvl="1" indent="0">
              <a:buNone/>
            </a:pPr>
            <a:r>
              <a:rPr lang="en-US" sz="1600" b="1" dirty="0"/>
              <a:t>See Also: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hashCode</a:t>
            </a:r>
            <a:r>
              <a:rPr lang="en-US" sz="1600" dirty="0"/>
              <a:t>(), </a:t>
            </a:r>
            <a:r>
              <a:rPr lang="en-US" sz="1600" dirty="0" err="1"/>
              <a:t>HashMap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/>
              <a:t> contract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Why so complicated? </a:t>
            </a: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Object class is designed for inheritance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Its specification will apply to all subtypes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 other words, all Java classes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So, its specification must be flexible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for equals cannot later be weakened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dirty="0"/>
              <a:t> were specified to test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a==b</a:t>
            </a:r>
            <a:r>
              <a:rPr lang="en-GB" dirty="0"/>
              <a:t>, then no class could change this and still be a true subtype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Instead spec for equals enumerates basic properties that clients can rely on it to have in subtypes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a==b</a:t>
            </a:r>
            <a:r>
              <a:rPr lang="en-GB" dirty="0"/>
              <a:t> is compatible with these properties, but so are other </a:t>
            </a:r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54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</a:t>
            </a:r>
            <a:r>
              <a:rPr lang="en-GB" dirty="0"/>
              <a:t>objects less strictly</a:t>
            </a:r>
            <a:endParaRPr lang="en-GB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9" y="1600200"/>
            <a:ext cx="5595806" cy="4495800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Duration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public Duration(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sec)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min;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sec;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Duration d1 = new Duration(10,5);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</a:p>
          <a:p>
            <a:pPr marL="0" indent="0">
              <a:buNone/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(d1.equals(d2));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7009545" y="3690525"/>
            <a:ext cx="1756502" cy="1414875"/>
          </a:xfrm>
          <a:prstGeom prst="wedgeRoundRectCallout">
            <a:avLst>
              <a:gd name="adj1" fmla="val -139875"/>
              <a:gd name="adj2" fmla="val 6765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alse</a:t>
            </a:r>
            <a:r>
              <a:rPr lang="en-US" sz="2000" dirty="0" smtClean="0">
                <a:solidFill>
                  <a:schemeClr val="tx1"/>
                </a:solidFill>
              </a:rPr>
              <a:t> – but we likely prefer it to be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70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obvious improvement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476613"/>
            <a:ext cx="8153400" cy="332398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equals(Duration d)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== sec;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/>
              <a:t>This defines an equivalence relation for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objects (proof by partial example and </a:t>
            </a:r>
            <a:r>
              <a:rPr lang="en-GB" dirty="0" err="1" smtClean="0"/>
              <a:t>handwaving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Duration d1 = new Duration(10,5);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(d1.equals(d2));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02155" y="4942390"/>
            <a:ext cx="7774388" cy="1163395"/>
            <a:chOff x="884041" y="5734149"/>
            <a:chExt cx="8568023" cy="1282967"/>
          </a:xfrm>
        </p:grpSpPr>
        <p:sp>
          <p:nvSpPr>
            <p:cNvPr id="4" name="Rectangle 3"/>
            <p:cNvSpPr/>
            <p:nvPr/>
          </p:nvSpPr>
          <p:spPr>
            <a:xfrm>
              <a:off x="884041" y="5734149"/>
              <a:ext cx="8568022" cy="12829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Object o1 = new Duration(10,5);</a:t>
              </a:r>
            </a:p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 smtClean="0">
                  <a:latin typeface="Courier New" pitchFamily="49" charset="0"/>
                  <a:cs typeface="Courier New" pitchFamily="49" charset="0"/>
                </a:rPr>
                <a:t>Object 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o2 = new Duration(10,5);</a:t>
              </a:r>
            </a:p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 err="1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 smtClean="0">
                  <a:latin typeface="Courier New" pitchFamily="49" charset="0"/>
                  <a:cs typeface="Courier New" pitchFamily="49" charset="0"/>
                </a:rPr>
                <a:t>(o1.equals(o2));  // False!</a:t>
              </a:r>
              <a:endParaRPr lang="en-GB" sz="2000" i="1" dirty="0">
                <a:latin typeface="Comic Sans MS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78222" y="5734149"/>
              <a:ext cx="2873842" cy="66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But oops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4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610</TotalTime>
  <Words>2282</Words>
  <Application>Microsoft Macintosh PowerPoint</Application>
  <PresentationFormat>On-screen Show (4:3)</PresentationFormat>
  <Paragraphs>387</Paragraphs>
  <Slides>33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Programming: object equality</vt:lpstr>
      <vt:lpstr>Properties of equality for any useful notion of equality</vt:lpstr>
      <vt:lpstr>Reference equality</vt:lpstr>
      <vt:lpstr>Object.equals method</vt:lpstr>
      <vt:lpstr>Equals specification</vt:lpstr>
      <vt:lpstr>The Object contract</vt:lpstr>
      <vt:lpstr>Comparing objects less strictly</vt:lpstr>
      <vt:lpstr>An obvious improvement</vt:lpstr>
      <vt:lpstr>Overloading</vt:lpstr>
      <vt:lpstr>@Override equals in Duration</vt:lpstr>
      <vt:lpstr>Equality and inheritance</vt:lpstr>
      <vt:lpstr>equals: account for nano</vt:lpstr>
      <vt:lpstr>Let’s get symmetry</vt:lpstr>
      <vt:lpstr>Fix in Duration</vt:lpstr>
      <vt:lpstr>General issues</vt:lpstr>
      <vt:lpstr>Another solution:  avoid inheritance</vt:lpstr>
      <vt:lpstr>Efficiency of equality</vt:lpstr>
      <vt:lpstr>specification for Object.hashCode</vt:lpstr>
      <vt:lpstr>Aside: hashCode and hash tables</vt:lpstr>
      <vt:lpstr>Duration hashCode implementations</vt:lpstr>
      <vt:lpstr>Consistency of equals and hashCode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Mutation and hash codes</vt:lpstr>
      <vt:lpstr>More container wrinkles:  self-containment</vt:lpstr>
      <vt:lpstr>Summary: All equals are not equal!</vt:lpstr>
      <vt:lpstr>Summary:  Java specifics</vt:lpstr>
      <vt:lpstr>Summary:  object-oriented Issues</vt:lpstr>
      <vt:lpstr>Summary:  software engineering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98</cp:revision>
  <cp:lastPrinted>2012-04-18T02:02:00Z</cp:lastPrinted>
  <dcterms:created xsi:type="dcterms:W3CDTF">2012-04-20T17:25:40Z</dcterms:created>
  <dcterms:modified xsi:type="dcterms:W3CDTF">2012-10-29T03:58:50Z</dcterms:modified>
</cp:coreProperties>
</file>