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48" d="100"/>
          <a:sy n="148" d="100"/>
        </p:scale>
        <p:origin x="-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8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Events, Listeners, and Callbacks</a:t>
            </a:r>
          </a:p>
          <a:p>
            <a:r>
              <a:rPr lang="en-US" sz="2000" dirty="0" smtClean="0"/>
              <a:t>(slides by Mike Ernst and David Notkin)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</a:t>
            </a:r>
            <a:r>
              <a:rPr lang="en-GB" dirty="0" smtClean="0"/>
              <a:t>odule dependency diagram </a:t>
            </a:r>
            <a:r>
              <a:rPr lang="en-GB" dirty="0"/>
              <a:t>(version 2)‏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dirty="0"/>
              <a:t> </a:t>
            </a:r>
            <a:r>
              <a:rPr lang="en-GB" dirty="0" smtClean="0"/>
              <a:t>still depends </a:t>
            </a:r>
            <a:r>
              <a:rPr lang="en-GB" dirty="0"/>
              <a:t>on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</a:t>
            </a:r>
            <a:r>
              <a:rPr lang="en-GB" dirty="0" smtClean="0"/>
              <a:t>(is this necessary?)</a:t>
            </a:r>
            <a:r>
              <a:rPr lang="en-GB" dirty="0"/>
              <a:t>‏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dirty="0" smtClean="0"/>
              <a:t> </a:t>
            </a:r>
            <a:r>
              <a:rPr lang="en-GB" dirty="0"/>
              <a:t>depends on the constructor for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depends on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dirty="0"/>
              <a:t>, not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Unaffected by implementation details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Now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is much easier to reuse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903955" y="601154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430185" y="4975073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1451977" y="4145894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6390" name="AutoShape 6"/>
          <p:cNvCxnSpPr>
            <a:cxnSpLocks noChangeShapeType="1"/>
            <a:stCxn id="16388" idx="1"/>
            <a:endCxn id="16391" idx="3"/>
          </p:cNvCxnSpPr>
          <p:nvPr/>
        </p:nvCxnSpPr>
        <p:spPr bwMode="auto">
          <a:xfrm flipH="1">
            <a:off x="4770782" y="5286015"/>
            <a:ext cx="1659403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2903955" y="4975073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6392" name="AutoShape 8"/>
          <p:cNvCxnSpPr>
            <a:cxnSpLocks noChangeShapeType="1"/>
            <a:stCxn id="16387" idx="0"/>
            <a:endCxn id="16391" idx="2"/>
          </p:cNvCxnSpPr>
          <p:nvPr/>
        </p:nvCxnSpPr>
        <p:spPr bwMode="auto">
          <a:xfrm flipV="1">
            <a:off x="3837369" y="5596957"/>
            <a:ext cx="1441" cy="4145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3" name="AutoShape 9"/>
          <p:cNvCxnSpPr>
            <a:cxnSpLocks noChangeShapeType="1"/>
          </p:cNvCxnSpPr>
          <p:nvPr/>
        </p:nvCxnSpPr>
        <p:spPr bwMode="auto">
          <a:xfrm flipV="1">
            <a:off x="390364" y="6218842"/>
            <a:ext cx="1440" cy="4145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  <a:effectLst/>
        </p:spPr>
      </p:cxnSp>
      <p:cxnSp>
        <p:nvCxnSpPr>
          <p:cNvPr id="16394" name="AutoShape 10"/>
          <p:cNvCxnSpPr>
            <a:cxnSpLocks noChangeShapeType="1"/>
          </p:cNvCxnSpPr>
          <p:nvPr/>
        </p:nvCxnSpPr>
        <p:spPr bwMode="auto">
          <a:xfrm>
            <a:off x="182938" y="5988514"/>
            <a:ext cx="355792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97789" y="6218841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Subclassing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22276" y="5804252"/>
            <a:ext cx="145197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Dependence</a:t>
            </a:r>
          </a:p>
        </p:txBody>
      </p:sp>
      <p:cxnSp>
        <p:nvCxnSpPr>
          <p:cNvPr id="16397" name="AutoShape 13"/>
          <p:cNvCxnSpPr>
            <a:cxnSpLocks noChangeShapeType="1"/>
            <a:stCxn id="16389" idx="3"/>
            <a:endCxn id="16388" idx="0"/>
          </p:cNvCxnSpPr>
          <p:nvPr/>
        </p:nvCxnSpPr>
        <p:spPr bwMode="auto">
          <a:xfrm>
            <a:off x="3318805" y="4456836"/>
            <a:ext cx="4044794" cy="5182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6398" name="AutoShape 14"/>
          <p:cNvCxnSpPr>
            <a:cxnSpLocks noChangeShapeType="1"/>
            <a:stCxn id="16389" idx="2"/>
            <a:endCxn id="16387" idx="1"/>
          </p:cNvCxnSpPr>
          <p:nvPr/>
        </p:nvCxnSpPr>
        <p:spPr bwMode="auto">
          <a:xfrm>
            <a:off x="2385391" y="4767779"/>
            <a:ext cx="518563" cy="15547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89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 err="1" smtClean="0"/>
              <a:t>callback</a:t>
            </a:r>
            <a:r>
              <a:rPr lang="en-GB" dirty="0" smtClean="0"/>
              <a:t> design pattern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  <a:ln/>
        </p:spPr>
        <p:txBody>
          <a:bodyPr>
            <a:normAutofit/>
          </a:bodyPr>
          <a:lstStyle/>
          <a:p>
            <a:pPr marL="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800" dirty="0" smtClean="0"/>
              <a:t> creates a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800" dirty="0" smtClean="0"/>
              <a:t>, and passes in a reference to itself so the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800" dirty="0" smtClean="0"/>
              <a:t> can </a:t>
            </a:r>
            <a:r>
              <a:rPr lang="en-GB" sz="2800" i="1" dirty="0" smtClean="0"/>
              <a:t>call it back.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This is a </a:t>
            </a:r>
            <a:r>
              <a:rPr lang="en-GB" sz="2800" i="1" dirty="0" err="1" smtClean="0">
                <a:solidFill>
                  <a:srgbClr val="FF0000"/>
                </a:solidFill>
              </a:rPr>
              <a:t>callback</a:t>
            </a:r>
            <a:r>
              <a:rPr lang="en-GB" sz="2800" dirty="0" smtClean="0"/>
              <a:t> – a method call from a module to a client that it notifies about some condition.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/>
              <a:t>Use a </a:t>
            </a:r>
            <a:r>
              <a:rPr lang="en-GB" sz="2800" dirty="0" err="1"/>
              <a:t>callback</a:t>
            </a:r>
            <a:r>
              <a:rPr lang="en-GB" sz="2800" dirty="0"/>
              <a:t> to invert a </a:t>
            </a:r>
            <a:r>
              <a:rPr lang="en-GB" sz="2800" dirty="0" smtClean="0"/>
              <a:t>dependency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Inverted dependency:  </a:t>
            </a:r>
            <a:r>
              <a:rPr lang="en-GB" sz="28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800" dirty="0" smtClean="0"/>
              <a:t> </a:t>
            </a:r>
            <a:r>
              <a:rPr lang="en-GB" sz="2800" dirty="0"/>
              <a:t>depends on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800" dirty="0" smtClean="0"/>
              <a:t> (not vice versa).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800" dirty="0" smtClean="0"/>
              <a:t>Side benefit:  </a:t>
            </a:r>
            <a:r>
              <a:rPr lang="en-GB" sz="2800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800" dirty="0"/>
              <a:t> does not depend on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Timer</a:t>
            </a:r>
            <a:endParaRPr lang="en-GB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976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800" dirty="0" smtClean="0"/>
              <a:t>Synchronous </a:t>
            </a:r>
            <a:r>
              <a:rPr lang="en-GB" sz="2800" dirty="0" err="1" smtClean="0"/>
              <a:t>callbacks</a:t>
            </a:r>
            <a:r>
              <a:rPr lang="en-GB" sz="2800" dirty="0" smtClean="0"/>
              <a:t>:</a:t>
            </a:r>
          </a:p>
          <a:p>
            <a:pPr marL="400050" lvl="2" indent="0">
              <a:buNone/>
            </a:pPr>
            <a:r>
              <a:rPr lang="en-GB" sz="2000" dirty="0" smtClean="0"/>
              <a:t>Examples: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 smtClean="0"/>
              <a:t> calls its client’s</a:t>
            </a:r>
            <a:br>
              <a:rPr lang="en-GB" sz="2000" dirty="0" smtClean="0"/>
            </a:b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 smtClean="0"/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400050" lvl="2" indent="0">
              <a:buNone/>
            </a:pPr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result is</a:t>
            </a:r>
            <a:br>
              <a:rPr lang="en-GB" sz="2000" dirty="0" smtClean="0"/>
            </a:br>
            <a:r>
              <a:rPr lang="en-GB" sz="2000" dirty="0" smtClean="0"/>
              <a:t>needed immediately by the library</a:t>
            </a:r>
          </a:p>
          <a:p>
            <a:pPr marL="0" lvl="1" indent="0">
              <a:buNone/>
            </a:pPr>
            <a:r>
              <a:rPr lang="en-GB" sz="2800" dirty="0" smtClean="0"/>
              <a:t>Asynchronous </a:t>
            </a:r>
            <a:r>
              <a:rPr lang="en-GB" sz="2800" dirty="0" err="1" smtClean="0"/>
              <a:t>callbacks</a:t>
            </a:r>
            <a:r>
              <a:rPr lang="en-GB" sz="2800" dirty="0" smtClean="0"/>
              <a:t>:</a:t>
            </a:r>
          </a:p>
          <a:p>
            <a:pPr marL="400050" lvl="2" indent="0">
              <a:buNone/>
            </a:pPr>
            <a:r>
              <a:rPr lang="en-GB" sz="2000" dirty="0" smtClean="0"/>
              <a:t>Examples:  GUI listeners</a:t>
            </a:r>
          </a:p>
          <a:p>
            <a:pPr marL="400050" lvl="2" indent="0">
              <a:buNone/>
            </a:pPr>
            <a:r>
              <a:rPr lang="en-GB" sz="2000" i="1" dirty="0" smtClean="0"/>
              <a:t>Register</a:t>
            </a:r>
            <a:r>
              <a:rPr lang="en-GB" sz="2000" dirty="0" smtClean="0"/>
              <a:t> to </a:t>
            </a:r>
            <a:r>
              <a:rPr lang="en-GB" sz="2000" dirty="0"/>
              <a:t>indicate </a:t>
            </a:r>
            <a:r>
              <a:rPr lang="en-GB" sz="2000" dirty="0" smtClean="0"/>
              <a:t>interest</a:t>
            </a:r>
            <a:br>
              <a:rPr lang="en-GB" sz="2000" dirty="0" smtClean="0"/>
            </a:br>
            <a:r>
              <a:rPr lang="en-GB" sz="2000" dirty="0" smtClean="0"/>
              <a:t>and </a:t>
            </a:r>
            <a:r>
              <a:rPr lang="en-GB" sz="2000" dirty="0"/>
              <a:t>where to call </a:t>
            </a:r>
            <a:r>
              <a:rPr lang="en-GB" sz="2000" dirty="0" smtClean="0"/>
              <a:t>back</a:t>
            </a:r>
          </a:p>
          <a:p>
            <a:pPr marL="400050" lvl="2" indent="0">
              <a:buNone/>
            </a:pPr>
            <a:r>
              <a:rPr lang="en-GB" sz="2000" dirty="0" smtClean="0"/>
              <a:t>Useful when 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should be performed later, when some interesting event occurs</a:t>
            </a:r>
            <a:endParaRPr lang="en-US" sz="2000" dirty="0"/>
          </a:p>
        </p:txBody>
      </p:sp>
      <p:pic>
        <p:nvPicPr>
          <p:cNvPr id="4" name="Picture 2" descr="http://www.uml-diagrams.org/notation/sequence-execution-spec-callb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2898566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22766" y="3657600"/>
            <a:ext cx="26579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/>
              <a:t>A synchronous callback.</a:t>
            </a:r>
          </a:p>
          <a:p>
            <a:r>
              <a:rPr lang="en-US" sz="1800" dirty="0" smtClean="0"/>
              <a:t>Time increases downward.</a:t>
            </a:r>
          </a:p>
          <a:p>
            <a:r>
              <a:rPr lang="en-US" sz="1800" dirty="0" smtClean="0"/>
              <a:t>Solid lines:  calls</a:t>
            </a:r>
          </a:p>
          <a:p>
            <a:r>
              <a:rPr lang="en-US" sz="1800" dirty="0" smtClean="0"/>
              <a:t>Dotted lines:  returns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82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3)‏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Timer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timer = new Timer(this);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timer.start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6324600" y="2057400"/>
            <a:ext cx="1828800" cy="533400"/>
          </a:xfrm>
          <a:prstGeom prst="wedgeRectCallout">
            <a:avLst>
              <a:gd name="adj1" fmla="val -96334"/>
              <a:gd name="adj2" fmla="val 832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Register interest with the timer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029200" y="3657600"/>
            <a:ext cx="2057400" cy="457200"/>
          </a:xfrm>
          <a:prstGeom prst="wedgeRectCallout">
            <a:avLst>
              <a:gd name="adj1" fmla="val -104960"/>
              <a:gd name="adj2" fmla="val 11488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</a:t>
            </a:r>
            <a:r>
              <a:rPr lang="en-US" sz="1600" dirty="0" smtClean="0">
                <a:solidFill>
                  <a:schemeClr val="tx1"/>
                </a:solidFill>
              </a:rPr>
              <a:t>allback entry point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27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Main (version 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tts.start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Use a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to invert a dependency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	This diagram shows the inversion of the </a:t>
            </a:r>
            <a:r>
              <a:rPr lang="en-GB" sz="2000" dirty="0"/>
              <a:t>dependency between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000" dirty="0"/>
              <a:t> and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000" dirty="0" smtClean="0"/>
              <a:t> (compared to ver. 1)</a:t>
            </a:r>
            <a:endParaRPr lang="en-GB" sz="2000" dirty="0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3111380" y="580425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015335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51977" y="393860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9462" name="AutoShape 6"/>
          <p:cNvCxnSpPr>
            <a:cxnSpLocks noChangeShapeType="1"/>
            <a:stCxn id="19460" idx="1"/>
            <a:endCxn id="19463" idx="3"/>
          </p:cNvCxnSpPr>
          <p:nvPr/>
        </p:nvCxnSpPr>
        <p:spPr bwMode="auto">
          <a:xfrm flipH="1">
            <a:off x="4978208" y="5078720"/>
            <a:ext cx="1037127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111380" y="4767778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TimerTask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9464" name="AutoShape 8"/>
          <p:cNvCxnSpPr>
            <a:cxnSpLocks noChangeShapeType="1"/>
            <a:stCxn id="19459" idx="0"/>
            <a:endCxn id="19463" idx="2"/>
          </p:cNvCxnSpPr>
          <p:nvPr/>
        </p:nvCxnSpPr>
        <p:spPr bwMode="auto">
          <a:xfrm flipV="1">
            <a:off x="4044794" y="5389663"/>
            <a:ext cx="1441" cy="4145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65" name="AutoShape 9"/>
          <p:cNvCxnSpPr>
            <a:cxnSpLocks noChangeShapeType="1"/>
            <a:stCxn id="19459" idx="3"/>
            <a:endCxn id="19460" idx="2"/>
          </p:cNvCxnSpPr>
          <p:nvPr/>
        </p:nvCxnSpPr>
        <p:spPr bwMode="auto">
          <a:xfrm flipV="1">
            <a:off x="4978208" y="5389663"/>
            <a:ext cx="1970541" cy="7255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9466" name="AutoShape 10"/>
          <p:cNvCxnSpPr>
            <a:cxnSpLocks noChangeShapeType="1"/>
            <a:stCxn id="19461" idx="2"/>
            <a:endCxn id="19459" idx="1"/>
          </p:cNvCxnSpPr>
          <p:nvPr/>
        </p:nvCxnSpPr>
        <p:spPr bwMode="auto">
          <a:xfrm>
            <a:off x="2385391" y="4560484"/>
            <a:ext cx="725989" cy="15547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596007" y="3810000"/>
            <a:ext cx="36081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Main does not depend on Timer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TimeToStretch</a:t>
            </a:r>
            <a:r>
              <a:rPr lang="en-GB" sz="2000" dirty="0"/>
              <a:t> depends on </a:t>
            </a:r>
            <a:r>
              <a:rPr lang="en-GB" sz="2000" dirty="0" smtClean="0"/>
              <a:t>Timer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2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Decoupling and design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 good design has dependences (coupling) only where it makes sense.</a:t>
            </a:r>
          </a:p>
          <a:p>
            <a:pPr marL="0" indent="0">
              <a:buNone/>
            </a:pPr>
            <a:r>
              <a:rPr lang="en-GB" dirty="0" smtClean="0"/>
              <a:t>While you design (</a:t>
            </a:r>
            <a:r>
              <a:rPr lang="en-GB" i="1" dirty="0" smtClean="0"/>
              <a:t>before</a:t>
            </a:r>
            <a:r>
              <a:rPr lang="en-GB" dirty="0" smtClean="0"/>
              <a:t> you code), examine dependences.</a:t>
            </a:r>
          </a:p>
          <a:p>
            <a:pPr marL="0" indent="0">
              <a:buNone/>
            </a:pPr>
            <a:r>
              <a:rPr lang="en-GB" dirty="0" smtClean="0"/>
              <a:t>Don’t introduce unnecessary coupling.</a:t>
            </a:r>
          </a:p>
          <a:p>
            <a:pPr marL="0" indent="0">
              <a:buNone/>
            </a:pPr>
            <a:r>
              <a:rPr lang="en-GB" dirty="0" smtClean="0"/>
              <a:t>Coupling is an easy temptation if you code first. </a:t>
            </a:r>
          </a:p>
          <a:p>
            <a:pPr marL="457200" lvl="1" indent="0">
              <a:buNone/>
            </a:pPr>
            <a:r>
              <a:rPr lang="en-GB" dirty="0" smtClean="0"/>
              <a:t>Suppose a method needs information from another object:</a:t>
            </a:r>
          </a:p>
          <a:p>
            <a:pPr marL="457200" lvl="1" indent="0">
              <a:buNone/>
            </a:pPr>
            <a:r>
              <a:rPr lang="en-GB" dirty="0" smtClean="0"/>
              <a:t>If you hack in a way to get it:</a:t>
            </a:r>
          </a:p>
          <a:p>
            <a:pPr marL="914400" lvl="2" indent="0">
              <a:buNone/>
            </a:pPr>
            <a:r>
              <a:rPr lang="en-GB" dirty="0" smtClean="0"/>
              <a:t>The hack might be easy to write.</a:t>
            </a:r>
          </a:p>
          <a:p>
            <a:pPr marL="914400" lvl="2" indent="0">
              <a:buNone/>
            </a:pPr>
            <a:r>
              <a:rPr lang="en-GB" dirty="0" smtClean="0"/>
              <a:t>It will damage the code’s modularity and reusability.</a:t>
            </a:r>
          </a:p>
          <a:p>
            <a:pPr marL="914400" lvl="2" indent="0">
              <a:buNone/>
            </a:pPr>
            <a:r>
              <a:rPr lang="en-GB" dirty="0" smtClean="0"/>
              <a:t>More complex code is harder to understand.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433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Design </a:t>
            </a:r>
            <a:r>
              <a:rPr lang="en-GB" dirty="0"/>
              <a:t>exercise #2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</a:t>
            </a:r>
            <a:r>
              <a:rPr lang="en-GB" dirty="0"/>
              <a:t>program to </a:t>
            </a:r>
            <a:r>
              <a:rPr lang="en-GB" dirty="0" smtClean="0"/>
              <a:t>display information </a:t>
            </a:r>
            <a:r>
              <a:rPr lang="en-GB" dirty="0"/>
              <a:t>about </a:t>
            </a:r>
            <a:r>
              <a:rPr lang="en-GB" dirty="0" smtClean="0"/>
              <a:t>stocks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stock tickers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err="1" smtClean="0"/>
              <a:t>spreadsheets</a:t>
            </a:r>
            <a:endParaRPr lang="en-GB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graphs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Naive design: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Make a class to represent stock information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That class updates </a:t>
            </a:r>
            <a:r>
              <a:rPr lang="en-GB" dirty="0"/>
              <a:t>all views of that information (tickers, graphs, </a:t>
            </a:r>
            <a:r>
              <a:rPr lang="en-GB" dirty="0" smtClean="0"/>
              <a:t>etc.) </a:t>
            </a:r>
            <a:r>
              <a:rPr lang="en-GB" dirty="0"/>
              <a:t>when it changes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34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281679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600484" y="467660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5600484" y="3507695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600484" y="4074877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2535" name="AutoShape 7"/>
          <p:cNvCxnSpPr>
            <a:cxnSpLocks noChangeShapeType="1"/>
            <a:stCxn id="22531" idx="3"/>
            <a:endCxn id="22533" idx="1"/>
          </p:cNvCxnSpPr>
          <p:nvPr/>
        </p:nvCxnSpPr>
        <p:spPr bwMode="auto">
          <a:xfrm>
            <a:off x="3526231" y="3714990"/>
            <a:ext cx="2074253" cy="14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281679" y="2667000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2537" name="AutoShape 9"/>
          <p:cNvCxnSpPr>
            <a:cxnSpLocks noChangeShapeType="1"/>
            <a:stCxn id="22536" idx="2"/>
            <a:endCxn id="22531" idx="0"/>
          </p:cNvCxnSpPr>
          <p:nvPr/>
        </p:nvCxnSpPr>
        <p:spPr bwMode="auto">
          <a:xfrm>
            <a:off x="2903955" y="3081589"/>
            <a:ext cx="1441" cy="42610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8" name="AutoShape 10"/>
          <p:cNvCxnSpPr>
            <a:cxnSpLocks noChangeShapeType="1"/>
            <a:endCxn id="22534" idx="1"/>
          </p:cNvCxnSpPr>
          <p:nvPr/>
        </p:nvCxnSpPr>
        <p:spPr bwMode="auto">
          <a:xfrm>
            <a:off x="3526231" y="3714990"/>
            <a:ext cx="2074253" cy="5686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2539" name="AutoShape 11"/>
          <p:cNvCxnSpPr>
            <a:cxnSpLocks noChangeShapeType="1"/>
            <a:endCxn id="22532" idx="1"/>
          </p:cNvCxnSpPr>
          <p:nvPr/>
        </p:nvCxnSpPr>
        <p:spPr bwMode="auto">
          <a:xfrm>
            <a:off x="3526231" y="3714990"/>
            <a:ext cx="2074253" cy="11689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Module dependency diagram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Main class gathers information and stores in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 smtClean="0"/>
              <a:t> class updates viewers when necessary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Problem: To add/change a viewer, must change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</a:p>
          <a:p>
            <a:pPr marL="0" indent="0">
              <a:buNone/>
            </a:pPr>
            <a:r>
              <a:rPr lang="en-GB" dirty="0" smtClean="0"/>
              <a:t>Better: insulate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 smtClean="0"/>
              <a:t> from the vagaries of the viewers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56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Weaken the </a:t>
            </a:r>
            <a:r>
              <a:rPr lang="en-GB" dirty="0"/>
              <a:t>coupling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should Stocks </a:t>
            </a:r>
            <a:r>
              <a:rPr lang="en-GB" sz="2000" dirty="0"/>
              <a:t>class </a:t>
            </a:r>
            <a:r>
              <a:rPr lang="en-GB" sz="2000" dirty="0" smtClean="0"/>
              <a:t>know about viewers?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Only needs </a:t>
            </a:r>
            <a:r>
              <a:rPr lang="en-GB" sz="2000" dirty="0"/>
              <a:t>an update method to call when things change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4978208" y="2902126"/>
            <a:ext cx="3733656" cy="3316715"/>
          </a:xfrm>
          <a:prstGeom prst="roundRect">
            <a:avLst>
              <a:gd name="adj" fmla="val 42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List&lt;Observer&gt; </a:t>
            </a:r>
            <a:r>
              <a:rPr lang="en-GB" sz="2000" dirty="0">
                <a:solidFill>
                  <a:srgbClr val="0000FF"/>
                </a:solidFill>
                <a:ea typeface="msmincho" charset="0"/>
                <a:cs typeface="msmincho" charset="0"/>
              </a:rPr>
              <a:t>observers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void </a:t>
            </a:r>
            <a:r>
              <a:rPr lang="en-GB" sz="2000" dirty="0" err="1">
                <a:solidFill>
                  <a:srgbClr val="0000FF"/>
                </a:solidFill>
                <a:ea typeface="msmincho" charset="0"/>
                <a:cs typeface="msmincho" charset="0"/>
              </a:rPr>
              <a:t>notifyObserver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for (Observer </a:t>
            </a:r>
            <a:r>
              <a:rPr lang="en-GB" sz="2000" dirty="0" err="1">
                <a:solidFill>
                  <a:srgbClr val="0000FF"/>
                </a:solidFill>
                <a:ea typeface="msmincho" charset="0"/>
                <a:cs typeface="msmincho" charset="0"/>
              </a:rPr>
              <a:t>obs</a:t>
            </a:r>
            <a:r>
              <a:rPr lang="en-GB" sz="2000" dirty="0">
                <a:solidFill>
                  <a:srgbClr val="0000FF"/>
                </a:solidFill>
                <a:ea typeface="msmincho" charset="0"/>
                <a:cs typeface="msmincho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: observers)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obs.</a:t>
            </a:r>
            <a:r>
              <a:rPr lang="en-GB" sz="2000" dirty="0" err="1">
                <a:solidFill>
                  <a:srgbClr val="FF0000"/>
                </a:solidFill>
                <a:ea typeface="msmincho" charset="0"/>
                <a:cs typeface="msmincho" charset="0"/>
              </a:rPr>
              <a:t>update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interface </a:t>
            </a:r>
            <a:r>
              <a:rPr lang="en-GB" sz="2000" dirty="0">
                <a:solidFill>
                  <a:srgbClr val="0000FF"/>
                </a:solidFill>
                <a:ea typeface="msmincho" charset="0"/>
                <a:cs typeface="msmincho" charset="0"/>
              </a:rPr>
              <a:t>Observer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void </a:t>
            </a:r>
            <a:r>
              <a:rPr lang="en-GB" sz="2000" dirty="0">
                <a:solidFill>
                  <a:srgbClr val="FF0000"/>
                </a:solidFill>
                <a:ea typeface="msmincho" charset="0"/>
                <a:cs typeface="msmincho" charset="0"/>
              </a:rPr>
              <a:t>update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(...);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}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829701" y="2902126"/>
            <a:ext cx="3941081" cy="2280242"/>
          </a:xfrm>
          <a:prstGeom prst="roundRect">
            <a:avLst>
              <a:gd name="adj" fmla="val 60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void </a:t>
            </a:r>
            <a:r>
              <a:rPr lang="en-GB" sz="2000" dirty="0" err="1">
                <a:solidFill>
                  <a:srgbClr val="0000FF"/>
                </a:solidFill>
                <a:ea typeface="msmincho" charset="0"/>
                <a:cs typeface="msmincho" charset="0"/>
              </a:rPr>
              <a:t>updateViewers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() {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icker.update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preadsheet.update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g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raph.update</a:t>
            </a:r>
            <a:r>
              <a:rPr lang="en-GB" sz="20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2000" dirty="0" err="1" smtClean="0">
                <a:solidFill>
                  <a:srgbClr val="000000"/>
                </a:solidFill>
                <a:ea typeface="msmincho" charset="0"/>
                <a:cs typeface="msmincho" charset="0"/>
              </a:rPr>
              <a:t>newPrice</a:t>
            </a: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);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    </a:t>
            </a:r>
            <a:r>
              <a:rPr lang="en-GB" sz="2000" dirty="0">
                <a:solidFill>
                  <a:srgbClr val="FF0000"/>
                </a:solidFill>
                <a:ea typeface="msmincho" charset="0"/>
                <a:cs typeface="msmincho" charset="0"/>
              </a:rPr>
              <a:t>// Edit this method whenever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FF0000"/>
                </a:solidFill>
                <a:ea typeface="msmincho" charset="0"/>
                <a:cs typeface="msmincho" charset="0"/>
              </a:rPr>
              <a:t>    // different viewers are desired</a:t>
            </a:r>
            <a:r>
              <a:rPr lang="en-GB" sz="2000" dirty="0" smtClean="0">
                <a:solidFill>
                  <a:srgbClr val="FF0000"/>
                </a:solidFill>
                <a:ea typeface="msmincho" charset="0"/>
                <a:cs typeface="msmincho" charset="0"/>
              </a:rPr>
              <a:t>. </a:t>
            </a:r>
            <a:r>
              <a:rPr lang="en-GB" sz="2000" dirty="0" smtClean="0">
                <a:solidFill>
                  <a:srgbClr val="FF0000"/>
                </a:solidFill>
                <a:ea typeface="msmincho" charset="0"/>
                <a:cs typeface="msmincho" charset="0"/>
                <a:sym typeface="Wingdings" pitchFamily="2" charset="2"/>
              </a:rPr>
              <a:t></a:t>
            </a:r>
            <a:endParaRPr lang="en-GB" sz="2000" dirty="0">
              <a:solidFill>
                <a:srgbClr val="FF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en-GB" sz="2000" dirty="0">
                <a:solidFill>
                  <a:srgbClr val="000000"/>
                </a:solidFill>
                <a:ea typeface="msmincho" charset="0"/>
                <a:cs typeface="msmincho" charset="0"/>
              </a:rPr>
              <a:t>}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29701" y="2487537"/>
            <a:ext cx="622276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GB" sz="2000" dirty="0">
                <a:solidFill>
                  <a:srgbClr val="000000"/>
                </a:solidFill>
                <a:latin typeface="+mn-lt"/>
                <a:ea typeface="msmincho" charset="0"/>
                <a:cs typeface="msmincho" charset="0"/>
              </a:rPr>
              <a:t>Old: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978208" y="2487537"/>
            <a:ext cx="3439803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</a:tabLst>
            </a:pPr>
            <a:r>
              <a:rPr lang="en-GB" sz="2000" dirty="0">
                <a:solidFill>
                  <a:srgbClr val="000000"/>
                </a:solidFill>
                <a:latin typeface="+mn-lt"/>
                <a:ea typeface="msmincho" charset="0"/>
                <a:cs typeface="msmincho" charset="0"/>
              </a:rPr>
              <a:t>New (uses “observer pattern”):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018541" y="6318458"/>
            <a:ext cx="3071047" cy="310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en-GB" sz="2000" dirty="0">
                <a:solidFill>
                  <a:srgbClr val="000000"/>
                </a:solidFill>
                <a:latin typeface="+mn-lt"/>
                <a:ea typeface="msmincho" charset="0"/>
                <a:cs typeface="msmincho" charset="0"/>
              </a:rPr>
              <a:t>How are observers created?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810000" y="5486400"/>
            <a:ext cx="1066800" cy="381000"/>
          </a:xfrm>
          <a:prstGeom prst="wedgeRectCallout">
            <a:avLst>
              <a:gd name="adj1" fmla="val 181208"/>
              <a:gd name="adj2" fmla="val -3413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Callback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115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5" name="AutoShape 19"/>
          <p:cNvSpPr>
            <a:spLocks noChangeArrowheads="1"/>
          </p:cNvSpPr>
          <p:nvPr/>
        </p:nvSpPr>
        <p:spPr bwMode="auto">
          <a:xfrm rot="20391645">
            <a:off x="3178062" y="3823268"/>
            <a:ext cx="1322480" cy="207295"/>
          </a:xfrm>
          <a:prstGeom prst="roundRect">
            <a:avLst>
              <a:gd name="adj" fmla="val 694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Observer.update</a:t>
            </a: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()‏</a:t>
            </a:r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The </a:t>
            </a:r>
            <a:r>
              <a:rPr lang="en-GB" dirty="0"/>
              <a:t>observer pattern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/>
              <a:t> </a:t>
            </a:r>
            <a:r>
              <a:rPr lang="en-GB" dirty="0" smtClean="0"/>
              <a:t>not responsible </a:t>
            </a:r>
            <a:r>
              <a:rPr lang="en-GB" dirty="0"/>
              <a:t>for viewer creation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dirty="0"/>
              <a:t> passes </a:t>
            </a:r>
            <a:r>
              <a:rPr lang="en-GB" dirty="0" smtClean="0"/>
              <a:t>viewers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/>
              <a:t> as Observers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dirty="0" smtClean="0"/>
              <a:t> keeps list of Observers, notifies them of changes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Problem</a:t>
            </a:r>
            <a:r>
              <a:rPr lang="en-GB" dirty="0"/>
              <a:t>: doesn't know what info each Observer needs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1866828" y="4066432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015335" y="552901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15335" y="4981984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cxnSp>
        <p:nvCxnSpPr>
          <p:cNvPr id="24582" name="AutoShape 6"/>
          <p:cNvCxnSpPr>
            <a:cxnSpLocks noChangeShapeType="1"/>
            <a:stCxn id="24579" idx="3"/>
            <a:endCxn id="24588" idx="1"/>
          </p:cNvCxnSpPr>
          <p:nvPr/>
        </p:nvCxnSpPr>
        <p:spPr bwMode="auto">
          <a:xfrm flipV="1">
            <a:off x="3111380" y="3738215"/>
            <a:ext cx="1451977" cy="5355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1866828" y="312784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4584" name="AutoShape 8"/>
          <p:cNvCxnSpPr>
            <a:cxnSpLocks noChangeShapeType="1"/>
            <a:stCxn id="24583" idx="2"/>
            <a:endCxn id="24579" idx="0"/>
          </p:cNvCxnSpPr>
          <p:nvPr/>
        </p:nvCxnSpPr>
        <p:spPr bwMode="auto">
          <a:xfrm>
            <a:off x="2489104" y="3542437"/>
            <a:ext cx="1441" cy="52399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85" name="AutoShape 9"/>
          <p:cNvCxnSpPr>
            <a:cxnSpLocks noChangeShapeType="1"/>
            <a:stCxn id="24583" idx="3"/>
            <a:endCxn id="24587" idx="3"/>
          </p:cNvCxnSpPr>
          <p:nvPr/>
        </p:nvCxnSpPr>
        <p:spPr bwMode="auto">
          <a:xfrm>
            <a:off x="3111380" y="3335142"/>
            <a:ext cx="4148507" cy="1232252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838200" y="3601938"/>
            <a:ext cx="1484675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Stocks.register</a:t>
            </a: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(</a:t>
            </a: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Obs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6015335" y="436009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4563357" y="3530921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Observer</a:t>
            </a:r>
          </a:p>
        </p:txBody>
      </p:sp>
      <p:cxnSp>
        <p:nvCxnSpPr>
          <p:cNvPr id="24589" name="AutoShape 13"/>
          <p:cNvCxnSpPr>
            <a:cxnSpLocks noChangeShapeType="1"/>
            <a:endCxn id="24581" idx="3"/>
          </p:cNvCxnSpPr>
          <p:nvPr/>
        </p:nvCxnSpPr>
        <p:spPr bwMode="auto">
          <a:xfrm>
            <a:off x="3111380" y="3335142"/>
            <a:ext cx="4148507" cy="1826785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0" name="AutoShape 14"/>
          <p:cNvCxnSpPr>
            <a:cxnSpLocks noChangeShapeType="1"/>
          </p:cNvCxnSpPr>
          <p:nvPr/>
        </p:nvCxnSpPr>
        <p:spPr bwMode="auto">
          <a:xfrm>
            <a:off x="3111380" y="3335142"/>
            <a:ext cx="4148507" cy="2401164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4591" name="AutoShape 15"/>
          <p:cNvCxnSpPr>
            <a:cxnSpLocks noChangeShapeType="1"/>
            <a:stCxn id="24587" idx="1"/>
            <a:endCxn id="24588" idx="2"/>
          </p:cNvCxnSpPr>
          <p:nvPr/>
        </p:nvCxnSpPr>
        <p:spPr bwMode="auto">
          <a:xfrm rot="10800000">
            <a:off x="5185633" y="3945510"/>
            <a:ext cx="829702" cy="621884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1" idx="1"/>
            <a:endCxn id="24588" idx="2"/>
          </p:cNvCxnSpPr>
          <p:nvPr/>
        </p:nvCxnSpPr>
        <p:spPr bwMode="auto">
          <a:xfrm rot="10800000">
            <a:off x="5185633" y="3945510"/>
            <a:ext cx="829702" cy="1216418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  <a:stCxn id="24580" idx="1"/>
            <a:endCxn id="24588" idx="2"/>
          </p:cNvCxnSpPr>
          <p:nvPr/>
        </p:nvCxnSpPr>
        <p:spPr bwMode="auto">
          <a:xfrm rot="10800000">
            <a:off x="5185633" y="3945510"/>
            <a:ext cx="829702" cy="1790796"/>
          </a:xfrm>
          <a:prstGeom prst="bentConnector2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6430185" y="3014124"/>
            <a:ext cx="1244552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659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design exercise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Write a typing break reminder program</a:t>
            </a:r>
          </a:p>
          <a:p>
            <a:pPr marL="457200" lvl="1" indent="0">
              <a:buNone/>
            </a:pPr>
            <a:r>
              <a:rPr lang="en-GB" dirty="0" smtClean="0"/>
              <a:t>Offer the hard-working user occasional reminders of the perils of Repetitive Strain Injury, and encourage the user to take a break from typing.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Naive design:</a:t>
            </a:r>
          </a:p>
          <a:p>
            <a:pPr marL="457200" lvl="1" indent="0">
              <a:buNone/>
            </a:pPr>
            <a:r>
              <a:rPr lang="en-GB" dirty="0" smtClean="0"/>
              <a:t>Write a method to display messages and offer exercises.</a:t>
            </a:r>
          </a:p>
          <a:p>
            <a:pPr marL="457200" lvl="1" indent="0">
              <a:buNone/>
            </a:pPr>
            <a:r>
              <a:rPr lang="en-GB" dirty="0" smtClean="0"/>
              <a:t>Write a loop to call that method from time to time.</a:t>
            </a:r>
          </a:p>
          <a:p>
            <a:pPr marL="457200" lvl="1" indent="0">
              <a:buNone/>
            </a:pPr>
            <a:r>
              <a:rPr lang="en-GB" dirty="0" smtClean="0"/>
              <a:t>	</a:t>
            </a:r>
          </a:p>
          <a:p>
            <a:pPr marL="457200" lvl="1" indent="0">
              <a:buNone/>
            </a:pPr>
            <a:r>
              <a:rPr lang="en-GB" dirty="0" smtClean="0"/>
              <a:t>(Let's ignore multi-threaded solutions for this discussion)‏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191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</a:t>
            </a:r>
            <a:r>
              <a:rPr lang="en-GB" dirty="0"/>
              <a:t>different design:  pull versus push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Observer pattern implements  </a:t>
            </a:r>
            <a:r>
              <a:rPr lang="en-GB" sz="2000" i="1" dirty="0">
                <a:solidFill>
                  <a:srgbClr val="FF0000"/>
                </a:solidFill>
              </a:rPr>
              <a:t>push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functionality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 </a:t>
            </a:r>
            <a:r>
              <a:rPr lang="en-GB" sz="2000" i="1" dirty="0" smtClean="0">
                <a:solidFill>
                  <a:srgbClr val="FF0000"/>
                </a:solidFill>
              </a:rPr>
              <a:t>pull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/>
              <a:t>model:  give viewers access to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 smtClean="0"/>
              <a:t>, </a:t>
            </a:r>
            <a:r>
              <a:rPr lang="en-GB" sz="2000" dirty="0"/>
              <a:t>let them extract the data they </a:t>
            </a:r>
            <a:r>
              <a:rPr lang="en-GB" sz="2000" dirty="0" smtClean="0"/>
              <a:t>need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Usually need way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Stocks</a:t>
            </a:r>
            <a:r>
              <a:rPr lang="en-GB" sz="2000" dirty="0"/>
              <a:t> to </a:t>
            </a:r>
            <a:r>
              <a:rPr lang="en-GB" sz="2000" dirty="0" smtClean="0"/>
              <a:t>tell viewers when changes happen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The </a:t>
            </a:r>
            <a:r>
              <a:rPr lang="en-GB" sz="2000" dirty="0"/>
              <a:t>best design depends on frequency of operations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/>
              <a:t>(It's also possible to use both patterns simultaneously.)‏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1866828" y="3947909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Stocks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15335" y="5410488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StockGraph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15335" y="4863460"/>
            <a:ext cx="1244552" cy="359887"/>
          </a:xfrm>
          <a:prstGeom prst="roundRect">
            <a:avLst>
              <a:gd name="adj" fmla="val 398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Spreadsheet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866828" y="3009324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25607" name="AutoShape 7"/>
          <p:cNvCxnSpPr>
            <a:cxnSpLocks noChangeShapeType="1"/>
            <a:stCxn id="25606" idx="2"/>
            <a:endCxn id="25603" idx="0"/>
          </p:cNvCxnSpPr>
          <p:nvPr/>
        </p:nvCxnSpPr>
        <p:spPr bwMode="auto">
          <a:xfrm>
            <a:off x="2489104" y="3423913"/>
            <a:ext cx="1441" cy="52399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08" name="AutoShape 8"/>
          <p:cNvCxnSpPr>
            <a:cxnSpLocks noChangeShapeType="1"/>
            <a:stCxn id="25606" idx="3"/>
            <a:endCxn id="25610" idx="3"/>
          </p:cNvCxnSpPr>
          <p:nvPr/>
        </p:nvCxnSpPr>
        <p:spPr bwMode="auto">
          <a:xfrm>
            <a:off x="3111380" y="3216619"/>
            <a:ext cx="4148507" cy="1232252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2553925" y="3445507"/>
            <a:ext cx="1071698" cy="414589"/>
          </a:xfrm>
          <a:prstGeom prst="roundRect">
            <a:avLst>
              <a:gd name="adj" fmla="val 34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Stocks.new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6015335" y="4241576"/>
            <a:ext cx="1244552" cy="414589"/>
          </a:xfrm>
          <a:prstGeom prst="roundRect">
            <a:avLst>
              <a:gd name="adj" fmla="val 347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</a:tabLst>
            </a:pPr>
            <a:r>
              <a:rPr lang="en-GB" sz="15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StockTicker</a:t>
            </a:r>
            <a:endParaRPr lang="en-GB" sz="15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1" name="AutoShape 11"/>
          <p:cNvCxnSpPr>
            <a:cxnSpLocks noChangeShapeType="1"/>
            <a:endCxn id="25605" idx="3"/>
          </p:cNvCxnSpPr>
          <p:nvPr/>
        </p:nvCxnSpPr>
        <p:spPr bwMode="auto">
          <a:xfrm>
            <a:off x="3111380" y="3216619"/>
            <a:ext cx="4148507" cy="1826785"/>
          </a:xfrm>
          <a:prstGeom prst="bentConnector3">
            <a:avLst>
              <a:gd name="adj1" fmla="val 104230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2" name="AutoShape 12"/>
          <p:cNvCxnSpPr>
            <a:cxnSpLocks noChangeShapeType="1"/>
            <a:endCxn id="25604" idx="3"/>
          </p:cNvCxnSpPr>
          <p:nvPr/>
        </p:nvCxnSpPr>
        <p:spPr bwMode="auto">
          <a:xfrm>
            <a:off x="3111380" y="3216619"/>
            <a:ext cx="4148507" cy="2401164"/>
          </a:xfrm>
          <a:prstGeom prst="bentConnector3">
            <a:avLst>
              <a:gd name="adj1" fmla="val 104055"/>
            </a:avLst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6430185" y="2895600"/>
            <a:ext cx="1244552" cy="309502"/>
          </a:xfrm>
          <a:prstGeom prst="roundRect">
            <a:avLst>
              <a:gd name="adj" fmla="val 46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>
              <a:tabLst>
                <a:tab pos="656650" algn="l"/>
              </a:tabLst>
            </a:pPr>
            <a:r>
              <a:rPr lang="en-GB" sz="1300" dirty="0">
                <a:solidFill>
                  <a:srgbClr val="000000"/>
                </a:solidFill>
                <a:ea typeface="msmincho" charset="0"/>
                <a:cs typeface="msmincho" charset="0"/>
              </a:rPr>
              <a:t>new(</a:t>
            </a:r>
            <a:r>
              <a:rPr lang="en-GB" sz="1300" dirty="0" smtClean="0">
                <a:solidFill>
                  <a:srgbClr val="000000"/>
                </a:solidFill>
                <a:ea typeface="msmincho" charset="0"/>
                <a:cs typeface="msmincho" charset="0"/>
              </a:rPr>
              <a:t>Stocks)</a:t>
            </a:r>
            <a:endParaRPr lang="en-GB" sz="13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25614" name="AutoShape 14"/>
          <p:cNvCxnSpPr>
            <a:cxnSpLocks noChangeShapeType="1"/>
            <a:stCxn id="25610" idx="1"/>
            <a:endCxn id="25603" idx="3"/>
          </p:cNvCxnSpPr>
          <p:nvPr/>
        </p:nvCxnSpPr>
        <p:spPr bwMode="auto">
          <a:xfrm flipH="1" flipV="1">
            <a:off x="3111380" y="4155203"/>
            <a:ext cx="2903955" cy="2936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5" name="AutoShape 15"/>
          <p:cNvCxnSpPr>
            <a:cxnSpLocks noChangeShapeType="1"/>
            <a:stCxn id="25604" idx="1"/>
          </p:cNvCxnSpPr>
          <p:nvPr/>
        </p:nvCxnSpPr>
        <p:spPr bwMode="auto">
          <a:xfrm flipH="1" flipV="1">
            <a:off x="3111380" y="4155204"/>
            <a:ext cx="2903955" cy="146114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25616" name="AutoShape 16"/>
          <p:cNvCxnSpPr>
            <a:cxnSpLocks noChangeShapeType="1"/>
            <a:stCxn id="25605" idx="1"/>
          </p:cNvCxnSpPr>
          <p:nvPr/>
        </p:nvCxnSpPr>
        <p:spPr bwMode="auto">
          <a:xfrm flipH="1" flipV="1">
            <a:off x="3111380" y="4155203"/>
            <a:ext cx="2903955" cy="88820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18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Another </a:t>
            </a:r>
            <a:r>
              <a:rPr lang="en-GB" dirty="0"/>
              <a:t>example of Observer pattern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// Represents a sign-up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sheet of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students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Observable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List&lt;String&gt;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				=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students.add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(student);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students.size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391400" y="1371600"/>
            <a:ext cx="1600200" cy="381000"/>
          </a:xfrm>
          <a:prstGeom prst="wedgeRectCallout">
            <a:avLst>
              <a:gd name="adj1" fmla="val -51672"/>
              <a:gd name="adj2" fmla="val 1196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Part of the JDK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327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An Observer</a:t>
            </a:r>
            <a:endParaRPr lang="en-GB" dirty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581400"/>
          </a:xfrm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8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called whenever the observed object is changed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update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(Observable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GB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("Signup count: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    </a:t>
            </a:r>
            <a:endParaRPr lang="en-GB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((</a:t>
            </a:r>
            <a:r>
              <a:rPr lang="en-GB" sz="18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1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)o).size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ea typeface="OpenSymbol" charset="2"/>
                <a:cs typeface="Courier New" pitchFamily="49" charset="0"/>
              </a:rPr>
              <a:t>‏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18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4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400" dirty="0"/>
          </a:p>
        </p:txBody>
      </p:sp>
      <p:sp>
        <p:nvSpPr>
          <p:cNvPr id="4" name="Rectangular Callout 3"/>
          <p:cNvSpPr/>
          <p:nvPr/>
        </p:nvSpPr>
        <p:spPr>
          <a:xfrm>
            <a:off x="6629400" y="1600200"/>
            <a:ext cx="1600200" cy="381000"/>
          </a:xfrm>
          <a:prstGeom prst="wedgeRectCallout">
            <a:avLst>
              <a:gd name="adj1" fmla="val -51672"/>
              <a:gd name="adj2" fmla="val 1196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Part of the JDK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7162800" y="3429000"/>
            <a:ext cx="1905000" cy="381000"/>
          </a:xfrm>
          <a:prstGeom prst="wedgeRectCallout">
            <a:avLst>
              <a:gd name="adj1" fmla="val -74094"/>
              <a:gd name="adj2" fmla="val -8607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Not relevant to us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096000" y="4724400"/>
            <a:ext cx="1600200" cy="838200"/>
          </a:xfrm>
          <a:prstGeom prst="wedgeRectCallout">
            <a:avLst>
              <a:gd name="adj1" fmla="val -80917"/>
              <a:gd name="adj2" fmla="val -12840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cast because Observable is non-generic ☹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98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Using the observer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>
                <a:solidFill>
                  <a:srgbClr val="000000"/>
                </a:solidFill>
                <a:latin typeface="Comic Sans MS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SignupSheet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billg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nothing visible happens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addObserver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SignupObserver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addStudent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torvalds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// now text appears:  "Signup count: 2"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	Java's </a:t>
            </a:r>
            <a:r>
              <a:rPr lang="en-GB" dirty="0"/>
              <a:t>“Listeners” (particularly in GUI classes) are examples of the Observer pattern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54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User interfaces:  appearance vs. content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It is easy to tangle up appearance and content.</a:t>
            </a:r>
          </a:p>
          <a:p>
            <a:pPr marL="457200" lvl="1" indent="0">
              <a:buNone/>
            </a:pPr>
            <a:r>
              <a:rPr lang="en-GB" dirty="0" smtClean="0"/>
              <a:t>Particularly when supporting direct manipulation (e.g., dragging line endpoints in a drawing program</a:t>
            </a:r>
            <a:r>
              <a:rPr lang="en-GB" dirty="0" smtClean="0"/>
              <a:t>)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Another example:  program state stored in widgets in dialog </a:t>
            </a:r>
            <a:r>
              <a:rPr lang="en-GB" dirty="0" smtClean="0"/>
              <a:t>boxes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Neither can be understood easily or changed </a:t>
            </a:r>
            <a:r>
              <a:rPr lang="en-GB" dirty="0" smtClean="0"/>
              <a:t>easily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destroys modularity and </a:t>
            </a:r>
            <a:r>
              <a:rPr lang="en-GB" dirty="0" smtClean="0"/>
              <a:t>reusability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Over time, it leads to bizarre hacks and huge </a:t>
            </a:r>
            <a:r>
              <a:rPr lang="en-GB" dirty="0" smtClean="0"/>
              <a:t>complexity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Code must be </a:t>
            </a:r>
            <a:r>
              <a:rPr lang="en-GB" dirty="0" smtClean="0"/>
              <a:t>discarded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Callbacks</a:t>
            </a:r>
            <a:r>
              <a:rPr lang="en-GB" dirty="0" smtClean="0"/>
              <a:t>, listeners, and other patterns can </a:t>
            </a:r>
            <a:r>
              <a:rPr lang="en-GB" dirty="0" smtClean="0"/>
              <a:t>help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208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 smtClean="0"/>
              <a:t> suggests exercises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089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 smtClean="0"/>
              <a:t> calls run() periodically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tts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start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enoughTimeHasPassed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tts.run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697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Main class puts it together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GB" sz="22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Timer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This will work...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we can do better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819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Module </a:t>
            </a:r>
            <a:r>
              <a:rPr lang="en-GB" dirty="0"/>
              <a:t>dependency diagram (MDD)‏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0292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	An </a:t>
            </a:r>
            <a:r>
              <a:rPr lang="en-GB" dirty="0"/>
              <a:t>arrow in a module dependency diagram (MDD) indicates “depends on” or “knows about</a:t>
            </a:r>
            <a:r>
              <a:rPr lang="en-GB" dirty="0" smtClean="0"/>
              <a:t>” – simplistically, “any name mentioned in the source code”</a:t>
            </a: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Does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really need to depend on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/>
              <a:t>?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Is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re-usable in a new context?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9104" y="446798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TimeToStretch</a:t>
            </a:r>
            <a:endParaRPr lang="en-GB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93059" y="3846097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Timer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51977" y="3068742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  <a:ea typeface="msmincho" charset="0"/>
                <a:cs typeface="msmincho" charset="0"/>
              </a:rPr>
              <a:t>Main</a:t>
            </a:r>
          </a:p>
        </p:txBody>
      </p:sp>
      <p:cxnSp>
        <p:nvCxnSpPr>
          <p:cNvPr id="11270" name="AutoShape 6"/>
          <p:cNvCxnSpPr>
            <a:cxnSpLocks noChangeShapeType="1"/>
            <a:stCxn id="11269" idx="2"/>
            <a:endCxn id="11268" idx="1"/>
          </p:cNvCxnSpPr>
          <p:nvPr/>
        </p:nvCxnSpPr>
        <p:spPr bwMode="auto">
          <a:xfrm>
            <a:off x="2385391" y="3690626"/>
            <a:ext cx="3007667" cy="4664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2"/>
            <a:endCxn id="11267" idx="3"/>
          </p:cNvCxnSpPr>
          <p:nvPr/>
        </p:nvCxnSpPr>
        <p:spPr bwMode="auto">
          <a:xfrm flipH="1">
            <a:off x="4355932" y="4467981"/>
            <a:ext cx="1970541" cy="3109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2" name="Rectangular Callout 1"/>
          <p:cNvSpPr/>
          <p:nvPr/>
        </p:nvSpPr>
        <p:spPr>
          <a:xfrm>
            <a:off x="7010400" y="4623452"/>
            <a:ext cx="1905000" cy="642625"/>
          </a:xfrm>
          <a:prstGeom prst="wedgeRectCallout">
            <a:avLst>
              <a:gd name="adj1" fmla="val -130444"/>
              <a:gd name="adj2" fmla="val -500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dirty="0">
                <a:solidFill>
                  <a:schemeClr val="tx1"/>
                </a:solidFill>
              </a:rPr>
              <a:t>Timer depends on </a:t>
            </a:r>
            <a:r>
              <a:rPr lang="en-GB" sz="1600" dirty="0" err="1">
                <a:solidFill>
                  <a:schemeClr val="tx1"/>
                </a:solidFill>
              </a:rPr>
              <a:t>TimeToStretch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4533900" y="3048000"/>
            <a:ext cx="2895600" cy="320311"/>
          </a:xfrm>
          <a:prstGeom prst="wedgeRectCallout">
            <a:avLst>
              <a:gd name="adj1" fmla="val -74093"/>
              <a:gd name="adj2" fmla="val 198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600" dirty="0">
                <a:solidFill>
                  <a:schemeClr val="tx1"/>
                </a:solidFill>
              </a:rPr>
              <a:t>Main class depends on Timer</a:t>
            </a:r>
          </a:p>
        </p:txBody>
      </p:sp>
    </p:spTree>
    <p:extLst>
      <p:ext uri="{BB962C8B-B14F-4D97-AF65-F5344CB8AC3E}">
        <p14:creationId xmlns:p14="http://schemas.microsoft.com/office/powerpoint/2010/main" val="123887836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Decoupling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needs to call the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dirty="0"/>
              <a:t> method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doesn't need to know what the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dirty="0"/>
              <a:t> method does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Weaken the dependency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dirty="0"/>
              <a:t> on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Introduce a weaker specification, in the form of an interface or abstract class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abstract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	Timer</a:t>
            </a:r>
            <a:r>
              <a:rPr lang="en-GB" dirty="0" smtClean="0"/>
              <a:t> </a:t>
            </a:r>
            <a:r>
              <a:rPr lang="en-GB" dirty="0"/>
              <a:t>only needs to know that something (e.g.,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dirty="0"/>
              <a:t>) meets the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dirty="0"/>
              <a:t> specification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183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TimeToStretch</a:t>
            </a:r>
            <a:r>
              <a:rPr lang="en-GB" dirty="0"/>
              <a:t> (version 2)‏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11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u="sng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2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("Stop typing!");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GB" sz="22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suggestExercise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3709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Timer (version 2)‏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77500" lnSpcReduction="20000"/>
          </a:bodyPr>
          <a:lstStyle/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TimerTask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this.task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task;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void start()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task.run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600" dirty="0" smtClean="0"/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600" dirty="0" smtClean="0"/>
              <a:t>Main creates the </a:t>
            </a:r>
            <a:r>
              <a:rPr lang="en-GB" sz="2600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600" dirty="0" smtClean="0"/>
              <a:t> object and passes it to 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GB" sz="2600" dirty="0" smtClean="0"/>
              <a:t>:</a:t>
            </a:r>
            <a:endParaRPr lang="en-GB" sz="26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Timer </a:t>
            </a:r>
            <a:r>
              <a:rPr lang="en-GB" sz="2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Timer(new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GB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1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892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436</TotalTime>
  <Words>1376</Words>
  <Application>Microsoft Macintosh PowerPoint</Application>
  <PresentationFormat>On-screen Show (4:3)</PresentationFormat>
  <Paragraphs>327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simple</vt:lpstr>
      <vt:lpstr>CSE 331 Software Design &amp; Implementation</vt:lpstr>
      <vt:lpstr>A design exercise</vt:lpstr>
      <vt:lpstr>TimeToStretch suggests exercises</vt:lpstr>
      <vt:lpstr>Timer calls run() periodically</vt:lpstr>
      <vt:lpstr>Main class puts it together</vt:lpstr>
      <vt:lpstr>Module dependency diagram (MDD)‏</vt:lpstr>
      <vt:lpstr>Decoupling</vt:lpstr>
      <vt:lpstr>TimeToStretch (version 2)‏</vt:lpstr>
      <vt:lpstr>Timer (version 2)‏</vt:lpstr>
      <vt:lpstr>Module dependency diagram (version 2)‏</vt:lpstr>
      <vt:lpstr>The callback design pattern</vt:lpstr>
      <vt:lpstr>Callbacks</vt:lpstr>
      <vt:lpstr>TimeToStretch (version 3)‏</vt:lpstr>
      <vt:lpstr>Main (version 3)</vt:lpstr>
      <vt:lpstr>Decoupling and design</vt:lpstr>
      <vt:lpstr>Design exercise #2</vt:lpstr>
      <vt:lpstr>Module dependency diagram</vt:lpstr>
      <vt:lpstr>Weaken the coupling</vt:lpstr>
      <vt:lpstr>The observer pattern</vt:lpstr>
      <vt:lpstr>A different design:  pull versus push</vt:lpstr>
      <vt:lpstr>Another example of Observer pattern</vt:lpstr>
      <vt:lpstr>An Observer</vt:lpstr>
      <vt:lpstr>Using the observer</vt:lpstr>
      <vt:lpstr>User interfaces:  appearance vs. content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79</cp:revision>
  <cp:lastPrinted>2012-11-09T05:17:53Z</cp:lastPrinted>
  <dcterms:created xsi:type="dcterms:W3CDTF">2012-02-15T17:39:32Z</dcterms:created>
  <dcterms:modified xsi:type="dcterms:W3CDTF">2012-11-14T18:17:58Z</dcterms:modified>
</cp:coreProperties>
</file>