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5" r:id="rId2"/>
    <p:sldId id="287" r:id="rId3"/>
    <p:sldId id="288" r:id="rId4"/>
    <p:sldId id="289" r:id="rId5"/>
    <p:sldId id="290" r:id="rId6"/>
    <p:sldId id="311" r:id="rId7"/>
    <p:sldId id="312" r:id="rId8"/>
    <p:sldId id="291" r:id="rId9"/>
    <p:sldId id="292" r:id="rId10"/>
    <p:sldId id="293" r:id="rId11"/>
    <p:sldId id="294" r:id="rId12"/>
    <p:sldId id="306" r:id="rId13"/>
    <p:sldId id="307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8" r:id="rId23"/>
    <p:sldId id="309" r:id="rId24"/>
    <p:sldId id="303" r:id="rId25"/>
    <p:sldId id="310" r:id="rId26"/>
    <p:sldId id="304" r:id="rId27"/>
    <p:sldId id="305" r:id="rId28"/>
    <p:sldId id="313" r:id="rId29"/>
  </p:sldIdLst>
  <p:sldSz cx="9144000" cy="6858000" type="screen4x3"/>
  <p:notesSz cx="6934200" cy="9220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18" d="100"/>
          <a:sy n="118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Wi12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7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C9261-DB11-4E62-860A-6E72E9D7828C}" type="slidenum">
              <a:rPr lang="en-US"/>
              <a:pPr/>
              <a:t>2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r>
              <a:rPr lang="en-US" dirty="0"/>
              <a:t>Actually, you don’t use or call a specification directly:  you use or call an implementation.</a:t>
            </a:r>
          </a:p>
          <a:p>
            <a:r>
              <a:rPr lang="en-US" dirty="0"/>
              <a:t>And it’s possible that the upgrade from S2 to S1 does not work.  Why?</a:t>
            </a:r>
          </a:p>
          <a:p>
            <a:pPr lvl="1"/>
            <a:r>
              <a:rPr lang="en-US" dirty="0"/>
              <a:t>Because of details of the implementation that were incorrectly relied upon.</a:t>
            </a:r>
          </a:p>
          <a:p>
            <a:pPr lvl="1"/>
            <a:r>
              <a:rPr lang="en-US" dirty="0"/>
              <a:t>Because of an underdetermined spec, and the implementation didn’t correctly deal with all possibilities.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8633A-BAD3-42C3-A97B-55A4E7A890D6}" type="slidenum">
              <a:rPr lang="en-US"/>
              <a:pPr/>
              <a:t>14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2F926-91A6-4C4E-AEA0-5145657F96C6}" type="slidenum">
              <a:rPr lang="en-US"/>
              <a:pPr/>
              <a:t>15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B2D43-DAA1-430A-8F25-15CDFF64B5F7}" type="slidenum">
              <a:rPr lang="en-US"/>
              <a:pPr/>
              <a:t>16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Wi12: Is this really a good thing to do?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1EA5F-A56E-4413-80D7-CF0386407D38}" type="slidenum">
              <a:rPr lang="en-US"/>
              <a:pPr/>
              <a:t>17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D6D82-91D4-45A3-9BF3-9CF572496607}" type="slidenum">
              <a:rPr lang="en-US"/>
              <a:pPr/>
              <a:t>18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B27A3-CFDE-4B2E-8429-80DFC4F78AF8}" type="slidenum">
              <a:rPr lang="en-US"/>
              <a:pPr/>
              <a:t>19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B383E-0D54-4D0A-B8A1-9AA7D37C4406}" type="slidenum">
              <a:rPr lang="en-US"/>
              <a:pPr/>
              <a:t>20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84F2-EACD-4165-B004-F135CAFD4AA4}" type="slidenum">
              <a:rPr lang="en-US"/>
              <a:pPr/>
              <a:t>21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BBBBA-01E7-41B2-94BB-FB0215A902E2}" type="slidenum">
              <a:rPr lang="en-US"/>
              <a:pPr/>
              <a:t>24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0D7A9-8A70-4B86-87E7-05C822929046}" type="slidenum">
              <a:rPr lang="en-US"/>
              <a:pPr/>
              <a:t>26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59" y="4379902"/>
            <a:ext cx="5086284" cy="414817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76" tIns="45388" rIns="90776" bIns="45388"/>
          <a:lstStyle/>
          <a:p>
            <a:pPr defTabSz="906498"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A0E72-C710-4A4F-902B-B81F461CA37B}" type="slidenum">
              <a:rPr lang="en-US"/>
              <a:pPr/>
              <a:t>3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8CD66-D9DD-4D1E-9D23-A5F14E4EB7C7}" type="slidenum">
              <a:rPr lang="en-US"/>
              <a:pPr/>
              <a:t>27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8CD66-D9DD-4D1E-9D23-A5F14E4EB7C7}" type="slidenum">
              <a:rPr lang="en-US"/>
              <a:pPr/>
              <a:t>28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98EFC-EE63-4745-81C9-A709FC8CFB5D}" type="slidenum">
              <a:rPr lang="en-US"/>
              <a:pPr/>
              <a:t>4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5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6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8DB2F-00A0-4BF0-B56A-1C8D5C0C90B1}" type="slidenum">
              <a:rPr lang="en-US"/>
              <a:pPr/>
              <a:t>8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56256-C5B3-49B0-A12C-59E16DD7C0FE}" type="slidenum">
              <a:rPr lang="en-US"/>
              <a:pPr/>
              <a:t>9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761FE-2D63-4561-A692-E8EC2A9792DC}" type="slidenum">
              <a:rPr lang="en-US"/>
              <a:pPr/>
              <a:t>10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11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2012</a:t>
            </a:r>
          </a:p>
          <a:p>
            <a:r>
              <a:rPr lang="en-US" dirty="0" smtClean="0"/>
              <a:t>Exceptions and Assertions</a:t>
            </a:r>
          </a:p>
          <a:p>
            <a:r>
              <a:rPr lang="en-US" sz="2000" dirty="0" smtClean="0"/>
              <a:t>(Slides by Mike Ernst and David Notkin)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 with assertion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// requires: x </a:t>
            </a:r>
            <a:r>
              <a:rPr lang="en-US" sz="2000" b="1" dirty="0" smtClean="0"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double result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... </a:t>
            </a:r>
            <a:r>
              <a:rPr lang="en-US" sz="2000" b="1" dirty="0">
                <a:latin typeface="Courier New" pitchFamily="49" charset="0"/>
              </a:rPr>
              <a:t>// compute result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assert 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Math.abs(result*result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–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x)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&lt; .0001);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return result;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8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dirty="0"/>
              <a:t>Square </a:t>
            </a:r>
            <a:r>
              <a:rPr lang="en-US" dirty="0" smtClean="0"/>
              <a:t>root, specified </a:t>
            </a:r>
            <a:r>
              <a:rPr lang="en-US" dirty="0"/>
              <a:t>for all </a:t>
            </a:r>
            <a:r>
              <a:rPr lang="en-US" dirty="0" smtClean="0"/>
              <a:t>inputs;</a:t>
            </a:r>
            <a:br>
              <a:rPr lang="en-US" dirty="0" smtClean="0"/>
            </a:br>
            <a:r>
              <a:rPr lang="en-US" dirty="0" smtClean="0"/>
              <a:t>Using try-catch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0772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// throws: </a:t>
            </a:r>
            <a:r>
              <a:rPr lang="en-US" sz="1800" b="1" dirty="0" err="1">
                <a:latin typeface="Courier New" pitchFamily="49" charset="0"/>
              </a:rPr>
              <a:t>IllegalArgumentException</a:t>
            </a:r>
            <a:r>
              <a:rPr lang="en-US" sz="1800" b="1" dirty="0">
                <a:latin typeface="Courier New" pitchFamily="49" charset="0"/>
              </a:rPr>
              <a:t> if x &lt; 0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// returns: approximation to square root of x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public 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1800" b="1" dirty="0">
                <a:latin typeface="Courier New" pitchFamily="49" charset="0"/>
              </a:rPr>
              <a:t>)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throws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IllegalArgumentException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if (x &lt; 0)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  throw new </a:t>
            </a:r>
            <a:r>
              <a:rPr lang="en-US" sz="1800" b="1" dirty="0" err="1">
                <a:latin typeface="Courier New" pitchFamily="49" charset="0"/>
              </a:rPr>
              <a:t>IllegalArgumentException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 ...</a:t>
            </a: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dirty="0" smtClean="0"/>
              <a:t>Client </a:t>
            </a:r>
            <a:r>
              <a:rPr lang="en-US" sz="1800" dirty="0"/>
              <a:t>code:</a:t>
            </a: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try {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y =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(-1);</a:t>
            </a: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} catch (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IllegalArgumentException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e) {</a:t>
            </a: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e.printStackTrace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  <a:r>
              <a:rPr lang="en-US" sz="1800" b="1" dirty="0" smtClean="0">
                <a:latin typeface="Courier New" pitchFamily="49" charset="0"/>
              </a:rPr>
              <a:t>// or take some other action</a:t>
            </a: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}</a:t>
            </a:r>
            <a:endParaRPr lang="en-US" sz="1800" dirty="0"/>
          </a:p>
          <a:p>
            <a:pPr>
              <a:buNone/>
            </a:pPr>
            <a:r>
              <a:rPr lang="en-US" sz="1800" dirty="0"/>
              <a:t>H</a:t>
            </a:r>
            <a:r>
              <a:rPr lang="en-US" sz="1800" dirty="0" smtClean="0"/>
              <a:t>andled by </a:t>
            </a:r>
            <a:r>
              <a:rPr lang="en-US" sz="1800" dirty="0"/>
              <a:t>catch associated with nearest dynamically enclosing try</a:t>
            </a:r>
          </a:p>
          <a:p>
            <a:pPr lvl="1">
              <a:buNone/>
            </a:pPr>
            <a:r>
              <a:rPr lang="en-US" sz="1800" dirty="0"/>
              <a:t>Top-level default handler:  stack trace, program terminates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94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Throwing and catching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5102352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At run time, your program has a stack of currently executing methods</a:t>
            </a:r>
          </a:p>
          <a:p>
            <a:pPr marL="457200" lvl="1" indent="0">
              <a:buNone/>
            </a:pPr>
            <a:r>
              <a:rPr lang="en-US" dirty="0" smtClean="0"/>
              <a:t>Dynamic: reflects </a:t>
            </a:r>
            <a:r>
              <a:rPr lang="en-US" dirty="0"/>
              <a:t>r</a:t>
            </a:r>
            <a:r>
              <a:rPr lang="en-US" dirty="0" smtClean="0"/>
              <a:t>untime order of method calls</a:t>
            </a:r>
          </a:p>
          <a:p>
            <a:pPr marL="457200" lvl="1" indent="0">
              <a:buNone/>
            </a:pPr>
            <a:r>
              <a:rPr lang="en-US" dirty="0" smtClean="0"/>
              <a:t>No relation to static nesting of classes or packages or such</a:t>
            </a:r>
          </a:p>
          <a:p>
            <a:pPr marL="0" indent="0">
              <a:buNone/>
            </a:pPr>
            <a:r>
              <a:rPr lang="en-US" dirty="0" smtClean="0"/>
              <a:t>When an exception is thrown, control transfers to nearest method with a matching catch block</a:t>
            </a:r>
          </a:p>
          <a:p>
            <a:pPr marL="457200" lvl="1" indent="0">
              <a:buNone/>
            </a:pPr>
            <a:r>
              <a:rPr lang="en-US" dirty="0" smtClean="0"/>
              <a:t>If none found, top-level handler prints a stack trace &amp; terminates</a:t>
            </a:r>
          </a:p>
          <a:p>
            <a:pPr marL="0" indent="0">
              <a:buNone/>
            </a:pPr>
            <a:r>
              <a:rPr lang="en-US" dirty="0" smtClean="0"/>
              <a:t>Exceptions allow non-local error handling</a:t>
            </a:r>
          </a:p>
          <a:p>
            <a:pPr marL="457200" lvl="1" indent="0">
              <a:buNone/>
            </a:pPr>
            <a:r>
              <a:rPr lang="en-US" dirty="0" smtClean="0"/>
              <a:t>A method many levels up the stack can handle a deep error</a:t>
            </a:r>
          </a:p>
        </p:txBody>
      </p:sp>
      <p:pic>
        <p:nvPicPr>
          <p:cNvPr id="570372" name="Picture 4" descr="exceptions-calls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94007"/>
            <a:ext cx="2916237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6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finally block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Autofit/>
          </a:bodyPr>
          <a:lstStyle/>
          <a:p>
            <a:pPr marL="44577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code…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 catch (type name)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code… to handle the exception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 finally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code… to run after the try or catch finishes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/>
              <a:t>finally is often used for common “clean-up” code</a:t>
            </a:r>
          </a:p>
          <a:p>
            <a:pPr marL="44577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// ... read from out;  might throw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e)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("Caught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 “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      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 finally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ut.close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5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Propagating an exception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// returns: x such that ax^2 + </a:t>
            </a:r>
            <a:r>
              <a:rPr lang="en-US" sz="1800" b="1" dirty="0" err="1">
                <a:latin typeface="Courier New" pitchFamily="49" charset="0"/>
              </a:rPr>
              <a:t>bx</a:t>
            </a:r>
            <a:r>
              <a:rPr lang="en-US" sz="1800" b="1" dirty="0">
                <a:latin typeface="Courier New" pitchFamily="49" charset="0"/>
              </a:rPr>
              <a:t> + c = 0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// throws: </a:t>
            </a:r>
            <a:r>
              <a:rPr lang="en-US" sz="1800" b="1" dirty="0" err="1">
                <a:latin typeface="Courier New" pitchFamily="49" charset="0"/>
              </a:rPr>
              <a:t>IllegalArgumentException</a:t>
            </a:r>
            <a:r>
              <a:rPr lang="en-US" sz="1800" b="1" dirty="0">
                <a:latin typeface="Courier New" pitchFamily="49" charset="0"/>
              </a:rPr>
              <a:t> if no real </a:t>
            </a:r>
            <a:r>
              <a:rPr lang="en-US" sz="1800" b="1" dirty="0" err="1">
                <a:latin typeface="Courier New" pitchFamily="49" charset="0"/>
              </a:rPr>
              <a:t>soln</a:t>
            </a:r>
            <a:r>
              <a:rPr lang="en-US" sz="1800" b="1" dirty="0">
                <a:latin typeface="Courier New" pitchFamily="49" charset="0"/>
              </a:rPr>
              <a:t> exists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throws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IllegalArgumentException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// No need to catch exception thrown by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return (-b +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(b*b - 4*a*c)) / (2*a);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buNone/>
            </a:pPr>
            <a:endParaRPr lang="en-US" sz="2800" b="0" dirty="0"/>
          </a:p>
          <a:p>
            <a:pPr>
              <a:buNone/>
            </a:pPr>
            <a:r>
              <a:rPr lang="en-US" sz="2800" b="0" dirty="0" smtClean="0"/>
              <a:t>	How </a:t>
            </a:r>
            <a:r>
              <a:rPr lang="en-US" sz="2800" b="0" dirty="0"/>
              <a:t>can clients know </a:t>
            </a:r>
            <a:r>
              <a:rPr lang="en-US" sz="2800" b="0" dirty="0" smtClean="0"/>
              <a:t>if a </a:t>
            </a:r>
            <a:r>
              <a:rPr lang="en-US" sz="2800" b="0" dirty="0"/>
              <a:t>set of arguments to </a:t>
            </a:r>
            <a:r>
              <a:rPr lang="en-US" sz="2800" b="0" dirty="0" err="1"/>
              <a:t>solveQuad</a:t>
            </a:r>
            <a:r>
              <a:rPr lang="en-US" sz="2800" b="0" dirty="0"/>
              <a:t> is illegal?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6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Exception translation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8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// returns: x such that ax^2 + </a:t>
            </a:r>
            <a:r>
              <a:rPr lang="en-US" sz="1800" b="1" dirty="0" err="1">
                <a:latin typeface="Courier New" pitchFamily="49" charset="0"/>
              </a:rPr>
              <a:t>bx</a:t>
            </a:r>
            <a:r>
              <a:rPr lang="en-US" sz="1800" b="1" dirty="0">
                <a:latin typeface="Courier New" pitchFamily="49" charset="0"/>
              </a:rPr>
              <a:t> + c = 0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// throws: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 if no real solution exists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throws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NotRealException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try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return (-b +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(b*b - 4*a*c)) / (2*a);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catch (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IllegalArgumentException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e)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throw new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()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80000"/>
              </a:lnSpc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 extends Exception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() { super(); 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message</a:t>
            </a:r>
            <a:r>
              <a:rPr lang="en-US" sz="1800" b="1" dirty="0">
                <a:latin typeface="Courier New" pitchFamily="49" charset="0"/>
              </a:rPr>
              <a:t>) { super(message); 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cause</a:t>
            </a:r>
            <a:r>
              <a:rPr lang="en-US" sz="1800" b="1" dirty="0">
                <a:latin typeface="Courier New" pitchFamily="49" charset="0"/>
              </a:rPr>
              <a:t>) { super(cause); 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{ super(</a:t>
            </a:r>
            <a:r>
              <a:rPr lang="en-US" sz="1800" b="1" dirty="0" err="1"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c); 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80000"/>
              </a:lnSpc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0" dirty="0"/>
              <a:t>Exception chaining:</a:t>
            </a:r>
            <a:r>
              <a:rPr lang="en-US" sz="1800" b="0" dirty="0"/>
              <a:t> 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throw new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e</a:t>
            </a:r>
            <a:r>
              <a:rPr lang="en-US" sz="1800" b="1" dirty="0">
                <a:latin typeface="Courier New" pitchFamily="49" charset="0"/>
              </a:rPr>
              <a:t>);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31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 as non-local control flow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compile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try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parse();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optimize();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generate():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 catch (</a:t>
            </a:r>
            <a:r>
              <a:rPr lang="en-US" sz="2000" b="1" dirty="0" err="1">
                <a:latin typeface="Courier New" pitchFamily="49" charset="0"/>
              </a:rPr>
              <a:t>RuntimeException</a:t>
            </a:r>
            <a:r>
              <a:rPr lang="en-US" sz="2000" b="1" dirty="0">
                <a:latin typeface="Courier New" pitchFamily="49" charset="0"/>
              </a:rPr>
              <a:t> e)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Logger.log(“Failed: ” + </a:t>
            </a:r>
            <a:r>
              <a:rPr lang="en-US" sz="2000" b="1" dirty="0" err="1">
                <a:latin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smtClean="0"/>
              <a:t>Not common – usually bad style to use exceptions for regular control flow.  Exceptions are expensive if thrown/caught.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smtClean="0"/>
              <a:t>Reserve exceptions for exceptional conditions.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44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Informing the client of a problem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Special value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null</a:t>
            </a:r>
            <a:r>
              <a:rPr lang="en-US" dirty="0"/>
              <a:t> – </a:t>
            </a:r>
            <a:r>
              <a:rPr lang="en-US" dirty="0" err="1"/>
              <a:t>Map.get</a:t>
            </a:r>
            <a:endParaRPr lang="en-US" dirty="0"/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-1</a:t>
            </a:r>
            <a:r>
              <a:rPr lang="en-US" dirty="0"/>
              <a:t> – </a:t>
            </a:r>
            <a:r>
              <a:rPr lang="en-US" dirty="0" err="1"/>
              <a:t>indexOf</a:t>
            </a:r>
            <a:endParaRPr lang="en-US" dirty="0"/>
          </a:p>
          <a:p>
            <a:pPr lvl="1">
              <a:buNone/>
            </a:pPr>
            <a:r>
              <a:rPr lang="en-US" sz="2000" b="1" dirty="0" err="1">
                <a:latin typeface="Courier New" pitchFamily="49" charset="0"/>
              </a:rPr>
              <a:t>NaN</a:t>
            </a:r>
            <a:r>
              <a:rPr lang="en-US" dirty="0"/>
              <a:t> – </a:t>
            </a:r>
            <a:r>
              <a:rPr lang="en-US" dirty="0" err="1"/>
              <a:t>sqrt</a:t>
            </a:r>
            <a:r>
              <a:rPr lang="en-US" dirty="0"/>
              <a:t> of negative number</a:t>
            </a:r>
          </a:p>
          <a:p>
            <a:pPr>
              <a:buNone/>
            </a:pPr>
            <a:r>
              <a:rPr lang="en-US" dirty="0"/>
              <a:t>Problems with using special value</a:t>
            </a:r>
          </a:p>
          <a:p>
            <a:pPr lvl="1">
              <a:buNone/>
            </a:pPr>
            <a:r>
              <a:rPr lang="en-US" dirty="0"/>
              <a:t>Hard to distinguish from real results</a:t>
            </a:r>
          </a:p>
          <a:p>
            <a:pPr lvl="1">
              <a:buNone/>
            </a:pPr>
            <a:r>
              <a:rPr lang="en-US" dirty="0"/>
              <a:t>Error-prone:  what if the programmer forgets to check result?</a:t>
            </a:r>
          </a:p>
          <a:p>
            <a:pPr lvl="2">
              <a:buNone/>
            </a:pPr>
            <a:r>
              <a:rPr lang="en-US" dirty="0" smtClean="0"/>
              <a:t>Needs to be a value that cannot be a legal result and best if it will trigger a failure later</a:t>
            </a:r>
            <a:endParaRPr lang="en-US" dirty="0"/>
          </a:p>
          <a:p>
            <a:pPr lvl="1">
              <a:buNone/>
            </a:pPr>
            <a:r>
              <a:rPr lang="en-US" dirty="0"/>
              <a:t>Ugly</a:t>
            </a:r>
          </a:p>
          <a:p>
            <a:pPr lvl="1">
              <a:buNone/>
            </a:pPr>
            <a:r>
              <a:rPr lang="en-US" dirty="0"/>
              <a:t>Less efficient</a:t>
            </a:r>
          </a:p>
          <a:p>
            <a:pPr>
              <a:buNone/>
            </a:pPr>
            <a:r>
              <a:rPr lang="en-US" dirty="0"/>
              <a:t>A better solution:  exceptions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8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Two distinct uses of exceptions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Failures</a:t>
            </a:r>
          </a:p>
          <a:p>
            <a:pPr lvl="1">
              <a:buNone/>
            </a:pPr>
            <a:r>
              <a:rPr lang="en-US" dirty="0"/>
              <a:t>Unexpected</a:t>
            </a:r>
          </a:p>
          <a:p>
            <a:pPr lvl="1">
              <a:buNone/>
            </a:pPr>
            <a:r>
              <a:rPr lang="en-US" dirty="0"/>
              <a:t>Should </a:t>
            </a:r>
            <a:r>
              <a:rPr lang="en-US" dirty="0" smtClean="0"/>
              <a:t>be rare with </a:t>
            </a:r>
            <a:r>
              <a:rPr lang="en-US" dirty="0"/>
              <a:t>well-written client and library</a:t>
            </a:r>
          </a:p>
          <a:p>
            <a:pPr lvl="1">
              <a:buNone/>
            </a:pPr>
            <a:r>
              <a:rPr lang="en-US" dirty="0"/>
              <a:t>Can be the client’s fault or the library’s</a:t>
            </a:r>
          </a:p>
          <a:p>
            <a:pPr lvl="1">
              <a:buNone/>
            </a:pPr>
            <a:r>
              <a:rPr lang="en-US" dirty="0"/>
              <a:t>Usually unrecoverable</a:t>
            </a:r>
          </a:p>
          <a:p>
            <a:pPr>
              <a:buNone/>
            </a:pPr>
            <a:r>
              <a:rPr lang="en-US" dirty="0"/>
              <a:t>Special results</a:t>
            </a:r>
          </a:p>
          <a:p>
            <a:pPr lvl="1">
              <a:buNone/>
            </a:pPr>
            <a:r>
              <a:rPr lang="en-US" dirty="0"/>
              <a:t>Expected</a:t>
            </a:r>
          </a:p>
          <a:p>
            <a:pPr lvl="1">
              <a:buNone/>
            </a:pPr>
            <a:r>
              <a:rPr lang="en-US" dirty="0"/>
              <a:t>Unpredictable or unpreventable by client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23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Handling exceptions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Failures</a:t>
            </a:r>
          </a:p>
          <a:p>
            <a:pPr lvl="1">
              <a:buNone/>
            </a:pPr>
            <a:r>
              <a:rPr lang="en-US" dirty="0"/>
              <a:t>Usually can’t recover</a:t>
            </a:r>
          </a:p>
          <a:p>
            <a:pPr lvl="1">
              <a:buNone/>
            </a:pPr>
            <a:r>
              <a:rPr lang="en-US" dirty="0"/>
              <a:t>If the condition is not checked, the exception propagates up the stack</a:t>
            </a:r>
          </a:p>
          <a:p>
            <a:pPr lvl="1">
              <a:buNone/>
            </a:pPr>
            <a:r>
              <a:rPr lang="en-US" dirty="0"/>
              <a:t>The top-level handler prints the stack trace</a:t>
            </a:r>
          </a:p>
          <a:p>
            <a:pPr>
              <a:buNone/>
            </a:pPr>
            <a:r>
              <a:rPr lang="en-US" dirty="0"/>
              <a:t>Special results</a:t>
            </a:r>
          </a:p>
          <a:p>
            <a:pPr lvl="1">
              <a:buNone/>
            </a:pPr>
            <a:r>
              <a:rPr lang="en-US" dirty="0"/>
              <a:t>Take special action and continue computing</a:t>
            </a:r>
          </a:p>
          <a:p>
            <a:pPr lvl="1">
              <a:buNone/>
            </a:pPr>
            <a:r>
              <a:rPr lang="en-US" dirty="0"/>
              <a:t>Should always check for this condition</a:t>
            </a:r>
          </a:p>
          <a:p>
            <a:pPr lvl="1">
              <a:buNone/>
            </a:pPr>
            <a:r>
              <a:rPr lang="en-US" dirty="0"/>
              <a:t>Should handle locally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41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Failure causes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Partial failure is inevitable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Goal:  prevent complete failure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Structure your code to be reliable and understandable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Some failure causes: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1. Misuse of your code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Precondition violation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2. Errors in your code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Bugs, representation exposure, many more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3. Unpredictable external problems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Out of memory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Missing file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Memory corruption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How would you categorize </a:t>
            </a:r>
            <a:r>
              <a:rPr lang="en-US" sz="2000" dirty="0" smtClean="0"/>
              <a:t>these?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Failure of a subcomponent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No return value (e.g., list element not found, division by zero)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25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catch exceptions locally?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58200" cy="4495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Failure to catch exceptions violates modularity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Call chain: </a:t>
            </a:r>
            <a:r>
              <a:rPr lang="en-US" sz="2000" dirty="0"/>
              <a:t>  </a:t>
            </a:r>
            <a:r>
              <a:rPr lang="en-US" sz="2000" dirty="0">
                <a:latin typeface="Arial" charset="0"/>
              </a:rPr>
              <a:t>A 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/>
              <a:t> </a:t>
            </a:r>
            <a:r>
              <a:rPr lang="en-US" sz="2000" dirty="0" err="1">
                <a:latin typeface="Arial" charset="0"/>
              </a:rPr>
              <a:t>IntegerSet.insert</a:t>
            </a:r>
            <a:r>
              <a:rPr lang="en-US" dirty="0"/>
              <a:t>  </a:t>
            </a:r>
            <a:r>
              <a:rPr lang="en-US" dirty="0">
                <a:sym typeface="Symbol" pitchFamily="18" charset="2"/>
              </a:rPr>
              <a:t>  </a:t>
            </a:r>
            <a:r>
              <a:rPr lang="en-US" sz="2000" dirty="0" err="1">
                <a:latin typeface="Arial" charset="0"/>
              </a:rPr>
              <a:t>IntegerList.insert</a:t>
            </a:r>
            <a:endParaRPr lang="en-US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 err="1">
                <a:latin typeface="Arial" charset="0"/>
              </a:rPr>
              <a:t>IntegerList.insert</a:t>
            </a:r>
            <a:r>
              <a:rPr lang="en-US" dirty="0"/>
              <a:t> throws an exception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/>
              <a:t>Implementer of </a:t>
            </a:r>
            <a:r>
              <a:rPr lang="en-US" sz="2000" dirty="0" err="1">
                <a:latin typeface="Arial" charset="0"/>
              </a:rPr>
              <a:t>IntegerSet.insert</a:t>
            </a:r>
            <a:r>
              <a:rPr lang="en-US" dirty="0"/>
              <a:t> knows how list is being used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Implementer </a:t>
            </a:r>
            <a:r>
              <a:rPr lang="en-US" dirty="0"/>
              <a:t>of </a:t>
            </a:r>
            <a:r>
              <a:rPr lang="en-US" dirty="0">
                <a:latin typeface="Arial" charset="0"/>
              </a:rPr>
              <a:t>A</a:t>
            </a:r>
            <a:r>
              <a:rPr lang="en-US" dirty="0"/>
              <a:t> may not even know that </a:t>
            </a:r>
            <a:r>
              <a:rPr lang="en-US" sz="2000" dirty="0" err="1">
                <a:latin typeface="Arial" charset="0"/>
              </a:rPr>
              <a:t>IntegerList</a:t>
            </a:r>
            <a:r>
              <a:rPr lang="en-US" dirty="0"/>
              <a:t> exists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Procedure on the stack may think that it is handling an exception raised by a different call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Better </a:t>
            </a:r>
            <a:r>
              <a:rPr lang="en-US" dirty="0"/>
              <a:t>alternative: </a:t>
            </a:r>
            <a:r>
              <a:rPr lang="en-US" dirty="0" smtClean="0"/>
              <a:t> catch </a:t>
            </a:r>
            <a:r>
              <a:rPr lang="en-US" dirty="0"/>
              <a:t>it and throw it </a:t>
            </a:r>
            <a:r>
              <a:rPr lang="en-US" dirty="0" smtClean="0"/>
              <a:t>again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“chaining” or “translation”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Do this even </a:t>
            </a:r>
            <a:r>
              <a:rPr lang="en-US" dirty="0"/>
              <a:t>if </a:t>
            </a:r>
            <a:r>
              <a:rPr lang="en-US" dirty="0" smtClean="0"/>
              <a:t>the exception </a:t>
            </a:r>
            <a:r>
              <a:rPr lang="en-US" dirty="0"/>
              <a:t>is better handled up a level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Makes </a:t>
            </a:r>
            <a:r>
              <a:rPr lang="en-US" dirty="0"/>
              <a:t>it clear to reader of code that it was not an omission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74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Java exceptions </a:t>
            </a:r>
            <a:r>
              <a:rPr lang="en-US" sz="3200" dirty="0" smtClean="0"/>
              <a:t>for failures and for </a:t>
            </a:r>
            <a:r>
              <a:rPr lang="en-US" sz="3200" dirty="0"/>
              <a:t>special cases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 fontScale="92500"/>
          </a:bodyPr>
          <a:lstStyle/>
          <a:p>
            <a:pPr>
              <a:buClr>
                <a:schemeClr val="tx1"/>
              </a:buClr>
              <a:buNone/>
            </a:pPr>
            <a:r>
              <a:rPr lang="en-US" dirty="0">
                <a:solidFill>
                  <a:srgbClr val="FF0000"/>
                </a:solidFill>
              </a:rPr>
              <a:t>Checked</a:t>
            </a:r>
            <a:r>
              <a:rPr lang="en-US" dirty="0"/>
              <a:t> exceptions for </a:t>
            </a:r>
            <a:r>
              <a:rPr lang="en-US" dirty="0">
                <a:solidFill>
                  <a:srgbClr val="FF0000"/>
                </a:solidFill>
              </a:rPr>
              <a:t>special cases</a:t>
            </a:r>
          </a:p>
          <a:p>
            <a:pPr lvl="1">
              <a:buNone/>
            </a:pPr>
            <a:r>
              <a:rPr lang="en-US" dirty="0"/>
              <a:t>Library:  must declare in signature</a:t>
            </a:r>
          </a:p>
          <a:p>
            <a:pPr lvl="1">
              <a:buNone/>
            </a:pPr>
            <a:r>
              <a:rPr lang="en-US" dirty="0"/>
              <a:t>Client:  must either catch or declare</a:t>
            </a:r>
          </a:p>
          <a:p>
            <a:pPr lvl="2">
              <a:buNone/>
            </a:pPr>
            <a:r>
              <a:rPr lang="en-US" dirty="0"/>
              <a:t>Even if you can prove it will never happen at run time</a:t>
            </a:r>
          </a:p>
          <a:p>
            <a:pPr lvl="1">
              <a:buNone/>
            </a:pPr>
            <a:r>
              <a:rPr lang="en-US" dirty="0"/>
              <a:t>There is guaranteed to be a dynamically enclosing catch</a:t>
            </a:r>
          </a:p>
          <a:p>
            <a:pPr>
              <a:buClr>
                <a:schemeClr val="tx1"/>
              </a:buClr>
              <a:buNone/>
            </a:pPr>
            <a:r>
              <a:rPr lang="en-US" dirty="0">
                <a:solidFill>
                  <a:srgbClr val="FF0000"/>
                </a:solidFill>
              </a:rPr>
              <a:t>Unchecked</a:t>
            </a:r>
            <a:r>
              <a:rPr lang="en-US" dirty="0"/>
              <a:t> exceptions for </a:t>
            </a:r>
            <a:r>
              <a:rPr lang="en-US" dirty="0">
                <a:solidFill>
                  <a:srgbClr val="FF0000"/>
                </a:solidFill>
              </a:rPr>
              <a:t>failures</a:t>
            </a:r>
          </a:p>
          <a:p>
            <a:pPr lvl="1">
              <a:buNone/>
            </a:pPr>
            <a:r>
              <a:rPr lang="en-US" dirty="0"/>
              <a:t>Library:  no need to declare</a:t>
            </a:r>
          </a:p>
          <a:p>
            <a:pPr lvl="1">
              <a:buNone/>
            </a:pPr>
            <a:r>
              <a:rPr lang="en-US" dirty="0"/>
              <a:t>Client:  no need to catch</a:t>
            </a:r>
          </a:p>
          <a:p>
            <a:pPr lvl="1">
              <a:buNone/>
            </a:pPr>
            <a:r>
              <a:rPr lang="en-US" dirty="0" err="1"/>
              <a:t>RuntimeException</a:t>
            </a:r>
            <a:r>
              <a:rPr lang="en-US" dirty="0"/>
              <a:t> and Error</a:t>
            </a:r>
          </a:p>
          <a:p>
            <a:pPr lvl="2">
              <a:buNone/>
            </a:pPr>
            <a:r>
              <a:rPr lang="en-US" dirty="0"/>
              <a:t>and their </a:t>
            </a:r>
            <a:r>
              <a:rPr lang="en-US" dirty="0" smtClean="0"/>
              <a:t>subclasses</a:t>
            </a:r>
            <a:endParaRPr lang="en-US" dirty="0"/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6324600" y="3581400"/>
            <a:ext cx="15240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u="none">
                <a:latin typeface="Times New Roman" pitchFamily="18" charset="0"/>
              </a:rPr>
              <a:t>Throwable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6324600" y="5943600"/>
            <a:ext cx="15240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u="none" dirty="0">
                <a:latin typeface="Times New Roman" pitchFamily="18" charset="0"/>
              </a:rPr>
              <a:t>Runtime-</a:t>
            </a:r>
            <a:br>
              <a:rPr lang="en-US" u="none" dirty="0">
                <a:latin typeface="Times New Roman" pitchFamily="18" charset="0"/>
              </a:rPr>
            </a:br>
            <a:r>
              <a:rPr lang="en-US" u="none" dirty="0">
                <a:latin typeface="Times New Roman" pitchFamily="18" charset="0"/>
              </a:rPr>
              <a:t>Exception</a:t>
            </a:r>
          </a:p>
        </p:txBody>
      </p:sp>
      <p:sp>
        <p:nvSpPr>
          <p:cNvPr id="322566" name="Rectangle 6"/>
          <p:cNvSpPr>
            <a:spLocks noChangeArrowheads="1"/>
          </p:cNvSpPr>
          <p:nvPr/>
        </p:nvSpPr>
        <p:spPr bwMode="auto">
          <a:xfrm>
            <a:off x="7391400" y="4800600"/>
            <a:ext cx="15240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u="none">
                <a:latin typeface="Times New Roman" pitchFamily="18" charset="0"/>
              </a:rPr>
              <a:t>Error</a:t>
            </a:r>
          </a:p>
        </p:txBody>
      </p:sp>
      <p:sp>
        <p:nvSpPr>
          <p:cNvPr id="322567" name="Rectangle 7"/>
          <p:cNvSpPr>
            <a:spLocks noChangeArrowheads="1"/>
          </p:cNvSpPr>
          <p:nvPr/>
        </p:nvSpPr>
        <p:spPr bwMode="auto">
          <a:xfrm>
            <a:off x="5410200" y="4800600"/>
            <a:ext cx="15240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u="none">
                <a:latin typeface="Times New Roman" pitchFamily="18" charset="0"/>
              </a:rPr>
              <a:t>Exception</a:t>
            </a:r>
          </a:p>
        </p:txBody>
      </p:sp>
      <p:sp>
        <p:nvSpPr>
          <p:cNvPr id="322568" name="Line 8"/>
          <p:cNvSpPr>
            <a:spLocks noChangeShapeType="1"/>
          </p:cNvSpPr>
          <p:nvPr/>
        </p:nvSpPr>
        <p:spPr bwMode="auto">
          <a:xfrm flipV="1">
            <a:off x="6629400" y="4267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569" name="Line 9"/>
          <p:cNvSpPr>
            <a:spLocks noChangeShapeType="1"/>
          </p:cNvSpPr>
          <p:nvPr/>
        </p:nvSpPr>
        <p:spPr bwMode="auto">
          <a:xfrm flipV="1">
            <a:off x="7543800" y="4267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570" name="Line 10"/>
          <p:cNvSpPr>
            <a:spLocks noChangeShapeType="1"/>
          </p:cNvSpPr>
          <p:nvPr/>
        </p:nvSpPr>
        <p:spPr bwMode="auto">
          <a:xfrm flipV="1">
            <a:off x="66294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495800" y="5943600"/>
            <a:ext cx="15240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u="none" dirty="0" smtClean="0">
                <a:latin typeface="Times New Roman" pitchFamily="18" charset="0"/>
              </a:rPr>
              <a:t>checked</a:t>
            </a:r>
            <a:br>
              <a:rPr lang="en-US" u="none" dirty="0" smtClean="0">
                <a:latin typeface="Times New Roman" pitchFamily="18" charset="0"/>
              </a:rPr>
            </a:br>
            <a:r>
              <a:rPr lang="en-US" u="none" dirty="0" smtClean="0">
                <a:latin typeface="Times New Roman" pitchFamily="18" charset="0"/>
              </a:rPr>
              <a:t>exceptions</a:t>
            </a:r>
            <a:endParaRPr lang="en-US" u="none" dirty="0">
              <a:latin typeface="Times New Roman" pitchFamily="18" charset="0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55626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59436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591175" y="54864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xception hierarchy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5" descr="exceptions-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305800" cy="387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858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Catching with inheritance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dirty="0" smtClean="0"/>
              <a:t>try {</a:t>
            </a:r>
            <a:br>
              <a:rPr lang="en-US" dirty="0" smtClean="0"/>
            </a:br>
            <a:r>
              <a:rPr lang="en-US" dirty="0" smtClean="0"/>
              <a:t>  code…</a:t>
            </a:r>
            <a:br>
              <a:rPr lang="en-US" dirty="0" smtClean="0"/>
            </a:br>
            <a:r>
              <a:rPr lang="en-US" dirty="0" smtClean="0"/>
              <a:t>} catch (</a:t>
            </a:r>
            <a:r>
              <a:rPr lang="en-US" dirty="0" err="1" smtClean="0"/>
              <a:t>FileNotFoundException</a:t>
            </a:r>
            <a:r>
              <a:rPr lang="en-US" dirty="0" smtClean="0"/>
              <a:t> </a:t>
            </a:r>
            <a:r>
              <a:rPr lang="en-US" dirty="0" err="1" smtClean="0"/>
              <a:t>fnfe</a:t>
            </a:r>
            <a:r>
              <a:rPr lang="en-US" dirty="0" smtClean="0"/>
              <a:t>) {</a:t>
            </a:r>
            <a:br>
              <a:rPr lang="en-US" dirty="0" smtClean="0"/>
            </a:br>
            <a:r>
              <a:rPr lang="en-US" dirty="0" smtClean="0"/>
              <a:t>    code… to handle the file not found exception</a:t>
            </a:r>
            <a:br>
              <a:rPr lang="en-US" dirty="0" smtClean="0"/>
            </a:br>
            <a:r>
              <a:rPr lang="en-US" dirty="0" smtClean="0"/>
              <a:t>} catch (</a:t>
            </a:r>
            <a:r>
              <a:rPr lang="en-US" dirty="0" err="1" smtClean="0"/>
              <a:t>IOException</a:t>
            </a:r>
            <a:r>
              <a:rPr lang="en-US" dirty="0" smtClean="0"/>
              <a:t> </a:t>
            </a:r>
            <a:r>
              <a:rPr lang="en-US" dirty="0" err="1" smtClean="0"/>
              <a:t>ioe</a:t>
            </a:r>
            <a:r>
              <a:rPr lang="en-US" dirty="0" smtClean="0"/>
              <a:t>) {</a:t>
            </a:r>
            <a:br>
              <a:rPr lang="en-US" dirty="0" smtClean="0"/>
            </a:br>
            <a:r>
              <a:rPr lang="en-US" dirty="0" smtClean="0"/>
              <a:t>    code… to handle any other I/O exception</a:t>
            </a:r>
            <a:br>
              <a:rPr lang="en-US" dirty="0" smtClean="0"/>
            </a:br>
            <a:r>
              <a:rPr lang="en-US" dirty="0" smtClean="0"/>
              <a:t>} catch (Exception e) {</a:t>
            </a:r>
            <a:br>
              <a:rPr lang="en-US" dirty="0" smtClean="0"/>
            </a:br>
            <a:r>
              <a:rPr lang="en-US" dirty="0" smtClean="0"/>
              <a:t>    code to handle any other exception</a:t>
            </a:r>
            <a:br>
              <a:rPr lang="en-US" dirty="0" smtClean="0"/>
            </a:br>
            <a:r>
              <a:rPr lang="en-US" dirty="0" smtClean="0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5265003"/>
            <a:ext cx="75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 a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SocketException</a:t>
            </a:r>
            <a:r>
              <a:rPr lang="en-US" sz="2400" dirty="0"/>
              <a:t> would match the second block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 an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ArithmeticException</a:t>
            </a:r>
            <a:r>
              <a:rPr lang="en-US" sz="2400" dirty="0"/>
              <a:t> would match the third block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5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Avoid proliferation of checked exceptions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495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Unchecked</a:t>
            </a:r>
            <a:r>
              <a:rPr lang="en-US" dirty="0"/>
              <a:t> exceptions are better if clients will usually write code that ensures the exception will not happen</a:t>
            </a:r>
          </a:p>
          <a:p>
            <a:pPr lvl="1">
              <a:buNone/>
            </a:pPr>
            <a:r>
              <a:rPr lang="en-US" dirty="0"/>
              <a:t>There is a convenient and inexpensive way to avoid it</a:t>
            </a:r>
          </a:p>
          <a:p>
            <a:pPr lvl="1">
              <a:buNone/>
            </a:pPr>
            <a:r>
              <a:rPr lang="en-US" dirty="0"/>
              <a:t>The exception reflects </a:t>
            </a:r>
            <a:r>
              <a:rPr lang="en-US" dirty="0" err="1" smtClean="0">
                <a:solidFill>
                  <a:srgbClr val="FF0000"/>
                </a:solidFill>
              </a:rPr>
              <a:t>unanticipatable</a:t>
            </a:r>
            <a:r>
              <a:rPr lang="en-US" dirty="0" smtClean="0"/>
              <a:t> </a:t>
            </a:r>
            <a:r>
              <a:rPr lang="en-US" dirty="0"/>
              <a:t>failures</a:t>
            </a:r>
          </a:p>
          <a:p>
            <a:pPr>
              <a:buNone/>
            </a:pPr>
            <a:r>
              <a:rPr lang="en-US" dirty="0"/>
              <a:t>Otherwise use a checked </a:t>
            </a:r>
            <a:r>
              <a:rPr lang="en-US" dirty="0" smtClean="0"/>
              <a:t>exception</a:t>
            </a:r>
          </a:p>
          <a:p>
            <a:pPr lvl="1">
              <a:buNone/>
            </a:pPr>
            <a:r>
              <a:rPr lang="en-US" dirty="0" smtClean="0"/>
              <a:t>Must be caught and handled – prevents program defects</a:t>
            </a:r>
            <a:endParaRPr lang="en-US" dirty="0"/>
          </a:p>
          <a:p>
            <a:pPr lvl="1">
              <a:buNone/>
            </a:pPr>
            <a:r>
              <a:rPr lang="en-US" dirty="0"/>
              <a:t>Checked exceptions should be locally caught and </a:t>
            </a:r>
            <a:r>
              <a:rPr lang="en-US" dirty="0" smtClean="0"/>
              <a:t>handled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Checked </a:t>
            </a:r>
            <a:r>
              <a:rPr lang="en-US" dirty="0"/>
              <a:t>exceptions </a:t>
            </a:r>
            <a:r>
              <a:rPr lang="en-US" dirty="0" smtClean="0"/>
              <a:t>that propagate </a:t>
            </a:r>
            <a:r>
              <a:rPr lang="en-US" dirty="0"/>
              <a:t>long </a:t>
            </a:r>
            <a:r>
              <a:rPr lang="en-US" dirty="0" smtClean="0"/>
              <a:t>distances suggests bad design (failure </a:t>
            </a:r>
            <a:r>
              <a:rPr lang="en-US" dirty="0"/>
              <a:t>of </a:t>
            </a:r>
            <a:r>
              <a:rPr lang="en-US" dirty="0" smtClean="0"/>
              <a:t>modularity)</a:t>
            </a:r>
            <a:endParaRPr lang="en-US" dirty="0"/>
          </a:p>
          <a:p>
            <a:pPr>
              <a:buNone/>
            </a:pPr>
            <a:r>
              <a:rPr lang="en-US" dirty="0"/>
              <a:t>Java sometimes uses null (or </a:t>
            </a:r>
            <a:r>
              <a:rPr lang="en-US" dirty="0" err="1"/>
              <a:t>NaN</a:t>
            </a:r>
            <a:r>
              <a:rPr lang="en-US" dirty="0"/>
              <a:t>, etc.) as a special value</a:t>
            </a:r>
          </a:p>
          <a:p>
            <a:pPr lvl="1">
              <a:buNone/>
            </a:pPr>
            <a:r>
              <a:rPr lang="en-US" dirty="0"/>
              <a:t>Acceptable if used judiciously, carefully </a:t>
            </a:r>
            <a:r>
              <a:rPr lang="en-US" dirty="0" smtClean="0"/>
              <a:t>specified</a:t>
            </a:r>
          </a:p>
          <a:p>
            <a:pPr lvl="1">
              <a:buNone/>
            </a:pPr>
            <a:r>
              <a:rPr lang="en-US" dirty="0" smtClean="0"/>
              <a:t>Easy to forget to check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2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ignore exceptions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Effective Java Tip #65: Don't ignore exceptions</a:t>
            </a:r>
          </a:p>
          <a:p>
            <a:endParaRPr lang="en-US" dirty="0" smtClean="0"/>
          </a:p>
          <a:p>
            <a:r>
              <a:rPr lang="en-US" dirty="0" smtClean="0"/>
              <a:t>An empty catch block is (a common) poor style – often done to get code to compile or hide an error</a:t>
            </a:r>
          </a:p>
          <a:p>
            <a:pPr marL="365760" lvl="1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readFile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(filename);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e) {}  // do nothing on error</a:t>
            </a:r>
            <a:endParaRPr lang="en-US" sz="1900" dirty="0" smtClean="0"/>
          </a:p>
          <a:p>
            <a:endParaRPr lang="en-US" dirty="0" smtClean="0"/>
          </a:p>
          <a:p>
            <a:r>
              <a:rPr lang="en-US" dirty="0" smtClean="0"/>
              <a:t>At a minimum, print out the exception so you know it happened</a:t>
            </a:r>
            <a:br>
              <a:rPr lang="en-US" dirty="0" smtClean="0"/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e) {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e.printStackTrace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();    // just in case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 in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Use an </a:t>
            </a:r>
            <a:r>
              <a:rPr lang="en-US" dirty="0">
                <a:solidFill>
                  <a:srgbClr val="FF0000"/>
                </a:solidFill>
              </a:rPr>
              <a:t>exception</a:t>
            </a:r>
            <a:r>
              <a:rPr lang="en-US" dirty="0"/>
              <a:t> when</a:t>
            </a:r>
          </a:p>
          <a:p>
            <a:pPr lvl="1">
              <a:buNone/>
            </a:pPr>
            <a:r>
              <a:rPr lang="en-US" dirty="0"/>
              <a:t>Used in a broad or unpredictable context</a:t>
            </a:r>
          </a:p>
          <a:p>
            <a:pPr lvl="1">
              <a:buNone/>
            </a:pPr>
            <a:r>
              <a:rPr lang="en-US" dirty="0"/>
              <a:t>Checking the condition is feasible</a:t>
            </a:r>
          </a:p>
          <a:p>
            <a:pPr>
              <a:buNone/>
            </a:pPr>
            <a:r>
              <a:rPr lang="en-US" dirty="0"/>
              <a:t>Use a </a:t>
            </a:r>
            <a:r>
              <a:rPr lang="en-US" dirty="0">
                <a:solidFill>
                  <a:srgbClr val="FF0000"/>
                </a:solidFill>
              </a:rPr>
              <a:t>precondition</a:t>
            </a:r>
            <a:r>
              <a:rPr lang="en-US" dirty="0"/>
              <a:t> when</a:t>
            </a:r>
          </a:p>
          <a:p>
            <a:pPr lvl="1">
              <a:buNone/>
            </a:pPr>
            <a:r>
              <a:rPr lang="en-US" dirty="0"/>
              <a:t>Checking would be prohibitive</a:t>
            </a:r>
          </a:p>
          <a:p>
            <a:pPr lvl="2">
              <a:buNone/>
            </a:pPr>
            <a:r>
              <a:rPr lang="en-US" dirty="0"/>
              <a:t>E.g., requiring that a list be sorted</a:t>
            </a:r>
          </a:p>
          <a:p>
            <a:pPr lvl="1">
              <a:buNone/>
            </a:pPr>
            <a:r>
              <a:rPr lang="en-US" dirty="0"/>
              <a:t>Used in a narrow context in which calls can be checked</a:t>
            </a:r>
          </a:p>
          <a:p>
            <a:pPr>
              <a:buNone/>
            </a:pPr>
            <a:r>
              <a:rPr lang="en-US" dirty="0" smtClean="0"/>
              <a:t>Avoid preconditions because</a:t>
            </a:r>
            <a:endParaRPr lang="en-US" dirty="0"/>
          </a:p>
          <a:p>
            <a:pPr lvl="1">
              <a:buNone/>
            </a:pPr>
            <a:r>
              <a:rPr lang="en-US" dirty="0"/>
              <a:t>Caller may violate precondition </a:t>
            </a:r>
          </a:p>
          <a:p>
            <a:pPr lvl="1">
              <a:buNone/>
            </a:pPr>
            <a:r>
              <a:rPr lang="en-US" dirty="0"/>
              <a:t>Program can fail in </a:t>
            </a:r>
            <a:r>
              <a:rPr lang="en-US" dirty="0" smtClean="0"/>
              <a:t>an uninformative </a:t>
            </a:r>
            <a:r>
              <a:rPr lang="en-US" dirty="0"/>
              <a:t>or dangerous way</a:t>
            </a:r>
          </a:p>
          <a:p>
            <a:pPr lvl="1">
              <a:buNone/>
            </a:pPr>
            <a:r>
              <a:rPr lang="en-US" dirty="0"/>
              <a:t>Want program to fail as early as possible</a:t>
            </a:r>
          </a:p>
          <a:p>
            <a:pPr>
              <a:buNone/>
            </a:pPr>
            <a:r>
              <a:rPr lang="en-US" dirty="0"/>
              <a:t>How do preconditions and exceptions differ, for the client?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60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 in </a:t>
            </a:r>
            <a:r>
              <a:rPr lang="en-US" dirty="0" smtClean="0"/>
              <a:t>review</a:t>
            </a:r>
            <a:r>
              <a:rPr lang="en-US" dirty="0"/>
              <a:t>, continued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Use checked exceptions most of the time</a:t>
            </a:r>
          </a:p>
          <a:p>
            <a:pPr>
              <a:buNone/>
            </a:pPr>
            <a:r>
              <a:rPr lang="en-US" dirty="0"/>
              <a:t>Handle exceptions sooner rather than later</a:t>
            </a:r>
          </a:p>
          <a:p>
            <a:pPr>
              <a:buNone/>
            </a:pPr>
            <a:r>
              <a:rPr lang="en-US" dirty="0"/>
              <a:t>Not all exceptions are errors</a:t>
            </a:r>
          </a:p>
          <a:p>
            <a:pPr lvl="1">
              <a:buNone/>
            </a:pPr>
            <a:r>
              <a:rPr lang="en-US" dirty="0"/>
              <a:t>A program structuring mechanism with non-local </a:t>
            </a:r>
            <a:r>
              <a:rPr lang="en-US" dirty="0" smtClean="0"/>
              <a:t>jumps (expensive, should be rare)</a:t>
            </a:r>
            <a:endParaRPr lang="en-US" dirty="0"/>
          </a:p>
          <a:p>
            <a:pPr lvl="1">
              <a:buNone/>
            </a:pPr>
            <a:r>
              <a:rPr lang="en-US" dirty="0"/>
              <a:t>Used for exceptional (unpredictable) </a:t>
            </a:r>
            <a:r>
              <a:rPr lang="en-US" dirty="0" smtClean="0"/>
              <a:t>circumstances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9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Exceptions vs assertions</a:t>
            </a:r>
            <a:endParaRPr lang="en-US" dirty="0"/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Both can be used to check for errors.  No universal consensus on which to use where.  But general guidelines:</a:t>
            </a:r>
          </a:p>
          <a:p>
            <a:pPr marL="0" indent="0">
              <a:buNone/>
            </a:pPr>
            <a:r>
              <a:rPr lang="en-US" dirty="0" smtClean="0"/>
              <a:t>Exceptions</a:t>
            </a:r>
          </a:p>
          <a:p>
            <a:pPr marL="457200" lvl="1" indent="0">
              <a:buNone/>
            </a:pPr>
            <a:r>
              <a:rPr lang="en-US" dirty="0" smtClean="0"/>
              <a:t>Use for defensive programming, particularly checks at public API interfaces</a:t>
            </a:r>
          </a:p>
          <a:p>
            <a:pPr marL="457200" lvl="1" indent="0">
              <a:buNone/>
            </a:pPr>
            <a:r>
              <a:rPr lang="en-US" dirty="0" smtClean="0"/>
              <a:t>Use to signal when client can or could recover, or otherwise handle a situation</a:t>
            </a:r>
          </a:p>
          <a:p>
            <a:pPr marL="0" indent="0">
              <a:buNone/>
            </a:pPr>
            <a:r>
              <a:rPr lang="en-US" dirty="0" smtClean="0"/>
              <a:t>Assertions</a:t>
            </a:r>
          </a:p>
          <a:p>
            <a:pPr marL="457200" lvl="1" indent="0">
              <a:buNone/>
            </a:pPr>
            <a:r>
              <a:rPr lang="en-US" dirty="0" smtClean="0"/>
              <a:t>Use for internal consistency checks – things that should “never happen”</a:t>
            </a:r>
          </a:p>
          <a:p>
            <a:pPr marL="457200" lvl="1" indent="0">
              <a:buNone/>
            </a:pPr>
            <a:r>
              <a:rPr lang="en-US" dirty="0" smtClean="0"/>
              <a:t>Use to catch things that are bugs and should be fixed</a:t>
            </a:r>
          </a:p>
          <a:p>
            <a:pPr marL="457200" lvl="1" indent="0">
              <a:buNone/>
            </a:pPr>
            <a:r>
              <a:rPr lang="en-US" dirty="0" smtClean="0"/>
              <a:t>Use for expensive checks during development/debugging</a:t>
            </a:r>
          </a:p>
          <a:p>
            <a:pPr marL="0" indent="0">
              <a:buNone/>
            </a:pPr>
            <a:r>
              <a:rPr lang="en-US" dirty="0" smtClean="0"/>
              <a:t>Good reference on all of this: Bloch </a:t>
            </a:r>
            <a:r>
              <a:rPr lang="en-US" i="1" dirty="0" smtClean="0"/>
              <a:t>Effective Java</a:t>
            </a:r>
            <a:r>
              <a:rPr lang="en-US" dirty="0" smtClean="0"/>
              <a:t>, </a:t>
            </a:r>
            <a:r>
              <a:rPr lang="en-US" dirty="0" err="1" smtClean="0"/>
              <a:t>ch.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22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Avoiding errors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A precondition prohibits misuse of your code</a:t>
            </a:r>
          </a:p>
          <a:p>
            <a:pPr lvl="1">
              <a:buNone/>
            </a:pPr>
            <a:r>
              <a:rPr lang="en-US" dirty="0"/>
              <a:t>Adding a precondition weakens the spec</a:t>
            </a:r>
          </a:p>
          <a:p>
            <a:pPr lvl="1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This ducks the problem</a:t>
            </a:r>
          </a:p>
          <a:p>
            <a:pPr lvl="1">
              <a:buNone/>
            </a:pPr>
            <a:r>
              <a:rPr lang="en-US" dirty="0"/>
              <a:t>Does not address errors in your own code</a:t>
            </a:r>
          </a:p>
          <a:p>
            <a:pPr lvl="1">
              <a:buNone/>
            </a:pPr>
            <a:r>
              <a:rPr lang="en-US" dirty="0"/>
              <a:t>Does not help others who are misusing your code</a:t>
            </a:r>
          </a:p>
          <a:p>
            <a:pPr lvl="1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Removing the precondition requires specifying the behavior</a:t>
            </a:r>
          </a:p>
          <a:p>
            <a:pPr lvl="1">
              <a:buNone/>
            </a:pPr>
            <a:r>
              <a:rPr lang="en-US" dirty="0"/>
              <a:t>Strengthens the spec</a:t>
            </a:r>
          </a:p>
          <a:p>
            <a:pPr lvl="1">
              <a:buNone/>
            </a:pPr>
            <a:r>
              <a:rPr lang="en-US" dirty="0"/>
              <a:t>Example:  specify that an exception is thrown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47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Defensive programming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Check</a:t>
            </a:r>
          </a:p>
          <a:p>
            <a:pPr lvl="1">
              <a:buNone/>
            </a:pPr>
            <a:r>
              <a:rPr lang="en-US" dirty="0"/>
              <a:t>precondition</a:t>
            </a:r>
          </a:p>
          <a:p>
            <a:pPr lvl="1">
              <a:buNone/>
            </a:pPr>
            <a:r>
              <a:rPr lang="en-US" dirty="0" err="1"/>
              <a:t>postcondition</a:t>
            </a:r>
            <a:endParaRPr lang="en-US" dirty="0"/>
          </a:p>
          <a:p>
            <a:pPr lvl="1">
              <a:buNone/>
            </a:pPr>
            <a:r>
              <a:rPr lang="en-US" dirty="0"/>
              <a:t>representation invariant</a:t>
            </a:r>
          </a:p>
          <a:p>
            <a:pPr lvl="1">
              <a:buNone/>
            </a:pPr>
            <a:r>
              <a:rPr lang="en-US" dirty="0"/>
              <a:t>other properties that you know to be true</a:t>
            </a:r>
          </a:p>
          <a:p>
            <a:pPr>
              <a:buNone/>
            </a:pPr>
            <a:r>
              <a:rPr lang="en-US" dirty="0"/>
              <a:t>Check </a:t>
            </a:r>
            <a:r>
              <a:rPr lang="en-US" dirty="0">
                <a:solidFill>
                  <a:srgbClr val="FF0000"/>
                </a:solidFill>
              </a:rPr>
              <a:t>statically </a:t>
            </a:r>
            <a:r>
              <a:rPr lang="en-US" dirty="0"/>
              <a:t>via </a:t>
            </a:r>
            <a:r>
              <a:rPr lang="en-US" dirty="0" smtClean="0"/>
              <a:t>reasoning (&amp; tools)</a:t>
            </a:r>
            <a:endParaRPr lang="en-US" dirty="0"/>
          </a:p>
          <a:p>
            <a:pPr>
              <a:buNone/>
            </a:pPr>
            <a:r>
              <a:rPr lang="en-US" dirty="0"/>
              <a:t>Check </a:t>
            </a:r>
            <a:r>
              <a:rPr lang="en-US" dirty="0">
                <a:solidFill>
                  <a:srgbClr val="FF0000"/>
                </a:solidFill>
              </a:rPr>
              <a:t>dynamically </a:t>
            </a:r>
            <a:r>
              <a:rPr lang="en-US" dirty="0"/>
              <a:t>at run time via </a:t>
            </a:r>
            <a:r>
              <a:rPr lang="en-US" dirty="0">
                <a:solidFill>
                  <a:srgbClr val="0000FF"/>
                </a:solidFill>
              </a:rPr>
              <a:t>assertions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index &gt;= 0;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size % 2 == 0 : “Bad size for ” + </a:t>
            </a:r>
            <a:r>
              <a:rPr lang="en-US" sz="2000" b="1" dirty="0" smtClean="0">
                <a:latin typeface="Courier New" pitchFamily="49" charset="0"/>
              </a:rPr>
              <a:t>						</a:t>
            </a:r>
            <a:r>
              <a:rPr lang="en-US" sz="2000" b="1" dirty="0" err="1" smtClean="0">
                <a:latin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/>
              <a:t>Write the assertions as you write the 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5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Enabling assertions</a:t>
            </a:r>
            <a:endParaRPr lang="en-US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Java, assertions can be enabled or disabled at runtime without recompiling the program</a:t>
            </a:r>
          </a:p>
          <a:p>
            <a:pPr marL="0" indent="0">
              <a:buNone/>
            </a:pPr>
            <a:r>
              <a:rPr lang="en-US" dirty="0" smtClean="0"/>
              <a:t>Command line:</a:t>
            </a:r>
          </a:p>
          <a:p>
            <a:pPr marL="457200" lvl="1" indent="0">
              <a:buNone/>
            </a:pPr>
            <a:r>
              <a:rPr lang="en-US" b="1" dirty="0">
                <a:latin typeface="Courier New"/>
                <a:cs typeface="Courier New"/>
              </a:rPr>
              <a:t>j</a:t>
            </a:r>
            <a:r>
              <a:rPr lang="en-US" b="1" dirty="0" smtClean="0">
                <a:latin typeface="Courier New"/>
                <a:cs typeface="Courier New"/>
              </a:rPr>
              <a:t>ava -</a:t>
            </a:r>
            <a:r>
              <a:rPr lang="en-US" b="1" dirty="0" err="1" smtClean="0">
                <a:latin typeface="Courier New"/>
                <a:cs typeface="Courier New"/>
              </a:rPr>
              <a:t>ea</a:t>
            </a:r>
            <a:r>
              <a:rPr lang="en-US" dirty="0" smtClean="0"/>
              <a:t> runs code with assertions enabled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java</a:t>
            </a:r>
            <a:r>
              <a:rPr lang="en-US" dirty="0" smtClean="0"/>
              <a:t> runs code with assertions disabled (default)</a:t>
            </a:r>
          </a:p>
          <a:p>
            <a:pPr marL="0" indent="0">
              <a:buNone/>
            </a:pPr>
            <a:r>
              <a:rPr lang="en-US" dirty="0" smtClean="0"/>
              <a:t>Eclipse:</a:t>
            </a:r>
          </a:p>
          <a:p>
            <a:pPr marL="457200" lvl="1" indent="0">
              <a:buNone/>
            </a:pPr>
            <a:r>
              <a:rPr lang="en-US" dirty="0" smtClean="0"/>
              <a:t>Pick Run&gt;Run Configurations… then add </a:t>
            </a:r>
            <a:r>
              <a:rPr lang="en-US" b="1" dirty="0" smtClean="0">
                <a:latin typeface="Courier New"/>
                <a:cs typeface="Courier New"/>
              </a:rPr>
              <a:t>-</a:t>
            </a:r>
            <a:r>
              <a:rPr lang="en-US" b="1" dirty="0" err="1" smtClean="0">
                <a:latin typeface="Courier New"/>
                <a:cs typeface="Courier New"/>
              </a:rPr>
              <a:t>ea</a:t>
            </a:r>
            <a:r>
              <a:rPr lang="en-US" dirty="0" smtClean="0"/>
              <a:t> to VM arguments under (x)=arguments tab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3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</a:t>
            </a:r>
            <a:r>
              <a:rPr lang="en-US" i="1" dirty="0"/>
              <a:t>not</a:t>
            </a:r>
            <a:r>
              <a:rPr lang="en-US" dirty="0"/>
              <a:t> to use assertions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dirty="0"/>
              <a:t>Don’t clutter the code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x = y + 1;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assert x == y + 1;</a:t>
            </a:r>
            <a:r>
              <a:rPr lang="en-US" dirty="0"/>
              <a:t>                 // useless, distracting</a:t>
            </a:r>
          </a:p>
          <a:p>
            <a:pPr>
              <a:buNone/>
            </a:pPr>
            <a:r>
              <a:rPr lang="en-US" sz="3000" dirty="0"/>
              <a:t>Don’t perform side effects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assert </a:t>
            </a:r>
            <a:r>
              <a:rPr lang="en-US" b="1" dirty="0" err="1">
                <a:latin typeface="Courier New" pitchFamily="49" charset="0"/>
              </a:rPr>
              <a:t>list.remove</a:t>
            </a:r>
            <a:r>
              <a:rPr lang="en-US" b="1" dirty="0">
                <a:latin typeface="Courier New" pitchFamily="49" charset="0"/>
              </a:rPr>
              <a:t>(x);</a:t>
            </a:r>
            <a:r>
              <a:rPr lang="en-US" dirty="0"/>
              <a:t> </a:t>
            </a:r>
            <a:r>
              <a:rPr lang="en-US" dirty="0" smtClean="0"/>
              <a:t> /</a:t>
            </a:r>
            <a:r>
              <a:rPr lang="en-US" dirty="0"/>
              <a:t>/ </a:t>
            </a:r>
            <a:r>
              <a:rPr lang="en-US" dirty="0" smtClean="0"/>
              <a:t>won’t happen if </a:t>
            </a:r>
            <a:r>
              <a:rPr lang="en-US" dirty="0"/>
              <a:t>disabled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// </a:t>
            </a:r>
            <a:r>
              <a:rPr lang="en-US" dirty="0"/>
              <a:t>Better:</a:t>
            </a:r>
          </a:p>
          <a:p>
            <a:pPr lvl="1">
              <a:buNone/>
            </a:pPr>
            <a:r>
              <a:rPr lang="en-US" b="1" dirty="0" err="1">
                <a:latin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</a:rPr>
              <a:t> found = </a:t>
            </a:r>
            <a:r>
              <a:rPr lang="en-US" b="1" dirty="0" err="1">
                <a:latin typeface="Courier New" pitchFamily="49" charset="0"/>
              </a:rPr>
              <a:t>list.remove</a:t>
            </a:r>
            <a:r>
              <a:rPr lang="en-US" b="1" dirty="0">
                <a:latin typeface="Courier New" pitchFamily="49" charset="0"/>
              </a:rPr>
              <a:t>(x);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assert found</a:t>
            </a:r>
            <a:r>
              <a:rPr lang="en-US" b="1" dirty="0" smtClean="0">
                <a:latin typeface="Courier New" pitchFamily="49" charset="0"/>
              </a:rPr>
              <a:t>;</a:t>
            </a:r>
            <a:endParaRPr lang="en-US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3000" dirty="0"/>
              <a:t>Turn them off in rare circumstances </a:t>
            </a:r>
            <a:r>
              <a:rPr lang="en-US" sz="3000" dirty="0" smtClean="0"/>
              <a:t>(production code(?) )</a:t>
            </a:r>
            <a:endParaRPr lang="en-US" sz="3000" dirty="0"/>
          </a:p>
          <a:p>
            <a:pPr lvl="1">
              <a:buNone/>
            </a:pPr>
            <a:r>
              <a:rPr lang="en-US" dirty="0" smtClean="0"/>
              <a:t>Most </a:t>
            </a:r>
            <a:r>
              <a:rPr lang="en-US" dirty="0"/>
              <a:t>assertions should always be enabled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8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ssert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CSE 331’s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is another dynamic check</a:t>
            </a:r>
          </a:p>
          <a:p>
            <a:pPr marL="0" indent="0">
              <a:buNone/>
            </a:pPr>
            <a:r>
              <a:rPr lang="en-US" dirty="0" smtClean="0"/>
              <a:t>Strategy: use </a:t>
            </a:r>
            <a:r>
              <a:rPr lang="en-US" b="1" dirty="0" smtClean="0">
                <a:latin typeface="Courier New"/>
                <a:cs typeface="Courier New"/>
              </a:rPr>
              <a:t>assert</a:t>
            </a:r>
            <a:r>
              <a:rPr lang="en-US" dirty="0" smtClean="0"/>
              <a:t> in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to test and fail with meaningful </a:t>
            </a:r>
            <a:r>
              <a:rPr lang="en-US" dirty="0" err="1" smtClean="0"/>
              <a:t>traceback</a:t>
            </a:r>
            <a:r>
              <a:rPr lang="en-US" dirty="0" smtClean="0"/>
              <a:t>/message </a:t>
            </a:r>
            <a:r>
              <a:rPr lang="en-US" dirty="0"/>
              <a:t>if trouble found</a:t>
            </a:r>
          </a:p>
          <a:p>
            <a:pPr marL="0" indent="0">
              <a:buNone/>
            </a:pPr>
            <a:r>
              <a:rPr lang="en-US" dirty="0" smtClean="0"/>
              <a:t>Expensive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s</a:t>
            </a:r>
          </a:p>
          <a:p>
            <a:pPr marL="457200" lvl="1" indent="0">
              <a:buNone/>
            </a:pPr>
            <a:r>
              <a:rPr lang="en-US" dirty="0" smtClean="0"/>
              <a:t>Detailed checks can be too slow in production</a:t>
            </a:r>
          </a:p>
          <a:p>
            <a:pPr marL="914400" lvl="2" indent="0">
              <a:buNone/>
            </a:pPr>
            <a:r>
              <a:rPr lang="en-US" dirty="0" smtClean="0"/>
              <a:t>Even if asserts are disabled, if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dirty="0" smtClean="0"/>
              <a:t> has a deep loop nest it takes lots of time to do nothing</a:t>
            </a:r>
          </a:p>
          <a:p>
            <a:pPr marL="457200" lvl="1" indent="0">
              <a:buNone/>
            </a:pPr>
            <a:r>
              <a:rPr lang="en-US" dirty="0" smtClean="0"/>
              <a:t>No great answers</a:t>
            </a:r>
          </a:p>
          <a:p>
            <a:pPr marL="914400" lvl="2" indent="0">
              <a:buNone/>
            </a:pPr>
            <a:r>
              <a:rPr lang="en-US" dirty="0"/>
              <a:t>M</a:t>
            </a:r>
            <a:r>
              <a:rPr lang="en-US" smtClean="0"/>
              <a:t>aybe </a:t>
            </a:r>
            <a:r>
              <a:rPr lang="en-US" dirty="0" smtClean="0"/>
              <a:t>call </a:t>
            </a:r>
            <a:r>
              <a:rPr lang="en-US" dirty="0" err="1" smtClean="0"/>
              <a:t>checkRep</a:t>
            </a:r>
            <a:r>
              <a:rPr lang="en-US" dirty="0" smtClean="0"/>
              <a:t> only if asserts are enabled?</a:t>
            </a:r>
            <a:endParaRPr lang="en-US" dirty="0"/>
          </a:p>
          <a:p>
            <a:pPr marL="1371600" lvl="3" indent="0">
              <a:buNone/>
            </a:pPr>
            <a:r>
              <a:rPr lang="en-US" dirty="0"/>
              <a:t>(e.g., </a:t>
            </a:r>
            <a:r>
              <a:rPr lang="en-US" b="1" dirty="0">
                <a:latin typeface="Courier New"/>
                <a:cs typeface="Courier New"/>
              </a:rPr>
              <a:t>assert </a:t>
            </a:r>
            <a:r>
              <a:rPr lang="en-US" b="1" dirty="0" err="1">
                <a:latin typeface="Courier New"/>
                <a:cs typeface="Courier New"/>
              </a:rPr>
              <a:t>checkRep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)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Maybe comment out expensive tests if needed?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99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do when something goes wrong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Something goes wrong:  an assertion </a:t>
            </a:r>
            <a:r>
              <a:rPr lang="en-US" dirty="0" smtClean="0"/>
              <a:t>fails (or </a:t>
            </a:r>
            <a:r>
              <a:rPr lang="en-US" dirty="0"/>
              <a:t>would have </a:t>
            </a:r>
            <a:r>
              <a:rPr lang="en-US" dirty="0" smtClean="0"/>
              <a:t>failed if it were there)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Fail early, fail friendly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/>
              <a:t>Goal 1:  </a:t>
            </a:r>
            <a:r>
              <a:rPr lang="en-US" dirty="0">
                <a:solidFill>
                  <a:srgbClr val="FF0000"/>
                </a:solidFill>
              </a:rPr>
              <a:t>Give information </a:t>
            </a:r>
            <a:r>
              <a:rPr lang="en-US" dirty="0"/>
              <a:t>about the problem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To the programmer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/>
              <a:t>A good error message is key</a:t>
            </a:r>
            <a:r>
              <a:rPr lang="en-US" dirty="0" smtClean="0"/>
              <a:t>!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To the client code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Goal 2:  </a:t>
            </a:r>
            <a:r>
              <a:rPr lang="en-US" dirty="0">
                <a:solidFill>
                  <a:srgbClr val="FF0000"/>
                </a:solidFill>
              </a:rPr>
              <a:t>Prevent harm </a:t>
            </a:r>
            <a:r>
              <a:rPr lang="en-US" dirty="0"/>
              <a:t>from occurring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Abort:  inform a </a:t>
            </a:r>
            <a:r>
              <a:rPr lang="en-US" dirty="0" smtClean="0"/>
              <a:t>human</a:t>
            </a:r>
            <a:endParaRPr lang="en-US" dirty="0"/>
          </a:p>
          <a:p>
            <a:pPr lvl="2">
              <a:lnSpc>
                <a:spcPct val="90000"/>
              </a:lnSpc>
              <a:buNone/>
            </a:pPr>
            <a:r>
              <a:rPr lang="en-US" dirty="0"/>
              <a:t>Perform cleanup actions, log the error, etc.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Re-try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Problem might be transient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Skip a </a:t>
            </a:r>
            <a:r>
              <a:rPr lang="en-US" dirty="0" err="1" smtClean="0"/>
              <a:t>subcomputation</a:t>
            </a:r>
            <a:endParaRPr lang="en-US" dirty="0" smtClean="0"/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Permit rest of program to continue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Fix </a:t>
            </a:r>
            <a:r>
              <a:rPr lang="en-US" dirty="0"/>
              <a:t>the problem (usually infeasible)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/>
              <a:t>External problem:  no hope; just be informative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/>
              <a:t>Internal problem:  if you can fix, you can prevent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53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 without exceptions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// requires: x </a:t>
            </a:r>
            <a:r>
              <a:rPr lang="en-US" sz="2000" b="1" dirty="0" smtClean="0"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...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48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498</TotalTime>
  <Words>2018</Words>
  <Application>Microsoft Macintosh PowerPoint</Application>
  <PresentationFormat>On-screen Show (4:3)</PresentationFormat>
  <Paragraphs>344</Paragraphs>
  <Slides>28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simple</vt:lpstr>
      <vt:lpstr>CSE 331 Software Design &amp; Implementation</vt:lpstr>
      <vt:lpstr>Failure causes</vt:lpstr>
      <vt:lpstr>Avoiding errors</vt:lpstr>
      <vt:lpstr>Defensive programming</vt:lpstr>
      <vt:lpstr>Enabling assertions</vt:lpstr>
      <vt:lpstr>When not to use assertions</vt:lpstr>
      <vt:lpstr>assert and checkRep() </vt:lpstr>
      <vt:lpstr>What to do when something goes wrong</vt:lpstr>
      <vt:lpstr>Square root without exceptions</vt:lpstr>
      <vt:lpstr>Square root with assertion</vt:lpstr>
      <vt:lpstr>Square root, specified for all inputs; Using try-catch</vt:lpstr>
      <vt:lpstr>Throwing and catching</vt:lpstr>
      <vt:lpstr>The finally block</vt:lpstr>
      <vt:lpstr>Propagating an exception</vt:lpstr>
      <vt:lpstr>Exception translation</vt:lpstr>
      <vt:lpstr>Exceptions as non-local control flow</vt:lpstr>
      <vt:lpstr>Informing the client of a problem</vt:lpstr>
      <vt:lpstr>Two distinct uses of exceptions</vt:lpstr>
      <vt:lpstr>Handling exceptions</vt:lpstr>
      <vt:lpstr>Why catch exceptions locally?</vt:lpstr>
      <vt:lpstr>Java exceptions for failures and for special cases</vt:lpstr>
      <vt:lpstr>exception hierarchy</vt:lpstr>
      <vt:lpstr>Catching with inheritance</vt:lpstr>
      <vt:lpstr>Avoid proliferation of checked exceptions</vt:lpstr>
      <vt:lpstr>Don’t ignore exceptions</vt:lpstr>
      <vt:lpstr>Exceptions in review</vt:lpstr>
      <vt:lpstr>Exceptions in review, continued</vt:lpstr>
      <vt:lpstr>Exceptions vs assertions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82</cp:revision>
  <cp:lastPrinted>2012-10-22T02:34:01Z</cp:lastPrinted>
  <dcterms:created xsi:type="dcterms:W3CDTF">2012-02-06T17:42:11Z</dcterms:created>
  <dcterms:modified xsi:type="dcterms:W3CDTF">2012-10-22T02:57:58Z</dcterms:modified>
</cp:coreProperties>
</file>